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6" r:id="rId2"/>
    <p:sldId id="342" r:id="rId3"/>
    <p:sldId id="349" r:id="rId4"/>
    <p:sldId id="345" r:id="rId5"/>
    <p:sldId id="284" r:id="rId6"/>
    <p:sldId id="263" r:id="rId7"/>
    <p:sldId id="264" r:id="rId8"/>
    <p:sldId id="273" r:id="rId9"/>
    <p:sldId id="265" r:id="rId10"/>
    <p:sldId id="266" r:id="rId11"/>
    <p:sldId id="346" r:id="rId12"/>
    <p:sldId id="347" r:id="rId13"/>
    <p:sldId id="348" r:id="rId14"/>
    <p:sldId id="282" r:id="rId15"/>
    <p:sldId id="277" r:id="rId16"/>
    <p:sldId id="278" r:id="rId17"/>
    <p:sldId id="292" r:id="rId18"/>
    <p:sldId id="279" r:id="rId19"/>
    <p:sldId id="316" r:id="rId20"/>
    <p:sldId id="317" r:id="rId21"/>
    <p:sldId id="350" r:id="rId22"/>
    <p:sldId id="318" r:id="rId23"/>
    <p:sldId id="319" r:id="rId24"/>
    <p:sldId id="305" r:id="rId25"/>
    <p:sldId id="321" r:id="rId26"/>
    <p:sldId id="280" r:id="rId27"/>
    <p:sldId id="306" r:id="rId28"/>
    <p:sldId id="336" r:id="rId29"/>
    <p:sldId id="343" r:id="rId30"/>
    <p:sldId id="337" r:id="rId31"/>
    <p:sldId id="338" r:id="rId32"/>
    <p:sldId id="340" r:id="rId33"/>
    <p:sldId id="344" r:id="rId34"/>
    <p:sldId id="333" r:id="rId35"/>
    <p:sldId id="351" r:id="rId36"/>
    <p:sldId id="324" r:id="rId37"/>
    <p:sldId id="310" r:id="rId38"/>
    <p:sldId id="334" r:id="rId39"/>
    <p:sldId id="283" r:id="rId40"/>
    <p:sldId id="281" r:id="rId41"/>
    <p:sldId id="323" r:id="rId42"/>
    <p:sldId id="328" r:id="rId43"/>
    <p:sldId id="300" r:id="rId44"/>
    <p:sldId id="303" r:id="rId45"/>
    <p:sldId id="298" r:id="rId46"/>
    <p:sldId id="299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 thanks" initials="nt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1DFE"/>
    <a:srgbClr val="4C3282"/>
    <a:srgbClr val="B6A479"/>
    <a:srgbClr val="3CB53B"/>
    <a:srgbClr val="FB5757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07" autoAdjust="0"/>
    <p:restoredTop sz="93136"/>
  </p:normalViewPr>
  <p:slideViewPr>
    <p:cSldViewPr snapToGrid="0">
      <p:cViewPr>
        <p:scale>
          <a:sx n="110" d="100"/>
          <a:sy n="110" d="100"/>
        </p:scale>
        <p:origin x="432" y="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A2DB0-ED42-4BA9-97D4-3103DF415320}" type="datetimeFigureOut">
              <a:rPr lang="en-US" smtClean="0"/>
              <a:t>3/11/20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336D0-BB87-4158-9DDA-BA914A234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5664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04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99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2660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818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879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89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5139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720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5814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11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2568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325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915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72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610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40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411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772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90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07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5EC2F33-17DA-436E-A851-E42A0D33E292}" type="datetime1">
              <a:rPr lang="en-US" smtClean="0"/>
              <a:t>3/11/20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50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3/11/20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277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 userDrawn="1"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3/11/20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 userDrawn="1"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 userDrawn="1"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 userDrawn="1"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0505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012031" y="2402086"/>
            <a:ext cx="10477500" cy="2053828"/>
          </a:xfrm>
          <a:prstGeom prst="rect">
            <a:avLst/>
          </a:prstGeom>
        </p:spPr>
        <p:txBody>
          <a:bodyPr/>
          <a:lstStyle>
            <a:lvl1pPr>
              <a:defRPr cap="all" spc="163">
                <a:solidFill>
                  <a:srgbClr val="EBEBEB"/>
                </a:solidFill>
                <a:effectLst>
                  <a:outerShdw blurRad="25400" dist="25400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169827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sz="half" idx="13"/>
          </p:nvPr>
        </p:nvSpPr>
        <p:spPr>
          <a:xfrm>
            <a:off x="1738313" y="1013519"/>
            <a:ext cx="9011543" cy="343793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012031" y="4580930"/>
            <a:ext cx="10477500" cy="1143000"/>
          </a:xfrm>
          <a:prstGeom prst="rect">
            <a:avLst/>
          </a:prstGeom>
        </p:spPr>
        <p:txBody>
          <a:bodyPr anchor="b"/>
          <a:lstStyle>
            <a:lvl1pPr>
              <a:defRPr cap="all" spc="163">
                <a:solidFill>
                  <a:srgbClr val="EBEBEB"/>
                </a:solidFill>
                <a:effectLst>
                  <a:outerShdw blurRad="25400" dist="25400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12031" y="5741789"/>
            <a:ext cx="10477500" cy="91975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531" spc="101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  <a:lvl2pPr marL="0" indent="0" algn="ctr">
              <a:spcBef>
                <a:spcPts val="0"/>
              </a:spcBef>
              <a:buSzTx/>
              <a:buNone/>
              <a:defRPr sz="2531" spc="101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2pPr>
            <a:lvl3pPr marL="0" indent="0" algn="ctr">
              <a:spcBef>
                <a:spcPts val="0"/>
              </a:spcBef>
              <a:buSzTx/>
              <a:buNone/>
              <a:defRPr sz="2531" spc="101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3pPr>
            <a:lvl4pPr marL="0" indent="0" algn="ctr">
              <a:spcBef>
                <a:spcPts val="0"/>
              </a:spcBef>
              <a:buSzTx/>
              <a:buNone/>
              <a:defRPr sz="2531" spc="101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4pPr>
            <a:lvl5pPr marL="0" indent="0" algn="ctr">
              <a:spcBef>
                <a:spcPts val="0"/>
              </a:spcBef>
              <a:buSzTx/>
              <a:buNone/>
              <a:defRPr sz="2531" spc="101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438188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2204-D29B-4470-B3F3-74BB4720C8BD}" type="datetime1">
              <a:rPr lang="en-US" smtClean="0"/>
              <a:t>3/11/20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9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A1C4-F49F-4502-B33D-B8ED0A36CCF4}" type="datetime1">
              <a:rPr lang="en-US" smtClean="0"/>
              <a:t>3/11/20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57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562C-2DAC-44DC-8D70-6EE9220D4C24}" type="datetime1">
              <a:rPr lang="en-US" smtClean="0"/>
              <a:t>3/11/20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666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D04B-10FF-4801-A134-D6688E0221BA}" type="datetime1">
              <a:rPr lang="en-US" smtClean="0"/>
              <a:t>3/11/20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10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20A-4AF7-4E30-ADB3-371D26C74958}" type="datetime1">
              <a:rPr lang="en-US" smtClean="0"/>
              <a:t>3/11/20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16E4-2A0B-4B27-A3A8-D1D355A92CC7}" type="datetime1">
              <a:rPr lang="en-US" smtClean="0"/>
              <a:t>3/11/20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1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2EE2-AF54-4C36-93AD-A5D9C8C4F0E5}" type="datetime1">
              <a:rPr lang="en-US" smtClean="0"/>
              <a:t>3/11/20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79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3/11/20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 userDrawn="1"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 userDrawn="1"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B8EB76-3B7A-4486-95E5-0316680FFD7E}"/>
              </a:ext>
            </a:extLst>
          </p:cNvPr>
          <p:cNvCxnSpPr>
            <a:cxnSpLocks/>
          </p:cNvCxnSpPr>
          <p:nvPr userDrawn="1"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53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0B1D116-9EEC-4608-812B-930500586DFA}" type="datetime1">
              <a:rPr lang="en-US" smtClean="0"/>
              <a:t>3/11/20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8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2" r:id="rId11"/>
    <p:sldLayoutId id="2147483674" r:id="rId12"/>
    <p:sldLayoutId id="2147483675" r:id="rId13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4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12.png"/><Relationship Id="rId5" Type="http://schemas.openxmlformats.org/officeDocument/2006/relationships/image" Target="../media/image60.png"/><Relationship Id="rId10" Type="http://schemas.openxmlformats.org/officeDocument/2006/relationships/image" Target="../media/image11.png"/><Relationship Id="rId4" Type="http://schemas.openxmlformats.org/officeDocument/2006/relationships/image" Target="../media/image50.png"/><Relationship Id="rId9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bigocheatsheet.com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0.png"/><Relationship Id="rId7" Type="http://schemas.openxmlformats.org/officeDocument/2006/relationships/image" Target="../media/image2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0.png"/><Relationship Id="rId4" Type="http://schemas.openxmlformats.org/officeDocument/2006/relationships/image" Target="../media/image18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87FE0CFF-3D38-44B5-B63D-F98A338ADC55-L0-001.png" descr="87FE0CFF-3D38-44B5-B63D-F98A338ADC55-L0-001.png"/>
          <p:cNvPicPr>
            <a:picLocks noGrp="1"/>
          </p:cNvPicPr>
          <p:nvPr>
            <p:ph type="pic" idx="13"/>
          </p:nvPr>
        </p:nvPicPr>
        <p:blipFill>
          <a:blip r:embed="rId2"/>
          <a:stretch>
            <a:fillRect/>
          </a:stretch>
        </p:blipFill>
        <p:spPr>
          <a:xfrm>
            <a:off x="2756297" y="942082"/>
            <a:ext cx="6901533" cy="3571875"/>
          </a:xfrm>
          <a:prstGeom prst="rect">
            <a:avLst/>
          </a:prstGeom>
        </p:spPr>
      </p:pic>
      <p:sp>
        <p:nvSpPr>
          <p:cNvPr id="138" name="DATA STRUCTURES AND ALGORITHM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31622">
              <a:defRPr sz="5278" spc="211">
                <a:effectLst>
                  <a:outerShdw blurRad="23114" dist="23114" dir="162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r>
              <a:t>DATA STRUCTURES AND ALGORITHMS</a:t>
            </a:r>
          </a:p>
        </p:txBody>
      </p:sp>
    </p:spTree>
    <p:extLst>
      <p:ext uri="{BB962C8B-B14F-4D97-AF65-F5344CB8AC3E}">
        <p14:creationId xmlns:p14="http://schemas.microsoft.com/office/powerpoint/2010/main" val="312560032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Therefore…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120" y="1581664"/>
            <a:ext cx="9737124" cy="46667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One can give a unique id to:</a:t>
            </a:r>
          </a:p>
          <a:p>
            <a:r>
              <a:rPr lang="en-US" sz="2600" dirty="0"/>
              <a:t>Every person in the U.S. with 29 bits</a:t>
            </a:r>
          </a:p>
          <a:p>
            <a:r>
              <a:rPr lang="en-US" sz="2600" dirty="0"/>
              <a:t>Every person in the world with 33 bits</a:t>
            </a:r>
          </a:p>
          <a:p>
            <a:r>
              <a:rPr lang="en-US" sz="2600" dirty="0"/>
              <a:t>Every person to have ever lived with ≈38 bits </a:t>
            </a:r>
          </a:p>
          <a:p>
            <a:r>
              <a:rPr lang="en-US" sz="2600" dirty="0"/>
              <a:t>Every atom in the universe with 250-300 bits</a:t>
            </a:r>
          </a:p>
          <a:p>
            <a:r>
              <a:rPr lang="en-US" sz="2600" dirty="0"/>
              <a:t>So if a password is 128 bits long and randomly generated, do you think you could guess it?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07742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Logarithms and Exponents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800" dirty="0"/>
              <a:t>Since so much in CS is in binary,</a:t>
            </a:r>
            <a:br>
              <a:rPr lang="en-US" sz="2800" dirty="0"/>
            </a:br>
            <a:r>
              <a:rPr lang="en-US" sz="2800" dirty="0"/>
              <a:t>	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log </a:t>
            </a:r>
            <a:r>
              <a:rPr lang="en-US" sz="2800" dirty="0"/>
              <a:t>almost always means 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sz="2800" b="1" baseline="-25000" dirty="0">
                <a:latin typeface="Courier New" pitchFamily="49" charset="0"/>
                <a:cs typeface="Courier New" pitchFamily="49" charset="0"/>
              </a:rPr>
              <a:t>2 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cs typeface="Courier New" pitchFamily="49" charset="0"/>
              </a:rPr>
              <a:t>Definition: 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sz="2800" b="1" baseline="-25000" dirty="0">
                <a:latin typeface="Courier New" pitchFamily="49" charset="0"/>
                <a:cs typeface="Courier New" pitchFamily="49" charset="0"/>
              </a:rPr>
              <a:t>2 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x = y</a:t>
            </a:r>
            <a:r>
              <a:rPr lang="en-US" sz="2800" dirty="0">
                <a:cs typeface="Courier New" pitchFamily="49" charset="0"/>
              </a:rPr>
              <a:t> if  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x = 2</a:t>
            </a:r>
            <a:r>
              <a:rPr lang="en-US" sz="2800" b="1" baseline="30000" dirty="0">
                <a:latin typeface="Courier New" pitchFamily="49" charset="0"/>
                <a:cs typeface="Courier New" pitchFamily="49" charset="0"/>
              </a:rPr>
              <a:t>y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cs typeface="Courier New" pitchFamily="49" charset="0"/>
              </a:rPr>
              <a:t>So, 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sz="2800" b="1" baseline="-25000" dirty="0">
                <a:latin typeface="Courier New" pitchFamily="49" charset="0"/>
                <a:cs typeface="Courier New" pitchFamily="49" charset="0"/>
              </a:rPr>
              <a:t>2 </a:t>
            </a:r>
            <a:r>
              <a:rPr lang="en-US" sz="2800" dirty="0">
                <a:cs typeface="Courier New" pitchFamily="49" charset="0"/>
              </a:rPr>
              <a:t>1,000,000 = “a little under 20”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cs typeface="Courier New" pitchFamily="49" charset="0"/>
              </a:rPr>
              <a:t>Just as exponents grow </a:t>
            </a:r>
            <a:r>
              <a:rPr lang="en-US" sz="2800" i="1" dirty="0">
                <a:cs typeface="Courier New" pitchFamily="49" charset="0"/>
              </a:rPr>
              <a:t>very</a:t>
            </a:r>
            <a:r>
              <a:rPr lang="en-US" sz="2800" dirty="0">
                <a:cs typeface="Courier New" pitchFamily="49" charset="0"/>
              </a:rPr>
              <a:t> quickly, logarithms grow </a:t>
            </a:r>
            <a:r>
              <a:rPr lang="en-US" sz="2800" i="1" dirty="0">
                <a:cs typeface="Courier New" pitchFamily="49" charset="0"/>
              </a:rPr>
              <a:t>very</a:t>
            </a:r>
            <a:r>
              <a:rPr lang="en-US" sz="2800" dirty="0">
                <a:cs typeface="Courier New" pitchFamily="49" charset="0"/>
              </a:rPr>
              <a:t> slowly</a:t>
            </a:r>
          </a:p>
          <a:p>
            <a:pPr>
              <a:lnSpc>
                <a:spcPct val="110000"/>
              </a:lnSpc>
            </a:pP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990" t="8971" r="1832" b="2170"/>
          <a:stretch/>
        </p:blipFill>
        <p:spPr bwMode="auto">
          <a:xfrm>
            <a:off x="5608115" y="4017365"/>
            <a:ext cx="4467673" cy="217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54654" y="6356351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19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Logarithms and Exponents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800" dirty="0"/>
              <a:t>Since so much in CS is in binary,</a:t>
            </a:r>
            <a:br>
              <a:rPr lang="en-US" sz="2800" dirty="0"/>
            </a:br>
            <a:r>
              <a:rPr lang="en-US" sz="2800" dirty="0"/>
              <a:t>	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log </a:t>
            </a:r>
            <a:r>
              <a:rPr lang="en-US" sz="2800" dirty="0"/>
              <a:t>almost always means 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sz="2800" b="1" baseline="-25000" dirty="0">
                <a:latin typeface="Courier New" pitchFamily="49" charset="0"/>
                <a:cs typeface="Courier New" pitchFamily="49" charset="0"/>
              </a:rPr>
              <a:t>2 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cs typeface="Courier New" pitchFamily="49" charset="0"/>
              </a:rPr>
              <a:t>Definition: 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sz="2800" b="1" baseline="-25000" dirty="0">
                <a:latin typeface="Courier New" pitchFamily="49" charset="0"/>
                <a:cs typeface="Courier New" pitchFamily="49" charset="0"/>
              </a:rPr>
              <a:t>2 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x = y</a:t>
            </a:r>
            <a:r>
              <a:rPr lang="en-US" sz="2800" dirty="0">
                <a:cs typeface="Courier New" pitchFamily="49" charset="0"/>
              </a:rPr>
              <a:t> if  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x = 2</a:t>
            </a:r>
            <a:r>
              <a:rPr lang="en-US" sz="2800" b="1" baseline="30000" dirty="0">
                <a:latin typeface="Courier New" pitchFamily="49" charset="0"/>
                <a:cs typeface="Courier New" pitchFamily="49" charset="0"/>
              </a:rPr>
              <a:t>y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cs typeface="Courier New" pitchFamily="49" charset="0"/>
              </a:rPr>
              <a:t>So, 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sz="2800" b="1" baseline="-25000" dirty="0">
                <a:latin typeface="Courier New" pitchFamily="49" charset="0"/>
                <a:cs typeface="Courier New" pitchFamily="49" charset="0"/>
              </a:rPr>
              <a:t>2 </a:t>
            </a:r>
            <a:r>
              <a:rPr lang="en-US" sz="2800" dirty="0">
                <a:cs typeface="Courier New" pitchFamily="49" charset="0"/>
              </a:rPr>
              <a:t>1,000,000 = “a little under 20”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cs typeface="Courier New" pitchFamily="49" charset="0"/>
              </a:rPr>
              <a:t>Just as exponents grow </a:t>
            </a:r>
            <a:r>
              <a:rPr lang="en-US" sz="2800" i="1" dirty="0">
                <a:cs typeface="Courier New" pitchFamily="49" charset="0"/>
              </a:rPr>
              <a:t>very</a:t>
            </a:r>
            <a:r>
              <a:rPr lang="en-US" sz="2800" dirty="0">
                <a:cs typeface="Courier New" pitchFamily="49" charset="0"/>
              </a:rPr>
              <a:t> quickly, logarithms grow </a:t>
            </a:r>
            <a:r>
              <a:rPr lang="en-US" sz="2800" i="1" dirty="0">
                <a:cs typeface="Courier New" pitchFamily="49" charset="0"/>
              </a:rPr>
              <a:t>very</a:t>
            </a:r>
            <a:r>
              <a:rPr lang="en-US" sz="2800" dirty="0">
                <a:cs typeface="Courier New" pitchFamily="49" charset="0"/>
              </a:rPr>
              <a:t> slowly</a:t>
            </a:r>
          </a:p>
          <a:p>
            <a:endParaRPr lang="en-US" sz="28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1938" t="8569" r="1990" b="4500"/>
          <a:stretch/>
        </p:blipFill>
        <p:spPr bwMode="auto">
          <a:xfrm>
            <a:off x="5611368" y="3902902"/>
            <a:ext cx="4416724" cy="240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8560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Logarithms and Exponents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800" dirty="0"/>
              <a:t>Since so much in CS is in binary,</a:t>
            </a:r>
            <a:br>
              <a:rPr lang="en-US" sz="2800" dirty="0"/>
            </a:br>
            <a:r>
              <a:rPr lang="en-US" sz="2800" dirty="0"/>
              <a:t>	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log </a:t>
            </a:r>
            <a:r>
              <a:rPr lang="en-US" sz="2800" dirty="0"/>
              <a:t>almost always means 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sz="2800" b="1" baseline="-25000" dirty="0">
                <a:latin typeface="Courier New" pitchFamily="49" charset="0"/>
                <a:cs typeface="Courier New" pitchFamily="49" charset="0"/>
              </a:rPr>
              <a:t>2 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cs typeface="Courier New" pitchFamily="49" charset="0"/>
              </a:rPr>
              <a:t>Definition: 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sz="2800" b="1" baseline="-25000" dirty="0">
                <a:latin typeface="Courier New" pitchFamily="49" charset="0"/>
                <a:cs typeface="Courier New" pitchFamily="49" charset="0"/>
              </a:rPr>
              <a:t>2 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x = y</a:t>
            </a:r>
            <a:r>
              <a:rPr lang="en-US" sz="2800" dirty="0">
                <a:cs typeface="Courier New" pitchFamily="49" charset="0"/>
              </a:rPr>
              <a:t> if  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x = 2</a:t>
            </a:r>
            <a:r>
              <a:rPr lang="en-US" sz="2800" b="1" baseline="30000" dirty="0">
                <a:latin typeface="Courier New" pitchFamily="49" charset="0"/>
                <a:cs typeface="Courier New" pitchFamily="49" charset="0"/>
              </a:rPr>
              <a:t>y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cs typeface="Courier New" pitchFamily="49" charset="0"/>
              </a:rPr>
              <a:t>So, 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sz="2800" b="1" baseline="-25000" dirty="0">
                <a:latin typeface="Courier New" pitchFamily="49" charset="0"/>
                <a:cs typeface="Courier New" pitchFamily="49" charset="0"/>
              </a:rPr>
              <a:t>2 </a:t>
            </a:r>
            <a:r>
              <a:rPr lang="en-US" sz="2800" dirty="0">
                <a:cs typeface="Courier New" pitchFamily="49" charset="0"/>
              </a:rPr>
              <a:t>1,000,000 = “a little under 20”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cs typeface="Courier New" pitchFamily="49" charset="0"/>
              </a:rPr>
              <a:t>Just as exponents grow </a:t>
            </a:r>
            <a:r>
              <a:rPr lang="en-US" sz="2800" i="1" dirty="0">
                <a:cs typeface="Courier New" pitchFamily="49" charset="0"/>
              </a:rPr>
              <a:t>very</a:t>
            </a:r>
            <a:r>
              <a:rPr lang="en-US" sz="2800" dirty="0">
                <a:cs typeface="Courier New" pitchFamily="49" charset="0"/>
              </a:rPr>
              <a:t> quickly, logarithms grow </a:t>
            </a:r>
            <a:r>
              <a:rPr lang="en-US" sz="2800" i="1" dirty="0">
                <a:cs typeface="Courier New" pitchFamily="49" charset="0"/>
              </a:rPr>
              <a:t>very</a:t>
            </a:r>
            <a:r>
              <a:rPr lang="en-US" sz="2800" dirty="0">
                <a:cs typeface="Courier New" pitchFamily="49" charset="0"/>
              </a:rPr>
              <a:t> slowly</a:t>
            </a:r>
          </a:p>
          <a:p>
            <a:endParaRPr lang="en-US" sz="28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2116" t="12031" r="1627" b="3531"/>
          <a:stretch/>
        </p:blipFill>
        <p:spPr bwMode="auto">
          <a:xfrm>
            <a:off x="5611369" y="3937407"/>
            <a:ext cx="4425351" cy="23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20213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Logarithms and Exponents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800" dirty="0"/>
              <a:t>Since so much in CS is in binary,</a:t>
            </a:r>
            <a:br>
              <a:rPr lang="en-US" sz="2800" dirty="0"/>
            </a:br>
            <a:r>
              <a:rPr lang="en-US" sz="2800" dirty="0"/>
              <a:t>	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log </a:t>
            </a:r>
            <a:r>
              <a:rPr lang="en-US" sz="2800" dirty="0"/>
              <a:t>almost always means 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sz="2800" b="1" baseline="-25000" dirty="0">
                <a:latin typeface="Courier New" pitchFamily="49" charset="0"/>
                <a:cs typeface="Courier New" pitchFamily="49" charset="0"/>
              </a:rPr>
              <a:t>2 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cs typeface="Courier New" pitchFamily="49" charset="0"/>
              </a:rPr>
              <a:t>Definition: 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sz="2800" b="1" baseline="-25000" dirty="0">
                <a:latin typeface="Courier New" pitchFamily="49" charset="0"/>
                <a:cs typeface="Courier New" pitchFamily="49" charset="0"/>
              </a:rPr>
              <a:t>2 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x = y</a:t>
            </a:r>
            <a:r>
              <a:rPr lang="en-US" sz="2800" dirty="0">
                <a:cs typeface="Courier New" pitchFamily="49" charset="0"/>
              </a:rPr>
              <a:t> if  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x = 2</a:t>
            </a:r>
            <a:r>
              <a:rPr lang="en-US" sz="2800" b="1" baseline="30000" dirty="0">
                <a:latin typeface="Courier New" pitchFamily="49" charset="0"/>
                <a:cs typeface="Courier New" pitchFamily="49" charset="0"/>
              </a:rPr>
              <a:t>y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cs typeface="Courier New" pitchFamily="49" charset="0"/>
              </a:rPr>
              <a:t>So, 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sz="2800" b="1" baseline="-25000" dirty="0">
                <a:latin typeface="Courier New" pitchFamily="49" charset="0"/>
                <a:cs typeface="Courier New" pitchFamily="49" charset="0"/>
              </a:rPr>
              <a:t>2 </a:t>
            </a:r>
            <a:r>
              <a:rPr lang="en-US" sz="2800" dirty="0">
                <a:cs typeface="Courier New" pitchFamily="49" charset="0"/>
              </a:rPr>
              <a:t>1,000,000 = “a little under 20”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cs typeface="Courier New" pitchFamily="49" charset="0"/>
              </a:rPr>
              <a:t>Just as exponents grow </a:t>
            </a:r>
            <a:r>
              <a:rPr lang="en-US" sz="2800" i="1" dirty="0">
                <a:cs typeface="Courier New" pitchFamily="49" charset="0"/>
              </a:rPr>
              <a:t>very</a:t>
            </a:r>
            <a:r>
              <a:rPr lang="en-US" sz="2800" dirty="0">
                <a:cs typeface="Courier New" pitchFamily="49" charset="0"/>
              </a:rPr>
              <a:t> quickly, logarithms grow </a:t>
            </a:r>
            <a:r>
              <a:rPr lang="en-US" sz="2800" i="1" dirty="0">
                <a:cs typeface="Courier New" pitchFamily="49" charset="0"/>
              </a:rPr>
              <a:t>very</a:t>
            </a:r>
            <a:r>
              <a:rPr lang="en-US" sz="2800" dirty="0">
                <a:cs typeface="Courier New" pitchFamily="49" charset="0"/>
              </a:rPr>
              <a:t> slowly</a:t>
            </a:r>
          </a:p>
          <a:p>
            <a:endParaRPr lang="en-US" sz="28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2392" t="10212" r="1780" b="4241"/>
          <a:stretch/>
        </p:blipFill>
        <p:spPr bwMode="auto">
          <a:xfrm>
            <a:off x="5611369" y="3922064"/>
            <a:ext cx="4405597" cy="2368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5953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Logarithms and Exponents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400" dirty="0"/>
                  <a:t>log(A*B) = log A + log B</a:t>
                </a:r>
              </a:p>
              <a:p>
                <a:endParaRPr lang="en-US" sz="1200" dirty="0"/>
              </a:p>
              <a:p>
                <a:r>
                  <a:rPr lang="en-US" sz="2400" dirty="0"/>
                  <a:t>log(</a:t>
                </a:r>
                <a:r>
                  <a:rPr lang="en-US" sz="2400" dirty="0" err="1"/>
                  <a:t>N</a:t>
                </a:r>
                <a:r>
                  <a:rPr lang="en-US" sz="2400" baseline="30000" dirty="0" err="1"/>
                  <a:t>k</a:t>
                </a:r>
                <a:r>
                  <a:rPr lang="en-US" sz="2400" dirty="0"/>
                  <a:t>)= k log N</a:t>
                </a:r>
              </a:p>
              <a:p>
                <a:endParaRPr lang="en-US" sz="1200" dirty="0"/>
              </a:p>
              <a:p>
                <a:r>
                  <a:rPr lang="en-US" sz="2400" dirty="0"/>
                  <a:t>log(A/B) = log A – log B</a:t>
                </a:r>
              </a:p>
              <a:p>
                <a:endParaRPr lang="en-US" sz="1200" dirty="0"/>
              </a:p>
              <a:p>
                <a:r>
                  <a:rPr lang="en-US" sz="2400" dirty="0"/>
                  <a:t>log(log x) is written log </a:t>
                </a:r>
                <a:r>
                  <a:rPr lang="en-US" sz="2400" dirty="0" err="1"/>
                  <a:t>log</a:t>
                </a:r>
                <a:r>
                  <a:rPr lang="en-US" sz="2400" dirty="0"/>
                  <a:t> x</a:t>
                </a:r>
              </a:p>
              <a:p>
                <a:pPr lvl="1"/>
                <a:r>
                  <a:rPr lang="en-US" sz="2400" dirty="0"/>
                  <a:t>Grows as slowly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400" dirty="0"/>
                  <a:t>grows fast</a:t>
                </a:r>
              </a:p>
              <a:p>
                <a:endParaRPr lang="en-US" sz="1200" dirty="0"/>
              </a:p>
              <a:p>
                <a:r>
                  <a:rPr lang="en-US" sz="2400" dirty="0"/>
                  <a:t>(log x)(log x) is written log</a:t>
                </a:r>
                <a:r>
                  <a:rPr lang="en-US" sz="2400" baseline="30000" dirty="0"/>
                  <a:t>2 </a:t>
                </a:r>
                <a:r>
                  <a:rPr lang="en-US" sz="2400" dirty="0"/>
                  <a:t>x</a:t>
                </a:r>
              </a:p>
              <a:p>
                <a:pPr lvl="1"/>
                <a:r>
                  <a:rPr lang="en-US" sz="2400" dirty="0"/>
                  <a:t>It is greater than log x for all x &gt; 2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937" t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0208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Logarithms and Exponents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Any base B log is equivalent to base 2 log within a constant factor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2800" dirty="0"/>
              <a:t>In particular,</a:t>
            </a:r>
          </a:p>
          <a:p>
            <a:pPr marL="0" indent="0" algn="ctr">
              <a:buNone/>
            </a:pPr>
            <a:r>
              <a:rPr lang="en-US" sz="2800" dirty="0"/>
              <a:t>log</a:t>
            </a:r>
            <a:r>
              <a:rPr lang="en-US" sz="2800" baseline="-25000" dirty="0"/>
              <a:t>2</a:t>
            </a:r>
            <a:r>
              <a:rPr lang="en-US" sz="2800" dirty="0"/>
              <a:t> x = 3.22 log</a:t>
            </a:r>
            <a:r>
              <a:rPr lang="en-US" sz="2800" baseline="-25000" dirty="0"/>
              <a:t>10</a:t>
            </a:r>
            <a:r>
              <a:rPr lang="en-US" sz="2800" dirty="0"/>
              <a:t> x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2800" dirty="0"/>
              <a:t>In general, </a:t>
            </a:r>
          </a:p>
          <a:p>
            <a:pPr marL="0" indent="0" algn="ctr">
              <a:buNone/>
            </a:pPr>
            <a:r>
              <a:rPr lang="en-US" sz="2800" dirty="0" err="1"/>
              <a:t>log</a:t>
            </a:r>
            <a:r>
              <a:rPr lang="en-US" sz="2800" baseline="-25000" dirty="0" err="1"/>
              <a:t>B</a:t>
            </a:r>
            <a:r>
              <a:rPr lang="en-US" sz="2800" dirty="0"/>
              <a:t> x = (</a:t>
            </a:r>
            <a:r>
              <a:rPr lang="en-US" sz="2800" dirty="0" err="1"/>
              <a:t>log</a:t>
            </a:r>
            <a:r>
              <a:rPr lang="en-US" sz="2800" baseline="-25000" dirty="0" err="1"/>
              <a:t>A</a:t>
            </a:r>
            <a:r>
              <a:rPr lang="en-US" sz="2800" dirty="0"/>
              <a:t> x) / (</a:t>
            </a:r>
            <a:r>
              <a:rPr lang="en-US" sz="2800" dirty="0" err="1"/>
              <a:t>log</a:t>
            </a:r>
            <a:r>
              <a:rPr lang="en-US" sz="2800" baseline="-25000" dirty="0" err="1"/>
              <a:t>A</a:t>
            </a:r>
            <a:r>
              <a:rPr lang="en-US" sz="2800" dirty="0"/>
              <a:t> B)</a:t>
            </a:r>
            <a:endParaRPr lang="en-US" sz="2400" dirty="0"/>
          </a:p>
          <a:p>
            <a:pPr lvl="2"/>
            <a:endParaRPr lang="en-US" sz="2000" dirty="0"/>
          </a:p>
          <a:p>
            <a:pPr marL="914400" lvl="2" indent="0">
              <a:buNone/>
            </a:pPr>
            <a:r>
              <a:rPr lang="en-US" sz="2000" dirty="0"/>
              <a:t>               </a:t>
            </a:r>
          </a:p>
          <a:p>
            <a:endParaRPr lang="en-US" sz="2800" dirty="0"/>
          </a:p>
          <a:p>
            <a:endParaRPr lang="en-US" sz="2800" dirty="0"/>
          </a:p>
          <a:p>
            <a:pPr lvl="1"/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1981200" y="5110280"/>
            <a:ext cx="8229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/>
            <a:r>
              <a:rPr lang="en-US" sz="2800" b="1" dirty="0">
                <a:solidFill>
                  <a:schemeClr val="accent2"/>
                </a:solidFill>
              </a:rPr>
              <a:t>This matters in doing math but not CS!</a:t>
            </a:r>
          </a:p>
          <a:p>
            <a:pPr lvl="1"/>
            <a:r>
              <a:rPr lang="en-US" sz="2800" dirty="0">
                <a:solidFill>
                  <a:schemeClr val="accent2"/>
                </a:solidFill>
              </a:rPr>
              <a:t>In algorithm analysis, we tend to not care much about constant factors</a:t>
            </a:r>
          </a:p>
        </p:txBody>
      </p:sp>
    </p:spTree>
    <p:extLst>
      <p:ext uri="{BB962C8B-B14F-4D97-AF65-F5344CB8AC3E}">
        <p14:creationId xmlns:p14="http://schemas.microsoft.com/office/powerpoint/2010/main" val="173404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8DF33-3C68-0A4C-B793-4AEA64F53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don’t we care about exact constants?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B8E09-B969-4645-87D4-8A12079D8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enough information to compute precise constants</a:t>
            </a:r>
          </a:p>
          <a:p>
            <a:r>
              <a:rPr lang="en-US" dirty="0"/>
              <a:t>Depends on too many factors (underlying hardware, background processes, temperature </a:t>
            </a:r>
            <a:r>
              <a:rPr lang="en-US" dirty="0" err="1"/>
              <a:t>etc</a:t>
            </a:r>
            <a:r>
              <a:rPr lang="en-US" dirty="0"/>
              <a:t>…)</a:t>
            </a:r>
          </a:p>
          <a:p>
            <a:r>
              <a:rPr lang="en-US" dirty="0"/>
              <a:t>We really care about the growth of the function</a:t>
            </a:r>
          </a:p>
          <a:p>
            <a:r>
              <a:rPr lang="en-US" dirty="0"/>
              <a:t>Big O…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AC0983-B497-CA4C-9FE8-60DB2CDF8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39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E76A1-6909-4239-B9D3-553E1EB13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E87F5-1DEA-462C-B36A-9D31E75FB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A75BF3-D9D9-4F16-80A1-9B78DE44AC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51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Algorithm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As the “size” of an algorithm’s input grows  (array length, size of queue, etc.):</a:t>
            </a:r>
          </a:p>
          <a:p>
            <a:r>
              <a:rPr lang="en-US" sz="2800" dirty="0"/>
              <a:t>Time: How much longer does it run? </a:t>
            </a:r>
          </a:p>
          <a:p>
            <a:r>
              <a:rPr lang="en-US" sz="2800" dirty="0"/>
              <a:t>Space: How much memory does it use? </a:t>
            </a:r>
          </a:p>
          <a:p>
            <a:pPr marL="0" indent="0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How do we answer these questions?</a:t>
            </a:r>
          </a:p>
          <a:p>
            <a:pPr marL="0" indent="0" algn="ctr">
              <a:buNone/>
            </a:pPr>
            <a:r>
              <a:rPr lang="en-US" sz="2800" dirty="0"/>
              <a:t>For now, we will focus on time only.</a:t>
            </a:r>
          </a:p>
        </p:txBody>
      </p:sp>
    </p:spTree>
    <p:extLst>
      <p:ext uri="{BB962C8B-B14F-4D97-AF65-F5344CB8AC3E}">
        <p14:creationId xmlns:p14="http://schemas.microsoft.com/office/powerpoint/2010/main" val="4208401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List, stack and queu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ASYMPTOTIC ANALYSIS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7564511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/>
              <a:t>One Approach to Algorithm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Why not just code the algorithm and time it?</a:t>
            </a:r>
          </a:p>
          <a:p>
            <a:r>
              <a:rPr lang="en-US" sz="2800" dirty="0"/>
              <a:t>Hardware: processor(s), memory, etc.</a:t>
            </a:r>
          </a:p>
          <a:p>
            <a:r>
              <a:rPr lang="en-US" sz="2800" dirty="0"/>
              <a:t>OS, version of programming language, libraries, drivers</a:t>
            </a:r>
          </a:p>
          <a:p>
            <a:r>
              <a:rPr lang="en-US" sz="2800" dirty="0"/>
              <a:t>Programs running in the background</a:t>
            </a:r>
          </a:p>
          <a:p>
            <a:r>
              <a:rPr lang="en-US" sz="2800" dirty="0"/>
              <a:t>Implementation dependent</a:t>
            </a:r>
          </a:p>
          <a:p>
            <a:r>
              <a:rPr lang="en-US" sz="2800" dirty="0"/>
              <a:t>Choice of input</a:t>
            </a:r>
          </a:p>
          <a:p>
            <a:r>
              <a:rPr lang="en-US" sz="2800" dirty="0"/>
              <a:t>Number of inputs to test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31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 with Timing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Timing doesn’t really evaluate the algorithm but merely evaluates a specific implementation </a:t>
            </a:r>
          </a:p>
          <a:p>
            <a:r>
              <a:rPr lang="en-US" sz="2400" dirty="0"/>
              <a:t>At the core of CS is a backbone of theory &amp; mathematics</a:t>
            </a:r>
          </a:p>
          <a:p>
            <a:pPr lvl="1"/>
            <a:r>
              <a:rPr lang="en-US" sz="2000" dirty="0"/>
              <a:t>Examine the algorithm itself, </a:t>
            </a:r>
            <a:r>
              <a:rPr lang="en-US" sz="2000" b="1" dirty="0"/>
              <a:t>not</a:t>
            </a:r>
            <a:r>
              <a:rPr lang="en-US" sz="2000" dirty="0"/>
              <a:t> the implementation</a:t>
            </a:r>
          </a:p>
          <a:p>
            <a:pPr lvl="1"/>
            <a:r>
              <a:rPr lang="en-US" sz="2000" dirty="0"/>
              <a:t>Reason about performance as a function of n</a:t>
            </a:r>
          </a:p>
          <a:p>
            <a:pPr lvl="1"/>
            <a:r>
              <a:rPr lang="en-US" sz="2000" dirty="0"/>
              <a:t>Mathematically prove things about performance</a:t>
            </a:r>
          </a:p>
          <a:p>
            <a:r>
              <a:rPr lang="en-US" sz="2400" dirty="0"/>
              <a:t>Yet, timing has its place</a:t>
            </a:r>
          </a:p>
          <a:p>
            <a:pPr lvl="1"/>
            <a:r>
              <a:rPr lang="en-US" sz="2000" dirty="0"/>
              <a:t>In the real world, we do want to know whether implementation A runs faster than implementation B on data set C</a:t>
            </a:r>
          </a:p>
          <a:p>
            <a:pPr lvl="1"/>
            <a:r>
              <a:rPr lang="en-US" sz="2000" dirty="0"/>
              <a:t>Ex: Benchmarking graphics cards</a:t>
            </a:r>
          </a:p>
        </p:txBody>
      </p:sp>
    </p:spTree>
    <p:extLst>
      <p:ext uri="{BB962C8B-B14F-4D97-AF65-F5344CB8AC3E}">
        <p14:creationId xmlns:p14="http://schemas.microsoft.com/office/powerpoint/2010/main" val="327627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Lesson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301DFE"/>
                </a:solidFill>
              </a:rPr>
              <a:t>Evaluating an algorithm?</a:t>
            </a:r>
            <a:r>
              <a:rPr lang="en-US" sz="3200" dirty="0"/>
              <a:t>  </a:t>
            </a:r>
          </a:p>
          <a:p>
            <a:pPr marL="0" indent="0" algn="ctr">
              <a:buNone/>
            </a:pPr>
            <a:r>
              <a:rPr lang="en-US" sz="3200" dirty="0"/>
              <a:t>Use asymptotic analysis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>
                <a:solidFill>
                  <a:srgbClr val="301DFE"/>
                </a:solidFill>
              </a:rPr>
              <a:t>Evaluating an implementation?</a:t>
            </a:r>
          </a:p>
          <a:p>
            <a:pPr marL="0" indent="0" algn="ctr">
              <a:buNone/>
            </a:pPr>
            <a:r>
              <a:rPr lang="en-US" sz="3200" dirty="0"/>
              <a:t>Use timing</a:t>
            </a:r>
          </a:p>
          <a:p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468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Goals of Comparing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Many measures for comparing algorithms</a:t>
            </a:r>
          </a:p>
          <a:p>
            <a:r>
              <a:rPr lang="en-US" sz="2400" dirty="0"/>
              <a:t>Security</a:t>
            </a:r>
          </a:p>
          <a:p>
            <a:r>
              <a:rPr lang="en-US" sz="2400" dirty="0"/>
              <a:t>Clarity/ Obfuscation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Performance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800" dirty="0"/>
              <a:t>When comparing performance</a:t>
            </a:r>
          </a:p>
          <a:p>
            <a:r>
              <a:rPr lang="en-US" sz="2400" dirty="0"/>
              <a:t>Use </a:t>
            </a:r>
            <a:r>
              <a:rPr lang="en-US" sz="2400" dirty="0">
                <a:solidFill>
                  <a:schemeClr val="accent2"/>
                </a:solidFill>
              </a:rPr>
              <a:t>large inputs </a:t>
            </a:r>
            <a:r>
              <a:rPr lang="en-US" sz="2400" dirty="0"/>
              <a:t>because probably any algorithm is “plenty good” for small inputs (n &lt; 10 always fast)</a:t>
            </a:r>
          </a:p>
          <a:p>
            <a:r>
              <a:rPr lang="en-US" sz="2400" dirty="0"/>
              <a:t>Answer should be </a:t>
            </a:r>
            <a:r>
              <a:rPr lang="en-US" sz="2400" dirty="0">
                <a:solidFill>
                  <a:schemeClr val="accent2"/>
                </a:solidFill>
              </a:rPr>
              <a:t>independent</a:t>
            </a:r>
            <a:r>
              <a:rPr lang="en-US" sz="2400" dirty="0"/>
              <a:t> of CPU speed, programming language, coding tricks, etc.</a:t>
            </a:r>
          </a:p>
          <a:p>
            <a:r>
              <a:rPr lang="en-US" sz="2400" dirty="0"/>
              <a:t>Answer is </a:t>
            </a:r>
            <a:r>
              <a:rPr lang="en-US" sz="2400" dirty="0">
                <a:solidFill>
                  <a:schemeClr val="accent2"/>
                </a:solidFill>
              </a:rPr>
              <a:t>general</a:t>
            </a:r>
            <a:r>
              <a:rPr lang="en-US" sz="2400" dirty="0"/>
              <a:t> and </a:t>
            </a:r>
            <a:r>
              <a:rPr lang="en-US" sz="2400" dirty="0">
                <a:solidFill>
                  <a:schemeClr val="accent2"/>
                </a:solidFill>
              </a:rPr>
              <a:t>rigorous</a:t>
            </a:r>
            <a:r>
              <a:rPr lang="en-US" sz="2400" dirty="0"/>
              <a:t>, complementary to “coding it up and timing it on some test cases”</a:t>
            </a:r>
          </a:p>
        </p:txBody>
      </p:sp>
    </p:spTree>
    <p:extLst>
      <p:ext uri="{BB962C8B-B14F-4D97-AF65-F5344CB8AC3E}">
        <p14:creationId xmlns:p14="http://schemas.microsoft.com/office/powerpoint/2010/main" val="24245056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D0F4F-2D62-3C40-862B-940158CAF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Asymptotic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04FC8-7FD3-F946-B849-5F78ECF29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C3282"/>
                </a:solidFill>
              </a:rPr>
              <a:t>asymptotic analysis </a:t>
            </a:r>
            <a:r>
              <a:rPr lang="en-US" dirty="0"/>
              <a:t>– the process of mathematically representing runtime of a algorithm in relation to the number of inputs and how that relationship changes as the number of inputs grow</a:t>
            </a:r>
          </a:p>
          <a:p>
            <a:endParaRPr lang="en-US" dirty="0"/>
          </a:p>
          <a:p>
            <a:r>
              <a:rPr lang="en-US" b="1" dirty="0">
                <a:solidFill>
                  <a:srgbClr val="B6A479"/>
                </a:solidFill>
              </a:rPr>
              <a:t>Two step process</a:t>
            </a:r>
          </a:p>
          <a:p>
            <a:pPr marL="457200" indent="-457200">
              <a:buClr>
                <a:srgbClr val="4C3282"/>
              </a:buClr>
              <a:buFont typeface="+mj-lt"/>
              <a:buAutoNum type="arabicPeriod"/>
            </a:pPr>
            <a:r>
              <a:rPr lang="en-US" b="1" dirty="0">
                <a:solidFill>
                  <a:srgbClr val="4C3282"/>
                </a:solidFill>
              </a:rPr>
              <a:t>Model</a:t>
            </a:r>
            <a:r>
              <a:rPr lang="en-US" dirty="0"/>
              <a:t> – the process of mathematically representing how many operations a piece of code will run in relation to the number of inputs n</a:t>
            </a:r>
          </a:p>
          <a:p>
            <a:pPr marL="457200" indent="-457200">
              <a:buClr>
                <a:srgbClr val="4C3282"/>
              </a:buClr>
              <a:buFont typeface="+mj-lt"/>
              <a:buAutoNum type="arabicPeriod"/>
            </a:pPr>
            <a:r>
              <a:rPr lang="en-US" b="1" dirty="0">
                <a:solidFill>
                  <a:srgbClr val="4C3282"/>
                </a:solidFill>
              </a:rPr>
              <a:t>Analyze</a:t>
            </a:r>
            <a:r>
              <a:rPr lang="en-US" dirty="0"/>
              <a:t> – compare runtime/input relationship across multiple algorithms </a:t>
            </a:r>
          </a:p>
          <a:p>
            <a:pPr marL="630936" lvl="1" indent="-457200">
              <a:buClr>
                <a:srgbClr val="4C3282"/>
              </a:buClr>
              <a:buFont typeface="+mj-lt"/>
              <a:buAutoNum type="arabicPeriod"/>
            </a:pPr>
            <a:r>
              <a:rPr lang="en-US" dirty="0"/>
              <a:t>Graph the model of your code where x = number of inputs and y = runtime</a:t>
            </a:r>
          </a:p>
          <a:p>
            <a:pPr marL="630936" lvl="1" indent="-457200">
              <a:buClr>
                <a:srgbClr val="4C3282"/>
              </a:buClr>
              <a:buFont typeface="+mj-lt"/>
              <a:buAutoNum type="arabicPeriod"/>
            </a:pPr>
            <a:r>
              <a:rPr lang="en-US" dirty="0"/>
              <a:t>For which inputs will one perform better than the other?</a:t>
            </a:r>
          </a:p>
          <a:p>
            <a:pPr marL="173736" lvl="1" indent="0">
              <a:buClr>
                <a:srgbClr val="4C3282"/>
              </a:buClr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4F3E91-BF87-F144-989D-244C7D766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7223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Worst-Case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 general, we are interested in three types of performance</a:t>
            </a:r>
          </a:p>
          <a:p>
            <a:pPr lvl="1"/>
            <a:r>
              <a:rPr lang="en-US" sz="2400" dirty="0"/>
              <a:t>Best-case / Fastest</a:t>
            </a:r>
          </a:p>
          <a:p>
            <a:pPr lvl="1"/>
            <a:r>
              <a:rPr lang="en-US" sz="2400" dirty="0"/>
              <a:t>Average-case</a:t>
            </a:r>
          </a:p>
          <a:p>
            <a:pPr lvl="1"/>
            <a:r>
              <a:rPr lang="en-US" sz="2400" dirty="0"/>
              <a:t>Worst-case / Slowest</a:t>
            </a:r>
          </a:p>
          <a:p>
            <a:r>
              <a:rPr lang="en-US" sz="2800" dirty="0"/>
              <a:t>When determining worst-case, we tend to be pessimistic</a:t>
            </a:r>
          </a:p>
          <a:p>
            <a:pPr lvl="1"/>
            <a:r>
              <a:rPr lang="en-US" sz="2400" dirty="0"/>
              <a:t>If there is a conditional, count the branch that will run the slowest</a:t>
            </a:r>
          </a:p>
          <a:p>
            <a:pPr lvl="1"/>
            <a:r>
              <a:rPr lang="en-US" sz="2400" dirty="0"/>
              <a:t>This will give a loose bound on how slow the algorithm may run</a:t>
            </a:r>
          </a:p>
        </p:txBody>
      </p:sp>
    </p:spTree>
    <p:extLst>
      <p:ext uri="{BB962C8B-B14F-4D97-AF65-F5344CB8AC3E}">
        <p14:creationId xmlns:p14="http://schemas.microsoft.com/office/powerpoint/2010/main" val="17837005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1AE38-BC29-40E3-B368-21552E69C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Function growth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9FF030-7773-4F0E-86F9-11E453751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26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3A5F59-FDA0-41BE-817D-C75A00FEB161}"/>
              </a:ext>
            </a:extLst>
          </p:cNvPr>
          <p:cNvSpPr/>
          <p:nvPr/>
        </p:nvSpPr>
        <p:spPr>
          <a:xfrm>
            <a:off x="4381216" y="4992234"/>
            <a:ext cx="32552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…but since both are linear eventually look similar at large input sizes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ADDEFA-2EBA-4DB5-9C89-A05ABCA096F7}"/>
              </a:ext>
            </a:extLst>
          </p:cNvPr>
          <p:cNvSpPr/>
          <p:nvPr/>
        </p:nvSpPr>
        <p:spPr>
          <a:xfrm>
            <a:off x="4376463" y="5947592"/>
            <a:ext cx="32552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whereas h(n) has a distinctly different growth rate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6C54A9E-A41B-4A35-AAD6-06B77DB9BBC1}"/>
              </a:ext>
            </a:extLst>
          </p:cNvPr>
          <p:cNvSpPr/>
          <p:nvPr/>
        </p:nvSpPr>
        <p:spPr>
          <a:xfrm>
            <a:off x="840559" y="4992234"/>
            <a:ext cx="30594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The growth rate for f(n) and g(n) looks very different for small numbers of input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B95566C-EC38-4A87-8895-7250849DA9F7}"/>
              </a:ext>
            </a:extLst>
          </p:cNvPr>
          <p:cNvSpPr/>
          <p:nvPr/>
        </p:nvSpPr>
        <p:spPr>
          <a:xfrm>
            <a:off x="8040410" y="4992234"/>
            <a:ext cx="3550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But for very small input values h(n) actually has a slower growth rate than either f(n) or g(n)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58AAD6-30EC-B747-8A4E-D660A338AEC1}"/>
              </a:ext>
            </a:extLst>
          </p:cNvPr>
          <p:cNvSpPr txBox="1"/>
          <p:nvPr/>
        </p:nvSpPr>
        <p:spPr>
          <a:xfrm>
            <a:off x="530400" y="1480981"/>
            <a:ext cx="9591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Imagine you have three possible algorithms to choose between. </a:t>
            </a:r>
          </a:p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Each has already been reduced to its mathematical model</a:t>
            </a:r>
          </a:p>
          <a:p>
            <a:endParaRPr lang="en-US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AE9FE99-5238-3645-BB21-B371832DB4FA}"/>
                  </a:ext>
                </a:extLst>
              </p:cNvPr>
              <p:cNvSpPr txBox="1"/>
              <p:nvPr/>
            </p:nvSpPr>
            <p:spPr>
              <a:xfrm>
                <a:off x="7363379" y="1650617"/>
                <a:ext cx="11491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AE9FE99-5238-3645-BB21-B371832DB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3379" y="1650617"/>
                <a:ext cx="1149161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48ED0F1-808A-7246-A0CF-42EC6FA29CA5}"/>
                  </a:ext>
                </a:extLst>
              </p:cNvPr>
              <p:cNvSpPr txBox="1"/>
              <p:nvPr/>
            </p:nvSpPr>
            <p:spPr>
              <a:xfrm>
                <a:off x="8672294" y="1647386"/>
                <a:ext cx="12890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48ED0F1-808A-7246-A0CF-42EC6FA29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2294" y="1647386"/>
                <a:ext cx="1289071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92A87AE-3D00-5940-B358-3BDC0822FEE6}"/>
                  </a:ext>
                </a:extLst>
              </p:cNvPr>
              <p:cNvSpPr txBox="1"/>
              <p:nvPr/>
            </p:nvSpPr>
            <p:spPr>
              <a:xfrm>
                <a:off x="10121119" y="1648344"/>
                <a:ext cx="12553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92A87AE-3D00-5940-B358-3BDC0822FE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1119" y="1648344"/>
                <a:ext cx="125534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9B0B585-E260-3D4A-A796-F4BC3F6E5EF1}"/>
              </a:ext>
            </a:extLst>
          </p:cNvPr>
          <p:cNvCxnSpPr/>
          <p:nvPr/>
        </p:nvCxnSpPr>
        <p:spPr>
          <a:xfrm>
            <a:off x="7445567" y="2016718"/>
            <a:ext cx="962212" cy="0"/>
          </a:xfrm>
          <a:prstGeom prst="line">
            <a:avLst/>
          </a:prstGeom>
          <a:ln w="19050">
            <a:solidFill>
              <a:srgbClr val="301D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CFD7289-185F-FC44-A3BA-F0826CD7FD29}"/>
              </a:ext>
            </a:extLst>
          </p:cNvPr>
          <p:cNvCxnSpPr/>
          <p:nvPr/>
        </p:nvCxnSpPr>
        <p:spPr>
          <a:xfrm>
            <a:off x="8835723" y="2027062"/>
            <a:ext cx="962212" cy="0"/>
          </a:xfrm>
          <a:prstGeom prst="line">
            <a:avLst/>
          </a:prstGeom>
          <a:ln w="19050">
            <a:solidFill>
              <a:srgbClr val="FB5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E37454E-527F-1344-9D35-4B9D9C267257}"/>
              </a:ext>
            </a:extLst>
          </p:cNvPr>
          <p:cNvCxnSpPr/>
          <p:nvPr/>
        </p:nvCxnSpPr>
        <p:spPr>
          <a:xfrm>
            <a:off x="10251984" y="2027062"/>
            <a:ext cx="962212" cy="0"/>
          </a:xfrm>
          <a:prstGeom prst="line">
            <a:avLst/>
          </a:prstGeom>
          <a:ln w="19050">
            <a:solidFill>
              <a:srgbClr val="3CB5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>
            <a:extLst>
              <a:ext uri="{FF2B5EF4-FFF2-40B4-BE49-F238E27FC236}">
                <a16:creationId xmlns:a16="http://schemas.microsoft.com/office/drawing/2014/main" id="{959B099C-17E6-FF4C-93E3-5FBD2F86C432}"/>
              </a:ext>
            </a:extLst>
          </p:cNvPr>
          <p:cNvGrpSpPr/>
          <p:nvPr/>
        </p:nvGrpSpPr>
        <p:grpSpPr>
          <a:xfrm>
            <a:off x="530400" y="2576954"/>
            <a:ext cx="3510731" cy="2245295"/>
            <a:chOff x="523768" y="2943940"/>
            <a:chExt cx="3510731" cy="2245295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AAB39364-9777-054E-A98E-B296473F41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5409" y="3162301"/>
              <a:ext cx="2843909" cy="1828799"/>
            </a:xfrm>
            <a:prstGeom prst="straightConnector1">
              <a:avLst/>
            </a:prstGeom>
            <a:ln>
              <a:solidFill>
                <a:srgbClr val="FB57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B01DE804-AE59-024B-AE3E-0E59A57829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3927" y="4587716"/>
              <a:ext cx="2789290" cy="403384"/>
            </a:xfrm>
            <a:prstGeom prst="straightConnector1">
              <a:avLst/>
            </a:prstGeom>
            <a:ln>
              <a:solidFill>
                <a:srgbClr val="301DF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12FC7E9-B56E-AA43-BE47-8B8054C1D6F4}"/>
                </a:ext>
              </a:extLst>
            </p:cNvPr>
            <p:cNvGrpSpPr/>
            <p:nvPr/>
          </p:nvGrpSpPr>
          <p:grpSpPr>
            <a:xfrm>
              <a:off x="523768" y="2943940"/>
              <a:ext cx="3510731" cy="2245295"/>
              <a:chOff x="523768" y="2943940"/>
              <a:chExt cx="3510731" cy="2245295"/>
            </a:xfrm>
          </p:grpSpPr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8DBFC57E-D1D4-B644-8B2F-61DB66D3D9A3}"/>
                  </a:ext>
                </a:extLst>
              </p:cNvPr>
              <p:cNvCxnSpPr/>
              <p:nvPr/>
            </p:nvCxnSpPr>
            <p:spPr>
              <a:xfrm>
                <a:off x="850900" y="4991100"/>
                <a:ext cx="282111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6423A0EB-9070-F943-81A5-27806DA7C2E0}"/>
                      </a:ext>
                    </a:extLst>
                  </p:cNvPr>
                  <p:cNvSpPr txBox="1"/>
                  <p:nvPr/>
                </p:nvSpPr>
                <p:spPr>
                  <a:xfrm>
                    <a:off x="523768" y="2943940"/>
                    <a:ext cx="72032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6423A0EB-9070-F943-81A5-27806DA7C2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3768" y="2943940"/>
                    <a:ext cx="720325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22D59C24-1076-9A49-949C-A2260089F6BB}"/>
                      </a:ext>
                    </a:extLst>
                  </p:cNvPr>
                  <p:cNvSpPr txBox="1"/>
                  <p:nvPr/>
                </p:nvSpPr>
                <p:spPr>
                  <a:xfrm>
                    <a:off x="3648689" y="4819903"/>
                    <a:ext cx="38581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22D59C24-1076-9A49-949C-A2260089F6B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48689" y="4819903"/>
                    <a:ext cx="385810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8D003E0B-EA8A-804C-824C-F69FDE268D3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3927" y="3313272"/>
                <a:ext cx="1" cy="167782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7DB3BEE-8EF2-5E48-8611-4DA6283568E0}"/>
              </a:ext>
            </a:extLst>
          </p:cNvPr>
          <p:cNvGrpSpPr/>
          <p:nvPr/>
        </p:nvGrpSpPr>
        <p:grpSpPr>
          <a:xfrm>
            <a:off x="4150444" y="2552945"/>
            <a:ext cx="3510731" cy="2245295"/>
            <a:chOff x="4131097" y="3067100"/>
            <a:chExt cx="3510731" cy="2245295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C17C2675-64D1-BF4D-A086-6C0967851634}"/>
                </a:ext>
              </a:extLst>
            </p:cNvPr>
            <p:cNvGrpSpPr/>
            <p:nvPr/>
          </p:nvGrpSpPr>
          <p:grpSpPr>
            <a:xfrm>
              <a:off x="4131097" y="3067100"/>
              <a:ext cx="3510731" cy="2245295"/>
              <a:chOff x="523768" y="2943940"/>
              <a:chExt cx="3510731" cy="2245295"/>
            </a:xfrm>
          </p:grpSpPr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5E866B16-F36F-9845-9387-19BADBD241AA}"/>
                  </a:ext>
                </a:extLst>
              </p:cNvPr>
              <p:cNvCxnSpPr/>
              <p:nvPr/>
            </p:nvCxnSpPr>
            <p:spPr>
              <a:xfrm>
                <a:off x="850900" y="4991100"/>
                <a:ext cx="282111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A8207758-31F9-F649-86F9-AC04FD035320}"/>
                      </a:ext>
                    </a:extLst>
                  </p:cNvPr>
                  <p:cNvSpPr txBox="1"/>
                  <p:nvPr/>
                </p:nvSpPr>
                <p:spPr>
                  <a:xfrm>
                    <a:off x="523768" y="2943940"/>
                    <a:ext cx="72032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A8207758-31F9-F649-86F9-AC04FD03532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3768" y="2943940"/>
                    <a:ext cx="720325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8A9F4252-2EFE-E444-AD89-8E949353E4C7}"/>
                      </a:ext>
                    </a:extLst>
                  </p:cNvPr>
                  <p:cNvSpPr txBox="1"/>
                  <p:nvPr/>
                </p:nvSpPr>
                <p:spPr>
                  <a:xfrm>
                    <a:off x="3648689" y="4819903"/>
                    <a:ext cx="38581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8A9F4252-2EFE-E444-AD89-8E949353E4C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48689" y="4819903"/>
                    <a:ext cx="385810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8E03C864-A22D-9C4A-B1FC-C4626632045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3927" y="3313272"/>
                <a:ext cx="1" cy="167782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002A2846-45CC-5D47-83F0-8A14D09237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33015" y="4968057"/>
              <a:ext cx="2882806" cy="147103"/>
            </a:xfrm>
            <a:prstGeom prst="straightConnector1">
              <a:avLst/>
            </a:prstGeom>
            <a:ln>
              <a:solidFill>
                <a:srgbClr val="301DF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75AD3D80-36CA-684F-A769-2ACDF08284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33015" y="4910650"/>
              <a:ext cx="2883374" cy="204510"/>
            </a:xfrm>
            <a:prstGeom prst="straightConnector1">
              <a:avLst/>
            </a:prstGeom>
            <a:ln>
              <a:solidFill>
                <a:srgbClr val="FB57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67A4061E-F4B0-B64B-9AAF-54F8B3B016D1}"/>
                </a:ext>
              </a:extLst>
            </p:cNvPr>
            <p:cNvSpPr/>
            <p:nvPr/>
          </p:nvSpPr>
          <p:spPr>
            <a:xfrm>
              <a:off x="4483100" y="3708400"/>
              <a:ext cx="2832100" cy="1409700"/>
            </a:xfrm>
            <a:custGeom>
              <a:avLst/>
              <a:gdLst>
                <a:gd name="connsiteX0" fmla="*/ 0 w 2832100"/>
                <a:gd name="connsiteY0" fmla="*/ 1409700 h 1409700"/>
                <a:gd name="connsiteX1" fmla="*/ 1638300 w 2832100"/>
                <a:gd name="connsiteY1" fmla="*/ 939800 h 1409700"/>
                <a:gd name="connsiteX2" fmla="*/ 2832100 w 2832100"/>
                <a:gd name="connsiteY2" fmla="*/ 0 h 1409700"/>
                <a:gd name="connsiteX3" fmla="*/ 2832100 w 2832100"/>
                <a:gd name="connsiteY3" fmla="*/ 0 h 140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2100" h="1409700">
                  <a:moveTo>
                    <a:pt x="0" y="1409700"/>
                  </a:moveTo>
                  <a:cubicBezTo>
                    <a:pt x="583141" y="1292225"/>
                    <a:pt x="1166283" y="1174750"/>
                    <a:pt x="1638300" y="939800"/>
                  </a:cubicBezTo>
                  <a:cubicBezTo>
                    <a:pt x="2110317" y="704850"/>
                    <a:pt x="2832100" y="0"/>
                    <a:pt x="2832100" y="0"/>
                  </a:cubicBezTo>
                  <a:lnTo>
                    <a:pt x="2832100" y="0"/>
                  </a:lnTo>
                </a:path>
              </a:pathLst>
            </a:custGeom>
            <a:noFill/>
            <a:ln>
              <a:solidFill>
                <a:srgbClr val="3CB5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C4584C2-D7B8-5049-B43C-CBF97555B915}"/>
              </a:ext>
            </a:extLst>
          </p:cNvPr>
          <p:cNvGrpSpPr/>
          <p:nvPr/>
        </p:nvGrpSpPr>
        <p:grpSpPr>
          <a:xfrm>
            <a:off x="7872364" y="2546910"/>
            <a:ext cx="3510731" cy="2245295"/>
            <a:chOff x="7824722" y="3253441"/>
            <a:chExt cx="3510731" cy="2245295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81408294-3B50-7145-898A-0E3FAD7DC1B9}"/>
                </a:ext>
              </a:extLst>
            </p:cNvPr>
            <p:cNvGrpSpPr/>
            <p:nvPr/>
          </p:nvGrpSpPr>
          <p:grpSpPr>
            <a:xfrm>
              <a:off x="7824722" y="3253441"/>
              <a:ext cx="3510731" cy="2245295"/>
              <a:chOff x="523768" y="2943940"/>
              <a:chExt cx="3510731" cy="2245295"/>
            </a:xfrm>
          </p:grpSpPr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FD4A64A7-E178-2840-9E74-02721C6B11DA}"/>
                  </a:ext>
                </a:extLst>
              </p:cNvPr>
              <p:cNvCxnSpPr/>
              <p:nvPr/>
            </p:nvCxnSpPr>
            <p:spPr>
              <a:xfrm>
                <a:off x="850900" y="4991100"/>
                <a:ext cx="282111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DF37E334-B4C3-7D4A-8F55-F9EF62A316AD}"/>
                      </a:ext>
                    </a:extLst>
                  </p:cNvPr>
                  <p:cNvSpPr txBox="1"/>
                  <p:nvPr/>
                </p:nvSpPr>
                <p:spPr>
                  <a:xfrm>
                    <a:off x="523768" y="2943940"/>
                    <a:ext cx="72032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DF37E334-B4C3-7D4A-8F55-F9EF62A316A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3768" y="2943940"/>
                    <a:ext cx="720325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805A20A8-2A5A-7A45-A782-7345251323E0}"/>
                      </a:ext>
                    </a:extLst>
                  </p:cNvPr>
                  <p:cNvSpPr txBox="1"/>
                  <p:nvPr/>
                </p:nvSpPr>
                <p:spPr>
                  <a:xfrm>
                    <a:off x="3648689" y="4819903"/>
                    <a:ext cx="38581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805A20A8-2A5A-7A45-A782-7345251323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48689" y="4819903"/>
                    <a:ext cx="385810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B88BB91E-D7C3-E14D-9025-7B6D450D054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3927" y="3313272"/>
                <a:ext cx="1" cy="167782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ED58A358-5119-9D48-983E-03CA84B245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16363" y="3707261"/>
              <a:ext cx="2855422" cy="1606811"/>
            </a:xfrm>
            <a:prstGeom prst="straightConnector1">
              <a:avLst/>
            </a:prstGeom>
            <a:ln>
              <a:solidFill>
                <a:srgbClr val="FB57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F4C7A338-21EA-9A4D-AEF2-4E6AB79B6B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34881" y="4528860"/>
              <a:ext cx="2838090" cy="785212"/>
            </a:xfrm>
            <a:prstGeom prst="straightConnector1">
              <a:avLst/>
            </a:prstGeom>
            <a:ln>
              <a:solidFill>
                <a:srgbClr val="301DF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ADBA042E-6BDE-3C43-8AAC-E7B4D0B8C969}"/>
                </a:ext>
              </a:extLst>
            </p:cNvPr>
            <p:cNvSpPr/>
            <p:nvPr/>
          </p:nvSpPr>
          <p:spPr>
            <a:xfrm>
              <a:off x="8153400" y="4135532"/>
              <a:ext cx="2855423" cy="1187408"/>
            </a:xfrm>
            <a:custGeom>
              <a:avLst/>
              <a:gdLst>
                <a:gd name="connsiteX0" fmla="*/ 0 w 3251200"/>
                <a:gd name="connsiteY0" fmla="*/ 1282700 h 1284339"/>
                <a:gd name="connsiteX1" fmla="*/ 584200 w 3251200"/>
                <a:gd name="connsiteY1" fmla="*/ 1244600 h 1284339"/>
                <a:gd name="connsiteX2" fmla="*/ 1524000 w 3251200"/>
                <a:gd name="connsiteY2" fmla="*/ 1016000 h 1284339"/>
                <a:gd name="connsiteX3" fmla="*/ 2628900 w 3251200"/>
                <a:gd name="connsiteY3" fmla="*/ 431800 h 1284339"/>
                <a:gd name="connsiteX4" fmla="*/ 3251200 w 3251200"/>
                <a:gd name="connsiteY4" fmla="*/ 0 h 1284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1200" h="1284339">
                  <a:moveTo>
                    <a:pt x="0" y="1282700"/>
                  </a:moveTo>
                  <a:cubicBezTo>
                    <a:pt x="165100" y="1285875"/>
                    <a:pt x="330200" y="1289050"/>
                    <a:pt x="584200" y="1244600"/>
                  </a:cubicBezTo>
                  <a:cubicBezTo>
                    <a:pt x="838200" y="1200150"/>
                    <a:pt x="1183217" y="1151467"/>
                    <a:pt x="1524000" y="1016000"/>
                  </a:cubicBezTo>
                  <a:cubicBezTo>
                    <a:pt x="1864783" y="880533"/>
                    <a:pt x="2341033" y="601133"/>
                    <a:pt x="2628900" y="431800"/>
                  </a:cubicBezTo>
                  <a:cubicBezTo>
                    <a:pt x="2916767" y="262467"/>
                    <a:pt x="3083983" y="131233"/>
                    <a:pt x="3251200" y="0"/>
                  </a:cubicBezTo>
                </a:path>
              </a:pathLst>
            </a:custGeom>
            <a:noFill/>
            <a:ln>
              <a:solidFill>
                <a:srgbClr val="3CB5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8620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8A0D0-3C56-2044-B98C-AB5F43F6C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B6A479"/>
                </a:solidFill>
              </a:rPr>
              <a:t>Review: </a:t>
            </a:r>
            <a:r>
              <a:rPr lang="en-US" dirty="0"/>
              <a:t>Complexity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75751-EAED-DA4E-9D43-01292421C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9" y="1462325"/>
            <a:ext cx="9660835" cy="4845504"/>
          </a:xfrm>
        </p:spPr>
        <p:txBody>
          <a:bodyPr/>
          <a:lstStyle/>
          <a:p>
            <a:r>
              <a:rPr lang="en-US" b="1" dirty="0">
                <a:solidFill>
                  <a:srgbClr val="4C3282"/>
                </a:solidFill>
              </a:rPr>
              <a:t>complexity class </a:t>
            </a:r>
            <a:r>
              <a:rPr lang="en-US" dirty="0"/>
              <a:t>– a category of algorithm efficiency based on the algorithm’s relationship to the input size 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4329FC-6B7D-2042-A570-BD79BF6C2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27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CFC6E27-BAC4-7D4E-A140-50D22E8E0F16}"/>
              </a:ext>
            </a:extLst>
          </p:cNvPr>
          <p:cNvGraphicFramePr>
            <a:graphicFrameLocks noGrp="1"/>
          </p:cNvGraphicFramePr>
          <p:nvPr/>
        </p:nvGraphicFramePr>
        <p:xfrm>
          <a:off x="575239" y="2319195"/>
          <a:ext cx="5525810" cy="3728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544">
                  <a:extLst>
                    <a:ext uri="{9D8B030D-6E8A-4147-A177-3AD203B41FA5}">
                      <a16:colId xmlns:a16="http://schemas.microsoft.com/office/drawing/2014/main" val="2161967945"/>
                    </a:ext>
                  </a:extLst>
                </a:gridCol>
                <a:gridCol w="993913">
                  <a:extLst>
                    <a:ext uri="{9D8B030D-6E8A-4147-A177-3AD203B41FA5}">
                      <a16:colId xmlns:a16="http://schemas.microsoft.com/office/drawing/2014/main" val="2105475432"/>
                    </a:ext>
                  </a:extLst>
                </a:gridCol>
                <a:gridCol w="1563756">
                  <a:extLst>
                    <a:ext uri="{9D8B030D-6E8A-4147-A177-3AD203B41FA5}">
                      <a16:colId xmlns:a16="http://schemas.microsoft.com/office/drawing/2014/main" val="4137220164"/>
                    </a:ext>
                  </a:extLst>
                </a:gridCol>
                <a:gridCol w="1820597">
                  <a:extLst>
                    <a:ext uri="{9D8B030D-6E8A-4147-A177-3AD203B41FA5}">
                      <a16:colId xmlns:a16="http://schemas.microsoft.com/office/drawing/2014/main" val="3359711468"/>
                    </a:ext>
                  </a:extLst>
                </a:gridCol>
              </a:tblGrid>
              <a:tr h="33115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Class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Big 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If you double N…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Example algorithm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961553"/>
                  </a:ext>
                </a:extLst>
              </a:tr>
              <a:tr h="33115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constant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O(1)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unchanged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Add to front of linked list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0643563"/>
                  </a:ext>
                </a:extLst>
              </a:tr>
              <a:tr h="33115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logarithmic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O(log</a:t>
                      </a:r>
                      <a:r>
                        <a:rPr lang="en-US" sz="1400" baseline="-25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2</a:t>
                      </a:r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Increases slightly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Binary search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1916905"/>
                  </a:ext>
                </a:extLst>
              </a:tr>
              <a:tr h="33115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linear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O(n)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doubles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Sequential search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7460521"/>
                  </a:ext>
                </a:extLst>
              </a:tr>
              <a:tr h="33115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log-linear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O(nlog</a:t>
                      </a:r>
                      <a:r>
                        <a:rPr lang="en-US" sz="1400" baseline="-25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2</a:t>
                      </a:r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Slightly more than doubles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Merge sort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2935419"/>
                  </a:ext>
                </a:extLst>
              </a:tr>
              <a:tr h="462715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quadratic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O(n</a:t>
                      </a:r>
                      <a:r>
                        <a:rPr lang="en-US" sz="1400" baseline="30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2</a:t>
                      </a:r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quadruples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Nested loops traversing a 2D array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0508639"/>
                  </a:ext>
                </a:extLst>
              </a:tr>
              <a:tr h="33115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cubic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O(n</a:t>
                      </a:r>
                      <a:r>
                        <a:rPr lang="en-US" sz="1400" baseline="30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3</a:t>
                      </a:r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Multiplies by 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Triple nested loop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220396"/>
                  </a:ext>
                </a:extLst>
              </a:tr>
              <a:tr h="33115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polynomial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O(</a:t>
                      </a:r>
                      <a:r>
                        <a:rPr lang="en-US" sz="1400" dirty="0" err="1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n</a:t>
                      </a:r>
                      <a:r>
                        <a:rPr lang="en-US" sz="1400" baseline="30000" dirty="0" err="1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c</a:t>
                      </a:r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9623907"/>
                  </a:ext>
                </a:extLst>
              </a:tr>
              <a:tr h="33115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exponential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O(</a:t>
                      </a:r>
                      <a:r>
                        <a:rPr lang="en-US" sz="1400" dirty="0" err="1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c</a:t>
                      </a:r>
                      <a:r>
                        <a:rPr lang="en-US" sz="1400" baseline="30000" dirty="0" err="1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n</a:t>
                      </a:r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Multiplies drastically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5534139"/>
                  </a:ext>
                </a:extLst>
              </a:tr>
            </a:tbl>
          </a:graphicData>
        </a:graphic>
      </p:graphicFrame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50C919F2-CFFE-524A-A994-E8D124D33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971" y="2435105"/>
            <a:ext cx="5493735" cy="348981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DB021CF-4770-4D44-822F-1FC2864E552C}"/>
              </a:ext>
            </a:extLst>
          </p:cNvPr>
          <p:cNvSpPr/>
          <p:nvPr/>
        </p:nvSpPr>
        <p:spPr>
          <a:xfrm>
            <a:off x="575239" y="6521027"/>
            <a:ext cx="36464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  <a:hlinkClick r:id="rId3"/>
              </a:rPr>
              <a:t>http://bigocheatsheet.com/</a:t>
            </a:r>
            <a:r>
              <a:rPr lang="en-US" sz="12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04437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O(1): </a:t>
            </a:r>
            <a:r>
              <a:rPr lang="en-US" dirty="0"/>
              <a:t>Time complexity of a function (or set of statements) is considered as O(1) if it doesn’t contain loop, recursion and call to any other non-constant time function.</a:t>
            </a:r>
          </a:p>
          <a:p>
            <a:r>
              <a:rPr lang="en-US" dirty="0"/>
              <a:t>Example: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41500" y="2261172"/>
            <a:ext cx="6413500" cy="7078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 err="1"/>
              <a:t>int</a:t>
            </a:r>
            <a:r>
              <a:rPr lang="en-US" sz="2000" dirty="0"/>
              <a:t> n = 1000;</a:t>
            </a:r>
          </a:p>
          <a:p>
            <a:pPr fontAlgn="base"/>
            <a:r>
              <a:rPr lang="en-US" sz="2000" dirty="0" err="1"/>
              <a:t>printf</a:t>
            </a:r>
            <a:r>
              <a:rPr lang="en-US" sz="2000" dirty="0"/>
              <a:t> ("Hey - your input is: " + n);</a:t>
            </a:r>
          </a:p>
        </p:txBody>
      </p:sp>
    </p:spTree>
    <p:extLst>
      <p:ext uri="{BB962C8B-B14F-4D97-AF65-F5344CB8AC3E}">
        <p14:creationId xmlns:p14="http://schemas.microsoft.com/office/powerpoint/2010/main" val="17838853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O(n):</a:t>
            </a:r>
            <a:r>
              <a:rPr lang="en-US" dirty="0"/>
              <a:t> Time Complexity of a loop is considered as O(n) if the loop variables is incremented / decremented by a constant amount. For example following functions have O(n) time complexity.</a:t>
            </a:r>
          </a:p>
          <a:p>
            <a:pPr marL="0" indent="0">
              <a:buNone/>
            </a:pPr>
            <a:r>
              <a:rPr lang="en-US" dirty="0"/>
              <a:t>Example: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17700" y="2359535"/>
            <a:ext cx="6413500" cy="101566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/>
              <a:t>for (</a:t>
            </a:r>
            <a:r>
              <a:rPr lang="en-US" sz="2000" dirty="0" err="1"/>
              <a:t>int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= 0; </a:t>
            </a:r>
            <a:r>
              <a:rPr lang="en-US" sz="2000" dirty="0" err="1"/>
              <a:t>i</a:t>
            </a:r>
            <a:r>
              <a:rPr lang="en-US" sz="2000" dirty="0"/>
              <a:t> &lt; n; </a:t>
            </a:r>
            <a:r>
              <a:rPr lang="en-US" sz="2000" dirty="0" err="1"/>
              <a:t>i</a:t>
            </a:r>
            <a:r>
              <a:rPr lang="en-US" sz="2000" dirty="0"/>
              <a:t>++) {</a:t>
            </a:r>
          </a:p>
          <a:p>
            <a:pPr fontAlgn="base"/>
            <a:r>
              <a:rPr lang="en-US" sz="2000" dirty="0"/>
              <a:t>    </a:t>
            </a:r>
            <a:r>
              <a:rPr lang="en-US" sz="2000" dirty="0" err="1"/>
              <a:t>printf</a:t>
            </a:r>
            <a:r>
              <a:rPr lang="en-US" sz="2000" dirty="0"/>
              <a:t> ("Hey - I'm busy looking at: " + </a:t>
            </a:r>
            <a:r>
              <a:rPr lang="en-US" sz="2000" dirty="0" err="1"/>
              <a:t>i</a:t>
            </a:r>
            <a:r>
              <a:rPr lang="en-US" sz="2000" dirty="0"/>
              <a:t>);</a:t>
            </a:r>
          </a:p>
          <a:p>
            <a:pPr fontAlgn="base"/>
            <a:r>
              <a:rPr lang="en-US" sz="20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04193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E76A1-6909-4239-B9D3-553E1EB13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E87F5-1DEA-462C-B36A-9D31E75FB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A75BF3-D9D9-4F16-80A1-9B78DE44AC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9559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O(</a:t>
            </a:r>
            <a:r>
              <a:rPr lang="en-US" b="1" dirty="0" err="1"/>
              <a:t>n</a:t>
            </a:r>
            <a:r>
              <a:rPr lang="en-US" b="1" baseline="30000" dirty="0" err="1"/>
              <a:t>c</a:t>
            </a:r>
            <a:r>
              <a:rPr lang="en-US" b="1" dirty="0"/>
              <a:t>)</a:t>
            </a:r>
            <a:r>
              <a:rPr lang="en-US" dirty="0"/>
              <a:t>: Time complexity of nested loops is equal to the number of times the innermost statement is executed.</a:t>
            </a:r>
          </a:p>
          <a:p>
            <a:r>
              <a:rPr lang="en-US" dirty="0"/>
              <a:t>Example: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41500" y="2261172"/>
            <a:ext cx="6413500" cy="193899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/>
              <a:t>for (</a:t>
            </a:r>
            <a:r>
              <a:rPr lang="en-US" sz="2000" dirty="0" err="1"/>
              <a:t>int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= 1; </a:t>
            </a:r>
            <a:r>
              <a:rPr lang="en-US" sz="2000" dirty="0" err="1"/>
              <a:t>i</a:t>
            </a:r>
            <a:r>
              <a:rPr lang="en-US" sz="2000" dirty="0"/>
              <a:t> &lt;= n; </a:t>
            </a:r>
            <a:r>
              <a:rPr lang="en-US" sz="2000" dirty="0" err="1"/>
              <a:t>i</a:t>
            </a:r>
            <a:r>
              <a:rPr lang="en-US" sz="2000" dirty="0"/>
              <a:t>++) {</a:t>
            </a:r>
          </a:p>
          <a:p>
            <a:pPr fontAlgn="base"/>
            <a:r>
              <a:rPr lang="en-US" sz="2000" dirty="0"/>
              <a:t>    for(</a:t>
            </a:r>
            <a:r>
              <a:rPr lang="en-US" sz="2000" dirty="0" err="1"/>
              <a:t>int</a:t>
            </a:r>
            <a:r>
              <a:rPr lang="en-US" sz="2000" dirty="0"/>
              <a:t> j = 1; j &lt;= n; j++) {</a:t>
            </a:r>
          </a:p>
          <a:p>
            <a:pPr fontAlgn="base"/>
            <a:r>
              <a:rPr lang="en-US" sz="2000" dirty="0"/>
              <a:t>        </a:t>
            </a:r>
            <a:r>
              <a:rPr lang="en-US" sz="2000" dirty="0" err="1"/>
              <a:t>printf</a:t>
            </a:r>
            <a:r>
              <a:rPr lang="en-US" sz="2000" dirty="0"/>
              <a:t> ("Hey - I'm busy looking at: " + </a:t>
            </a:r>
            <a:r>
              <a:rPr lang="en-US" sz="2000" dirty="0" err="1"/>
              <a:t>i</a:t>
            </a:r>
            <a:r>
              <a:rPr lang="en-US" sz="2000" dirty="0"/>
              <a:t> + " and " + j);</a:t>
            </a:r>
          </a:p>
          <a:p>
            <a:pPr fontAlgn="base"/>
            <a:r>
              <a:rPr lang="en-US" sz="2000" dirty="0"/>
              <a:t>    }</a:t>
            </a:r>
          </a:p>
          <a:p>
            <a:pPr fontAlgn="base"/>
            <a:r>
              <a:rPr lang="en-US" sz="2000" dirty="0"/>
              <a:t>}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940938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O(Log n)</a:t>
            </a:r>
            <a:r>
              <a:rPr lang="en-US" dirty="0"/>
              <a:t> Time Complexity of a loop is considered as O(</a:t>
            </a:r>
            <a:r>
              <a:rPr lang="en-US" dirty="0" err="1"/>
              <a:t>Logn</a:t>
            </a:r>
            <a:r>
              <a:rPr lang="en-US" dirty="0"/>
              <a:t>) if the loop variables is divided / multiplied by a constant amount.</a:t>
            </a:r>
          </a:p>
          <a:p>
            <a:r>
              <a:rPr lang="en-US" dirty="0"/>
              <a:t>Example: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41500" y="2261172"/>
            <a:ext cx="6413500" cy="132343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/>
              <a:t>for (</a:t>
            </a:r>
            <a:r>
              <a:rPr lang="en-US" sz="2000" dirty="0" err="1"/>
              <a:t>int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= 1; </a:t>
            </a:r>
            <a:r>
              <a:rPr lang="en-US" sz="2000" dirty="0" err="1"/>
              <a:t>i</a:t>
            </a:r>
            <a:r>
              <a:rPr lang="en-US" sz="2000" dirty="0"/>
              <a:t> &lt; n; </a:t>
            </a:r>
            <a:r>
              <a:rPr lang="en-US" sz="2000" dirty="0" err="1"/>
              <a:t>i</a:t>
            </a:r>
            <a:r>
              <a:rPr lang="en-US" sz="2000" dirty="0"/>
              <a:t> = </a:t>
            </a:r>
            <a:r>
              <a:rPr lang="en-US" sz="2000" dirty="0" err="1"/>
              <a:t>i</a:t>
            </a:r>
            <a:r>
              <a:rPr lang="en-US" sz="2000" dirty="0"/>
              <a:t> * 2){</a:t>
            </a:r>
          </a:p>
          <a:p>
            <a:pPr fontAlgn="base"/>
            <a:r>
              <a:rPr lang="en-US" sz="2000" dirty="0"/>
              <a:t>    </a:t>
            </a:r>
            <a:r>
              <a:rPr lang="en-US" sz="2000" dirty="0" err="1"/>
              <a:t>printf</a:t>
            </a:r>
            <a:r>
              <a:rPr lang="en-US" sz="2000" dirty="0"/>
              <a:t> ("Hey - I'm busy looking at: " + </a:t>
            </a:r>
            <a:r>
              <a:rPr lang="en-US" sz="2000" dirty="0" err="1"/>
              <a:t>i</a:t>
            </a:r>
            <a:r>
              <a:rPr lang="en-US" sz="2000" dirty="0"/>
              <a:t>);</a:t>
            </a:r>
          </a:p>
          <a:p>
            <a:pPr fontAlgn="base"/>
            <a:r>
              <a:rPr lang="en-US" sz="2000" dirty="0"/>
              <a:t>}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804507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O(</a:t>
            </a:r>
            <a:r>
              <a:rPr lang="en-US" b="1" dirty="0" err="1"/>
              <a:t>LogLogn</a:t>
            </a:r>
            <a:r>
              <a:rPr lang="en-US" b="1" dirty="0"/>
              <a:t>)</a:t>
            </a:r>
            <a:r>
              <a:rPr lang="en-US" dirty="0"/>
              <a:t> Time Complexity of a loop is considered as O(</a:t>
            </a:r>
            <a:r>
              <a:rPr lang="en-US" dirty="0" err="1"/>
              <a:t>LogLogn</a:t>
            </a:r>
            <a:r>
              <a:rPr lang="en-US" dirty="0"/>
              <a:t>) if the loop variables is reduced / increased exponentially by a constant </a:t>
            </a:r>
            <a:r>
              <a:rPr lang="en-US" dirty="0" err="1"/>
              <a:t>amount.Example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41500" y="2261172"/>
            <a:ext cx="7200900" cy="193899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2000" dirty="0"/>
              <a:t>for (</a:t>
            </a:r>
            <a:r>
              <a:rPr lang="en-US" sz="2000" dirty="0" err="1"/>
              <a:t>int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= 2; </a:t>
            </a:r>
            <a:r>
              <a:rPr lang="en-US" sz="2000" dirty="0" err="1"/>
              <a:t>i</a:t>
            </a:r>
            <a:r>
              <a:rPr lang="en-US" sz="2000" dirty="0"/>
              <a:t> &lt;=n; </a:t>
            </a:r>
            <a:r>
              <a:rPr lang="en-US" sz="2000" dirty="0" err="1"/>
              <a:t>i</a:t>
            </a:r>
            <a:r>
              <a:rPr lang="en-US" sz="2000" dirty="0"/>
              <a:t> = pow(</a:t>
            </a:r>
            <a:r>
              <a:rPr lang="en-US" sz="2000" dirty="0" err="1"/>
              <a:t>i</a:t>
            </a:r>
            <a:r>
              <a:rPr lang="en-US" sz="2000" dirty="0"/>
              <a:t>, c)) { </a:t>
            </a:r>
          </a:p>
          <a:p>
            <a:r>
              <a:rPr lang="en-US" sz="2000" dirty="0"/>
              <a:t>        // some O(1) expressions </a:t>
            </a:r>
          </a:p>
          <a:p>
            <a:r>
              <a:rPr lang="en-US" sz="2000" dirty="0"/>
              <a:t>} //Here fun is </a:t>
            </a:r>
            <a:r>
              <a:rPr lang="en-US" sz="2000" dirty="0" err="1"/>
              <a:t>sqrt</a:t>
            </a:r>
            <a:r>
              <a:rPr lang="en-US" sz="2000" dirty="0"/>
              <a:t> or </a:t>
            </a:r>
            <a:r>
              <a:rPr lang="en-US" sz="2000" dirty="0" err="1"/>
              <a:t>cuberoot</a:t>
            </a:r>
            <a:r>
              <a:rPr lang="en-US" sz="2000" dirty="0"/>
              <a:t> or any other constant root </a:t>
            </a:r>
          </a:p>
          <a:p>
            <a:r>
              <a:rPr lang="en-US" sz="2000" dirty="0"/>
              <a:t>for (</a:t>
            </a:r>
            <a:r>
              <a:rPr lang="en-US" sz="2000" dirty="0" err="1"/>
              <a:t>int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= n; </a:t>
            </a:r>
            <a:r>
              <a:rPr lang="en-US" sz="2000" dirty="0" err="1"/>
              <a:t>i</a:t>
            </a:r>
            <a:r>
              <a:rPr lang="en-US" sz="2000" dirty="0"/>
              <a:t> &gt; 0; </a:t>
            </a:r>
            <a:r>
              <a:rPr lang="en-US" sz="2000" dirty="0" err="1"/>
              <a:t>i</a:t>
            </a:r>
            <a:r>
              <a:rPr lang="en-US" sz="2000" dirty="0"/>
              <a:t> = fun(</a:t>
            </a:r>
            <a:r>
              <a:rPr lang="en-US" sz="2000" dirty="0" err="1"/>
              <a:t>i</a:t>
            </a:r>
            <a:r>
              <a:rPr lang="en-US" sz="2000" dirty="0"/>
              <a:t>)) { </a:t>
            </a:r>
          </a:p>
          <a:p>
            <a:r>
              <a:rPr lang="en-US" sz="2000" dirty="0"/>
              <a:t>       // some O(1) expressions</a:t>
            </a:r>
          </a:p>
          <a:p>
            <a:r>
              <a:rPr lang="en-US" sz="2000" dirty="0"/>
              <a:t> }</a:t>
            </a:r>
          </a:p>
        </p:txBody>
      </p:sp>
    </p:spTree>
    <p:extLst>
      <p:ext uri="{BB962C8B-B14F-4D97-AF65-F5344CB8AC3E}">
        <p14:creationId xmlns:p14="http://schemas.microsoft.com/office/powerpoint/2010/main" val="3419584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O(</a:t>
            </a:r>
            <a:r>
              <a:rPr lang="en-US" b="1" dirty="0" err="1"/>
              <a:t>k</a:t>
            </a:r>
            <a:r>
              <a:rPr lang="en-US" b="1" i="1" baseline="30000" dirty="0" err="1"/>
              <a:t>n</a:t>
            </a:r>
            <a:r>
              <a:rPr lang="en-US" b="1" dirty="0"/>
              <a:t>)</a:t>
            </a:r>
            <a:r>
              <a:rPr lang="en-US" dirty="0"/>
              <a:t> algorithms triple with every additional input, </a:t>
            </a:r>
            <a:r>
              <a:rPr lang="en-US" i="1" dirty="0"/>
              <a:t>O(</a:t>
            </a:r>
            <a:r>
              <a:rPr lang="en-US" i="1" dirty="0" err="1"/>
              <a:t>k</a:t>
            </a:r>
            <a:r>
              <a:rPr lang="en-US" i="1" baseline="30000" dirty="0" err="1"/>
              <a:t>n</a:t>
            </a:r>
            <a:r>
              <a:rPr lang="en-US" i="1" dirty="0"/>
              <a:t>)</a:t>
            </a:r>
            <a:r>
              <a:rPr lang="en-US" dirty="0"/>
              <a:t> algorithms will get k times bigger with every additional </a:t>
            </a:r>
            <a:r>
              <a:rPr lang="en-US" dirty="0" err="1"/>
              <a:t>input..Example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41500" y="2261172"/>
            <a:ext cx="7200900" cy="101566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/>
              <a:t>for (</a:t>
            </a:r>
            <a:r>
              <a:rPr lang="en-US" sz="2000" dirty="0" err="1"/>
              <a:t>int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= 1; </a:t>
            </a:r>
            <a:r>
              <a:rPr lang="en-US" sz="2000" dirty="0" err="1"/>
              <a:t>i</a:t>
            </a:r>
            <a:r>
              <a:rPr lang="en-US" sz="2000" dirty="0"/>
              <a:t> &lt;= </a:t>
            </a:r>
            <a:r>
              <a:rPr lang="en-US" sz="2000" dirty="0" err="1"/>
              <a:t>Math.pow</a:t>
            </a:r>
            <a:r>
              <a:rPr lang="en-US" sz="2000" dirty="0"/>
              <a:t>(2, n); </a:t>
            </a:r>
            <a:r>
              <a:rPr lang="en-US" sz="2000" dirty="0" err="1"/>
              <a:t>i</a:t>
            </a:r>
            <a:r>
              <a:rPr lang="en-US" sz="2000" dirty="0"/>
              <a:t>++){</a:t>
            </a:r>
          </a:p>
          <a:p>
            <a:pPr fontAlgn="base"/>
            <a:r>
              <a:rPr lang="en-US" sz="2000" dirty="0"/>
              <a:t>    </a:t>
            </a:r>
            <a:r>
              <a:rPr lang="en-US" sz="2000" dirty="0" err="1"/>
              <a:t>printf</a:t>
            </a:r>
            <a:r>
              <a:rPr lang="en-US" sz="2000" dirty="0"/>
              <a:t> ("Hey - I'm busy looking at: " + </a:t>
            </a:r>
            <a:r>
              <a:rPr lang="en-US" sz="2000" dirty="0" err="1"/>
              <a:t>i</a:t>
            </a:r>
            <a:r>
              <a:rPr lang="en-US" sz="2000" dirty="0"/>
              <a:t>);</a:t>
            </a:r>
          </a:p>
          <a:p>
            <a:pPr fontAlgn="base"/>
            <a:r>
              <a:rPr lang="en-US" sz="20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6827933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82A29-4D63-1643-ACB4-CEC23BECE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from Model to Complexity Class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F7B58B-41BB-EC42-B30D-078A8D7E53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1" y="1463857"/>
                <a:ext cx="4879477" cy="4845504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  <a:defRPr/>
                </a:pPr>
                <a:r>
                  <a:rPr lang="en-US" dirty="0"/>
                  <a:t>Say an algorithm runs </a:t>
                </a:r>
                <a:r>
                  <a:rPr lang="en-US" b="1" dirty="0"/>
                  <a:t>0.4N</a:t>
                </a:r>
                <a:r>
                  <a:rPr lang="en-US" b="1" baseline="30000" dirty="0"/>
                  <a:t>3</a:t>
                </a:r>
                <a:r>
                  <a:rPr lang="en-US" b="1" dirty="0"/>
                  <a:t> + 25N</a:t>
                </a:r>
                <a:r>
                  <a:rPr lang="en-US" b="1" baseline="30000" dirty="0"/>
                  <a:t>2</a:t>
                </a:r>
                <a:r>
                  <a:rPr lang="en-US" b="1" dirty="0"/>
                  <a:t> + 8N + 17</a:t>
                </a:r>
                <a:r>
                  <a:rPr lang="en-US" dirty="0"/>
                  <a:t> statements</a:t>
                </a:r>
              </a:p>
              <a:p>
                <a:pPr marL="0" indent="0">
                  <a:buNone/>
                  <a:defRPr/>
                </a:pPr>
                <a:r>
                  <a:rPr lang="en-US" dirty="0"/>
                  <a:t>17 is quickly dwarfed in the context of thousands of inputs</a:t>
                </a:r>
              </a:p>
              <a:p>
                <a:pPr marL="0" indent="0">
                  <a:buNone/>
                  <a:defRPr/>
                </a:pPr>
                <a:r>
                  <a:rPr lang="en-US" dirty="0"/>
                  <a:t>We ignore constants like 25 because they are tiny next to N</a:t>
                </a:r>
              </a:p>
              <a:p>
                <a:pPr marL="0" indent="0">
                  <a:buNone/>
                  <a:defRPr/>
                </a:pPr>
                <a:r>
                  <a:rPr lang="en-US" dirty="0"/>
                  <a:t>N</a:t>
                </a:r>
                <a:r>
                  <a:rPr lang="en-US" baseline="30000" dirty="0"/>
                  <a:t>3 </a:t>
                </a:r>
                <a:r>
                  <a:rPr lang="en-US" dirty="0"/>
                  <a:t>is so powerful it dominates the overall runtime</a:t>
                </a:r>
              </a:p>
              <a:p>
                <a:pPr marL="0" indent="0">
                  <a:buNone/>
                </a:pPr>
                <a:r>
                  <a:rPr lang="en-US" dirty="0"/>
                  <a:t>O(N</a:t>
                </a:r>
                <a:r>
                  <a:rPr lang="en-US" baseline="30000" dirty="0"/>
                  <a:t>3</a:t>
                </a:r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+13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+2 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func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F7B58B-41BB-EC42-B30D-078A8D7E53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1" y="1463857"/>
                <a:ext cx="4879477" cy="4845504"/>
              </a:xfrm>
              <a:blipFill>
                <a:blip r:embed="rId2"/>
                <a:stretch>
                  <a:fillRect l="-2332" t="-2089" r="-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34ADA7-3820-4D44-8177-B86A2E274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11C21D-1E4F-144E-82EA-994431DC2595}"/>
                  </a:ext>
                </a:extLst>
              </p:cNvPr>
              <p:cNvSpPr txBox="1"/>
              <p:nvPr/>
            </p:nvSpPr>
            <p:spPr>
              <a:xfrm>
                <a:off x="5603471" y="4265660"/>
                <a:ext cx="1333835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11C21D-1E4F-144E-82EA-994431DC25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3471" y="4265660"/>
                <a:ext cx="1333835" cy="4770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8E8DB17D-F784-BD4B-839C-A08029047A8C}"/>
              </a:ext>
            </a:extLst>
          </p:cNvPr>
          <p:cNvSpPr/>
          <p:nvPr/>
        </p:nvSpPr>
        <p:spPr>
          <a:xfrm>
            <a:off x="5604333" y="1383095"/>
            <a:ext cx="5074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Consider the runtime when N is </a:t>
            </a:r>
            <a:r>
              <a:rPr lang="en-US" i="1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extremely large</a:t>
            </a: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DBA81D-3C51-8F46-8BB3-04A8E3B1BDCA}"/>
              </a:ext>
            </a:extLst>
          </p:cNvPr>
          <p:cNvSpPr/>
          <p:nvPr/>
        </p:nvSpPr>
        <p:spPr>
          <a:xfrm>
            <a:off x="5604333" y="2537880"/>
            <a:ext cx="50742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Multiplying by constant factors has little effect on growth rate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E172E4-0D1B-E548-8383-D94E70A4FBDB}"/>
              </a:ext>
            </a:extLst>
          </p:cNvPr>
          <p:cNvSpPr/>
          <p:nvPr/>
        </p:nvSpPr>
        <p:spPr>
          <a:xfrm>
            <a:off x="5604333" y="1988086"/>
            <a:ext cx="4879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Lower order terms don’t matter – delete them.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48C8A3-AAA2-5E42-B40A-243AC5E07056}"/>
              </a:ext>
            </a:extLst>
          </p:cNvPr>
          <p:cNvSpPr/>
          <p:nvPr/>
        </p:nvSpPr>
        <p:spPr>
          <a:xfrm>
            <a:off x="5604333" y="3159894"/>
            <a:ext cx="50742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Highest order term dominates the overall rate of change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CDA9D6-3752-2B41-A1CD-F8A532E3E4E9}"/>
              </a:ext>
            </a:extLst>
          </p:cNvPr>
          <p:cNvSpPr/>
          <p:nvPr/>
        </p:nvSpPr>
        <p:spPr>
          <a:xfrm>
            <a:off x="5604333" y="3806225"/>
            <a:ext cx="3067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Gives us a “simplified big-O”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17F3BB4-011F-F04C-939A-EE292B1470BB}"/>
                  </a:ext>
                </a:extLst>
              </p:cNvPr>
              <p:cNvSpPr/>
              <p:nvPr/>
            </p:nvSpPr>
            <p:spPr>
              <a:xfrm>
                <a:off x="5610425" y="4738973"/>
                <a:ext cx="845873" cy="446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17F3BB4-011F-F04C-939A-EE292B1470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425" y="4738973"/>
                <a:ext cx="845873" cy="4462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98525F3-59F5-2841-A4B7-E3CFE5268324}"/>
                  </a:ext>
                </a:extLst>
              </p:cNvPr>
              <p:cNvSpPr/>
              <p:nvPr/>
            </p:nvSpPr>
            <p:spPr>
              <a:xfrm>
                <a:off x="5628937" y="5216027"/>
                <a:ext cx="1251432" cy="446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98525F3-59F5-2841-A4B7-E3CFE52683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8937" y="5216027"/>
                <a:ext cx="1251432" cy="4462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F7D2C91-9590-8242-8963-C2193253504F}"/>
                  </a:ext>
                </a:extLst>
              </p:cNvPr>
              <p:cNvSpPr/>
              <p:nvPr/>
            </p:nvSpPr>
            <p:spPr>
              <a:xfrm>
                <a:off x="5604333" y="5662303"/>
                <a:ext cx="851965" cy="446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F7D2C91-9590-8242-8963-C219325350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333" y="5662303"/>
                <a:ext cx="851965" cy="4462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419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of No Need To Be So Exact: </a:t>
            </a:r>
            <a:br>
              <a:rPr lang="en-US" dirty="0"/>
            </a:br>
            <a:r>
              <a:rPr lang="en-US" sz="3600" dirty="0"/>
              <a:t>N*(N+1)/2 VS just N</a:t>
            </a:r>
            <a:r>
              <a:rPr lang="en-US" sz="3600" baseline="30000" dirty="0"/>
              <a:t>2</a:t>
            </a:r>
            <a:r>
              <a:rPr lang="en-US" sz="3600" dirty="0"/>
              <a:t>/2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38" y="1463856"/>
            <a:ext cx="11299553" cy="5394144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chemeClr val="accent2"/>
                </a:solidFill>
              </a:rPr>
              <a:t>We need a better notation for performance that focuses on the dominant terms </a:t>
            </a:r>
          </a:p>
          <a:p>
            <a:endParaRPr lang="en-US" sz="2600" dirty="0">
              <a:solidFill>
                <a:schemeClr val="accent2"/>
              </a:solidFill>
            </a:endParaRPr>
          </a:p>
          <a:p>
            <a:endParaRPr lang="en-US" sz="2600" dirty="0">
              <a:solidFill>
                <a:schemeClr val="accent2"/>
              </a:solidFill>
            </a:endParaRPr>
          </a:p>
          <a:p>
            <a:endParaRPr lang="en-US" sz="2600" dirty="0"/>
          </a:p>
          <a:p>
            <a:endParaRPr lang="en-US" sz="2600" dirty="0"/>
          </a:p>
          <a:p>
            <a:pPr marL="0" indent="0" algn="ctr">
              <a:buNone/>
            </a:pPr>
            <a:r>
              <a:rPr lang="en-US" sz="2600" dirty="0">
                <a:solidFill>
                  <a:schemeClr val="accent2"/>
                </a:solidFill>
              </a:rPr>
              <a:t>only</a:t>
            </a:r>
          </a:p>
          <a:p>
            <a:endParaRPr lang="en-US" sz="2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9471" y="2011792"/>
            <a:ext cx="7513027" cy="4082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0546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B6A479"/>
                </a:solidFill>
              </a:rPr>
              <a:t>Definition: </a:t>
            </a:r>
            <a:r>
              <a:rPr lang="en-US" dirty="0"/>
              <a:t>Big-O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Given two functions f(n) &amp; g(n) for input n, we say f(n) </a:t>
            </a:r>
            <a:r>
              <a:rPr lang="en-US" sz="2600" dirty="0">
                <a:sym typeface="Symbol" pitchFamily="18" charset="2"/>
              </a:rPr>
              <a:t>is in O(g(n) ) </a:t>
            </a:r>
            <a:r>
              <a:rPr lang="en-US" sz="2600" dirty="0" err="1">
                <a:sym typeface="Symbol" pitchFamily="18" charset="2"/>
              </a:rPr>
              <a:t>iff</a:t>
            </a:r>
            <a:r>
              <a:rPr lang="en-US" sz="2600" dirty="0">
                <a:sym typeface="Symbol" pitchFamily="18" charset="2"/>
              </a:rPr>
              <a:t> there exist positive constants c and n</a:t>
            </a:r>
            <a:r>
              <a:rPr lang="en-US" sz="2600" baseline="-25000" dirty="0">
                <a:sym typeface="Symbol" pitchFamily="18" charset="2"/>
              </a:rPr>
              <a:t>0</a:t>
            </a:r>
            <a:r>
              <a:rPr lang="en-US" sz="2600" dirty="0">
                <a:sym typeface="Symbol" pitchFamily="18" charset="2"/>
              </a:rPr>
              <a:t> such that</a:t>
            </a:r>
            <a:br>
              <a:rPr lang="en-US" sz="2600" dirty="0">
                <a:sym typeface="Symbol" pitchFamily="18" charset="2"/>
              </a:rPr>
            </a:br>
            <a:r>
              <a:rPr lang="en-US" sz="2600" dirty="0">
                <a:sym typeface="Symbol" pitchFamily="18" charset="2"/>
              </a:rPr>
              <a:t>	</a:t>
            </a:r>
            <a:br>
              <a:rPr lang="en-US" sz="2600" dirty="0">
                <a:sym typeface="Symbol" pitchFamily="18" charset="2"/>
              </a:rPr>
            </a:br>
            <a:r>
              <a:rPr lang="en-US" sz="2600" dirty="0">
                <a:sym typeface="Symbol" pitchFamily="18" charset="2"/>
              </a:rPr>
              <a:t>	f</a:t>
            </a:r>
            <a:r>
              <a:rPr lang="en-US" sz="2600" dirty="0"/>
              <a:t>(n)  </a:t>
            </a:r>
            <a:r>
              <a:rPr lang="en-US" sz="2600" dirty="0">
                <a:sym typeface="Symbol" pitchFamily="18" charset="2"/>
              </a:rPr>
              <a:t>  c g(n)  for all n </a:t>
            </a:r>
            <a:r>
              <a:rPr lang="en-US" sz="2600" dirty="0">
                <a:sym typeface="Symbol"/>
              </a:rPr>
              <a:t></a:t>
            </a:r>
            <a:r>
              <a:rPr lang="en-US" sz="2600" dirty="0">
                <a:sym typeface="Symbol" pitchFamily="18" charset="2"/>
              </a:rPr>
              <a:t> n</a:t>
            </a:r>
            <a:r>
              <a:rPr lang="en-US" sz="2600" baseline="-25000" dirty="0">
                <a:sym typeface="Symbol" pitchFamily="18" charset="2"/>
              </a:rPr>
              <a:t>0</a:t>
            </a:r>
            <a:endParaRPr lang="en-US" sz="2600" dirty="0">
              <a:sym typeface="Symbol" pitchFamily="18" charset="2"/>
            </a:endParaRPr>
          </a:p>
          <a:p>
            <a:pPr marL="0" indent="0">
              <a:buNone/>
            </a:pPr>
            <a:endParaRPr lang="en-US" sz="2600" dirty="0">
              <a:sym typeface="Symbol" pitchFamily="18" charset="2"/>
            </a:endParaRPr>
          </a:p>
          <a:p>
            <a:r>
              <a:rPr lang="en-US" sz="2600" dirty="0"/>
              <a:t>Basically, we want to find a</a:t>
            </a:r>
            <a:br>
              <a:rPr lang="en-US" sz="2600" dirty="0"/>
            </a:br>
            <a:r>
              <a:rPr lang="en-US" sz="2600" dirty="0"/>
              <a:t>function g(n) that is eventually</a:t>
            </a:r>
            <a:br>
              <a:rPr lang="en-US" sz="2600" dirty="0"/>
            </a:br>
            <a:r>
              <a:rPr lang="en-US" sz="2600" dirty="0"/>
              <a:t>always bigger than f(n)</a:t>
            </a:r>
          </a:p>
          <a:p>
            <a:endParaRPr lang="en-US" sz="2600" dirty="0"/>
          </a:p>
          <a:p>
            <a:endParaRPr lang="en-US" sz="26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7762319" y="2565960"/>
            <a:ext cx="2597624" cy="2350532"/>
            <a:chOff x="6165376" y="1828800"/>
            <a:chExt cx="2597624" cy="2350532"/>
          </a:xfrm>
        </p:grpSpPr>
        <p:sp>
          <p:nvSpPr>
            <p:cNvPr id="18" name="Rectangle 17"/>
            <p:cNvSpPr/>
            <p:nvPr/>
          </p:nvSpPr>
          <p:spPr bwMode="auto">
            <a:xfrm>
              <a:off x="7264831" y="1828800"/>
              <a:ext cx="165315" cy="14559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324600" y="38100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613176" y="3276600"/>
              <a:ext cx="533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n</a:t>
              </a:r>
              <a:r>
                <a:rPr lang="en-US" sz="2000" baseline="-25000" dirty="0"/>
                <a:t>0</a:t>
              </a:r>
              <a:endParaRPr lang="en-US" sz="2000" dirty="0"/>
            </a:p>
          </p:txBody>
        </p:sp>
        <p:cxnSp>
          <p:nvCxnSpPr>
            <p:cNvPr id="21" name="Straight Connector 20"/>
            <p:cNvCxnSpPr/>
            <p:nvPr/>
          </p:nvCxnSpPr>
          <p:spPr>
            <a:xfrm rot="5400000">
              <a:off x="5257800" y="2895600"/>
              <a:ext cx="1828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172200" y="3810000"/>
              <a:ext cx="1905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reeform 22"/>
            <p:cNvSpPr/>
            <p:nvPr/>
          </p:nvSpPr>
          <p:spPr>
            <a:xfrm>
              <a:off x="6165376" y="1972101"/>
              <a:ext cx="1514902" cy="1719618"/>
            </a:xfrm>
            <a:custGeom>
              <a:avLst/>
              <a:gdLst>
                <a:gd name="connsiteX0" fmla="*/ 0 w 1514902"/>
                <a:gd name="connsiteY0" fmla="*/ 1719618 h 1719618"/>
                <a:gd name="connsiteX1" fmla="*/ 1228299 w 1514902"/>
                <a:gd name="connsiteY1" fmla="*/ 1433015 h 1719618"/>
                <a:gd name="connsiteX2" fmla="*/ 1514902 w 1514902"/>
                <a:gd name="connsiteY2" fmla="*/ 0 h 1719618"/>
                <a:gd name="connsiteX3" fmla="*/ 1514902 w 1514902"/>
                <a:gd name="connsiteY3" fmla="*/ 0 h 1719618"/>
                <a:gd name="connsiteX4" fmla="*/ 1514902 w 1514902"/>
                <a:gd name="connsiteY4" fmla="*/ 0 h 1719618"/>
                <a:gd name="connsiteX5" fmla="*/ 1514902 w 1514902"/>
                <a:gd name="connsiteY5" fmla="*/ 0 h 1719618"/>
                <a:gd name="connsiteX6" fmla="*/ 1514902 w 1514902"/>
                <a:gd name="connsiteY6" fmla="*/ 0 h 1719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14902" h="1719618">
                  <a:moveTo>
                    <a:pt x="0" y="1719618"/>
                  </a:moveTo>
                  <a:cubicBezTo>
                    <a:pt x="487907" y="1719618"/>
                    <a:pt x="975815" y="1719618"/>
                    <a:pt x="1228299" y="1433015"/>
                  </a:cubicBezTo>
                  <a:cubicBezTo>
                    <a:pt x="1480783" y="1146412"/>
                    <a:pt x="1514902" y="0"/>
                    <a:pt x="1514902" y="0"/>
                  </a:cubicBezTo>
                  <a:lnTo>
                    <a:pt x="1514902" y="0"/>
                  </a:lnTo>
                  <a:lnTo>
                    <a:pt x="1514902" y="0"/>
                  </a:lnTo>
                  <a:lnTo>
                    <a:pt x="1514902" y="0"/>
                  </a:lnTo>
                  <a:lnTo>
                    <a:pt x="1514902" y="0"/>
                  </a:lnTo>
                </a:path>
              </a:pathLst>
            </a:cu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 flipV="1">
              <a:off x="6172200" y="2590800"/>
              <a:ext cx="1828800" cy="83820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 flipH="1" flipV="1">
              <a:off x="7086600" y="3276600"/>
              <a:ext cx="10668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7772400" y="19050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F0"/>
                  </a:solidFill>
                </a:rPr>
                <a:t>g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400800" y="27432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f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 rot="5400000" flipH="1" flipV="1">
              <a:off x="7086600" y="2438400"/>
              <a:ext cx="10668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4756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F00A6-4E66-9140-A4BC-FDAA11D7A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B6A479"/>
                </a:solidFill>
              </a:rPr>
              <a:t>Definition: </a:t>
            </a:r>
            <a:r>
              <a:rPr lang="en-US" dirty="0"/>
              <a:t>Big-O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F8A76E-C7B6-4545-B601-13AB551DE0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6236030" cy="4845504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We wanted to find an upper bound on our algorithm’s running time, but</a:t>
                </a:r>
              </a:p>
              <a:p>
                <a:pPr lvl="1"/>
                <a:r>
                  <a:rPr lang="en-US" sz="2000" dirty="0"/>
                  <a:t>We don’t want to care about constant factors.</a:t>
                </a:r>
              </a:p>
              <a:p>
                <a:pPr lvl="1"/>
                <a:r>
                  <a:rPr lang="en-US" sz="2000" dirty="0"/>
                  <a:t>We only care about what happens as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gets large.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F8A76E-C7B6-4545-B601-13AB551DE0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6236030" cy="4845504"/>
              </a:xfrm>
              <a:blipFill>
                <a:blip r:embed="rId2"/>
                <a:stretch>
                  <a:fillRect l="-203" t="-1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B4F330-352D-6F4C-96F4-17F99D217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37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A3B0B53-3812-4C42-9FC9-69D5634F5BFC}"/>
              </a:ext>
            </a:extLst>
          </p:cNvPr>
          <p:cNvGrpSpPr/>
          <p:nvPr/>
        </p:nvGrpSpPr>
        <p:grpSpPr>
          <a:xfrm>
            <a:off x="744923" y="2831650"/>
            <a:ext cx="5351077" cy="1843018"/>
            <a:chOff x="677853" y="1580757"/>
            <a:chExt cx="5351077" cy="18430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074CC3FE-8FB6-A64A-BAE8-C149D768A29A}"/>
                    </a:ext>
                  </a:extLst>
                </p:cNvPr>
                <p:cNvSpPr/>
                <p:nvPr/>
              </p:nvSpPr>
              <p:spPr>
                <a:xfrm>
                  <a:off x="677853" y="1580757"/>
                  <a:ext cx="5351077" cy="1843018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400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 </a:t>
                  </a:r>
                  <a:r>
                    <a:rPr lang="en-US" sz="2400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is</a:t>
                  </a:r>
                  <a:r>
                    <a:rPr lang="en-US" sz="2400" dirty="0"/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 </a:t>
                  </a:r>
                  <a:r>
                    <a:rPr lang="en-US" sz="2400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if there exist positive constants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2400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 such that for all</a:t>
                  </a:r>
                  <a:r>
                    <a:rPr lang="en-US" sz="2400" dirty="0"/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2400" dirty="0"/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074CC3FE-8FB6-A64A-BAE8-C149D768A29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853" y="1580757"/>
                  <a:ext cx="5351077" cy="1843018"/>
                </a:xfrm>
                <a:prstGeom prst="rect">
                  <a:avLst/>
                </a:prstGeom>
                <a:blipFill>
                  <a:blip r:embed="rId3"/>
                  <a:stretch>
                    <a:fillRect l="-1896" r="-308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EA2EF1-00F1-104D-A5E6-A83EFB500B62}"/>
                </a:ext>
              </a:extLst>
            </p:cNvPr>
            <p:cNvSpPr/>
            <p:nvPr/>
          </p:nvSpPr>
          <p:spPr>
            <a:xfrm>
              <a:off x="677853" y="1580758"/>
              <a:ext cx="5351077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Big-O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B254681-2329-CB4D-8860-EE2B6C47C7A2}"/>
                  </a:ext>
                </a:extLst>
              </p:cNvPr>
              <p:cNvSpPr txBox="1"/>
              <p:nvPr/>
            </p:nvSpPr>
            <p:spPr>
              <a:xfrm>
                <a:off x="744923" y="4860582"/>
                <a:ext cx="5134171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also say that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600" dirty="0"/>
                  <a:t> 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“dominates”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B254681-2329-CB4D-8860-EE2B6C47C7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923" y="4860582"/>
                <a:ext cx="5134171" cy="492443"/>
              </a:xfrm>
              <a:prstGeom prst="rect">
                <a:avLst/>
              </a:prstGeom>
              <a:blipFill>
                <a:blip r:embed="rId4"/>
                <a:stretch>
                  <a:fillRect l="-1481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4CABEF87-87B4-E743-A982-95460B2C6F44}"/>
              </a:ext>
            </a:extLst>
          </p:cNvPr>
          <p:cNvSpPr/>
          <p:nvPr/>
        </p:nvSpPr>
        <p:spPr>
          <a:xfrm>
            <a:off x="744923" y="5432822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b="1" dirty="0">
                <a:latin typeface="Segoe UI Semilight" panose="020B0402040204020203" pitchFamily="34" charset="0"/>
              </a:rPr>
              <a:t>O(g(n)) </a:t>
            </a:r>
            <a:r>
              <a:rPr lang="en-US" sz="2200" dirty="0">
                <a:latin typeface="Segoe UI Semilight" panose="020B0402040204020203" pitchFamily="34" charset="0"/>
              </a:rPr>
              <a:t>is the “family” or “set” of all functions that are dominated by g(n)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E213A730-E99E-1746-9F67-4583F645294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80953" y="1145374"/>
                <a:ext cx="4225360" cy="2532889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2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26517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Why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E213A730-E99E-1746-9F67-4583F6452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0953" y="1145374"/>
                <a:ext cx="4225360" cy="2532889"/>
              </a:xfrm>
              <a:prstGeom prst="rect">
                <a:avLst/>
              </a:prstGeom>
              <a:blipFill>
                <a:blip r:embed="rId5"/>
                <a:stretch>
                  <a:fillRect l="-601" t="-2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3CCB21A5-CD96-E146-BBB7-84F652BFD0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0952" y="1591495"/>
            <a:ext cx="3987897" cy="21507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A720202B-334F-C54F-8512-DBB93C16935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15105" y="3874840"/>
                <a:ext cx="4225360" cy="2545766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2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26517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Why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A720202B-334F-C54F-8512-DBB93C169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5105" y="3874840"/>
                <a:ext cx="4225360" cy="2545766"/>
              </a:xfrm>
              <a:prstGeom prst="rect">
                <a:avLst/>
              </a:prstGeom>
              <a:blipFill>
                <a:blip r:embed="rId7"/>
                <a:stretch>
                  <a:fillRect l="-601" t="-2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1AA52316-DD8E-C347-AA22-B51A339365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5105" y="4309386"/>
            <a:ext cx="3921361" cy="227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57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EA293-E4EB-4E43-821C-FED95750B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Big O Definition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2DFE47-FBB9-EA47-B8EF-AC1E28262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E880691-E6D3-BE43-8181-09EEA3EB8DA8}"/>
                  </a:ext>
                </a:extLst>
              </p:cNvPr>
              <p:cNvSpPr txBox="1"/>
              <p:nvPr/>
            </p:nvSpPr>
            <p:spPr>
              <a:xfrm>
                <a:off x="1681546" y="1513961"/>
                <a:ext cx="19378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E880691-E6D3-BE43-8181-09EEA3EB8D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546" y="1513961"/>
                <a:ext cx="1937838" cy="369332"/>
              </a:xfrm>
              <a:prstGeom prst="rect">
                <a:avLst/>
              </a:prstGeom>
              <a:blipFill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7447ACE-BC89-1342-A81F-D17F27998D6A}"/>
                  </a:ext>
                </a:extLst>
              </p:cNvPr>
              <p:cNvSpPr txBox="1"/>
              <p:nvPr/>
            </p:nvSpPr>
            <p:spPr>
              <a:xfrm>
                <a:off x="3718375" y="1512368"/>
                <a:ext cx="7385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7447ACE-BC89-1342-A81F-D17F27998D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375" y="1512368"/>
                <a:ext cx="73853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AAC80BDB-9EB7-B840-905D-679CF46A51B7}"/>
              </a:ext>
            </a:extLst>
          </p:cNvPr>
          <p:cNvSpPr txBox="1"/>
          <p:nvPr/>
        </p:nvSpPr>
        <p:spPr>
          <a:xfrm>
            <a:off x="575239" y="1510252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Show that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1F3E0C-CCE2-0248-96C5-27802DB66F0F}"/>
              </a:ext>
            </a:extLst>
          </p:cNvPr>
          <p:cNvSpPr txBox="1"/>
          <p:nvPr/>
        </p:nvSpPr>
        <p:spPr>
          <a:xfrm>
            <a:off x="3505084" y="151025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738B64E-F415-4445-8F68-51B55640A154}"/>
              </a:ext>
            </a:extLst>
          </p:cNvPr>
          <p:cNvGrpSpPr/>
          <p:nvPr/>
        </p:nvGrpSpPr>
        <p:grpSpPr>
          <a:xfrm>
            <a:off x="7849894" y="177997"/>
            <a:ext cx="4114499" cy="1516921"/>
            <a:chOff x="677853" y="1580757"/>
            <a:chExt cx="4114499" cy="15169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45B606AD-FECA-904F-90DC-CC784EF827C4}"/>
                    </a:ext>
                  </a:extLst>
                </p:cNvPr>
                <p:cNvSpPr/>
                <p:nvPr/>
              </p:nvSpPr>
              <p:spPr>
                <a:xfrm>
                  <a:off x="677853" y="1580757"/>
                  <a:ext cx="4114499" cy="1516921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is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if there exist positive constants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 such that for all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/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45B606AD-FECA-904F-90DC-CC784EF827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853" y="1580757"/>
                  <a:ext cx="4114499" cy="1516921"/>
                </a:xfrm>
                <a:prstGeom prst="rect">
                  <a:avLst/>
                </a:prstGeom>
                <a:blipFill>
                  <a:blip r:embed="rId4"/>
                  <a:stretch>
                    <a:fillRect l="-1231" r="-123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0619CF7-9F18-2640-BEAB-07C148F09DB8}"/>
                </a:ext>
              </a:extLst>
            </p:cNvPr>
            <p:cNvSpPr/>
            <p:nvPr/>
          </p:nvSpPr>
          <p:spPr>
            <a:xfrm>
              <a:off x="677853" y="1580758"/>
              <a:ext cx="4114499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Big-O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F0E5DD1-1013-CD43-9BA5-87659BB32AEE}"/>
              </a:ext>
            </a:extLst>
          </p:cNvPr>
          <p:cNvSpPr txBox="1"/>
          <p:nvPr/>
        </p:nvSpPr>
        <p:spPr>
          <a:xfrm>
            <a:off x="575239" y="2059525"/>
            <a:ext cx="319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Apply definition term by term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69D31C-02B4-6F40-81BE-ABC6876EF62B}"/>
                  </a:ext>
                </a:extLst>
              </p:cNvPr>
              <p:cNvSpPr txBox="1"/>
              <p:nvPr/>
            </p:nvSpPr>
            <p:spPr>
              <a:xfrm>
                <a:off x="1477921" y="2546990"/>
                <a:ext cx="47169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𝑤h𝑒𝑛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𝑎𝑙𝑙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𝑣𝑎𝑙𝑢𝑒𝑠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69D31C-02B4-6F40-81BE-ABC6876EF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921" y="2546990"/>
                <a:ext cx="4716932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CC14DCF-6473-BF4D-B0FD-0DC7A438764B}"/>
                  </a:ext>
                </a:extLst>
              </p:cNvPr>
              <p:cNvSpPr txBox="1"/>
              <p:nvPr/>
            </p:nvSpPr>
            <p:spPr>
              <a:xfrm>
                <a:off x="1477920" y="3059668"/>
                <a:ext cx="36361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15≤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𝑤h𝑒𝑛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=15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CC14DCF-6473-BF4D-B0FD-0DC7A43876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920" y="3059668"/>
                <a:ext cx="3636188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24CCE2A4-52F5-7844-8F00-599AAC0EA464}"/>
              </a:ext>
            </a:extLst>
          </p:cNvPr>
          <p:cNvSpPr txBox="1"/>
          <p:nvPr/>
        </p:nvSpPr>
        <p:spPr>
          <a:xfrm>
            <a:off x="651988" y="3547133"/>
            <a:ext cx="240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Add up all your truths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E61D8F0-75B2-A442-8447-AB52ADC7518E}"/>
                  </a:ext>
                </a:extLst>
              </p:cNvPr>
              <p:cNvSpPr txBox="1"/>
              <p:nvPr/>
            </p:nvSpPr>
            <p:spPr>
              <a:xfrm>
                <a:off x="1496854" y="4063687"/>
                <a:ext cx="42668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+15≤10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≤25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E61D8F0-75B2-A442-8447-AB52ADC751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854" y="4063687"/>
                <a:ext cx="4266809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DFEB7E3-E350-924C-9FA2-8317B57C8DF8}"/>
                  </a:ext>
                </a:extLst>
              </p:cNvPr>
              <p:cNvSpPr txBox="1"/>
              <p:nvPr/>
            </p:nvSpPr>
            <p:spPr>
              <a:xfrm>
                <a:off x="575239" y="4576365"/>
                <a:ext cx="6623865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Select values for c and n0 and prove they validate the definition</a:t>
                </a:r>
              </a:p>
              <a:p>
                <a:r>
                  <a:rPr lang="en-US" b="1" dirty="0">
                    <a:solidFill>
                      <a:srgbClr val="4C3282"/>
                    </a:solidFill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Take</a:t>
                </a:r>
                <a:r>
                  <a:rPr lang="en-US" b="1" dirty="0">
                    <a:solidFill>
                      <a:srgbClr val="4C328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𝟐𝟓</m:t>
                    </m:r>
                  </m:oMath>
                </a14:m>
                <a:r>
                  <a:rPr lang="en-US" b="1" dirty="0">
                    <a:solidFill>
                      <a:srgbClr val="4C3282"/>
                    </a:solidFill>
                  </a:rPr>
                  <a:t> </a:t>
                </a:r>
                <a:r>
                  <a:rPr lang="en-US" b="1" dirty="0">
                    <a:solidFill>
                      <a:srgbClr val="4C3282"/>
                    </a:solidFill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and</a:t>
                </a:r>
                <a:r>
                  <a:rPr lang="en-US" b="1" dirty="0">
                    <a:solidFill>
                      <a:srgbClr val="4C328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US" b="1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b="1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b="1" i="1" dirty="0">
                  <a:solidFill>
                    <a:srgbClr val="4C3282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≤25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𝑎𝑙𝑙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𝑣𝑎𝑙𝑢𝑒𝑠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≤25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Thus because a c and n0 exist, f(n) is O(n)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DFEB7E3-E350-924C-9FA2-8317B57C8D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576365"/>
                <a:ext cx="6623865" cy="1477328"/>
              </a:xfrm>
              <a:prstGeom prst="rect">
                <a:avLst/>
              </a:prstGeom>
              <a:blipFill>
                <a:blip r:embed="rId8"/>
                <a:stretch>
                  <a:fillRect l="-574" t="-1709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905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2791D-7EF7-4FDA-986F-AC3A48B26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Exercise: Proving Big 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E29B0E-1A4D-4B9B-A7CE-BE1648305A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6892360" cy="4845504"/>
              </a:xfrm>
            </p:spPr>
            <p:txBody>
              <a:bodyPr/>
              <a:lstStyle/>
              <a:p>
                <a:r>
                  <a:rPr lang="en-US" dirty="0"/>
                  <a:t>Demonstrate that 5n</a:t>
                </a:r>
                <a:r>
                  <a:rPr lang="en-US" baseline="30000" dirty="0"/>
                  <a:t>2</a:t>
                </a:r>
                <a:r>
                  <a:rPr lang="en-US" dirty="0"/>
                  <a:t> + 3n + 6 is dominated by n</a:t>
                </a:r>
                <a:r>
                  <a:rPr lang="en-US" baseline="30000" dirty="0"/>
                  <a:t>2</a:t>
                </a:r>
                <a:r>
                  <a:rPr lang="en-US" dirty="0"/>
                  <a:t> by finding a c and n</a:t>
                </a:r>
                <a:r>
                  <a:rPr lang="en-US" baseline="-25000" dirty="0"/>
                  <a:t>0</a:t>
                </a:r>
                <a:r>
                  <a:rPr lang="en-US" dirty="0"/>
                  <a:t> that satisfy the definition of domination</a:t>
                </a:r>
              </a:p>
              <a:p>
                <a:endParaRPr lang="en-US" dirty="0"/>
              </a:p>
              <a:p>
                <a:r>
                  <a:rPr lang="en-US" dirty="0"/>
                  <a:t>5n</a:t>
                </a:r>
                <a:r>
                  <a:rPr lang="en-US" baseline="30000" dirty="0"/>
                  <a:t>2</a:t>
                </a:r>
                <a:r>
                  <a:rPr lang="en-US" dirty="0"/>
                  <a:t> + 3n + 6 ≤ 5n</a:t>
                </a:r>
                <a:r>
                  <a:rPr lang="en-US" baseline="30000" dirty="0"/>
                  <a:t>2</a:t>
                </a:r>
                <a:r>
                  <a:rPr lang="en-US" dirty="0"/>
                  <a:t> + 3n</a:t>
                </a:r>
                <a:r>
                  <a:rPr lang="en-US" baseline="30000" dirty="0"/>
                  <a:t>2</a:t>
                </a:r>
                <a:r>
                  <a:rPr lang="en-US" dirty="0"/>
                  <a:t> + 6n</a:t>
                </a:r>
                <a:r>
                  <a:rPr lang="en-US" baseline="30000" dirty="0"/>
                  <a:t>2</a:t>
                </a:r>
                <a:r>
                  <a:rPr lang="en-US" dirty="0"/>
                  <a:t> when n ≥ 1</a:t>
                </a:r>
              </a:p>
              <a:p>
                <a:r>
                  <a:rPr lang="en-US" dirty="0"/>
                  <a:t>5n</a:t>
                </a:r>
                <a:r>
                  <a:rPr lang="en-US" baseline="30000" dirty="0"/>
                  <a:t>2</a:t>
                </a:r>
                <a:r>
                  <a:rPr lang="en-US" dirty="0"/>
                  <a:t> + 3n</a:t>
                </a:r>
                <a:r>
                  <a:rPr lang="en-US" baseline="30000" dirty="0"/>
                  <a:t>2</a:t>
                </a:r>
                <a:r>
                  <a:rPr lang="en-US" dirty="0"/>
                  <a:t> + 6n</a:t>
                </a:r>
                <a:r>
                  <a:rPr lang="en-US" baseline="30000" dirty="0"/>
                  <a:t>2</a:t>
                </a:r>
                <a:r>
                  <a:rPr lang="en-US" dirty="0"/>
                  <a:t>  = 14n</a:t>
                </a:r>
                <a:r>
                  <a:rPr lang="en-US" baseline="30000" dirty="0"/>
                  <a:t>2</a:t>
                </a:r>
              </a:p>
              <a:p>
                <a:r>
                  <a:rPr lang="en-US" dirty="0"/>
                  <a:t>5n</a:t>
                </a:r>
                <a:r>
                  <a:rPr lang="en-US" baseline="30000" dirty="0"/>
                  <a:t>2</a:t>
                </a:r>
                <a:r>
                  <a:rPr lang="en-US" dirty="0"/>
                  <a:t> + 3n + 6 ≤ 14n</a:t>
                </a:r>
                <a:r>
                  <a:rPr lang="en-US" baseline="30000" dirty="0"/>
                  <a:t>2</a:t>
                </a:r>
                <a:r>
                  <a:rPr lang="en-US" dirty="0"/>
                  <a:t> for n ≥ 1</a:t>
                </a:r>
              </a:p>
              <a:p>
                <a:r>
                  <a:rPr lang="en-US" dirty="0"/>
                  <a:t>14n</a:t>
                </a:r>
                <a:r>
                  <a:rPr lang="en-US" baseline="30000" dirty="0"/>
                  <a:t>2</a:t>
                </a:r>
                <a:r>
                  <a:rPr lang="en-US" dirty="0"/>
                  <a:t> ≤ c*n</a:t>
                </a:r>
                <a:r>
                  <a:rPr lang="en-US" baseline="30000" dirty="0"/>
                  <a:t>2</a:t>
                </a:r>
                <a:r>
                  <a:rPr lang="en-US" dirty="0"/>
                  <a:t> for c = ? n &gt;= ?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 -&gt; </a:t>
                </a:r>
                <a:r>
                  <a:rPr lang="en-US" b="1" dirty="0">
                    <a:solidFill>
                      <a:srgbClr val="4C3282"/>
                    </a:solidFill>
                  </a:rPr>
                  <a:t>c = 14 &amp; n &gt;= 1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9E29B0E-1A4D-4B9B-A7CE-BE1648305A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6892360" cy="4845504"/>
              </a:xfrm>
              <a:blipFill rotWithShape="0">
                <a:blip r:embed="rId3"/>
                <a:stretch>
                  <a:fillRect l="-442" t="-1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8A44BF-BDAD-47B6-AA60-E8563F6C9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39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C842B03-3350-2B43-B464-228A4EE81E04}"/>
              </a:ext>
            </a:extLst>
          </p:cNvPr>
          <p:cNvGrpSpPr/>
          <p:nvPr/>
        </p:nvGrpSpPr>
        <p:grpSpPr>
          <a:xfrm>
            <a:off x="7778132" y="2670539"/>
            <a:ext cx="4114499" cy="1516921"/>
            <a:chOff x="677853" y="1580757"/>
            <a:chExt cx="4114499" cy="15169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4E6A2CD7-19AF-6940-BD99-AB98BEE455E8}"/>
                    </a:ext>
                  </a:extLst>
                </p:cNvPr>
                <p:cNvSpPr/>
                <p:nvPr/>
              </p:nvSpPr>
              <p:spPr>
                <a:xfrm>
                  <a:off x="677853" y="1580757"/>
                  <a:ext cx="4114499" cy="1516921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is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if there exist positive constants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 such that for all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/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4E6A2CD7-19AF-6940-BD99-AB98BEE455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853" y="1580757"/>
                  <a:ext cx="4114499" cy="1516921"/>
                </a:xfrm>
                <a:prstGeom prst="rect">
                  <a:avLst/>
                </a:prstGeom>
                <a:blipFill>
                  <a:blip r:embed="rId4"/>
                  <a:stretch>
                    <a:fillRect l="-1235" r="-123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E9CEFE6-9899-024F-B721-ADD98B97B903}"/>
                </a:ext>
              </a:extLst>
            </p:cNvPr>
            <p:cNvSpPr/>
            <p:nvPr/>
          </p:nvSpPr>
          <p:spPr>
            <a:xfrm>
              <a:off x="677853" y="1580758"/>
              <a:ext cx="4114499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Big-O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C283F02-1DCE-A440-9205-0750213730EA}"/>
              </a:ext>
            </a:extLst>
          </p:cNvPr>
          <p:cNvSpPr txBox="1"/>
          <p:nvPr/>
        </p:nvSpPr>
        <p:spPr>
          <a:xfrm>
            <a:off x="10769382" y="62653"/>
            <a:ext cx="1334211" cy="430887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Segoe UI Semilight" panose="020B0402040204020203" pitchFamily="34" charset="0"/>
              </a:rPr>
              <a:t>3 Minutes</a:t>
            </a:r>
          </a:p>
        </p:txBody>
      </p:sp>
    </p:spTree>
    <p:extLst>
      <p:ext uri="{BB962C8B-B14F-4D97-AF65-F5344CB8AC3E}">
        <p14:creationId xmlns:p14="http://schemas.microsoft.com/office/powerpoint/2010/main" val="13220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 Relations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055340" y="1277943"/>
            <a:ext cx="845820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Functions that are defined using themselves (think recursion but mathematically):</a:t>
            </a:r>
          </a:p>
          <a:p>
            <a:r>
              <a:rPr lang="en-US" sz="2800" dirty="0"/>
              <a:t>F(n) = n ∙ F(n-1), F(0) = 1</a:t>
            </a:r>
          </a:p>
          <a:p>
            <a:r>
              <a:rPr lang="en-US" sz="2800" dirty="0"/>
              <a:t>G(n) = G(n-1) + G(n-2), G(1)=G(2) = 1</a:t>
            </a:r>
          </a:p>
          <a:p>
            <a:r>
              <a:rPr lang="en-US" sz="2800" dirty="0"/>
              <a:t>H(n) = 1 + H( </a:t>
            </a:r>
            <a:r>
              <a:rPr lang="en-US" sz="2800" dirty="0">
                <a:latin typeface="Cambria Math"/>
                <a:ea typeface="Cambria Math"/>
              </a:rPr>
              <a:t>⌊ </a:t>
            </a:r>
            <a:r>
              <a:rPr lang="en-US" sz="2800" dirty="0">
                <a:latin typeface="+mj-lt"/>
                <a:ea typeface="Cambria Math"/>
              </a:rPr>
              <a:t>n/2</a:t>
            </a:r>
            <a:r>
              <a:rPr lang="en-US" sz="2800" dirty="0">
                <a:latin typeface="Cambria Math"/>
                <a:ea typeface="Cambria Math"/>
              </a:rPr>
              <a:t> ⌋</a:t>
            </a:r>
            <a:r>
              <a:rPr lang="en-US" sz="2800" dirty="0"/>
              <a:t> ), H(1)=1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800" dirty="0"/>
              <a:t>Some recurrence relations can be written more simply in closed form (non-recursive)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1865026" y="5201499"/>
            <a:ext cx="8461947" cy="1319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lvl="1" algn="ctr">
              <a:lnSpc>
                <a:spcPct val="150000"/>
              </a:lnSpc>
            </a:pPr>
            <a:r>
              <a:rPr lang="en-US" sz="2800" dirty="0">
                <a:solidFill>
                  <a:schemeClr val="accent2"/>
                </a:solidFill>
                <a:latin typeface="Cambria Math"/>
                <a:ea typeface="Cambria Math"/>
              </a:rPr>
              <a:t>⌊ </a:t>
            </a:r>
            <a:r>
              <a:rPr lang="en-US" sz="2800" dirty="0">
                <a:solidFill>
                  <a:schemeClr val="accent2"/>
                </a:solidFill>
                <a:latin typeface="+mj-lt"/>
                <a:ea typeface="Cambria Math"/>
              </a:rPr>
              <a:t>x</a:t>
            </a:r>
            <a:r>
              <a:rPr lang="en-US" sz="2800" dirty="0">
                <a:solidFill>
                  <a:schemeClr val="accent2"/>
                </a:solidFill>
                <a:latin typeface="Cambria Math"/>
                <a:ea typeface="Cambria Math"/>
              </a:rPr>
              <a:t> ⌋ </a:t>
            </a:r>
            <a:r>
              <a:rPr lang="en-US" sz="2800" dirty="0">
                <a:solidFill>
                  <a:schemeClr val="accent2"/>
                </a:solidFill>
                <a:latin typeface="+mj-lt"/>
                <a:ea typeface="Cambria Math"/>
                <a:sym typeface="Wingdings" pitchFamily="2" charset="2"/>
              </a:rPr>
              <a:t>is the floor function (first integer ≤x)</a:t>
            </a:r>
          </a:p>
          <a:p>
            <a:pPr marL="6350" lvl="1" algn="ctr">
              <a:lnSpc>
                <a:spcPct val="150000"/>
              </a:lnSpc>
            </a:pPr>
            <a:r>
              <a:rPr lang="en-US" sz="2800" dirty="0">
                <a:solidFill>
                  <a:schemeClr val="accent2"/>
                </a:solidFill>
                <a:latin typeface="Cambria Math"/>
                <a:ea typeface="Cambria Math"/>
              </a:rPr>
              <a:t>⌈ </a:t>
            </a:r>
            <a:r>
              <a:rPr lang="en-US" sz="2800" dirty="0">
                <a:solidFill>
                  <a:schemeClr val="accent2"/>
                </a:solidFill>
                <a:latin typeface="+mj-lt"/>
                <a:ea typeface="Cambria Math"/>
              </a:rPr>
              <a:t>x</a:t>
            </a:r>
            <a:r>
              <a:rPr lang="en-US" sz="2800" dirty="0">
                <a:solidFill>
                  <a:schemeClr val="accent2"/>
                </a:solidFill>
                <a:latin typeface="Cambria Math"/>
                <a:ea typeface="Cambria Math"/>
              </a:rPr>
              <a:t> ⌉ </a:t>
            </a:r>
            <a:r>
              <a:rPr lang="en-US" sz="2800" dirty="0">
                <a:solidFill>
                  <a:schemeClr val="accent2"/>
                </a:solidFill>
                <a:ea typeface="Cambria Math"/>
                <a:sym typeface="Wingdings" pitchFamily="2" charset="2"/>
              </a:rPr>
              <a:t>is the ceiling function (first integer ≥x)</a:t>
            </a:r>
          </a:p>
        </p:txBody>
      </p:sp>
    </p:spTree>
    <p:extLst>
      <p:ext uri="{BB962C8B-B14F-4D97-AF65-F5344CB8AC3E}">
        <p14:creationId xmlns:p14="http://schemas.microsoft.com/office/powerpoint/2010/main" val="63256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18C3D-D5A1-421A-8978-E7F6544C2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Function comparison: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FBE71-C302-4959-ACD5-A248C9E57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f(n) = n</a:t>
            </a:r>
            <a:r>
              <a:rPr lang="en-US" sz="2400" dirty="0">
                <a:solidFill>
                  <a:srgbClr val="4C3282"/>
                </a:solidFill>
              </a:rPr>
              <a:t> </a:t>
            </a:r>
            <a:r>
              <a:rPr lang="en-US" sz="2400" b="1" dirty="0">
                <a:solidFill>
                  <a:srgbClr val="B6A479"/>
                </a:solidFill>
              </a:rPr>
              <a:t>≤</a:t>
            </a:r>
            <a:r>
              <a:rPr lang="en-US" sz="2400" dirty="0"/>
              <a:t> g(n) = 5n + 3?</a:t>
            </a:r>
          </a:p>
          <a:p>
            <a:r>
              <a:rPr lang="en-US" sz="2400" dirty="0"/>
              <a:t>f(n) = 5n + 3 </a:t>
            </a:r>
            <a:r>
              <a:rPr lang="en-US" sz="2400" b="1" dirty="0">
                <a:solidFill>
                  <a:srgbClr val="B6A479"/>
                </a:solidFill>
              </a:rPr>
              <a:t>≤</a:t>
            </a:r>
            <a:r>
              <a:rPr lang="en-US" sz="2400" dirty="0"/>
              <a:t> g(n) = n?</a:t>
            </a:r>
          </a:p>
          <a:p>
            <a:r>
              <a:rPr lang="en-US" sz="2400" dirty="0"/>
              <a:t>f(n) = 5n + 3 </a:t>
            </a:r>
            <a:r>
              <a:rPr lang="en-US" sz="2400" b="1" dirty="0">
                <a:solidFill>
                  <a:srgbClr val="B6A479"/>
                </a:solidFill>
              </a:rPr>
              <a:t>≤</a:t>
            </a:r>
            <a:r>
              <a:rPr lang="en-US" sz="2400" dirty="0"/>
              <a:t> g(n) = 1?</a:t>
            </a:r>
          </a:p>
          <a:p>
            <a:r>
              <a:rPr lang="en-US" sz="2400" dirty="0"/>
              <a:t>f(n) = 5n + 3 </a:t>
            </a:r>
            <a:r>
              <a:rPr lang="en-US" sz="2400" b="1" dirty="0">
                <a:solidFill>
                  <a:srgbClr val="B6A479"/>
                </a:solidFill>
              </a:rPr>
              <a:t>≤</a:t>
            </a:r>
            <a:r>
              <a:rPr lang="en-US" sz="2400" dirty="0"/>
              <a:t> g(n) = n</a:t>
            </a:r>
            <a:r>
              <a:rPr lang="en-US" sz="2400" baseline="30000" dirty="0"/>
              <a:t>2</a:t>
            </a:r>
            <a:r>
              <a:rPr lang="en-US" sz="2400" dirty="0"/>
              <a:t>?</a:t>
            </a:r>
          </a:p>
          <a:p>
            <a:r>
              <a:rPr lang="en-US" sz="2400" dirty="0"/>
              <a:t>f(n) = n</a:t>
            </a:r>
            <a:r>
              <a:rPr lang="en-US" sz="2400" baseline="30000" dirty="0"/>
              <a:t>2</a:t>
            </a:r>
            <a:r>
              <a:rPr lang="en-US" sz="2400" dirty="0"/>
              <a:t> + 3n + 2 </a:t>
            </a:r>
            <a:r>
              <a:rPr lang="en-US" sz="2400" b="1" dirty="0">
                <a:solidFill>
                  <a:srgbClr val="B6A479"/>
                </a:solidFill>
              </a:rPr>
              <a:t>≤</a:t>
            </a:r>
            <a:r>
              <a:rPr lang="en-US" sz="2400" dirty="0"/>
              <a:t> g(n) = n</a:t>
            </a:r>
            <a:r>
              <a:rPr lang="en-US" sz="2400" baseline="30000" dirty="0"/>
              <a:t>3</a:t>
            </a:r>
            <a:r>
              <a:rPr lang="en-US" sz="2400" dirty="0"/>
              <a:t>?</a:t>
            </a:r>
          </a:p>
          <a:p>
            <a:r>
              <a:rPr lang="en-US" sz="2400" dirty="0"/>
              <a:t>f(n) = n</a:t>
            </a:r>
            <a:r>
              <a:rPr lang="en-US" sz="2400" baseline="30000" dirty="0"/>
              <a:t>3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B6A479"/>
                </a:solidFill>
              </a:rPr>
              <a:t>≤</a:t>
            </a:r>
            <a:r>
              <a:rPr lang="en-US" sz="2400" dirty="0"/>
              <a:t> g(n) = n</a:t>
            </a:r>
            <a:r>
              <a:rPr lang="en-US" sz="2400" baseline="30000" dirty="0"/>
              <a:t>2</a:t>
            </a:r>
            <a:r>
              <a:rPr lang="en-US" sz="2400" dirty="0"/>
              <a:t> + 3n + 2 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1D2105-57E9-4F08-AB4E-D436C71D0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DA7282-A9CE-4BD8-BB32-3EE4B1E945CD}"/>
              </a:ext>
            </a:extLst>
          </p:cNvPr>
          <p:cNvSpPr/>
          <p:nvPr/>
        </p:nvSpPr>
        <p:spPr>
          <a:xfrm>
            <a:off x="4082071" y="1417954"/>
            <a:ext cx="68007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True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– all linear functions are treated as equivalent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96FA16-B47D-433B-94BE-F2E5DD38313A}"/>
              </a:ext>
            </a:extLst>
          </p:cNvPr>
          <p:cNvSpPr/>
          <p:nvPr/>
        </p:nvSpPr>
        <p:spPr>
          <a:xfrm>
            <a:off x="4082071" y="1955236"/>
            <a:ext cx="8343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True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278991-C7A6-47B9-AE5E-CDD9B8517C16}"/>
              </a:ext>
            </a:extLst>
          </p:cNvPr>
          <p:cNvSpPr/>
          <p:nvPr/>
        </p:nvSpPr>
        <p:spPr>
          <a:xfrm>
            <a:off x="4082071" y="2417569"/>
            <a:ext cx="1049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B6A479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False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22B727-4EB9-407B-8F0B-E2FD1298E7D4}"/>
              </a:ext>
            </a:extLst>
          </p:cNvPr>
          <p:cNvSpPr/>
          <p:nvPr/>
        </p:nvSpPr>
        <p:spPr>
          <a:xfrm>
            <a:off x="4082071" y="2925742"/>
            <a:ext cx="59198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True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– quadratic will always dominate linear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BE780A-227E-473D-A073-1D19696E8409}"/>
              </a:ext>
            </a:extLst>
          </p:cNvPr>
          <p:cNvSpPr/>
          <p:nvPr/>
        </p:nvSpPr>
        <p:spPr>
          <a:xfrm>
            <a:off x="4794683" y="3429000"/>
            <a:ext cx="8135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True</a:t>
            </a:r>
            <a:r>
              <a:rPr lang="en-US" dirty="0"/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650CEF-6C8D-4BB3-A53A-72276217AFA5}"/>
              </a:ext>
            </a:extLst>
          </p:cNvPr>
          <p:cNvSpPr/>
          <p:nvPr/>
        </p:nvSpPr>
        <p:spPr>
          <a:xfrm>
            <a:off x="4888023" y="3971865"/>
            <a:ext cx="8272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B6A479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297730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O, Omega, Theta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Big-O is an </a:t>
            </a:r>
            <a:r>
              <a:rPr lang="en-US" b="1" dirty="0"/>
              <a:t>upper bound </a:t>
            </a:r>
          </a:p>
          <a:p>
            <a:pPr lvl="1"/>
            <a:r>
              <a:rPr lang="en-US" dirty="0"/>
              <a:t>My code takes at most this long to run</a:t>
            </a:r>
            <a:endParaRPr lang="en-US" b="1" dirty="0"/>
          </a:p>
          <a:p>
            <a:r>
              <a:rPr lang="en-US" dirty="0"/>
              <a:t>Big-Omega is a </a:t>
            </a:r>
            <a:r>
              <a:rPr lang="en-US" b="1" dirty="0"/>
              <a:t>lower bound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Big Theta is </a:t>
            </a:r>
            <a:r>
              <a:rPr lang="en-US" b="1" dirty="0"/>
              <a:t>“equal to”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41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72906" y="2728590"/>
            <a:ext cx="5042393" cy="1843018"/>
            <a:chOff x="677853" y="1580757"/>
            <a:chExt cx="5042393" cy="18430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677853" y="1580757"/>
                  <a:ext cx="5042393" cy="1843018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400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 </a:t>
                  </a:r>
                  <a:r>
                    <a:rPr lang="en-US" sz="2200" dirty="0">
                      <a:solidFill>
                        <a:schemeClr val="bg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is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 </a:t>
                  </a:r>
                  <a:r>
                    <a:rPr lang="en-US" sz="2200" dirty="0">
                      <a:solidFill>
                        <a:schemeClr val="bg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if there exist positive constants </a:t>
                  </a:r>
                  <a14:m>
                    <m:oMath xmlns:m="http://schemas.openxmlformats.org/officeDocument/2006/math">
                      <m:r>
                        <a:rPr lang="en-US" sz="2200">
                          <a:solidFill>
                            <a:schemeClr val="bg1"/>
                          </a:solidFill>
                          <a:latin typeface="Cambria Math" charset="0"/>
                          <a:cs typeface="Segoe UI Semilight" panose="020B0402040204020203" pitchFamily="34" charset="0"/>
                        </a:rPr>
                        <m:t>𝑐</m:t>
                      </m:r>
                      <m:r>
                        <a:rPr lang="en-US" sz="2200">
                          <a:solidFill>
                            <a:schemeClr val="bg1"/>
                          </a:solidFill>
                          <a:latin typeface="Cambria Math" charset="0"/>
                          <a:cs typeface="Segoe UI Semilight" panose="020B0402040204020203" pitchFamily="34" charset="0"/>
                        </a:rPr>
                        <m:t>, 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 sz="2200">
                              <a:solidFill>
                                <a:schemeClr val="bg1"/>
                              </a:solidFill>
                              <a:latin typeface="Cambria Math" charset="0"/>
                              <a:cs typeface="Segoe UI Semilight" panose="020B0402040204020203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n-US" sz="2200">
                              <a:solidFill>
                                <a:schemeClr val="bg1"/>
                              </a:solidFill>
                              <a:latin typeface="Cambria Math" charset="0"/>
                              <a:cs typeface="Segoe UI Semilight" panose="020B0402040204020203" pitchFamily="34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2200" dirty="0">
                      <a:solidFill>
                        <a:schemeClr val="bg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such that for all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2400" dirty="0"/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853" y="1580757"/>
                  <a:ext cx="5042393" cy="1843018"/>
                </a:xfrm>
                <a:prstGeom prst="rect">
                  <a:avLst/>
                </a:prstGeom>
                <a:blipFill>
                  <a:blip r:embed="rId2"/>
                  <a:stretch>
                    <a:fillRect l="-125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/>
            <p:cNvSpPr/>
            <p:nvPr/>
          </p:nvSpPr>
          <p:spPr>
            <a:xfrm>
              <a:off x="677853" y="1580758"/>
              <a:ext cx="5042392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dirty="0">
                  <a:solidFill>
                    <a:schemeClr val="bg1"/>
                  </a:solidFill>
                  <a:latin typeface="Segoe UI Semilight" panose="020B0402040204020203" pitchFamily="34" charset="0"/>
                </a:rPr>
                <a:t>Big-Omega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72906" y="5149727"/>
            <a:ext cx="5042395" cy="1645620"/>
            <a:chOff x="672906" y="5149727"/>
            <a:chExt cx="5042395" cy="16456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672907" y="5149727"/>
                  <a:ext cx="5042394" cy="1645620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400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200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is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 </a:t>
                  </a:r>
                  <a:r>
                    <a:rPr lang="en-US" sz="2200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if </a:t>
                  </a:r>
                </a:p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sz="2200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is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200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sz="2200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is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.</a:t>
                  </a: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907" y="5149727"/>
                  <a:ext cx="5042394" cy="1645620"/>
                </a:xfrm>
                <a:prstGeom prst="rect">
                  <a:avLst/>
                </a:prstGeom>
                <a:blipFill>
                  <a:blip r:embed="rId3"/>
                  <a:stretch>
                    <a:fillRect l="-100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/>
            <p:cNvSpPr/>
            <p:nvPr/>
          </p:nvSpPr>
          <p:spPr>
            <a:xfrm>
              <a:off x="672906" y="5149728"/>
              <a:ext cx="5042394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dirty="0">
                  <a:solidFill>
                    <a:schemeClr val="bg1"/>
                  </a:solidFill>
                  <a:latin typeface="Segoe UI Semilight" panose="020B0402040204020203" pitchFamily="34" charset="0"/>
                </a:rPr>
                <a:t>Big-Theta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2C0A0318-BA00-4649-9819-556E8997E68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76700" y="1616257"/>
                <a:ext cx="5438197" cy="4845504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2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26517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==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)</m:t>
                    </m:r>
                  </m:oMath>
                </a14:m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</a:p>
              <a:p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f(n)</a:t>
                </a:r>
              </a:p>
              <a:p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O(1)</a:t>
                </a:r>
              </a:p>
              <a:p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O(log n)</a:t>
                </a:r>
              </a:p>
              <a:p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O(n)</a:t>
                </a:r>
              </a:p>
              <a:p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O(n</a:t>
                </a:r>
                <a:r>
                  <a:rPr lang="en-US" baseline="30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2</a:t>
                </a: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)</a:t>
                </a:r>
              </a:p>
              <a:p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O(n</a:t>
                </a:r>
                <a:r>
                  <a:rPr lang="en-US" baseline="30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3</a:t>
                </a: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)</a:t>
                </a:r>
              </a:p>
              <a:p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2C0A0318-BA00-4649-9819-556E8997E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6700" y="1616257"/>
                <a:ext cx="5438197" cy="4845504"/>
              </a:xfrm>
              <a:prstGeom prst="rect">
                <a:avLst/>
              </a:prstGeom>
              <a:blipFill>
                <a:blip r:embed="rId4"/>
                <a:stretch>
                  <a:fillRect l="-2098" t="-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D9AC76C-8CEA-6B43-ABEC-0146273F814B}"/>
              </a:ext>
            </a:extLst>
          </p:cNvPr>
          <p:cNvCxnSpPr>
            <a:cxnSpLocks/>
          </p:cNvCxnSpPr>
          <p:nvPr/>
        </p:nvCxnSpPr>
        <p:spPr>
          <a:xfrm>
            <a:off x="8318505" y="3032002"/>
            <a:ext cx="0" cy="2797298"/>
          </a:xfrm>
          <a:prstGeom prst="straightConnector1">
            <a:avLst/>
          </a:prstGeom>
          <a:ln w="38100"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47736C5-B42A-AD4F-A7C4-95406C286296}"/>
              </a:ext>
            </a:extLst>
          </p:cNvPr>
          <p:cNvSpPr txBox="1"/>
          <p:nvPr/>
        </p:nvSpPr>
        <p:spPr>
          <a:xfrm>
            <a:off x="7467632" y="2334221"/>
            <a:ext cx="17017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Is dominated by</a:t>
            </a:r>
          </a:p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f(n) ∈ O(g(n))</a:t>
            </a:r>
          </a:p>
          <a:p>
            <a:pPr algn="ctr"/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3F00AF-2F93-F046-BA33-831AB866C8D4}"/>
              </a:ext>
            </a:extLst>
          </p:cNvPr>
          <p:cNvSpPr txBox="1"/>
          <p:nvPr/>
        </p:nvSpPr>
        <p:spPr>
          <a:xfrm>
            <a:off x="9803082" y="2334221"/>
            <a:ext cx="1436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Segoe UI" panose="020B0502040204020203" pitchFamily="34" charset="0"/>
              </a:rPr>
              <a:t>Dominates</a:t>
            </a:r>
          </a:p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f(n) ∈ Ω(g(n))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33FB3EA-3D5C-1F4D-B0A1-FAE4001480BB}"/>
              </a:ext>
            </a:extLst>
          </p:cNvPr>
          <p:cNvCxnSpPr>
            <a:cxnSpLocks/>
          </p:cNvCxnSpPr>
          <p:nvPr/>
        </p:nvCxnSpPr>
        <p:spPr>
          <a:xfrm flipV="1">
            <a:off x="10521163" y="3032002"/>
            <a:ext cx="0" cy="2797298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44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Viewing O as a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958067"/>
          </a:xfrm>
        </p:spPr>
        <p:txBody>
          <a:bodyPr/>
          <a:lstStyle/>
          <a:p>
            <a:r>
              <a:rPr lang="en-US" dirty="0"/>
              <a:t>Sometimes you’ll see big-O defined as a family or set of functions.</a:t>
            </a:r>
          </a:p>
          <a:p>
            <a:r>
              <a:rPr lang="en-US" dirty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42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72906" y="2081042"/>
            <a:ext cx="6111311" cy="1843018"/>
            <a:chOff x="677853" y="1580757"/>
            <a:chExt cx="6111311" cy="18430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677853" y="1580757"/>
                  <a:ext cx="6111311" cy="1843018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400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 is the set of all functions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sz="2400" dirty="0"/>
                    <a:t> such that there exist positive constants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2400" dirty="0"/>
                    <a:t> such that for all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2400" dirty="0"/>
                    <a:t>, 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853" y="1580757"/>
                  <a:ext cx="6111311" cy="1843018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49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/>
            <p:cNvSpPr/>
            <p:nvPr/>
          </p:nvSpPr>
          <p:spPr>
            <a:xfrm>
              <a:off x="677853" y="1580758"/>
              <a:ext cx="6101786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/>
                <a:t>Big-O (alternative definition)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72906" y="4118869"/>
                <a:ext cx="10612932" cy="2012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that reason, some people write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200" dirty="0"/>
                  <a:t> 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where we wrote </a:t>
                </a:r>
                <a:r>
                  <a:rPr lang="en-US" sz="2200" dirty="0"/>
                  <a:t>“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200" dirty="0"/>
                  <a:t> is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”.</a:t>
                </a: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Other people write </a:t>
                </a:r>
                <a:r>
                  <a:rPr lang="en-US" sz="2200" dirty="0"/>
                  <a:t>“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200" dirty="0"/>
                  <a:t>” 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to mean the same thing.</a:t>
                </a: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set of all functions that run in linear time (i.e.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) 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a “complexity class.”</a:t>
                </a: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never write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(5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instead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– they’re the same thing! </a:t>
                </a:r>
              </a:p>
              <a:p>
                <a:r>
                  <a:rPr lang="en-US" sz="2200" dirty="0"/>
                  <a:t>	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It’s like writing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/>
                  <a:t> 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instead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200" dirty="0"/>
                  <a:t>.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It just looks weird.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06" y="4118869"/>
                <a:ext cx="10612932" cy="2012539"/>
              </a:xfrm>
              <a:prstGeom prst="rect">
                <a:avLst/>
              </a:prstGeom>
              <a:blipFill>
                <a:blip r:embed="rId3"/>
                <a:stretch>
                  <a:fillRect l="-597" t="-629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240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7CDF9-EDBE-496E-B2CE-88D78CF10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4FC08-38EC-440A-8F1A-AA45CD379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3996760" cy="4845504"/>
          </a:xfrm>
        </p:spPr>
        <p:txBody>
          <a:bodyPr/>
          <a:lstStyle/>
          <a:p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l-GR" dirty="0"/>
              <a:t>Ω</a:t>
            </a:r>
            <a:r>
              <a:rPr lang="en-US" dirty="0"/>
              <a:t>(1)</a:t>
            </a:r>
          </a:p>
          <a:p>
            <a:r>
              <a:rPr lang="en-US" b="1" dirty="0">
                <a:solidFill>
                  <a:srgbClr val="4C3282"/>
                </a:solidFill>
              </a:rPr>
              <a:t>true</a:t>
            </a:r>
          </a:p>
          <a:p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l-GR" dirty="0"/>
              <a:t>Ω</a:t>
            </a:r>
            <a:r>
              <a:rPr lang="en-US" dirty="0"/>
              <a:t>(n) </a:t>
            </a:r>
          </a:p>
          <a:p>
            <a:r>
              <a:rPr lang="en-US" b="1" dirty="0">
                <a:solidFill>
                  <a:srgbClr val="4C3282"/>
                </a:solidFill>
              </a:rPr>
              <a:t>true</a:t>
            </a:r>
          </a:p>
          <a:p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l-GR" dirty="0"/>
              <a:t>Ω</a:t>
            </a:r>
            <a:r>
              <a:rPr lang="en-US" dirty="0"/>
              <a:t>(n</a:t>
            </a:r>
            <a:r>
              <a:rPr lang="en-US" baseline="30000" dirty="0"/>
              <a:t>2</a:t>
            </a:r>
            <a:r>
              <a:rPr lang="en-US" dirty="0"/>
              <a:t>) </a:t>
            </a:r>
          </a:p>
          <a:p>
            <a:r>
              <a:rPr lang="en-US" b="1" dirty="0">
                <a:solidFill>
                  <a:srgbClr val="4C3282"/>
                </a:solidFill>
              </a:rPr>
              <a:t>true</a:t>
            </a:r>
          </a:p>
          <a:p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l-GR" dirty="0"/>
              <a:t>Ω</a:t>
            </a:r>
            <a:r>
              <a:rPr lang="en-US" dirty="0"/>
              <a:t>(n</a:t>
            </a:r>
            <a:r>
              <a:rPr lang="en-US" baseline="30000" dirty="0"/>
              <a:t>3</a:t>
            </a:r>
            <a:r>
              <a:rPr lang="en-US" dirty="0"/>
              <a:t>) </a:t>
            </a:r>
          </a:p>
          <a:p>
            <a:r>
              <a:rPr lang="en-US" b="1" dirty="0">
                <a:solidFill>
                  <a:srgbClr val="B6A479"/>
                </a:solidFill>
              </a:rPr>
              <a:t>false</a:t>
            </a:r>
          </a:p>
          <a:p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l-GR" dirty="0"/>
              <a:t>Ω</a:t>
            </a:r>
            <a:r>
              <a:rPr lang="en-US" dirty="0"/>
              <a:t>(n</a:t>
            </a:r>
            <a:r>
              <a:rPr lang="en-US" baseline="30000" dirty="0"/>
              <a:t>4</a:t>
            </a:r>
            <a:r>
              <a:rPr lang="en-US" dirty="0"/>
              <a:t>) </a:t>
            </a:r>
          </a:p>
          <a:p>
            <a:r>
              <a:rPr lang="en-US" b="1" dirty="0">
                <a:solidFill>
                  <a:srgbClr val="B6A479"/>
                </a:solidFill>
              </a:rPr>
              <a:t>false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AB6C3-10A7-4344-BF52-93298620D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43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9F0FF53-AAD3-4BB1-885A-2E8E38E27AC8}"/>
              </a:ext>
            </a:extLst>
          </p:cNvPr>
          <p:cNvSpPr txBox="1">
            <a:spLocks/>
          </p:cNvSpPr>
          <p:nvPr/>
        </p:nvSpPr>
        <p:spPr>
          <a:xfrm>
            <a:off x="4572000" y="1376227"/>
            <a:ext cx="3996760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n-US" dirty="0"/>
              <a:t>O(1) </a:t>
            </a:r>
          </a:p>
          <a:p>
            <a:r>
              <a:rPr lang="en-US" b="1" dirty="0">
                <a:solidFill>
                  <a:srgbClr val="B6A479"/>
                </a:solidFill>
              </a:rPr>
              <a:t>false</a:t>
            </a:r>
          </a:p>
          <a:p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n-US" dirty="0"/>
              <a:t>O(n) </a:t>
            </a:r>
          </a:p>
          <a:p>
            <a:r>
              <a:rPr lang="en-US" b="1" dirty="0">
                <a:solidFill>
                  <a:srgbClr val="B6A479"/>
                </a:solidFill>
              </a:rPr>
              <a:t>false</a:t>
            </a:r>
          </a:p>
          <a:p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n-US" dirty="0"/>
              <a:t>O(n</a:t>
            </a:r>
            <a:r>
              <a:rPr lang="en-US" baseline="30000" dirty="0"/>
              <a:t>2</a:t>
            </a:r>
            <a:r>
              <a:rPr lang="en-US" dirty="0"/>
              <a:t>) </a:t>
            </a:r>
          </a:p>
          <a:p>
            <a:r>
              <a:rPr lang="en-US" b="1" dirty="0">
                <a:solidFill>
                  <a:srgbClr val="4C3282"/>
                </a:solidFill>
              </a:rPr>
              <a:t>true</a:t>
            </a:r>
          </a:p>
          <a:p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n-US" dirty="0"/>
              <a:t>O(n</a:t>
            </a:r>
            <a:r>
              <a:rPr lang="en-US" baseline="30000" dirty="0"/>
              <a:t>3</a:t>
            </a:r>
            <a:r>
              <a:rPr lang="en-US" dirty="0"/>
              <a:t>) </a:t>
            </a:r>
          </a:p>
          <a:p>
            <a:r>
              <a:rPr lang="en-US" b="1" dirty="0">
                <a:solidFill>
                  <a:srgbClr val="4C3282"/>
                </a:solidFill>
              </a:rPr>
              <a:t>true</a:t>
            </a:r>
          </a:p>
          <a:p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n-US" dirty="0"/>
              <a:t>O(n</a:t>
            </a:r>
            <a:r>
              <a:rPr lang="en-US" baseline="30000" dirty="0"/>
              <a:t>4</a:t>
            </a:r>
            <a:r>
              <a:rPr lang="en-US" dirty="0"/>
              <a:t>) </a:t>
            </a:r>
          </a:p>
          <a:p>
            <a:r>
              <a:rPr lang="en-US" b="1" dirty="0">
                <a:solidFill>
                  <a:srgbClr val="4C3282"/>
                </a:solidFill>
              </a:rPr>
              <a:t>true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0080" y="3258589"/>
            <a:ext cx="5527964" cy="1014153"/>
          </a:xfrm>
          <a:prstGeom prst="rect">
            <a:avLst/>
          </a:prstGeom>
          <a:noFill/>
          <a:ln w="38100"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2B16B9C-CFE9-BF40-BD33-85CDF025D542}"/>
              </a:ext>
            </a:extLst>
          </p:cNvPr>
          <p:cNvGrpSpPr/>
          <p:nvPr/>
        </p:nvGrpSpPr>
        <p:grpSpPr>
          <a:xfrm>
            <a:off x="7778132" y="818778"/>
            <a:ext cx="4114499" cy="1516921"/>
            <a:chOff x="677853" y="1580757"/>
            <a:chExt cx="4114499" cy="15169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7568C0A0-4260-BE49-8FA0-97B9BC1ACD22}"/>
                    </a:ext>
                  </a:extLst>
                </p:cNvPr>
                <p:cNvSpPr/>
                <p:nvPr/>
              </p:nvSpPr>
              <p:spPr>
                <a:xfrm>
                  <a:off x="677853" y="1580757"/>
                  <a:ext cx="4114499" cy="1516921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if there exist positive constants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 such that for all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/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7568C0A0-4260-BE49-8FA0-97B9BC1ACD2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853" y="1580757"/>
                  <a:ext cx="4114499" cy="1516921"/>
                </a:xfrm>
                <a:prstGeom prst="rect">
                  <a:avLst/>
                </a:prstGeom>
                <a:blipFill>
                  <a:blip r:embed="rId3"/>
                  <a:stretch>
                    <a:fillRect l="-1235" r="-123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FA3ABDB-AD4C-2B4E-9DEE-C92462BFE0A5}"/>
                </a:ext>
              </a:extLst>
            </p:cNvPr>
            <p:cNvSpPr/>
            <p:nvPr/>
          </p:nvSpPr>
          <p:spPr>
            <a:xfrm>
              <a:off x="677853" y="1580758"/>
              <a:ext cx="4114499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Big-O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DF2C373-D836-8F47-95E7-F3A914D06F25}"/>
              </a:ext>
            </a:extLst>
          </p:cNvPr>
          <p:cNvGrpSpPr/>
          <p:nvPr/>
        </p:nvGrpSpPr>
        <p:grpSpPr>
          <a:xfrm>
            <a:off x="7778132" y="2641261"/>
            <a:ext cx="4114499" cy="1516921"/>
            <a:chOff x="1605747" y="1580757"/>
            <a:chExt cx="4114499" cy="15169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F4342AB9-5956-C541-A0C6-622BF98BC9E8}"/>
                    </a:ext>
                  </a:extLst>
                </p:cNvPr>
                <p:cNvSpPr/>
                <p:nvPr/>
              </p:nvSpPr>
              <p:spPr>
                <a:xfrm>
                  <a:off x="1605747" y="1580757"/>
                  <a:ext cx="4114499" cy="1516921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∈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if there exist positive constants </a:t>
                  </a:r>
                  <a14:m>
                    <m:oMath xmlns:m="http://schemas.openxmlformats.org/officeDocument/2006/math">
                      <m:r>
                        <a:rPr lang="en-US">
                          <a:solidFill>
                            <a:schemeClr val="bg1"/>
                          </a:solidFill>
                          <a:latin typeface="Cambria Math" charset="0"/>
                          <a:cs typeface="Segoe UI Semilight" panose="020B0402040204020203" pitchFamily="34" charset="0"/>
                        </a:rPr>
                        <m:t>𝑐</m:t>
                      </m:r>
                      <m:r>
                        <a:rPr lang="en-US">
                          <a:solidFill>
                            <a:schemeClr val="bg1"/>
                          </a:solidFill>
                          <a:latin typeface="Cambria Math" charset="0"/>
                          <a:cs typeface="Segoe UI Semilight" panose="020B0402040204020203" pitchFamily="34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charset="0"/>
                              <a:cs typeface="Segoe UI Semilight" panose="020B0402040204020203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charset="0"/>
                              <a:cs typeface="Segoe UI Semilight" panose="020B0402040204020203" pitchFamily="34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such that for all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/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F4342AB9-5956-C541-A0C6-622BF98BC9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5747" y="1580757"/>
                  <a:ext cx="4114499" cy="1516921"/>
                </a:xfrm>
                <a:prstGeom prst="rect">
                  <a:avLst/>
                </a:prstGeom>
                <a:blipFill>
                  <a:blip r:embed="rId4"/>
                  <a:stretch>
                    <a:fillRect l="-123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17401C2-BC74-8D43-9490-DD96908755D4}"/>
                </a:ext>
              </a:extLst>
            </p:cNvPr>
            <p:cNvSpPr/>
            <p:nvPr/>
          </p:nvSpPr>
          <p:spPr>
            <a:xfrm>
              <a:off x="1605747" y="1580758"/>
              <a:ext cx="4114498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bg1"/>
                  </a:solidFill>
                  <a:latin typeface="Segoe UI Semilight" panose="020B0402040204020203" pitchFamily="34" charset="0"/>
                </a:rPr>
                <a:t>Big-Omega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6DB8B74-18A7-2449-A76F-57493710B7EA}"/>
              </a:ext>
            </a:extLst>
          </p:cNvPr>
          <p:cNvGrpSpPr/>
          <p:nvPr/>
        </p:nvGrpSpPr>
        <p:grpSpPr>
          <a:xfrm>
            <a:off x="7778131" y="4465267"/>
            <a:ext cx="4114499" cy="1504515"/>
            <a:chOff x="1600801" y="5149727"/>
            <a:chExt cx="4114499" cy="15045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534857A6-0D10-4A49-9C67-46F744B7BC16}"/>
                    </a:ext>
                  </a:extLst>
                </p:cNvPr>
                <p:cNvSpPr/>
                <p:nvPr/>
              </p:nvSpPr>
              <p:spPr>
                <a:xfrm>
                  <a:off x="1600801" y="5149727"/>
                  <a:ext cx="4114499" cy="1504515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if </a:t>
                  </a:r>
                </a:p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is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is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.</a:t>
                  </a:r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534857A6-0D10-4A49-9C67-46F744B7BC1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801" y="5149727"/>
                  <a:ext cx="4114499" cy="1504515"/>
                </a:xfrm>
                <a:prstGeom prst="rect">
                  <a:avLst/>
                </a:prstGeom>
                <a:blipFill>
                  <a:blip r:embed="rId5"/>
                  <a:stretch>
                    <a:fillRect l="-30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4CDECBB-3E42-D346-A78D-F665F83641EB}"/>
                </a:ext>
              </a:extLst>
            </p:cNvPr>
            <p:cNvSpPr/>
            <p:nvPr/>
          </p:nvSpPr>
          <p:spPr>
            <a:xfrm>
              <a:off x="1600802" y="5149728"/>
              <a:ext cx="4114497" cy="463844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  <a:latin typeface="Segoe UI Semilight" panose="020B0402040204020203" pitchFamily="34" charset="0"/>
                </a:rPr>
                <a:t>Big-Theta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880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5n + 3 ∈ </a:t>
            </a:r>
            <a:r>
              <a:rPr lang="en-US" i="1" dirty="0"/>
              <a:t>O</a:t>
            </a:r>
            <a:r>
              <a:rPr lang="en-US" dirty="0"/>
              <a:t>(n)</a:t>
            </a:r>
          </a:p>
          <a:p>
            <a:r>
              <a:rPr lang="en-US" dirty="0"/>
              <a:t>n ∈ </a:t>
            </a:r>
            <a:r>
              <a:rPr lang="en-US" i="1" dirty="0"/>
              <a:t>O</a:t>
            </a:r>
            <a:r>
              <a:rPr lang="en-US" dirty="0"/>
              <a:t>(5n + 3)</a:t>
            </a:r>
          </a:p>
          <a:p>
            <a:r>
              <a:rPr lang="en-US" dirty="0"/>
              <a:t>5n + 3 = </a:t>
            </a:r>
            <a:r>
              <a:rPr lang="en-US" i="1" dirty="0"/>
              <a:t>O</a:t>
            </a:r>
            <a:r>
              <a:rPr lang="en-US" dirty="0"/>
              <a:t>(n)</a:t>
            </a:r>
          </a:p>
          <a:p>
            <a:r>
              <a:rPr lang="en-US" i="1" dirty="0"/>
              <a:t>O</a:t>
            </a:r>
            <a:r>
              <a:rPr lang="en-US" dirty="0"/>
              <a:t>(5n + 3) = </a:t>
            </a:r>
            <a:r>
              <a:rPr lang="en-US" i="1" dirty="0"/>
              <a:t>O</a:t>
            </a:r>
            <a:r>
              <a:rPr lang="en-US" dirty="0"/>
              <a:t>(n)</a:t>
            </a:r>
          </a:p>
          <a:p>
            <a:r>
              <a:rPr lang="en-US" i="1" dirty="0"/>
              <a:t>O</a:t>
            </a:r>
            <a:r>
              <a:rPr lang="en-US" dirty="0"/>
              <a:t>(n</a:t>
            </a:r>
            <a:r>
              <a:rPr lang="en-US" baseline="30000" dirty="0"/>
              <a:t>2</a:t>
            </a:r>
            <a:r>
              <a:rPr lang="en-US" dirty="0"/>
              <a:t>) = </a:t>
            </a:r>
            <a:r>
              <a:rPr lang="en-US" i="1" dirty="0"/>
              <a:t>O</a:t>
            </a:r>
            <a:r>
              <a:rPr lang="en-US" dirty="0"/>
              <a:t>(n)</a:t>
            </a:r>
          </a:p>
          <a:p>
            <a:r>
              <a:rPr lang="en-US" dirty="0"/>
              <a:t>n</a:t>
            </a:r>
            <a:r>
              <a:rPr lang="en-US" baseline="30000" dirty="0"/>
              <a:t>2</a:t>
            </a:r>
            <a:r>
              <a:rPr lang="en-US" dirty="0"/>
              <a:t> ∈ </a:t>
            </a:r>
            <a:r>
              <a:rPr lang="en-US" i="1" dirty="0"/>
              <a:t>O</a:t>
            </a:r>
            <a:r>
              <a:rPr lang="en-US" dirty="0"/>
              <a:t>(1)</a:t>
            </a:r>
          </a:p>
          <a:p>
            <a:r>
              <a:rPr lang="en-US" dirty="0"/>
              <a:t>n</a:t>
            </a:r>
            <a:r>
              <a:rPr lang="en-US" baseline="30000" dirty="0"/>
              <a:t>2</a:t>
            </a:r>
            <a:r>
              <a:rPr lang="en-US" dirty="0"/>
              <a:t> ∈ </a:t>
            </a:r>
            <a:r>
              <a:rPr lang="en-US" i="1" dirty="0"/>
              <a:t>O</a:t>
            </a:r>
            <a:r>
              <a:rPr lang="en-US" dirty="0"/>
              <a:t>(n)</a:t>
            </a:r>
          </a:p>
          <a:p>
            <a:r>
              <a:rPr lang="en-US" dirty="0"/>
              <a:t>n</a:t>
            </a:r>
            <a:r>
              <a:rPr lang="en-US" baseline="30000" dirty="0"/>
              <a:t>2</a:t>
            </a:r>
            <a:r>
              <a:rPr lang="en-US" dirty="0"/>
              <a:t> ∈ </a:t>
            </a:r>
            <a:r>
              <a:rPr lang="en-US" i="1" dirty="0"/>
              <a:t>O</a:t>
            </a:r>
            <a:r>
              <a:rPr lang="en-US" dirty="0"/>
              <a:t>(n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r>
              <a:rPr lang="en-US" dirty="0"/>
              <a:t>n</a:t>
            </a:r>
            <a:r>
              <a:rPr lang="en-US" baseline="30000" dirty="0"/>
              <a:t>2</a:t>
            </a:r>
            <a:r>
              <a:rPr lang="en-US" dirty="0"/>
              <a:t> ∈ </a:t>
            </a:r>
            <a:r>
              <a:rPr lang="en-US" i="1" dirty="0"/>
              <a:t>O</a:t>
            </a:r>
            <a:r>
              <a:rPr lang="en-US" dirty="0"/>
              <a:t>(n</a:t>
            </a:r>
            <a:r>
              <a:rPr lang="en-US" baseline="30000" dirty="0"/>
              <a:t>3</a:t>
            </a:r>
            <a:r>
              <a:rPr lang="en-US" dirty="0"/>
              <a:t>)</a:t>
            </a:r>
          </a:p>
          <a:p>
            <a:r>
              <a:rPr lang="en-US" dirty="0"/>
              <a:t>n</a:t>
            </a:r>
            <a:r>
              <a:rPr lang="en-US" baseline="30000" dirty="0"/>
              <a:t>2</a:t>
            </a:r>
            <a:r>
              <a:rPr lang="en-US" dirty="0"/>
              <a:t> ∈ </a:t>
            </a:r>
            <a:r>
              <a:rPr lang="en-US" i="1" dirty="0"/>
              <a:t>O</a:t>
            </a:r>
            <a:r>
              <a:rPr lang="en-US" dirty="0"/>
              <a:t>(n</a:t>
            </a:r>
            <a:r>
              <a:rPr lang="en-US" baseline="30000" dirty="0"/>
              <a:t>100</a:t>
            </a:r>
            <a:r>
              <a:rPr lang="en-US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44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585189" y="1463857"/>
            <a:ext cx="615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True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85189" y="1912122"/>
            <a:ext cx="615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True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85189" y="2374411"/>
            <a:ext cx="615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True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29029" y="2914541"/>
            <a:ext cx="615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True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45480" y="3353020"/>
            <a:ext cx="679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6A4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False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41376" y="3866044"/>
            <a:ext cx="679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6A4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False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18969" y="4313076"/>
            <a:ext cx="679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6A4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False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05034" y="4807622"/>
            <a:ext cx="615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True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05034" y="5242183"/>
            <a:ext cx="615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True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47120" y="5797429"/>
            <a:ext cx="615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True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AF698A8-88C0-CE43-B374-F9E2191BC5DC}"/>
              </a:ext>
            </a:extLst>
          </p:cNvPr>
          <p:cNvGrpSpPr/>
          <p:nvPr/>
        </p:nvGrpSpPr>
        <p:grpSpPr>
          <a:xfrm>
            <a:off x="7778132" y="818778"/>
            <a:ext cx="4114499" cy="1516921"/>
            <a:chOff x="677853" y="1580757"/>
            <a:chExt cx="4114499" cy="15169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61ABDBA4-A419-EA44-96D8-AE7B2FBCFBBD}"/>
                    </a:ext>
                  </a:extLst>
                </p:cNvPr>
                <p:cNvSpPr/>
                <p:nvPr/>
              </p:nvSpPr>
              <p:spPr>
                <a:xfrm>
                  <a:off x="677853" y="1580757"/>
                  <a:ext cx="4114499" cy="1516921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if there exist positive constants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 such that for all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/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61ABDBA4-A419-EA44-96D8-AE7B2FBCFBB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853" y="1580757"/>
                  <a:ext cx="4114499" cy="1516921"/>
                </a:xfrm>
                <a:prstGeom prst="rect">
                  <a:avLst/>
                </a:prstGeom>
                <a:blipFill>
                  <a:blip r:embed="rId3"/>
                  <a:stretch>
                    <a:fillRect l="-1235" r="-123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CD08F7D-B24F-7F45-A95D-04E257C08634}"/>
                </a:ext>
              </a:extLst>
            </p:cNvPr>
            <p:cNvSpPr/>
            <p:nvPr/>
          </p:nvSpPr>
          <p:spPr>
            <a:xfrm>
              <a:off x="677853" y="1580758"/>
              <a:ext cx="4114499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Big-O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177E9AC-C8E8-6E40-8256-DD6B82A6830F}"/>
              </a:ext>
            </a:extLst>
          </p:cNvPr>
          <p:cNvGrpSpPr/>
          <p:nvPr/>
        </p:nvGrpSpPr>
        <p:grpSpPr>
          <a:xfrm>
            <a:off x="7778132" y="2641261"/>
            <a:ext cx="4114499" cy="1516921"/>
            <a:chOff x="1605747" y="1580757"/>
            <a:chExt cx="4114499" cy="15169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52FE6C27-E897-4949-B69F-8EB677C05330}"/>
                    </a:ext>
                  </a:extLst>
                </p:cNvPr>
                <p:cNvSpPr/>
                <p:nvPr/>
              </p:nvSpPr>
              <p:spPr>
                <a:xfrm>
                  <a:off x="1605747" y="1580757"/>
                  <a:ext cx="4114499" cy="1516921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∈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if there exist positive constants </a:t>
                  </a:r>
                  <a14:m>
                    <m:oMath xmlns:m="http://schemas.openxmlformats.org/officeDocument/2006/math">
                      <m:r>
                        <a:rPr lang="en-US">
                          <a:solidFill>
                            <a:schemeClr val="bg1"/>
                          </a:solidFill>
                          <a:latin typeface="Cambria Math" charset="0"/>
                          <a:cs typeface="Segoe UI Semilight" panose="020B0402040204020203" pitchFamily="34" charset="0"/>
                        </a:rPr>
                        <m:t>𝑐</m:t>
                      </m:r>
                      <m:r>
                        <a:rPr lang="en-US">
                          <a:solidFill>
                            <a:schemeClr val="bg1"/>
                          </a:solidFill>
                          <a:latin typeface="Cambria Math" charset="0"/>
                          <a:cs typeface="Segoe UI Semilight" panose="020B0402040204020203" pitchFamily="34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charset="0"/>
                              <a:cs typeface="Segoe UI Semilight" panose="020B0402040204020203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charset="0"/>
                              <a:cs typeface="Segoe UI Semilight" panose="020B0402040204020203" pitchFamily="34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such that for all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/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52FE6C27-E897-4949-B69F-8EB677C0533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5747" y="1580757"/>
                  <a:ext cx="4114499" cy="1516921"/>
                </a:xfrm>
                <a:prstGeom prst="rect">
                  <a:avLst/>
                </a:prstGeom>
                <a:blipFill>
                  <a:blip r:embed="rId4"/>
                  <a:stretch>
                    <a:fillRect l="-123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285A28B-932D-D049-8817-EFDC9CD91240}"/>
                </a:ext>
              </a:extLst>
            </p:cNvPr>
            <p:cNvSpPr/>
            <p:nvPr/>
          </p:nvSpPr>
          <p:spPr>
            <a:xfrm>
              <a:off x="1605747" y="1580758"/>
              <a:ext cx="4114498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bg1"/>
                  </a:solidFill>
                  <a:latin typeface="Segoe UI Semilight" panose="020B0402040204020203" pitchFamily="34" charset="0"/>
                </a:rPr>
                <a:t>Big-Omega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5627B8D-12C6-F644-8976-EBF5E9D6B941}"/>
              </a:ext>
            </a:extLst>
          </p:cNvPr>
          <p:cNvGrpSpPr/>
          <p:nvPr/>
        </p:nvGrpSpPr>
        <p:grpSpPr>
          <a:xfrm>
            <a:off x="7778131" y="4465267"/>
            <a:ext cx="4114499" cy="1504515"/>
            <a:chOff x="1600801" y="5149727"/>
            <a:chExt cx="4114499" cy="15045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BFF8C48A-F80B-4846-97C8-2B09C8E2EB8B}"/>
                    </a:ext>
                  </a:extLst>
                </p:cNvPr>
                <p:cNvSpPr/>
                <p:nvPr/>
              </p:nvSpPr>
              <p:spPr>
                <a:xfrm>
                  <a:off x="1600801" y="5149727"/>
                  <a:ext cx="4114499" cy="1504515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if </a:t>
                  </a:r>
                </a:p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is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is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.</a:t>
                  </a:r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BFF8C48A-F80B-4846-97C8-2B09C8E2EB8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801" y="5149727"/>
                  <a:ext cx="4114499" cy="1504515"/>
                </a:xfrm>
                <a:prstGeom prst="rect">
                  <a:avLst/>
                </a:prstGeom>
                <a:blipFill>
                  <a:blip r:embed="rId5"/>
                  <a:stretch>
                    <a:fillRect l="-30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F5E5442-F718-7649-B08E-56609E6844DA}"/>
                </a:ext>
              </a:extLst>
            </p:cNvPr>
            <p:cNvSpPr/>
            <p:nvPr/>
          </p:nvSpPr>
          <p:spPr>
            <a:xfrm>
              <a:off x="1600802" y="5149728"/>
              <a:ext cx="4114497" cy="463844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  <a:latin typeface="Segoe UI Semilight" panose="020B0402040204020203" pitchFamily="34" charset="0"/>
                </a:rPr>
                <a:t>Big-Theta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108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Caveats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Asymptotic complexity focuses on behavior for large </a:t>
            </a:r>
            <a:r>
              <a:rPr lang="en-US" sz="3200" i="1" dirty="0"/>
              <a:t>n</a:t>
            </a:r>
            <a:r>
              <a:rPr lang="en-US" sz="3200" dirty="0"/>
              <a:t> and is independent of any computer/coding trick, but results can be misleading</a:t>
            </a:r>
          </a:p>
          <a:p>
            <a:r>
              <a:rPr lang="en-US" sz="3200" dirty="0"/>
              <a:t>Example: </a:t>
            </a:r>
            <a:r>
              <a:rPr lang="en-US" sz="3200" i="1" dirty="0"/>
              <a:t>n</a:t>
            </a:r>
            <a:r>
              <a:rPr lang="en-US" sz="3200" baseline="30000" dirty="0"/>
              <a:t>1/10</a:t>
            </a:r>
            <a:r>
              <a:rPr lang="en-US" sz="3200" dirty="0"/>
              <a:t> vs. 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log </a:t>
            </a:r>
            <a:r>
              <a:rPr lang="en-US" sz="3200" i="1" dirty="0"/>
              <a:t>n</a:t>
            </a:r>
          </a:p>
          <a:p>
            <a:pPr lvl="1"/>
            <a:r>
              <a:rPr lang="en-US" sz="2800" dirty="0"/>
              <a:t>Asymptotically </a:t>
            </a:r>
            <a:r>
              <a:rPr lang="en-US" sz="2800" i="1" dirty="0"/>
              <a:t>n</a:t>
            </a:r>
            <a:r>
              <a:rPr lang="en-US" sz="2800" baseline="30000" dirty="0"/>
              <a:t>1/10</a:t>
            </a:r>
            <a:r>
              <a:rPr lang="en-US" sz="2800" dirty="0"/>
              <a:t> grows more quickly</a:t>
            </a:r>
          </a:p>
          <a:p>
            <a:pPr lvl="1"/>
            <a:r>
              <a:rPr lang="en-US" sz="2800" dirty="0"/>
              <a:t>But the “cross-over” point is around 5 * 10</a:t>
            </a:r>
            <a:r>
              <a:rPr lang="en-US" sz="2800" baseline="30000" dirty="0"/>
              <a:t>17</a:t>
            </a:r>
          </a:p>
          <a:p>
            <a:pPr lvl="1"/>
            <a:r>
              <a:rPr lang="en-US" sz="2800" dirty="0"/>
              <a:t>So if you have input size less than 2</a:t>
            </a:r>
            <a:r>
              <a:rPr lang="en-US" sz="2800" baseline="30000" dirty="0"/>
              <a:t>58</a:t>
            </a:r>
            <a:r>
              <a:rPr lang="en-US" sz="2800" dirty="0"/>
              <a:t>, prefer </a:t>
            </a:r>
            <a:r>
              <a:rPr lang="en-US" sz="2800" i="1" dirty="0"/>
              <a:t>n</a:t>
            </a:r>
            <a:r>
              <a:rPr lang="en-US" sz="2800" baseline="30000" dirty="0"/>
              <a:t>1/10</a:t>
            </a:r>
          </a:p>
          <a:p>
            <a:pPr lvl="1"/>
            <a:r>
              <a:rPr lang="en-US" sz="2800" dirty="0"/>
              <a:t>Similarly, an O(2</a:t>
            </a:r>
            <a:r>
              <a:rPr lang="en-US" sz="2800" baseline="30000" dirty="0"/>
              <a:t>n</a:t>
            </a:r>
            <a:r>
              <a:rPr lang="en-US" sz="2800" dirty="0"/>
              <a:t>) algorithm may be more practical than an O(n</a:t>
            </a:r>
            <a:r>
              <a:rPr lang="en-US" sz="2800" baseline="30000" dirty="0"/>
              <a:t>7</a:t>
            </a:r>
            <a:r>
              <a:rPr lang="en-US" sz="2800" dirty="0"/>
              <a:t>) algorithm</a:t>
            </a:r>
          </a:p>
        </p:txBody>
      </p:sp>
    </p:spTree>
    <p:extLst>
      <p:ext uri="{BB962C8B-B14F-4D97-AF65-F5344CB8AC3E}">
        <p14:creationId xmlns:p14="http://schemas.microsoft.com/office/powerpoint/2010/main" val="303648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Caveats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Even for more common functions, comparing O() for small n values can be misleading</a:t>
            </a:r>
          </a:p>
          <a:p>
            <a:pPr lvl="1"/>
            <a:r>
              <a:rPr lang="en-US" sz="2400" dirty="0"/>
              <a:t>Quicksort: O(n log n) (expected)</a:t>
            </a:r>
          </a:p>
          <a:p>
            <a:pPr lvl="1"/>
            <a:r>
              <a:rPr lang="en-US" sz="2400" dirty="0"/>
              <a:t>Insertion Sort: O(n</a:t>
            </a:r>
            <a:r>
              <a:rPr lang="en-US" sz="2400" baseline="30000" dirty="0"/>
              <a:t>2</a:t>
            </a:r>
            <a:r>
              <a:rPr lang="en-US" sz="2400" dirty="0"/>
              <a:t>)(expected)</a:t>
            </a:r>
          </a:p>
          <a:p>
            <a:pPr lvl="1"/>
            <a:r>
              <a:rPr lang="en-US" sz="2400" dirty="0"/>
              <a:t>In reality Insertion Sort is faster for small n’s so much so that good </a:t>
            </a:r>
            <a:r>
              <a:rPr lang="en-US" sz="2400" dirty="0" err="1"/>
              <a:t>QuickSort</a:t>
            </a:r>
            <a:r>
              <a:rPr lang="en-US" sz="2400" dirty="0"/>
              <a:t> implementations switch to Insertion Sort when n&lt;20</a:t>
            </a:r>
          </a:p>
        </p:txBody>
      </p:sp>
    </p:spTree>
    <p:extLst>
      <p:ext uri="{BB962C8B-B14F-4D97-AF65-F5344CB8AC3E}">
        <p14:creationId xmlns:p14="http://schemas.microsoft.com/office/powerpoint/2010/main" val="167333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Closed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H(n) = 1 + H( </a:t>
            </a:r>
            <a:r>
              <a:rPr lang="en-US" sz="3200" dirty="0">
                <a:latin typeface="Cambria Math"/>
                <a:ea typeface="Cambria Math"/>
              </a:rPr>
              <a:t>⌊ </a:t>
            </a:r>
            <a:r>
              <a:rPr lang="en-US" sz="3200" dirty="0">
                <a:ea typeface="Cambria Math"/>
              </a:rPr>
              <a:t>n/2</a:t>
            </a:r>
            <a:r>
              <a:rPr lang="en-US" sz="3200" dirty="0">
                <a:latin typeface="Cambria Math"/>
                <a:ea typeface="Cambria Math"/>
              </a:rPr>
              <a:t> ⌋</a:t>
            </a:r>
            <a:r>
              <a:rPr lang="en-US" sz="3200" dirty="0"/>
              <a:t> ), H(1)=1</a:t>
            </a:r>
          </a:p>
          <a:p>
            <a:pPr>
              <a:tabLst>
                <a:tab pos="1319213" algn="l"/>
              </a:tabLst>
            </a:pPr>
            <a:r>
              <a:rPr lang="en-US" dirty="0"/>
              <a:t>H(1)	= 1</a:t>
            </a:r>
          </a:p>
          <a:p>
            <a:pPr>
              <a:tabLst>
                <a:tab pos="1319213" algn="l"/>
              </a:tabLst>
            </a:pPr>
            <a:r>
              <a:rPr lang="en-US" dirty="0"/>
              <a:t>H(2)	= 1 + H(</a:t>
            </a:r>
            <a:r>
              <a:rPr lang="en-US" sz="2800" dirty="0">
                <a:latin typeface="Cambria Math"/>
                <a:ea typeface="Cambria Math"/>
              </a:rPr>
              <a:t>⌊ </a:t>
            </a:r>
            <a:r>
              <a:rPr lang="en-US" sz="2800" dirty="0">
                <a:ea typeface="Cambria Math"/>
              </a:rPr>
              <a:t>2/2</a:t>
            </a:r>
            <a:r>
              <a:rPr lang="en-US" sz="2800" dirty="0">
                <a:latin typeface="Cambria Math"/>
                <a:ea typeface="Cambria Math"/>
              </a:rPr>
              <a:t> ⌋</a:t>
            </a:r>
            <a:r>
              <a:rPr lang="en-US" sz="2800" dirty="0"/>
              <a:t> </a:t>
            </a:r>
            <a:r>
              <a:rPr lang="en-US" dirty="0"/>
              <a:t>) = 1 + H(1) = 2</a:t>
            </a:r>
          </a:p>
          <a:p>
            <a:pPr>
              <a:tabLst>
                <a:tab pos="1319213" algn="l"/>
              </a:tabLst>
            </a:pPr>
            <a:r>
              <a:rPr lang="en-US" dirty="0"/>
              <a:t>H(3)	= 1 + H(</a:t>
            </a:r>
            <a:r>
              <a:rPr lang="en-US" sz="2800" dirty="0">
                <a:latin typeface="Cambria Math"/>
                <a:ea typeface="Cambria Math"/>
              </a:rPr>
              <a:t>⌊ </a:t>
            </a:r>
            <a:r>
              <a:rPr lang="en-US" sz="2800" dirty="0">
                <a:ea typeface="Cambria Math"/>
              </a:rPr>
              <a:t>3/2</a:t>
            </a:r>
            <a:r>
              <a:rPr lang="en-US" sz="2800" dirty="0">
                <a:latin typeface="Cambria Math"/>
                <a:ea typeface="Cambria Math"/>
              </a:rPr>
              <a:t> ⌋</a:t>
            </a:r>
            <a:r>
              <a:rPr lang="en-US" sz="2800" dirty="0"/>
              <a:t> </a:t>
            </a:r>
            <a:r>
              <a:rPr lang="en-US" dirty="0"/>
              <a:t>) = 1 + H(1) = 2</a:t>
            </a:r>
          </a:p>
          <a:p>
            <a:pPr>
              <a:tabLst>
                <a:tab pos="1319213" algn="l"/>
              </a:tabLst>
            </a:pPr>
            <a:r>
              <a:rPr lang="en-US" dirty="0"/>
              <a:t>H(4)	= 1 + H(</a:t>
            </a:r>
            <a:r>
              <a:rPr lang="en-US" sz="2800" dirty="0">
                <a:latin typeface="Cambria Math"/>
                <a:ea typeface="Cambria Math"/>
              </a:rPr>
              <a:t>⌊ </a:t>
            </a:r>
            <a:r>
              <a:rPr lang="en-US" sz="2800" dirty="0">
                <a:latin typeface="+mj-lt"/>
                <a:ea typeface="Cambria Math"/>
              </a:rPr>
              <a:t>4</a:t>
            </a:r>
            <a:r>
              <a:rPr lang="en-US" sz="2800" dirty="0">
                <a:ea typeface="Cambria Math"/>
              </a:rPr>
              <a:t>/2</a:t>
            </a:r>
            <a:r>
              <a:rPr lang="en-US" sz="2800" dirty="0">
                <a:latin typeface="Cambria Math"/>
                <a:ea typeface="Cambria Math"/>
              </a:rPr>
              <a:t> ⌋</a:t>
            </a:r>
            <a:r>
              <a:rPr lang="en-US" sz="2800" dirty="0"/>
              <a:t> </a:t>
            </a:r>
            <a:r>
              <a:rPr lang="en-US" dirty="0"/>
              <a:t>) = 1 + H(2) = 3</a:t>
            </a:r>
          </a:p>
          <a:p>
            <a:pPr marL="0" indent="0">
              <a:buNone/>
              <a:tabLst>
                <a:tab pos="1319213" algn="l"/>
              </a:tabLst>
            </a:pPr>
            <a:r>
              <a:rPr lang="en-US" dirty="0"/>
              <a:t>...</a:t>
            </a:r>
          </a:p>
          <a:p>
            <a:pPr>
              <a:tabLst>
                <a:tab pos="1319213" algn="l"/>
              </a:tabLst>
            </a:pPr>
            <a:r>
              <a:rPr lang="en-US" dirty="0"/>
              <a:t>H(8)	= 1 + H(</a:t>
            </a:r>
            <a:r>
              <a:rPr lang="en-US" sz="2800" dirty="0">
                <a:latin typeface="Cambria Math"/>
                <a:ea typeface="Cambria Math"/>
              </a:rPr>
              <a:t>⌊ </a:t>
            </a:r>
            <a:r>
              <a:rPr lang="en-US" sz="2800" dirty="0">
                <a:ea typeface="Cambria Math"/>
              </a:rPr>
              <a:t>8/2</a:t>
            </a:r>
            <a:r>
              <a:rPr lang="en-US" sz="2800" dirty="0">
                <a:latin typeface="Cambria Math"/>
                <a:ea typeface="Cambria Math"/>
              </a:rPr>
              <a:t> ⌋</a:t>
            </a:r>
            <a:r>
              <a:rPr lang="en-US" sz="2800" dirty="0"/>
              <a:t> </a:t>
            </a:r>
            <a:r>
              <a:rPr lang="en-US" dirty="0"/>
              <a:t>) = 1 + H(4) = 4</a:t>
            </a:r>
          </a:p>
          <a:p>
            <a:pPr marL="0" indent="0">
              <a:buNone/>
              <a:tabLst>
                <a:tab pos="1319213" algn="l"/>
              </a:tabLst>
            </a:pPr>
            <a:r>
              <a:rPr lang="en-US" dirty="0"/>
              <a:t>…</a:t>
            </a:r>
          </a:p>
          <a:p>
            <a:pPr marL="0" indent="0">
              <a:buNone/>
              <a:tabLst>
                <a:tab pos="1319213" algn="l"/>
              </a:tabLst>
            </a:pPr>
            <a:r>
              <a:rPr lang="en-US" dirty="0"/>
              <a:t>H(n) = 1 + </a:t>
            </a:r>
            <a:r>
              <a:rPr lang="en-US" sz="3200" dirty="0">
                <a:latin typeface="Cambria Math"/>
                <a:ea typeface="Cambria Math"/>
              </a:rPr>
              <a:t>⌊ </a:t>
            </a:r>
            <a:r>
              <a:rPr lang="en-US" dirty="0"/>
              <a:t>log</a:t>
            </a:r>
            <a:r>
              <a:rPr lang="en-US" baseline="-25000" dirty="0"/>
              <a:t>2</a:t>
            </a:r>
            <a:r>
              <a:rPr lang="en-US" sz="1200" dirty="0"/>
              <a:t> </a:t>
            </a:r>
            <a:r>
              <a:rPr lang="en-US" dirty="0"/>
              <a:t>n</a:t>
            </a:r>
            <a:r>
              <a:rPr lang="en-US" sz="3200" dirty="0">
                <a:latin typeface="Cambria Math"/>
                <a:ea typeface="Cambria Math"/>
              </a:rPr>
              <a:t> ⌋</a:t>
            </a:r>
            <a:endParaRPr lang="en-US" dirty="0"/>
          </a:p>
          <a:p>
            <a:pPr>
              <a:tabLst>
                <a:tab pos="1319213" algn="l"/>
              </a:tabLst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93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Induction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Suppose P(n) is some predicate (with integer n)</a:t>
            </a:r>
          </a:p>
          <a:p>
            <a:pPr lvl="1"/>
            <a:r>
              <a:rPr lang="en-US" sz="2400" dirty="0"/>
              <a:t>Example: n ≥ n/2 + 1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sz="2400" dirty="0"/>
              <a:t>To prove P(n) for all n ≥ c, it suffices to prove</a:t>
            </a:r>
          </a:p>
          <a:p>
            <a:pPr marL="514350" indent="-514350"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r>
              <a:rPr lang="en-US" sz="2400" dirty="0"/>
              <a:t>P(c) – called the “basis” or “base case”</a:t>
            </a:r>
          </a:p>
          <a:p>
            <a:pPr marL="514350" indent="-514350"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r>
              <a:rPr lang="en-US" sz="2400" dirty="0"/>
              <a:t>If P(k) then P(k+1) – called the “induction step” or “inductive case”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2400" dirty="0"/>
              <a:t>When we will use induction:</a:t>
            </a:r>
          </a:p>
          <a:p>
            <a:r>
              <a:rPr lang="en-US" sz="2400" dirty="0"/>
              <a:t>To show an algorithm is correct or has a certain running time no matter how big a data structure or input value is </a:t>
            </a:r>
          </a:p>
          <a:p>
            <a:r>
              <a:rPr lang="en-US" sz="2400" dirty="0"/>
              <a:t>Our “n” will be the data structure or input size.</a:t>
            </a:r>
          </a:p>
        </p:txBody>
      </p:sp>
    </p:spTree>
    <p:extLst>
      <p:ext uri="{BB962C8B-B14F-4D97-AF65-F5344CB8AC3E}">
        <p14:creationId xmlns:p14="http://schemas.microsoft.com/office/powerpoint/2010/main" val="2167680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The sum of the first n powers of 2 (starting with zero) is given the by formula: </a:t>
            </a:r>
          </a:p>
          <a:p>
            <a:pPr marL="0" indent="0" algn="ctr">
              <a:buNone/>
            </a:pPr>
            <a:r>
              <a:rPr lang="en-US" sz="2400" dirty="0"/>
              <a:t>P(n) = 2</a:t>
            </a:r>
            <a:r>
              <a:rPr lang="en-US" sz="2400" baseline="30000" dirty="0"/>
              <a:t>n</a:t>
            </a:r>
            <a:r>
              <a:rPr lang="en-US" sz="2400" dirty="0"/>
              <a:t>-1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sz="2400" dirty="0"/>
              <a:t>Theorem:  P(n) holds for all n ≥ 1</a:t>
            </a:r>
          </a:p>
          <a:p>
            <a:pPr marL="0" indent="0">
              <a:buNone/>
            </a:pPr>
            <a:r>
              <a:rPr lang="en-US" sz="2400" dirty="0"/>
              <a:t>Proof:  By induction on n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400" dirty="0"/>
              <a:t>Base case: n=1.  </a:t>
            </a:r>
          </a:p>
          <a:p>
            <a:r>
              <a:rPr lang="en-US" sz="2400" dirty="0"/>
              <a:t>Sum of first power of 2 is 2</a:t>
            </a:r>
            <a:r>
              <a:rPr lang="en-US" sz="2400" baseline="30000" dirty="0"/>
              <a:t>0</a:t>
            </a:r>
            <a:r>
              <a:rPr lang="en-US" sz="2400" dirty="0"/>
              <a:t> , which equals 1.</a:t>
            </a:r>
          </a:p>
          <a:p>
            <a:r>
              <a:rPr lang="en-US" sz="2400" dirty="0"/>
              <a:t>And for n=1, </a:t>
            </a:r>
          </a:p>
          <a:p>
            <a:pPr marL="0" indent="0" algn="ctr">
              <a:buNone/>
            </a:pPr>
            <a:r>
              <a:rPr lang="en-US" sz="2400" dirty="0"/>
              <a:t>2</a:t>
            </a:r>
            <a:r>
              <a:rPr lang="en-US" sz="2400" baseline="30000" dirty="0"/>
              <a:t>n</a:t>
            </a:r>
            <a:r>
              <a:rPr lang="en-US" sz="2400" dirty="0"/>
              <a:t>-1 = 2</a:t>
            </a:r>
            <a:r>
              <a:rPr lang="en-US" sz="2400" baseline="30000" dirty="0"/>
              <a:t>1</a:t>
            </a:r>
            <a:r>
              <a:rPr lang="en-US" sz="2400" dirty="0"/>
              <a:t>-1 = 2-1 = 1</a:t>
            </a:r>
          </a:p>
        </p:txBody>
      </p:sp>
    </p:spTree>
    <p:extLst>
      <p:ext uri="{BB962C8B-B14F-4D97-AF65-F5344CB8AC3E}">
        <p14:creationId xmlns:p14="http://schemas.microsoft.com/office/powerpoint/2010/main" val="2657542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The sum of the first n powers of 2 (starting with zero) is given the by formula: </a:t>
            </a:r>
          </a:p>
          <a:p>
            <a:pPr marL="0" indent="0" algn="ctr">
              <a:buNone/>
            </a:pPr>
            <a:r>
              <a:rPr lang="en-US" sz="2400" dirty="0"/>
              <a:t>P(n) = 2</a:t>
            </a:r>
            <a:r>
              <a:rPr lang="en-US" sz="2400" baseline="30000" dirty="0"/>
              <a:t>n</a:t>
            </a:r>
            <a:r>
              <a:rPr lang="en-US" sz="2400" dirty="0"/>
              <a:t>-1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sz="2400" dirty="0"/>
              <a:t>Inductive case:</a:t>
            </a:r>
          </a:p>
          <a:p>
            <a:r>
              <a:rPr lang="en-US" sz="2400" dirty="0"/>
              <a:t>Assume: sum of the first k powers of 2 is 2</a:t>
            </a:r>
            <a:r>
              <a:rPr lang="en-US" sz="2400" baseline="30000" dirty="0"/>
              <a:t>k</a:t>
            </a:r>
            <a:r>
              <a:rPr lang="en-US" sz="2400" dirty="0"/>
              <a:t>-1</a:t>
            </a:r>
          </a:p>
          <a:p>
            <a:r>
              <a:rPr lang="en-US" sz="2400" dirty="0"/>
              <a:t>Show: sum of the first (k+1) powers is 2</a:t>
            </a:r>
            <a:r>
              <a:rPr lang="en-US" sz="2400" baseline="30000" dirty="0"/>
              <a:t>k+1</a:t>
            </a:r>
            <a:r>
              <a:rPr lang="en-US" sz="2400" dirty="0"/>
              <a:t>-1</a:t>
            </a:r>
          </a:p>
          <a:p>
            <a:pPr>
              <a:lnSpc>
                <a:spcPct val="120000"/>
              </a:lnSpc>
              <a:tabLst>
                <a:tab pos="1079500" algn="l"/>
              </a:tabLst>
            </a:pPr>
            <a:r>
              <a:rPr lang="en-US" sz="2400" dirty="0"/>
              <a:t>P(k+1) = 2</a:t>
            </a:r>
            <a:r>
              <a:rPr lang="en-US" sz="2400" baseline="30000" dirty="0"/>
              <a:t>0</a:t>
            </a:r>
            <a:r>
              <a:rPr lang="en-US" sz="2400" dirty="0"/>
              <a:t>+2</a:t>
            </a:r>
            <a:r>
              <a:rPr lang="en-US" sz="2400" baseline="30000" dirty="0"/>
              <a:t>1</a:t>
            </a:r>
            <a:r>
              <a:rPr lang="en-US" sz="2400" dirty="0"/>
              <a:t>+…+2</a:t>
            </a:r>
            <a:r>
              <a:rPr lang="en-US" sz="2400" baseline="30000" dirty="0"/>
              <a:t>k+1-2</a:t>
            </a:r>
            <a:r>
              <a:rPr lang="en-US" sz="2400" dirty="0"/>
              <a:t>+2</a:t>
            </a:r>
            <a:r>
              <a:rPr lang="en-US" sz="2400" baseline="30000" dirty="0"/>
              <a:t>k+1-1</a:t>
            </a:r>
            <a:br>
              <a:rPr lang="en-US" sz="2400" dirty="0"/>
            </a:br>
            <a:r>
              <a:rPr lang="en-US" sz="2400" dirty="0"/>
              <a:t>	= (2</a:t>
            </a:r>
            <a:r>
              <a:rPr lang="en-US" sz="2400" baseline="30000" dirty="0"/>
              <a:t>0</a:t>
            </a:r>
            <a:r>
              <a:rPr lang="en-US" sz="2400" dirty="0"/>
              <a:t>+2</a:t>
            </a:r>
            <a:r>
              <a:rPr lang="en-US" sz="2400" baseline="30000" dirty="0"/>
              <a:t>1</a:t>
            </a:r>
            <a:r>
              <a:rPr lang="en-US" sz="2400" dirty="0"/>
              <a:t>+…+2</a:t>
            </a:r>
            <a:r>
              <a:rPr lang="en-US" sz="2400" baseline="30000" dirty="0"/>
              <a:t>k-1</a:t>
            </a:r>
            <a:r>
              <a:rPr lang="en-US" sz="2400" dirty="0"/>
              <a:t>)+2</a:t>
            </a:r>
            <a:r>
              <a:rPr lang="en-US" sz="2400" baseline="30000" dirty="0"/>
              <a:t>k</a:t>
            </a:r>
            <a:br>
              <a:rPr lang="en-US" sz="2400" dirty="0"/>
            </a:br>
            <a:r>
              <a:rPr lang="en-US" sz="2400" dirty="0"/>
              <a:t>	= (2</a:t>
            </a:r>
            <a:r>
              <a:rPr lang="en-US" sz="2400" baseline="30000" dirty="0"/>
              <a:t>k</a:t>
            </a:r>
            <a:r>
              <a:rPr lang="en-US" sz="2400" dirty="0"/>
              <a:t>-1)+2</a:t>
            </a:r>
            <a:r>
              <a:rPr lang="en-US" sz="2400" baseline="30000" dirty="0"/>
              <a:t>k     </a:t>
            </a:r>
            <a:r>
              <a:rPr lang="en-US" sz="2400" dirty="0"/>
              <a:t>since P(k)=2</a:t>
            </a:r>
            <a:r>
              <a:rPr lang="en-US" sz="2400" baseline="30000" dirty="0"/>
              <a:t>0</a:t>
            </a:r>
            <a:r>
              <a:rPr lang="en-US" sz="2400" dirty="0"/>
              <a:t>+2</a:t>
            </a:r>
            <a:r>
              <a:rPr lang="en-US" sz="2400" baseline="30000" dirty="0"/>
              <a:t>1</a:t>
            </a:r>
            <a:r>
              <a:rPr lang="en-US" sz="2400" dirty="0"/>
              <a:t>+…+2</a:t>
            </a:r>
            <a:r>
              <a:rPr lang="en-US" sz="2400" baseline="30000" dirty="0"/>
              <a:t>k-1</a:t>
            </a:r>
            <a:r>
              <a:rPr lang="en-US" sz="2400" dirty="0"/>
              <a:t>= 2</a:t>
            </a:r>
            <a:r>
              <a:rPr lang="en-US" sz="2400" baseline="30000" dirty="0"/>
              <a:t>k</a:t>
            </a:r>
            <a:r>
              <a:rPr lang="en-US" sz="2400" dirty="0"/>
              <a:t>-1</a:t>
            </a:r>
            <a:br>
              <a:rPr lang="en-US" sz="2400" baseline="30000" dirty="0"/>
            </a:br>
            <a:r>
              <a:rPr lang="en-US" sz="2400" baseline="30000" dirty="0"/>
              <a:t>	</a:t>
            </a:r>
            <a:r>
              <a:rPr lang="en-US" sz="2400" dirty="0"/>
              <a:t>= 2∙2</a:t>
            </a:r>
            <a:r>
              <a:rPr lang="en-US" sz="2400" baseline="30000" dirty="0"/>
              <a:t>k</a:t>
            </a:r>
            <a:r>
              <a:rPr lang="en-US" sz="2400" dirty="0"/>
              <a:t>-1</a:t>
            </a:r>
            <a:br>
              <a:rPr lang="en-US" sz="2400" dirty="0"/>
            </a:br>
            <a:r>
              <a:rPr lang="en-US" sz="2400" dirty="0"/>
              <a:t>	= 2</a:t>
            </a:r>
            <a:r>
              <a:rPr lang="en-US" sz="2400" baseline="30000" dirty="0"/>
              <a:t>k+1</a:t>
            </a:r>
            <a:r>
              <a:rPr lang="en-US" sz="2400" dirty="0"/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1887952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Powers of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7849" y="1052513"/>
            <a:ext cx="9914238" cy="5486400"/>
          </a:xfrm>
        </p:spPr>
        <p:txBody>
          <a:bodyPr>
            <a:noAutofit/>
          </a:bodyPr>
          <a:lstStyle/>
          <a:p>
            <a:r>
              <a:rPr lang="en-US" sz="2400" dirty="0"/>
              <a:t>A bit is 0 or 1</a:t>
            </a:r>
          </a:p>
          <a:p>
            <a:r>
              <a:rPr lang="en-US" sz="2400" dirty="0"/>
              <a:t>n bits can represent 2</a:t>
            </a:r>
            <a:r>
              <a:rPr lang="en-US" sz="2400" baseline="30000" dirty="0"/>
              <a:t>n</a:t>
            </a:r>
            <a:r>
              <a:rPr lang="en-US" sz="2400" dirty="0"/>
              <a:t> distinct things</a:t>
            </a:r>
          </a:p>
          <a:p>
            <a:pPr lvl="1"/>
            <a:r>
              <a:rPr lang="en-US" sz="2400" dirty="0"/>
              <a:t>For example, the numbers 0 through 2</a:t>
            </a:r>
            <a:r>
              <a:rPr lang="en-US" sz="2400" baseline="30000" dirty="0"/>
              <a:t>n</a:t>
            </a:r>
            <a:r>
              <a:rPr lang="en-US" sz="2400" dirty="0"/>
              <a:t>-1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sz="2400" dirty="0"/>
              <a:t>Rules of Thumb:</a:t>
            </a:r>
          </a:p>
          <a:p>
            <a:r>
              <a:rPr lang="en-US" sz="2400" dirty="0"/>
              <a:t>2</a:t>
            </a:r>
            <a:r>
              <a:rPr lang="en-US" sz="2400" baseline="30000" dirty="0"/>
              <a:t>10</a:t>
            </a:r>
            <a:r>
              <a:rPr lang="en-US" sz="2400" dirty="0"/>
              <a:t> is 1024 / “about a thousand”, kilo</a:t>
            </a:r>
          </a:p>
          <a:p>
            <a:r>
              <a:rPr lang="en-US" sz="2400" dirty="0"/>
              <a:t>2</a:t>
            </a:r>
            <a:r>
              <a:rPr lang="en-US" sz="2400" baseline="30000" dirty="0"/>
              <a:t>20</a:t>
            </a:r>
            <a:r>
              <a:rPr lang="en-US" sz="2400" dirty="0"/>
              <a:t> is “about a million”, mega</a:t>
            </a:r>
          </a:p>
          <a:p>
            <a:r>
              <a:rPr lang="en-US" sz="2400" dirty="0"/>
              <a:t>2</a:t>
            </a:r>
            <a:r>
              <a:rPr lang="en-US" sz="2400" baseline="30000" dirty="0"/>
              <a:t>30</a:t>
            </a:r>
            <a:r>
              <a:rPr lang="en-US" sz="2400" dirty="0"/>
              <a:t> is “about a billion”, giga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sz="2400" dirty="0"/>
              <a:t>In C++ / Java: </a:t>
            </a:r>
          </a:p>
          <a:p>
            <a:r>
              <a:rPr lang="en-US" sz="2400" b="1" dirty="0" err="1"/>
              <a:t>int</a:t>
            </a:r>
            <a:r>
              <a:rPr lang="en-US" sz="2400" dirty="0"/>
              <a:t> is 32 bits and signed, so “max </a:t>
            </a:r>
            <a:r>
              <a:rPr lang="en-US" sz="2400" dirty="0" err="1"/>
              <a:t>int</a:t>
            </a:r>
            <a:r>
              <a:rPr lang="en-US" sz="2400" dirty="0"/>
              <a:t>” is 2</a:t>
            </a:r>
            <a:r>
              <a:rPr lang="en-US" sz="2400" baseline="30000" dirty="0"/>
              <a:t>31 </a:t>
            </a:r>
            <a:r>
              <a:rPr lang="en-US" sz="2400" dirty="0"/>
              <a:t>- 1 which is about 2 billion</a:t>
            </a:r>
          </a:p>
          <a:p>
            <a:endParaRPr lang="en-US" sz="2400" dirty="0"/>
          </a:p>
          <a:p>
            <a:endParaRPr lang="en-US" sz="2400" dirty="0"/>
          </a:p>
          <a:p>
            <a:pPr lvl="1"/>
            <a:endParaRPr lang="en-US" sz="2000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54654" y="6356351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2518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{CC3799C4-53B1-5D47-81B8-17AA14C7250D}tf10001069</Template>
  <TotalTime>10696</TotalTime>
  <Words>3845</Words>
  <Application>Microsoft Macintosh PowerPoint</Application>
  <PresentationFormat>Widescreen</PresentationFormat>
  <Paragraphs>529</Paragraphs>
  <Slides>46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9" baseType="lpstr">
      <vt:lpstr>Calibri</vt:lpstr>
      <vt:lpstr>Cambria Math</vt:lpstr>
      <vt:lpstr>Courier New</vt:lpstr>
      <vt:lpstr>Segoe UI</vt:lpstr>
      <vt:lpstr>Segoe UI Historic</vt:lpstr>
      <vt:lpstr>Segoe UI Light</vt:lpstr>
      <vt:lpstr>Segoe UI Semibold</vt:lpstr>
      <vt:lpstr>Segoe UI Semilight</vt:lpstr>
      <vt:lpstr>Times New Roman</vt:lpstr>
      <vt:lpstr>Tw Cen MT</vt:lpstr>
      <vt:lpstr>Tw Cen MT Condensed</vt:lpstr>
      <vt:lpstr>Wingdings 3</vt:lpstr>
      <vt:lpstr>Integral</vt:lpstr>
      <vt:lpstr>DATA STRUCTURES AND ALGORITHMS</vt:lpstr>
      <vt:lpstr>ASYMPTOTIC ANALYSIS</vt:lpstr>
      <vt:lpstr>Mathematical Review</vt:lpstr>
      <vt:lpstr>Recurrence Relations</vt:lpstr>
      <vt:lpstr>Example Closed Form</vt:lpstr>
      <vt:lpstr>Mathematical Induction</vt:lpstr>
      <vt:lpstr>Induction Example</vt:lpstr>
      <vt:lpstr>Induction Example</vt:lpstr>
      <vt:lpstr>Powers of 2</vt:lpstr>
      <vt:lpstr>Therefore…</vt:lpstr>
      <vt:lpstr>Logarithms and Exponents</vt:lpstr>
      <vt:lpstr>Logarithms and Exponents</vt:lpstr>
      <vt:lpstr>Logarithms and Exponents</vt:lpstr>
      <vt:lpstr>Logarithms and Exponents</vt:lpstr>
      <vt:lpstr>Logarithms and Exponents</vt:lpstr>
      <vt:lpstr>Logarithms and Exponents</vt:lpstr>
      <vt:lpstr>Why don’t we care about exact constants?</vt:lpstr>
      <vt:lpstr>Algorithm Analysis</vt:lpstr>
      <vt:lpstr>Algorithm Analysis</vt:lpstr>
      <vt:lpstr>One Approach to Algorithm Analysis</vt:lpstr>
      <vt:lpstr>The Problem with Timing</vt:lpstr>
      <vt:lpstr>Basic Lesson</vt:lpstr>
      <vt:lpstr>Goals of Comparing Algorithms</vt:lpstr>
      <vt:lpstr>Asymptotic Analysis</vt:lpstr>
      <vt:lpstr>Worst-Case Analysis</vt:lpstr>
      <vt:lpstr>Function growth</vt:lpstr>
      <vt:lpstr>Review: Complexity Classes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Moving from Model to Complexity Class</vt:lpstr>
      <vt:lpstr>Example of No Need To Be So Exact:  N*(N+1)/2 VS just N2/2</vt:lpstr>
      <vt:lpstr>Definition: Big-O</vt:lpstr>
      <vt:lpstr>Definition: Big-O</vt:lpstr>
      <vt:lpstr>Applying Big O Definition</vt:lpstr>
      <vt:lpstr>Exercise: Proving Big O</vt:lpstr>
      <vt:lpstr>Function comparison: exercise</vt:lpstr>
      <vt:lpstr>O, Omega, Theta </vt:lpstr>
      <vt:lpstr>Viewing O as a class</vt:lpstr>
      <vt:lpstr>Examples</vt:lpstr>
      <vt:lpstr>Practice</vt:lpstr>
      <vt:lpstr>Caveats</vt:lpstr>
      <vt:lpstr>Caveats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Kasey Champion</dc:creator>
  <cp:lastModifiedBy>Sari Widya Sihwi</cp:lastModifiedBy>
  <cp:revision>74</cp:revision>
  <dcterms:created xsi:type="dcterms:W3CDTF">2018-03-22T00:41:11Z</dcterms:created>
  <dcterms:modified xsi:type="dcterms:W3CDTF">2020-03-11T12:50:47Z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kaseyc@microsoft.com</vt:lpwstr>
  </property>
  <property fmtid="{D5CDD505-2E9C-101B-9397-08002B2CF9AE}" pid="5" name="MSIP_Label_f42aa342-8706-4288-bd11-ebb85995028c_SetDate">
    <vt:lpwstr>2018-03-22T00:48:15.4212377Z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