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9" d="100"/>
          <a:sy n="49" d="100"/>
        </p:scale>
        <p:origin x="7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3/19/2020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3/19/2020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3/19/2020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3/19/2020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4"/>
            <a:ext cx="7523864" cy="2165964"/>
          </a:xfrm>
        </p:spPr>
        <p:txBody>
          <a:bodyPr/>
          <a:lstStyle/>
          <a:p>
            <a:r>
              <a:rPr lang="en-US" dirty="0" err="1"/>
              <a:t>Metodologi</a:t>
            </a:r>
            <a:r>
              <a:rPr lang="en-US" dirty="0"/>
              <a:t> </a:t>
            </a:r>
            <a:r>
              <a:rPr lang="en-US" dirty="0" err="1"/>
              <a:t>ilmiah</a:t>
            </a:r>
            <a:endParaRPr lang="en-US" dirty="0"/>
          </a:p>
        </p:txBody>
      </p:sp>
      <p:sp>
        <p:nvSpPr>
          <p:cNvPr id="3" name="Subtitle 2"/>
          <p:cNvSpPr>
            <a:spLocks noGrp="1"/>
          </p:cNvSpPr>
          <p:nvPr>
            <p:ph type="subTitle" idx="1"/>
          </p:nvPr>
        </p:nvSpPr>
        <p:spPr>
          <a:xfrm>
            <a:off x="1088913" y="3988527"/>
            <a:ext cx="7523863" cy="2255754"/>
          </a:xfrm>
        </p:spPr>
        <p:txBody>
          <a:bodyPr>
            <a:normAutofit/>
          </a:bodyPr>
          <a:lstStyle/>
          <a:p>
            <a:r>
              <a:rPr lang="en-US" sz="2400" b="1" dirty="0"/>
              <a:t>Abigail Charisma </a:t>
            </a:r>
            <a:r>
              <a:rPr lang="en-US" sz="2400" b="1" dirty="0" err="1"/>
              <a:t>Putri</a:t>
            </a:r>
            <a:r>
              <a:rPr lang="en-US" sz="2400" b="1" dirty="0"/>
              <a:t> 			F0117002</a:t>
            </a:r>
            <a:endParaRPr lang="en-US" sz="2400" dirty="0"/>
          </a:p>
          <a:p>
            <a:r>
              <a:rPr lang="id-ID" sz="2400" b="1" dirty="0"/>
              <a:t>Luvi Khasanah				F0117068</a:t>
            </a:r>
            <a:endParaRPr lang="en-US" sz="2400" dirty="0"/>
          </a:p>
          <a:p>
            <a:r>
              <a:rPr lang="id-ID" sz="2400" b="1" dirty="0"/>
              <a:t>Yofna Daniel Theodorus Mordekai		F0117119</a:t>
            </a:r>
            <a:endParaRPr lang="en-US" sz="2400" dirty="0"/>
          </a:p>
          <a:p>
            <a:r>
              <a:rPr lang="id-ID" sz="2400" b="1" dirty="0"/>
              <a:t>Yuzak Hammudi				F0117122</a:t>
            </a:r>
            <a:endParaRPr lang="en-US" sz="2400" dirty="0"/>
          </a:p>
        </p:txBody>
      </p:sp>
    </p:spTree>
    <p:extLst>
      <p:ext uri="{BB962C8B-B14F-4D97-AF65-F5344CB8AC3E}">
        <p14:creationId xmlns:p14="http://schemas.microsoft.com/office/powerpoint/2010/main" val="95907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2785" y="1227908"/>
            <a:ext cx="6444004" cy="2211977"/>
          </a:xfrm>
          <a:ln>
            <a:solidFill>
              <a:schemeClr val="tx1"/>
            </a:solidFill>
          </a:ln>
        </p:spPr>
        <p:txBody>
          <a:bodyPr>
            <a:noAutofit/>
          </a:bodyPr>
          <a:lstStyle/>
          <a:p>
            <a:pPr algn="just"/>
            <a:r>
              <a:rPr lang="en-US" dirty="0"/>
              <a:t>2. </a:t>
            </a:r>
            <a:r>
              <a:rPr lang="en-US" dirty="0" err="1"/>
              <a:t>Pendekatan</a:t>
            </a:r>
            <a:r>
              <a:rPr lang="en-US" dirty="0"/>
              <a:t> </a:t>
            </a:r>
            <a:r>
              <a:rPr lang="en-US" dirty="0" err="1"/>
              <a:t>Deduktif</a:t>
            </a:r>
            <a:r>
              <a:rPr lang="en-US" dirty="0"/>
              <a:t> </a:t>
            </a:r>
            <a:r>
              <a:rPr lang="en-US" dirty="0" err="1"/>
              <a:t>dan</a:t>
            </a:r>
            <a:r>
              <a:rPr lang="en-US" dirty="0"/>
              <a:t> </a:t>
            </a:r>
            <a:r>
              <a:rPr lang="en-US" dirty="0" err="1"/>
              <a:t>Induktif</a:t>
            </a:r>
            <a:endParaRPr lang="en-US" dirty="0"/>
          </a:p>
          <a:p>
            <a:pPr algn="just"/>
            <a:r>
              <a:rPr lang="en-US" dirty="0" err="1"/>
              <a:t>Deduktif</a:t>
            </a:r>
            <a:r>
              <a:rPr lang="en-US" dirty="0"/>
              <a:t> </a:t>
            </a:r>
            <a:r>
              <a:rPr lang="en-US" dirty="0" err="1"/>
              <a:t>adalah</a:t>
            </a:r>
            <a:r>
              <a:rPr lang="en-US" dirty="0"/>
              <a:t> </a:t>
            </a:r>
            <a:r>
              <a:rPr lang="en-US" dirty="0" err="1"/>
              <a:t>pendekatan</a:t>
            </a:r>
            <a:r>
              <a:rPr lang="en-US" dirty="0"/>
              <a:t> yang </a:t>
            </a:r>
            <a:r>
              <a:rPr lang="en-US" dirty="0" err="1"/>
              <a:t>menggunakan</a:t>
            </a:r>
            <a:r>
              <a:rPr lang="en-US" dirty="0"/>
              <a:t> </a:t>
            </a:r>
            <a:r>
              <a:rPr lang="en-US" dirty="0" err="1"/>
              <a:t>logika</a:t>
            </a:r>
            <a:r>
              <a:rPr lang="en-US" dirty="0"/>
              <a:t> </a:t>
            </a:r>
            <a:r>
              <a:rPr lang="en-US" dirty="0" err="1"/>
              <a:t>untuk</a:t>
            </a:r>
            <a:r>
              <a:rPr lang="en-US" dirty="0"/>
              <a:t> </a:t>
            </a:r>
            <a:r>
              <a:rPr lang="en-US" dirty="0" err="1"/>
              <a:t>menarik</a:t>
            </a:r>
            <a:r>
              <a:rPr lang="en-US" dirty="0"/>
              <a:t> </a:t>
            </a:r>
            <a:r>
              <a:rPr lang="en-US" dirty="0" err="1"/>
              <a:t>suatu</a:t>
            </a:r>
            <a:r>
              <a:rPr lang="en-US" dirty="0"/>
              <a:t> </a:t>
            </a:r>
            <a:r>
              <a:rPr lang="en-US" dirty="0" err="1"/>
              <a:t>kesimpulan</a:t>
            </a:r>
            <a:r>
              <a:rPr lang="en-US" dirty="0"/>
              <a:t>.</a:t>
            </a:r>
          </a:p>
          <a:p>
            <a:pPr algn="just"/>
            <a:r>
              <a:rPr lang="en-US" dirty="0" err="1"/>
              <a:t>Induktif</a:t>
            </a:r>
            <a:r>
              <a:rPr lang="en-US" dirty="0"/>
              <a:t> </a:t>
            </a:r>
            <a:r>
              <a:rPr lang="en-US" dirty="0" err="1"/>
              <a:t>adalah</a:t>
            </a:r>
            <a:r>
              <a:rPr lang="en-US" dirty="0"/>
              <a:t> </a:t>
            </a:r>
            <a:r>
              <a:rPr lang="en-US" dirty="0" err="1"/>
              <a:t>pendekatan</a:t>
            </a:r>
            <a:r>
              <a:rPr lang="en-US" dirty="0"/>
              <a:t> yang </a:t>
            </a:r>
            <a:r>
              <a:rPr lang="en-US" dirty="0" err="1"/>
              <a:t>menekankan</a:t>
            </a:r>
            <a:r>
              <a:rPr lang="en-US" dirty="0"/>
              <a:t> </a:t>
            </a:r>
            <a:r>
              <a:rPr lang="en-US" dirty="0" err="1"/>
              <a:t>pada</a:t>
            </a:r>
            <a:r>
              <a:rPr lang="en-US" dirty="0"/>
              <a:t> </a:t>
            </a:r>
            <a:r>
              <a:rPr lang="en-US" dirty="0" err="1"/>
              <a:t>pengamatan</a:t>
            </a:r>
            <a:r>
              <a:rPr lang="en-US" dirty="0"/>
              <a:t>, </a:t>
            </a:r>
            <a:r>
              <a:rPr lang="en-US" dirty="0" err="1"/>
              <a:t>lalu</a:t>
            </a:r>
            <a:r>
              <a:rPr lang="en-US" dirty="0"/>
              <a:t> </a:t>
            </a:r>
            <a:r>
              <a:rPr lang="en-US" dirty="0" err="1"/>
              <a:t>menarik</a:t>
            </a:r>
            <a:r>
              <a:rPr lang="en-US" dirty="0"/>
              <a:t> </a:t>
            </a:r>
            <a:r>
              <a:rPr lang="en-US" dirty="0" err="1"/>
              <a:t>kesimpulan</a:t>
            </a:r>
            <a:r>
              <a:rPr lang="en-US" dirty="0"/>
              <a:t> </a:t>
            </a:r>
            <a:r>
              <a:rPr lang="en-US" dirty="0" err="1"/>
              <a:t>berdasarkan</a:t>
            </a:r>
            <a:r>
              <a:rPr lang="en-US" dirty="0"/>
              <a:t> </a:t>
            </a:r>
            <a:r>
              <a:rPr lang="en-US" dirty="0" err="1"/>
              <a:t>pengamatan</a:t>
            </a:r>
            <a:r>
              <a:rPr lang="en-US" dirty="0"/>
              <a:t> </a:t>
            </a:r>
            <a:r>
              <a:rPr lang="en-US" dirty="0" err="1"/>
              <a:t>tersebut</a:t>
            </a:r>
            <a:r>
              <a:rPr lang="en-US" dirty="0"/>
              <a:t>.</a:t>
            </a:r>
          </a:p>
          <a:p>
            <a:pPr algn="just"/>
            <a:endParaRPr lang="en-US" dirty="0"/>
          </a:p>
          <a:p>
            <a:pPr algn="just"/>
            <a:endParaRPr lang="en-US" dirty="0"/>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583475"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10</a:t>
            </a:r>
          </a:p>
        </p:txBody>
      </p:sp>
    </p:spTree>
    <p:extLst>
      <p:ext uri="{BB962C8B-B14F-4D97-AF65-F5344CB8AC3E}">
        <p14:creationId xmlns:p14="http://schemas.microsoft.com/office/powerpoint/2010/main" val="55021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8911" y="2220686"/>
            <a:ext cx="6017283" cy="470263"/>
          </a:xfrm>
          <a:ln>
            <a:solidFill>
              <a:schemeClr val="tx1"/>
            </a:solidFill>
          </a:ln>
        </p:spPr>
        <p:txBody>
          <a:bodyPr>
            <a:noAutofit/>
          </a:bodyPr>
          <a:lstStyle/>
          <a:p>
            <a:pPr algn="just"/>
            <a:r>
              <a:rPr lang="id-ID" dirty="0"/>
              <a:t>Menurut Muhaimin (2010), yang perlu ditentukan adalah:</a:t>
            </a:r>
            <a:endParaRPr lang="en-US" dirty="0"/>
          </a:p>
          <a:p>
            <a:pPr algn="just"/>
            <a:r>
              <a:rPr lang="id-ID" dirty="0"/>
              <a:t>  </a:t>
            </a:r>
            <a:endParaRPr lang="en-US" dirty="0"/>
          </a:p>
          <a:p>
            <a:pPr algn="just"/>
            <a:endParaRPr lang="en-US" dirty="0"/>
          </a:p>
          <a:p>
            <a:pPr algn="just"/>
            <a:endParaRPr lang="en-US" dirty="0"/>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557350"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11</a:t>
            </a:r>
          </a:p>
        </p:txBody>
      </p:sp>
      <p:sp>
        <p:nvSpPr>
          <p:cNvPr id="7" name="Title 1"/>
          <p:cNvSpPr>
            <a:spLocks noGrp="1"/>
          </p:cNvSpPr>
          <p:nvPr>
            <p:ph type="ctrTitle"/>
          </p:nvPr>
        </p:nvSpPr>
        <p:spPr>
          <a:xfrm>
            <a:off x="1088913" y="1152001"/>
            <a:ext cx="7262608" cy="1068685"/>
          </a:xfrm>
        </p:spPr>
        <p:txBody>
          <a:bodyPr>
            <a:noAutofit/>
          </a:bodyPr>
          <a:lstStyle/>
          <a:p>
            <a:r>
              <a:rPr lang="en-US" sz="4000" dirty="0"/>
              <a:t>Langkah2 </a:t>
            </a:r>
            <a:r>
              <a:rPr lang="en-US" sz="4000" dirty="0" err="1"/>
              <a:t>menentukan</a:t>
            </a:r>
            <a:r>
              <a:rPr lang="en-US" sz="4000" dirty="0"/>
              <a:t> </a:t>
            </a:r>
            <a:r>
              <a:rPr lang="en-US" sz="4000" dirty="0" err="1"/>
              <a:t>metode</a:t>
            </a:r>
            <a:r>
              <a:rPr lang="en-US" sz="4000" dirty="0"/>
              <a:t> </a:t>
            </a:r>
            <a:r>
              <a:rPr lang="en-US" sz="4000" dirty="0" err="1"/>
              <a:t>ilmiah</a:t>
            </a:r>
            <a:endParaRPr lang="en-US" sz="4000" dirty="0"/>
          </a:p>
        </p:txBody>
      </p:sp>
      <p:sp>
        <p:nvSpPr>
          <p:cNvPr id="10" name="Subtitle 2"/>
          <p:cNvSpPr txBox="1">
            <a:spLocks/>
          </p:cNvSpPr>
          <p:nvPr/>
        </p:nvSpPr>
        <p:spPr>
          <a:xfrm>
            <a:off x="1088911" y="2916282"/>
            <a:ext cx="8995613" cy="1159329"/>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1. </a:t>
            </a:r>
            <a:r>
              <a:rPr lang="en-US" dirty="0" err="1"/>
              <a:t>Jenis</a:t>
            </a:r>
            <a:r>
              <a:rPr lang="en-US" dirty="0"/>
              <a:t>/Format </a:t>
            </a:r>
            <a:r>
              <a:rPr lang="en-US" dirty="0" err="1"/>
              <a:t>penelitian</a:t>
            </a:r>
            <a:r>
              <a:rPr lang="en-US" dirty="0"/>
              <a:t> yang </a:t>
            </a:r>
            <a:r>
              <a:rPr lang="en-US" dirty="0" err="1"/>
              <a:t>akan</a:t>
            </a:r>
            <a:r>
              <a:rPr lang="en-US" dirty="0"/>
              <a:t> </a:t>
            </a:r>
            <a:r>
              <a:rPr lang="en-US" dirty="0" err="1"/>
              <a:t>digunakan</a:t>
            </a:r>
            <a:endParaRPr lang="en-US" dirty="0"/>
          </a:p>
          <a:p>
            <a:pPr algn="just"/>
            <a:r>
              <a:rPr lang="en-US" dirty="0" err="1"/>
              <a:t>Dalam</a:t>
            </a:r>
            <a:r>
              <a:rPr lang="en-US" dirty="0"/>
              <a:t> </a:t>
            </a:r>
            <a:r>
              <a:rPr lang="en-US" dirty="0" err="1"/>
              <a:t>metode</a:t>
            </a:r>
            <a:r>
              <a:rPr lang="en-US" dirty="0"/>
              <a:t> </a:t>
            </a:r>
            <a:r>
              <a:rPr lang="en-US" dirty="0" err="1"/>
              <a:t>penilitan</a:t>
            </a:r>
            <a:r>
              <a:rPr lang="en-US" dirty="0"/>
              <a:t> </a:t>
            </a:r>
            <a:r>
              <a:rPr lang="en-US" dirty="0" err="1"/>
              <a:t>kuantitatif</a:t>
            </a:r>
            <a:r>
              <a:rPr lang="en-US" dirty="0"/>
              <a:t>, </a:t>
            </a:r>
            <a:r>
              <a:rPr lang="en-US" dirty="0" err="1"/>
              <a:t>terdapat</a:t>
            </a:r>
            <a:r>
              <a:rPr lang="en-US" dirty="0"/>
              <a:t> 2 </a:t>
            </a:r>
            <a:r>
              <a:rPr lang="en-US" dirty="0" err="1"/>
              <a:t>jenis</a:t>
            </a:r>
            <a:r>
              <a:rPr lang="en-US" dirty="0"/>
              <a:t> </a:t>
            </a:r>
            <a:r>
              <a:rPr lang="en-US" dirty="0" err="1"/>
              <a:t>yaitu</a:t>
            </a:r>
            <a:r>
              <a:rPr lang="en-US" dirty="0"/>
              <a:t> Format </a:t>
            </a:r>
            <a:r>
              <a:rPr lang="en-US" dirty="0" err="1"/>
              <a:t>Deskriptif</a:t>
            </a:r>
            <a:r>
              <a:rPr lang="en-US" dirty="0"/>
              <a:t> </a:t>
            </a:r>
            <a:r>
              <a:rPr lang="en-US" dirty="0" err="1"/>
              <a:t>dan</a:t>
            </a:r>
            <a:r>
              <a:rPr lang="en-US" dirty="0"/>
              <a:t> Format </a:t>
            </a:r>
            <a:r>
              <a:rPr lang="en-US" dirty="0" err="1"/>
              <a:t>Eksplanasi</a:t>
            </a:r>
            <a:r>
              <a:rPr lang="en-US" dirty="0"/>
              <a:t>.</a:t>
            </a:r>
          </a:p>
          <a:p>
            <a:pPr algn="just"/>
            <a:endParaRPr lang="en-US" dirty="0"/>
          </a:p>
        </p:txBody>
      </p:sp>
      <p:sp>
        <p:nvSpPr>
          <p:cNvPr id="8" name="Subtitle 2"/>
          <p:cNvSpPr txBox="1">
            <a:spLocks/>
          </p:cNvSpPr>
          <p:nvPr/>
        </p:nvSpPr>
        <p:spPr>
          <a:xfrm>
            <a:off x="1088911" y="4311824"/>
            <a:ext cx="5277056" cy="54428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2. </a:t>
            </a:r>
            <a:r>
              <a:rPr lang="en-US" dirty="0" err="1"/>
              <a:t>Metode</a:t>
            </a:r>
            <a:r>
              <a:rPr lang="en-US" dirty="0"/>
              <a:t>, </a:t>
            </a:r>
            <a:r>
              <a:rPr lang="en-US" dirty="0" err="1"/>
              <a:t>Sumber</a:t>
            </a:r>
            <a:r>
              <a:rPr lang="en-US" dirty="0"/>
              <a:t>, </a:t>
            </a:r>
            <a:r>
              <a:rPr lang="en-US" dirty="0" err="1"/>
              <a:t>dan</a:t>
            </a:r>
            <a:r>
              <a:rPr lang="en-US" dirty="0"/>
              <a:t> </a:t>
            </a:r>
            <a:r>
              <a:rPr lang="en-US" dirty="0" err="1"/>
              <a:t>Alat</a:t>
            </a:r>
            <a:r>
              <a:rPr lang="en-US" dirty="0"/>
              <a:t> </a:t>
            </a:r>
            <a:r>
              <a:rPr lang="en-US" dirty="0" err="1"/>
              <a:t>Pengumpulan</a:t>
            </a:r>
            <a:r>
              <a:rPr lang="en-US" dirty="0"/>
              <a:t> Data</a:t>
            </a:r>
          </a:p>
        </p:txBody>
      </p:sp>
      <p:sp>
        <p:nvSpPr>
          <p:cNvPr id="11" name="Subtitle 2"/>
          <p:cNvSpPr txBox="1">
            <a:spLocks/>
          </p:cNvSpPr>
          <p:nvPr/>
        </p:nvSpPr>
        <p:spPr>
          <a:xfrm>
            <a:off x="1088911" y="5092321"/>
            <a:ext cx="5277056" cy="54428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3. </a:t>
            </a:r>
            <a:r>
              <a:rPr lang="en-US" dirty="0" err="1"/>
              <a:t>Strategi</a:t>
            </a:r>
            <a:r>
              <a:rPr lang="en-US" dirty="0"/>
              <a:t> </a:t>
            </a:r>
            <a:r>
              <a:rPr lang="en-US" dirty="0" err="1"/>
              <a:t>Analisis</a:t>
            </a:r>
            <a:r>
              <a:rPr lang="en-US" dirty="0"/>
              <a:t> Data</a:t>
            </a:r>
          </a:p>
        </p:txBody>
      </p:sp>
    </p:spTree>
    <p:extLst>
      <p:ext uri="{BB962C8B-B14F-4D97-AF65-F5344CB8AC3E}">
        <p14:creationId xmlns:p14="http://schemas.microsoft.com/office/powerpoint/2010/main" val="1668232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8912" y="2278389"/>
            <a:ext cx="1636872" cy="470263"/>
          </a:xfrm>
          <a:ln>
            <a:solidFill>
              <a:schemeClr val="tx1"/>
            </a:solidFill>
          </a:ln>
        </p:spPr>
        <p:txBody>
          <a:bodyPr>
            <a:noAutofit/>
          </a:bodyPr>
          <a:lstStyle/>
          <a:p>
            <a:pPr algn="just"/>
            <a:r>
              <a:rPr lang="en-US" dirty="0" err="1"/>
              <a:t>Keterbatasan</a:t>
            </a:r>
            <a:r>
              <a:rPr lang="en-US" dirty="0"/>
              <a:t>:</a:t>
            </a:r>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592184"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12</a:t>
            </a:r>
          </a:p>
        </p:txBody>
      </p:sp>
      <p:sp>
        <p:nvSpPr>
          <p:cNvPr id="7" name="Title 1"/>
          <p:cNvSpPr>
            <a:spLocks noGrp="1"/>
          </p:cNvSpPr>
          <p:nvPr>
            <p:ph type="ctrTitle"/>
          </p:nvPr>
        </p:nvSpPr>
        <p:spPr>
          <a:xfrm>
            <a:off x="1088912" y="1152001"/>
            <a:ext cx="9187201" cy="1068685"/>
          </a:xfrm>
        </p:spPr>
        <p:txBody>
          <a:bodyPr>
            <a:noAutofit/>
          </a:bodyPr>
          <a:lstStyle/>
          <a:p>
            <a:r>
              <a:rPr lang="en-US" sz="4000" dirty="0" err="1"/>
              <a:t>Keterbatasan</a:t>
            </a:r>
            <a:r>
              <a:rPr lang="en-US" sz="4000" dirty="0"/>
              <a:t> </a:t>
            </a:r>
            <a:r>
              <a:rPr lang="en-US" sz="4000" dirty="0" err="1"/>
              <a:t>dan</a:t>
            </a:r>
            <a:r>
              <a:rPr lang="en-US" sz="4000" dirty="0"/>
              <a:t> </a:t>
            </a:r>
            <a:r>
              <a:rPr lang="en-US" sz="4000" dirty="0" err="1"/>
              <a:t>kelebihan</a:t>
            </a:r>
            <a:r>
              <a:rPr lang="en-US" sz="4000" dirty="0"/>
              <a:t> </a:t>
            </a:r>
            <a:r>
              <a:rPr lang="en-US" sz="4000" dirty="0" err="1"/>
              <a:t>metode</a:t>
            </a:r>
            <a:r>
              <a:rPr lang="en-US" sz="4000" dirty="0"/>
              <a:t> </a:t>
            </a:r>
            <a:r>
              <a:rPr lang="en-US" sz="4000" dirty="0" err="1"/>
              <a:t>ilmiah</a:t>
            </a:r>
            <a:endParaRPr lang="en-US" sz="4000" dirty="0"/>
          </a:p>
        </p:txBody>
      </p:sp>
      <p:sp>
        <p:nvSpPr>
          <p:cNvPr id="10" name="Subtitle 2"/>
          <p:cNvSpPr txBox="1">
            <a:spLocks/>
          </p:cNvSpPr>
          <p:nvPr/>
        </p:nvSpPr>
        <p:spPr>
          <a:xfrm>
            <a:off x="1088912" y="2916283"/>
            <a:ext cx="3927226" cy="46264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1. </a:t>
            </a:r>
            <a:r>
              <a:rPr lang="en-US" dirty="0" err="1"/>
              <a:t>Kesimpulan</a:t>
            </a:r>
            <a:r>
              <a:rPr lang="en-US" dirty="0"/>
              <a:t> </a:t>
            </a:r>
            <a:r>
              <a:rPr lang="en-US" dirty="0" err="1"/>
              <a:t>ilmiah</a:t>
            </a:r>
            <a:r>
              <a:rPr lang="en-US" dirty="0"/>
              <a:t> </a:t>
            </a:r>
            <a:r>
              <a:rPr lang="en-US" dirty="0" err="1"/>
              <a:t>bersifat</a:t>
            </a:r>
            <a:r>
              <a:rPr lang="en-US" dirty="0"/>
              <a:t> </a:t>
            </a:r>
            <a:r>
              <a:rPr lang="en-US" dirty="0" err="1"/>
              <a:t>tentatif</a:t>
            </a:r>
            <a:endParaRPr lang="en-US" dirty="0"/>
          </a:p>
        </p:txBody>
      </p:sp>
      <p:sp>
        <p:nvSpPr>
          <p:cNvPr id="8" name="Subtitle 2"/>
          <p:cNvSpPr txBox="1">
            <a:spLocks/>
          </p:cNvSpPr>
          <p:nvPr/>
        </p:nvSpPr>
        <p:spPr>
          <a:xfrm>
            <a:off x="1088911" y="3550921"/>
            <a:ext cx="5590563" cy="54428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2. </a:t>
            </a:r>
            <a:r>
              <a:rPr lang="en-US" dirty="0" err="1"/>
              <a:t>Tidak</a:t>
            </a:r>
            <a:r>
              <a:rPr lang="en-US" dirty="0"/>
              <a:t> </a:t>
            </a:r>
            <a:r>
              <a:rPr lang="en-US" dirty="0" err="1"/>
              <a:t>mampu</a:t>
            </a:r>
            <a:r>
              <a:rPr lang="en-US" dirty="0"/>
              <a:t> </a:t>
            </a:r>
            <a:r>
              <a:rPr lang="en-US" dirty="0" err="1"/>
              <a:t>menjangkau</a:t>
            </a:r>
            <a:r>
              <a:rPr lang="en-US" dirty="0"/>
              <a:t> </a:t>
            </a:r>
            <a:r>
              <a:rPr lang="en-US" dirty="0" err="1"/>
              <a:t>kebenaran</a:t>
            </a:r>
            <a:r>
              <a:rPr lang="en-US" dirty="0"/>
              <a:t> </a:t>
            </a:r>
            <a:r>
              <a:rPr lang="en-US" dirty="0" err="1"/>
              <a:t>wahyu</a:t>
            </a:r>
            <a:r>
              <a:rPr lang="en-US" dirty="0"/>
              <a:t> </a:t>
            </a:r>
            <a:r>
              <a:rPr lang="en-US" dirty="0" err="1"/>
              <a:t>Illahi</a:t>
            </a:r>
            <a:endParaRPr lang="en-US" dirty="0"/>
          </a:p>
        </p:txBody>
      </p:sp>
      <p:sp>
        <p:nvSpPr>
          <p:cNvPr id="11" name="Subtitle 2"/>
          <p:cNvSpPr txBox="1">
            <a:spLocks/>
          </p:cNvSpPr>
          <p:nvPr/>
        </p:nvSpPr>
        <p:spPr>
          <a:xfrm>
            <a:off x="1088910" y="4265008"/>
            <a:ext cx="6287250" cy="812090"/>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3. </a:t>
            </a:r>
            <a:r>
              <a:rPr lang="en-US" dirty="0" err="1"/>
              <a:t>Tidak</a:t>
            </a:r>
            <a:r>
              <a:rPr lang="en-US" dirty="0"/>
              <a:t> </a:t>
            </a:r>
            <a:r>
              <a:rPr lang="id-ID" dirty="0"/>
              <a:t>menjangkau kebenaran berdasarkan sistem nilai, ukuran baik dan buruk, ukuran senang dan tidak senang, dll.</a:t>
            </a:r>
            <a:endParaRPr lang="en-US" dirty="0"/>
          </a:p>
        </p:txBody>
      </p:sp>
      <p:sp>
        <p:nvSpPr>
          <p:cNvPr id="9" name="Subtitle 2"/>
          <p:cNvSpPr txBox="1">
            <a:spLocks/>
          </p:cNvSpPr>
          <p:nvPr/>
        </p:nvSpPr>
        <p:spPr>
          <a:xfrm>
            <a:off x="1088910" y="5246901"/>
            <a:ext cx="4702290" cy="563899"/>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4. </a:t>
            </a:r>
            <a:r>
              <a:rPr lang="en-US" dirty="0" err="1"/>
              <a:t>Tidak</a:t>
            </a:r>
            <a:r>
              <a:rPr lang="en-US" dirty="0"/>
              <a:t> </a:t>
            </a:r>
            <a:r>
              <a:rPr lang="en-US" dirty="0" err="1"/>
              <a:t>mampu</a:t>
            </a:r>
            <a:r>
              <a:rPr lang="en-US" dirty="0"/>
              <a:t> </a:t>
            </a:r>
            <a:r>
              <a:rPr lang="en-US" dirty="0" err="1"/>
              <a:t>menjangkau</a:t>
            </a:r>
            <a:r>
              <a:rPr lang="en-US" dirty="0"/>
              <a:t> </a:t>
            </a:r>
            <a:r>
              <a:rPr lang="en-US" dirty="0" err="1"/>
              <a:t>keindahan</a:t>
            </a:r>
            <a:r>
              <a:rPr lang="en-US" dirty="0"/>
              <a:t> </a:t>
            </a:r>
            <a:r>
              <a:rPr lang="en-US" dirty="0" err="1"/>
              <a:t>seni</a:t>
            </a:r>
            <a:endParaRPr lang="en-US" dirty="0"/>
          </a:p>
        </p:txBody>
      </p:sp>
    </p:spTree>
    <p:extLst>
      <p:ext uri="{BB962C8B-B14F-4D97-AF65-F5344CB8AC3E}">
        <p14:creationId xmlns:p14="http://schemas.microsoft.com/office/powerpoint/2010/main" val="138345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8910" y="1233360"/>
            <a:ext cx="1279821" cy="470263"/>
          </a:xfrm>
          <a:ln>
            <a:solidFill>
              <a:schemeClr val="tx1"/>
            </a:solidFill>
          </a:ln>
        </p:spPr>
        <p:txBody>
          <a:bodyPr>
            <a:noAutofit/>
          </a:bodyPr>
          <a:lstStyle/>
          <a:p>
            <a:pPr algn="just"/>
            <a:r>
              <a:rPr lang="en-US" dirty="0" err="1"/>
              <a:t>Kelebihan</a:t>
            </a:r>
            <a:r>
              <a:rPr lang="en-US" dirty="0"/>
              <a:t>:</a:t>
            </a:r>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592184"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13</a:t>
            </a:r>
          </a:p>
        </p:txBody>
      </p:sp>
      <p:sp>
        <p:nvSpPr>
          <p:cNvPr id="10" name="Subtitle 2"/>
          <p:cNvSpPr txBox="1">
            <a:spLocks/>
          </p:cNvSpPr>
          <p:nvPr/>
        </p:nvSpPr>
        <p:spPr>
          <a:xfrm>
            <a:off x="1088909" y="1873426"/>
            <a:ext cx="4815501" cy="46264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1. </a:t>
            </a:r>
            <a:r>
              <a:rPr lang="en-US" dirty="0" err="1"/>
              <a:t>Mencintai</a:t>
            </a:r>
            <a:r>
              <a:rPr lang="en-US" dirty="0"/>
              <a:t> </a:t>
            </a:r>
            <a:r>
              <a:rPr lang="en-US" dirty="0" err="1"/>
              <a:t>kebenran</a:t>
            </a:r>
            <a:r>
              <a:rPr lang="en-US" dirty="0"/>
              <a:t> </a:t>
            </a:r>
            <a:r>
              <a:rPr lang="en-US" dirty="0" err="1"/>
              <a:t>objektif</a:t>
            </a:r>
            <a:r>
              <a:rPr lang="en-US" dirty="0"/>
              <a:t>, </a:t>
            </a:r>
            <a:r>
              <a:rPr lang="en-US" dirty="0" err="1"/>
              <a:t>jujur</a:t>
            </a:r>
            <a:r>
              <a:rPr lang="en-US" dirty="0"/>
              <a:t>, </a:t>
            </a:r>
            <a:r>
              <a:rPr lang="en-US" dirty="0" err="1"/>
              <a:t>dan</a:t>
            </a:r>
            <a:r>
              <a:rPr lang="en-US" dirty="0"/>
              <a:t> </a:t>
            </a:r>
            <a:r>
              <a:rPr lang="en-US" dirty="0" err="1"/>
              <a:t>adil</a:t>
            </a:r>
            <a:endParaRPr lang="en-US" dirty="0"/>
          </a:p>
        </p:txBody>
      </p:sp>
      <p:sp>
        <p:nvSpPr>
          <p:cNvPr id="8" name="Subtitle 2"/>
          <p:cNvSpPr txBox="1">
            <a:spLocks/>
          </p:cNvSpPr>
          <p:nvPr/>
        </p:nvSpPr>
        <p:spPr>
          <a:xfrm>
            <a:off x="1088909" y="2505873"/>
            <a:ext cx="7637080" cy="54428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2. </a:t>
            </a:r>
            <a:r>
              <a:rPr lang="en-US" dirty="0" err="1"/>
              <a:t>Segala</a:t>
            </a:r>
            <a:r>
              <a:rPr lang="en-US" dirty="0"/>
              <a:t> </a:t>
            </a:r>
            <a:r>
              <a:rPr lang="en-US" dirty="0" err="1"/>
              <a:t>sesuatu</a:t>
            </a:r>
            <a:r>
              <a:rPr lang="en-US" dirty="0"/>
              <a:t> </a:t>
            </a:r>
            <a:r>
              <a:rPr lang="en-US" dirty="0" err="1"/>
              <a:t>terjadi</a:t>
            </a:r>
            <a:r>
              <a:rPr lang="en-US" dirty="0"/>
              <a:t> </a:t>
            </a:r>
            <a:r>
              <a:rPr lang="en-US" dirty="0" err="1"/>
              <a:t>melalui</a:t>
            </a:r>
            <a:r>
              <a:rPr lang="en-US" dirty="0"/>
              <a:t> proses yang </a:t>
            </a:r>
            <a:r>
              <a:rPr lang="en-US" dirty="0" err="1"/>
              <a:t>rapih</a:t>
            </a:r>
            <a:r>
              <a:rPr lang="en-US" dirty="0"/>
              <a:t> </a:t>
            </a:r>
            <a:r>
              <a:rPr lang="en-US" dirty="0" err="1"/>
              <a:t>dan</a:t>
            </a:r>
            <a:r>
              <a:rPr lang="en-US" dirty="0"/>
              <a:t> </a:t>
            </a:r>
            <a:r>
              <a:rPr lang="en-US" dirty="0" err="1"/>
              <a:t>teratur</a:t>
            </a:r>
            <a:r>
              <a:rPr lang="en-US" dirty="0"/>
              <a:t>/</a:t>
            </a:r>
            <a:r>
              <a:rPr lang="en-US" dirty="0" err="1"/>
              <a:t>sistematis</a:t>
            </a:r>
            <a:endParaRPr lang="en-US" dirty="0"/>
          </a:p>
        </p:txBody>
      </p:sp>
      <p:sp>
        <p:nvSpPr>
          <p:cNvPr id="11" name="Subtitle 2"/>
          <p:cNvSpPr txBox="1">
            <a:spLocks/>
          </p:cNvSpPr>
          <p:nvPr/>
        </p:nvSpPr>
        <p:spPr>
          <a:xfrm>
            <a:off x="1088909" y="3219960"/>
            <a:ext cx="3239251" cy="489891"/>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3. </a:t>
            </a:r>
            <a:r>
              <a:rPr lang="en-US" dirty="0" err="1"/>
              <a:t>Berlaku</a:t>
            </a:r>
            <a:r>
              <a:rPr lang="en-US" dirty="0"/>
              <a:t> </a:t>
            </a:r>
            <a:r>
              <a:rPr lang="en-US" dirty="0" err="1"/>
              <a:t>umum</a:t>
            </a:r>
            <a:r>
              <a:rPr lang="en-US" dirty="0"/>
              <a:t> (</a:t>
            </a:r>
            <a:r>
              <a:rPr lang="en-US" dirty="0" err="1"/>
              <a:t>konsisten</a:t>
            </a:r>
            <a:r>
              <a:rPr lang="en-US" dirty="0"/>
              <a:t>)</a:t>
            </a:r>
          </a:p>
        </p:txBody>
      </p:sp>
      <p:sp>
        <p:nvSpPr>
          <p:cNvPr id="9" name="Subtitle 2"/>
          <p:cNvSpPr txBox="1">
            <a:spLocks/>
          </p:cNvSpPr>
          <p:nvPr/>
        </p:nvSpPr>
        <p:spPr>
          <a:xfrm>
            <a:off x="1088909" y="3879654"/>
            <a:ext cx="5503480" cy="563899"/>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4. </a:t>
            </a:r>
            <a:r>
              <a:rPr lang="en-US" dirty="0" err="1"/>
              <a:t>Tidak</a:t>
            </a:r>
            <a:r>
              <a:rPr lang="en-US" dirty="0"/>
              <a:t> </a:t>
            </a:r>
            <a:r>
              <a:rPr lang="en-US" dirty="0" err="1"/>
              <a:t>mudah</a:t>
            </a:r>
            <a:r>
              <a:rPr lang="en-US" dirty="0"/>
              <a:t> </a:t>
            </a:r>
            <a:r>
              <a:rPr lang="en-US" dirty="0" err="1"/>
              <a:t>percaya</a:t>
            </a:r>
            <a:r>
              <a:rPr lang="en-US" dirty="0"/>
              <a:t> </a:t>
            </a:r>
            <a:r>
              <a:rPr lang="en-US" dirty="0" err="1"/>
              <a:t>apalagi</a:t>
            </a:r>
            <a:r>
              <a:rPr lang="en-US" dirty="0"/>
              <a:t> </a:t>
            </a:r>
            <a:r>
              <a:rPr lang="en-US" dirty="0" err="1"/>
              <a:t>tanpa</a:t>
            </a:r>
            <a:r>
              <a:rPr lang="en-US" dirty="0"/>
              <a:t> </a:t>
            </a:r>
            <a:r>
              <a:rPr lang="en-US" dirty="0" err="1"/>
              <a:t>bukti</a:t>
            </a:r>
            <a:r>
              <a:rPr lang="en-US" dirty="0"/>
              <a:t> </a:t>
            </a:r>
            <a:r>
              <a:rPr lang="en-US" dirty="0" err="1"/>
              <a:t>rasional</a:t>
            </a:r>
            <a:endParaRPr lang="en-US" dirty="0"/>
          </a:p>
        </p:txBody>
      </p:sp>
      <p:sp>
        <p:nvSpPr>
          <p:cNvPr id="12" name="Subtitle 2"/>
          <p:cNvSpPr txBox="1">
            <a:spLocks/>
          </p:cNvSpPr>
          <p:nvPr/>
        </p:nvSpPr>
        <p:spPr>
          <a:xfrm>
            <a:off x="1088909" y="4602462"/>
            <a:ext cx="3047662" cy="509470"/>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5.Bersifat </a:t>
            </a:r>
            <a:r>
              <a:rPr lang="en-US" dirty="0" err="1"/>
              <a:t>Metodik</a:t>
            </a:r>
            <a:endParaRPr lang="en-US" dirty="0"/>
          </a:p>
        </p:txBody>
      </p:sp>
    </p:spTree>
    <p:extLst>
      <p:ext uri="{BB962C8B-B14F-4D97-AF65-F5344CB8AC3E}">
        <p14:creationId xmlns:p14="http://schemas.microsoft.com/office/powerpoint/2010/main" val="53286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592184"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14</a:t>
            </a:r>
          </a:p>
        </p:txBody>
      </p:sp>
      <p:sp>
        <p:nvSpPr>
          <p:cNvPr id="7" name="Title 1"/>
          <p:cNvSpPr>
            <a:spLocks noGrp="1"/>
          </p:cNvSpPr>
          <p:nvPr>
            <p:ph type="ctrTitle"/>
          </p:nvPr>
        </p:nvSpPr>
        <p:spPr>
          <a:xfrm>
            <a:off x="1088913" y="1152002"/>
            <a:ext cx="3265374" cy="607130"/>
          </a:xfrm>
        </p:spPr>
        <p:txBody>
          <a:bodyPr>
            <a:noAutofit/>
          </a:bodyPr>
          <a:lstStyle/>
          <a:p>
            <a:r>
              <a:rPr lang="en-US" sz="4000" dirty="0" err="1"/>
              <a:t>simpulan</a:t>
            </a:r>
            <a:endParaRPr lang="en-US" sz="4000" dirty="0"/>
          </a:p>
        </p:txBody>
      </p:sp>
      <p:sp>
        <p:nvSpPr>
          <p:cNvPr id="2" name="Subtitle 1"/>
          <p:cNvSpPr>
            <a:spLocks noGrp="1"/>
          </p:cNvSpPr>
          <p:nvPr>
            <p:ph type="subTitle" idx="1"/>
          </p:nvPr>
        </p:nvSpPr>
        <p:spPr>
          <a:xfrm>
            <a:off x="1088913" y="2262051"/>
            <a:ext cx="9343956" cy="3666308"/>
          </a:xfrm>
          <a:ln>
            <a:solidFill>
              <a:schemeClr val="tx1"/>
            </a:solidFill>
          </a:ln>
        </p:spPr>
        <p:txBody>
          <a:bodyPr>
            <a:noAutofit/>
          </a:bodyPr>
          <a:lstStyle/>
          <a:p>
            <a:pPr algn="ctr"/>
            <a:r>
              <a:rPr lang="en-US" dirty="0"/>
              <a:t>	</a:t>
            </a:r>
            <a:r>
              <a:rPr lang="id-ID" dirty="0"/>
              <a:t>Penelitian merupakan metode menemukan kebenaran yang dilakukan dengan critical thinking (berpikir kritis). dengan demikian penelitian merupakan proses penemuan jawaban yang ilmiah atas masalah yang terjadi melalui pendekatan yang sistematis, logis, kritis yang terkontrol oleh bukti empiris untuk mencapai kebenaran ilmiah atau pengetahuan ilmiah. Penelitian bisa menggunakan metode ilmiah (scientific method) atau non- ilmiah (unscientific method). Metode ilmiah atau proses ilmiah merupakan proses keilmuan untuk memperoleh pengetahuan secara sistematis berdasarkan bukti fisis. Metode ilmiah harus mempunyai sifat bebas prasangka,  menggunakan prinsip analisis, menggunakan teknik kuantitatif dan atau kualitatif. Fakta harus dengan alasan dan bukti yang lengkap dan dengan pembuktian yang obyektif.</a:t>
            </a:r>
            <a:endParaRPr lang="en-US" dirty="0"/>
          </a:p>
        </p:txBody>
      </p:sp>
    </p:spTree>
    <p:extLst>
      <p:ext uri="{BB962C8B-B14F-4D97-AF65-F5344CB8AC3E}">
        <p14:creationId xmlns:p14="http://schemas.microsoft.com/office/powerpoint/2010/main" val="1469567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6753" y="2525486"/>
            <a:ext cx="7034362" cy="1915885"/>
          </a:xfrm>
          <a:ln>
            <a:solidFill>
              <a:schemeClr val="tx1"/>
            </a:solidFill>
          </a:ln>
        </p:spPr>
        <p:txBody>
          <a:bodyPr>
            <a:noAutofit/>
          </a:bodyPr>
          <a:lstStyle/>
          <a:p>
            <a:pPr algn="ctr"/>
            <a:r>
              <a:rPr lang="en-US" sz="4800" dirty="0"/>
              <a:t>Big thanks to all if there are no question</a:t>
            </a:r>
          </a:p>
        </p:txBody>
      </p:sp>
    </p:spTree>
    <p:extLst>
      <p:ext uri="{BB962C8B-B14F-4D97-AF65-F5344CB8AC3E}">
        <p14:creationId xmlns:p14="http://schemas.microsoft.com/office/powerpoint/2010/main" val="250954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2"/>
            <a:ext cx="4501990" cy="737759"/>
          </a:xfrm>
        </p:spPr>
        <p:txBody>
          <a:bodyPr>
            <a:normAutofit/>
          </a:bodyPr>
          <a:lstStyle/>
          <a:p>
            <a:r>
              <a:rPr lang="en-US" sz="4000" dirty="0" err="1"/>
              <a:t>pendahuluan</a:t>
            </a:r>
            <a:endParaRPr lang="en-US" sz="4000" dirty="0"/>
          </a:p>
        </p:txBody>
      </p:sp>
      <p:sp>
        <p:nvSpPr>
          <p:cNvPr id="3" name="Subtitle 2"/>
          <p:cNvSpPr>
            <a:spLocks noGrp="1"/>
          </p:cNvSpPr>
          <p:nvPr>
            <p:ph type="subTitle" idx="1"/>
          </p:nvPr>
        </p:nvSpPr>
        <p:spPr>
          <a:xfrm>
            <a:off x="1088913" y="1881051"/>
            <a:ext cx="3204412" cy="531224"/>
          </a:xfrm>
          <a:ln>
            <a:solidFill>
              <a:schemeClr val="tx1"/>
            </a:solidFill>
          </a:ln>
        </p:spPr>
        <p:txBody>
          <a:bodyPr>
            <a:noAutofit/>
          </a:bodyPr>
          <a:lstStyle/>
          <a:p>
            <a:pPr marL="342900" indent="-342900">
              <a:buFont typeface="Arial" panose="020B0604020202020204" pitchFamily="34" charset="0"/>
              <a:buChar char="•"/>
            </a:pPr>
            <a:r>
              <a:rPr lang="en-US" sz="2400" dirty="0" err="1"/>
              <a:t>Latar</a:t>
            </a:r>
            <a:r>
              <a:rPr lang="en-US" sz="2400" dirty="0"/>
              <a:t> </a:t>
            </a:r>
            <a:r>
              <a:rPr lang="en-US" sz="2400" dirty="0" err="1"/>
              <a:t>Belakang</a:t>
            </a:r>
            <a:endParaRPr lang="en-US" sz="2400" dirty="0"/>
          </a:p>
          <a:p>
            <a:endParaRPr lang="en-US" sz="2400" dirty="0"/>
          </a:p>
        </p:txBody>
      </p:sp>
      <p:sp>
        <p:nvSpPr>
          <p:cNvPr id="4" name="Title 1"/>
          <p:cNvSpPr txBox="1">
            <a:spLocks/>
          </p:cNvSpPr>
          <p:nvPr/>
        </p:nvSpPr>
        <p:spPr>
          <a:xfrm>
            <a:off x="1088910" y="2525487"/>
            <a:ext cx="4501990" cy="737759"/>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7700" b="0" i="1" kern="1200" cap="all" baseline="0">
                <a:solidFill>
                  <a:schemeClr val="tx2"/>
                </a:solidFill>
                <a:latin typeface="+mj-lt"/>
                <a:ea typeface="+mj-ea"/>
                <a:cs typeface="+mj-cs"/>
              </a:defRPr>
            </a:lvl1pPr>
          </a:lstStyle>
          <a:p>
            <a:r>
              <a:rPr lang="en-US" sz="4000" dirty="0" err="1"/>
              <a:t>pembahasan</a:t>
            </a:r>
            <a:endParaRPr lang="en-US" sz="4000" dirty="0"/>
          </a:p>
        </p:txBody>
      </p:sp>
      <p:sp>
        <p:nvSpPr>
          <p:cNvPr id="5" name="Subtitle 2"/>
          <p:cNvSpPr txBox="1">
            <a:spLocks/>
          </p:cNvSpPr>
          <p:nvPr/>
        </p:nvSpPr>
        <p:spPr>
          <a:xfrm>
            <a:off x="1088910" y="3150035"/>
            <a:ext cx="5921489" cy="2214446"/>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marL="342900" indent="-342900">
              <a:buFont typeface="Arial" panose="020B0604020202020204" pitchFamily="34" charset="0"/>
              <a:buChar char="•"/>
            </a:pPr>
            <a:r>
              <a:rPr lang="en-US" sz="2400" dirty="0" err="1"/>
              <a:t>Penelitian</a:t>
            </a:r>
            <a:r>
              <a:rPr lang="en-US" sz="2400" dirty="0"/>
              <a:t> </a:t>
            </a:r>
            <a:r>
              <a:rPr lang="en-US" sz="2400" dirty="0" err="1"/>
              <a:t>Ilmiah</a:t>
            </a:r>
            <a:endParaRPr lang="en-US" sz="2400" dirty="0"/>
          </a:p>
          <a:p>
            <a:pPr marL="342900" indent="-342900">
              <a:buFont typeface="Arial" panose="020B0604020202020204" pitchFamily="34" charset="0"/>
              <a:buChar char="•"/>
            </a:pPr>
            <a:r>
              <a:rPr lang="en-US" sz="2400" dirty="0" err="1"/>
              <a:t>Pengertian</a:t>
            </a:r>
            <a:r>
              <a:rPr lang="en-US" sz="2400" dirty="0"/>
              <a:t> </a:t>
            </a:r>
            <a:r>
              <a:rPr lang="en-US" sz="2400" dirty="0" err="1"/>
              <a:t>Metode</a:t>
            </a:r>
            <a:r>
              <a:rPr lang="en-US" sz="2400" dirty="0"/>
              <a:t> </a:t>
            </a:r>
            <a:r>
              <a:rPr lang="en-US" sz="2400" dirty="0" err="1"/>
              <a:t>Ilmiah</a:t>
            </a:r>
            <a:endParaRPr lang="en-US" sz="2400" dirty="0"/>
          </a:p>
          <a:p>
            <a:pPr marL="342900" indent="-342900">
              <a:buFont typeface="Arial" panose="020B0604020202020204" pitchFamily="34" charset="0"/>
              <a:buChar char="•"/>
            </a:pPr>
            <a:r>
              <a:rPr lang="en-US" sz="2400" dirty="0"/>
              <a:t>Pendekatan2 </a:t>
            </a:r>
            <a:r>
              <a:rPr lang="en-US" sz="2400" dirty="0" err="1"/>
              <a:t>Metode</a:t>
            </a:r>
            <a:r>
              <a:rPr lang="en-US" sz="2400" dirty="0"/>
              <a:t> </a:t>
            </a:r>
            <a:r>
              <a:rPr lang="en-US" sz="2400" dirty="0" err="1"/>
              <a:t>Ilmiah</a:t>
            </a:r>
            <a:endParaRPr lang="en-US" sz="2400" dirty="0"/>
          </a:p>
          <a:p>
            <a:pPr marL="342900" indent="-342900">
              <a:buFont typeface="Arial" panose="020B0604020202020204" pitchFamily="34" charset="0"/>
              <a:buChar char="•"/>
            </a:pPr>
            <a:r>
              <a:rPr lang="en-US" sz="2400" dirty="0"/>
              <a:t>Langkah2 </a:t>
            </a:r>
            <a:r>
              <a:rPr lang="en-US" sz="2400" dirty="0" err="1"/>
              <a:t>Menentukan</a:t>
            </a:r>
            <a:r>
              <a:rPr lang="en-US" sz="2400" dirty="0"/>
              <a:t> </a:t>
            </a:r>
            <a:r>
              <a:rPr lang="en-US" sz="2400" dirty="0" err="1"/>
              <a:t>Metode</a:t>
            </a:r>
            <a:r>
              <a:rPr lang="en-US" sz="2400" dirty="0"/>
              <a:t> </a:t>
            </a:r>
            <a:r>
              <a:rPr lang="en-US" sz="2400" dirty="0" err="1"/>
              <a:t>Ilmiah</a:t>
            </a:r>
            <a:endParaRPr lang="en-US" sz="2400" dirty="0"/>
          </a:p>
          <a:p>
            <a:pPr marL="342900" indent="-342900">
              <a:buFont typeface="Arial" panose="020B0604020202020204" pitchFamily="34" charset="0"/>
              <a:buChar char="•"/>
            </a:pPr>
            <a:r>
              <a:rPr lang="en-US" sz="2400" dirty="0" err="1"/>
              <a:t>Keterbatasan</a:t>
            </a:r>
            <a:r>
              <a:rPr lang="en-US" sz="2400" dirty="0"/>
              <a:t> </a:t>
            </a:r>
            <a:r>
              <a:rPr lang="en-US" sz="2400" dirty="0" err="1"/>
              <a:t>dan</a:t>
            </a:r>
            <a:r>
              <a:rPr lang="en-US" sz="2400" dirty="0"/>
              <a:t> </a:t>
            </a:r>
            <a:r>
              <a:rPr lang="en-US" sz="2400" dirty="0" err="1"/>
              <a:t>Kelebihan</a:t>
            </a:r>
            <a:r>
              <a:rPr lang="en-US" sz="2400" dirty="0"/>
              <a:t> </a:t>
            </a:r>
            <a:r>
              <a:rPr lang="en-US" sz="2400" dirty="0" err="1"/>
              <a:t>Metode</a:t>
            </a:r>
            <a:r>
              <a:rPr lang="en-US" sz="2400" dirty="0"/>
              <a:t> </a:t>
            </a:r>
            <a:r>
              <a:rPr lang="en-US" sz="2400" dirty="0" err="1"/>
              <a:t>Ilmiah</a:t>
            </a:r>
            <a:endParaRPr lang="en-US" sz="2400" dirty="0"/>
          </a:p>
        </p:txBody>
      </p:sp>
      <p:sp>
        <p:nvSpPr>
          <p:cNvPr id="6" name="Title 1"/>
          <p:cNvSpPr txBox="1">
            <a:spLocks/>
          </p:cNvSpPr>
          <p:nvPr/>
        </p:nvSpPr>
        <p:spPr>
          <a:xfrm>
            <a:off x="1088910" y="5477691"/>
            <a:ext cx="4501990" cy="737759"/>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7700" b="0" i="1" kern="1200" cap="all" baseline="0">
                <a:solidFill>
                  <a:schemeClr val="tx2"/>
                </a:solidFill>
                <a:latin typeface="+mj-lt"/>
                <a:ea typeface="+mj-ea"/>
                <a:cs typeface="+mj-cs"/>
              </a:defRPr>
            </a:lvl1pPr>
          </a:lstStyle>
          <a:p>
            <a:r>
              <a:rPr lang="en-US" sz="4000" dirty="0" err="1"/>
              <a:t>simpulan</a:t>
            </a:r>
            <a:endParaRPr lang="en-US" sz="4000" dirty="0"/>
          </a:p>
        </p:txBody>
      </p:sp>
      <p:sp>
        <p:nvSpPr>
          <p:cNvPr id="7" name="Subtitle 2"/>
          <p:cNvSpPr txBox="1">
            <a:spLocks/>
          </p:cNvSpPr>
          <p:nvPr/>
        </p:nvSpPr>
        <p:spPr>
          <a:xfrm>
            <a:off x="11295017"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2</a:t>
            </a:r>
          </a:p>
        </p:txBody>
      </p:sp>
      <p:cxnSp>
        <p:nvCxnSpPr>
          <p:cNvPr id="8" name="Straight Connector 7"/>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88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4"/>
            <a:ext cx="5207384" cy="798718"/>
          </a:xfrm>
        </p:spPr>
        <p:txBody>
          <a:bodyPr>
            <a:normAutofit/>
          </a:bodyPr>
          <a:lstStyle/>
          <a:p>
            <a:r>
              <a:rPr lang="en-US" sz="4000" dirty="0" err="1"/>
              <a:t>Latar</a:t>
            </a:r>
            <a:r>
              <a:rPr lang="en-US" sz="4000" dirty="0"/>
              <a:t> </a:t>
            </a:r>
            <a:r>
              <a:rPr lang="en-US" sz="4000" dirty="0" err="1"/>
              <a:t>belakang</a:t>
            </a:r>
            <a:endParaRPr lang="en-US" sz="4000" dirty="0"/>
          </a:p>
        </p:txBody>
      </p:sp>
      <p:sp>
        <p:nvSpPr>
          <p:cNvPr id="3" name="Subtitle 2"/>
          <p:cNvSpPr>
            <a:spLocks noGrp="1"/>
          </p:cNvSpPr>
          <p:nvPr>
            <p:ph type="subTitle" idx="1"/>
          </p:nvPr>
        </p:nvSpPr>
        <p:spPr>
          <a:xfrm>
            <a:off x="1088913" y="2619921"/>
            <a:ext cx="6687841" cy="1515291"/>
          </a:xfrm>
          <a:ln>
            <a:solidFill>
              <a:schemeClr val="tx1"/>
            </a:solidFill>
          </a:ln>
        </p:spPr>
        <p:txBody>
          <a:bodyPr>
            <a:noAutofit/>
          </a:bodyPr>
          <a:lstStyle/>
          <a:p>
            <a:pPr algn="just"/>
            <a:r>
              <a:rPr lang="id-ID" dirty="0"/>
              <a:t>Penelitian adalah langkah sistematis dalam upaya memecahkan masalah. Penelitian merupakan penelaahan terkendali yang mengandung dua hal pokok yaitu logika berpikir dan data atau informasi yang dikumpulkan secara empiris.</a:t>
            </a:r>
            <a:endParaRPr lang="en-US" dirty="0"/>
          </a:p>
        </p:txBody>
      </p:sp>
      <p:sp>
        <p:nvSpPr>
          <p:cNvPr id="4" name="Subtitle 2"/>
          <p:cNvSpPr txBox="1">
            <a:spLocks/>
          </p:cNvSpPr>
          <p:nvPr/>
        </p:nvSpPr>
        <p:spPr>
          <a:xfrm>
            <a:off x="1088913" y="4395653"/>
            <a:ext cx="6687841" cy="1125581"/>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Penelitian sebagai upaya untuk memperoleh kebenaran harus didasari oleh proses berpikir ilmiah yang dituangkan dalam metode ilmiah. </a:t>
            </a:r>
            <a:endParaRPr lang="en-US" dirty="0"/>
          </a:p>
        </p:txBody>
      </p:sp>
      <p:sp>
        <p:nvSpPr>
          <p:cNvPr id="5" name="Subtitle 2"/>
          <p:cNvSpPr txBox="1">
            <a:spLocks/>
          </p:cNvSpPr>
          <p:nvPr/>
        </p:nvSpPr>
        <p:spPr>
          <a:xfrm>
            <a:off x="1088913" y="1867448"/>
            <a:ext cx="6687841" cy="492033"/>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Penelitian adalah cara menemukan ilmu baru</a:t>
            </a:r>
            <a:endParaRPr lang="en-US" dirty="0"/>
          </a:p>
        </p:txBody>
      </p:sp>
      <p:cxnSp>
        <p:nvCxnSpPr>
          <p:cNvPr id="7" name="Straight Connector 6"/>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ubtitle 2"/>
          <p:cNvSpPr txBox="1">
            <a:spLocks/>
          </p:cNvSpPr>
          <p:nvPr/>
        </p:nvSpPr>
        <p:spPr>
          <a:xfrm>
            <a:off x="11295017"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3</a:t>
            </a:r>
          </a:p>
        </p:txBody>
      </p:sp>
    </p:spTree>
    <p:extLst>
      <p:ext uri="{BB962C8B-B14F-4D97-AF65-F5344CB8AC3E}">
        <p14:creationId xmlns:p14="http://schemas.microsoft.com/office/powerpoint/2010/main" val="385382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3"/>
            <a:ext cx="5895361" cy="650673"/>
          </a:xfrm>
        </p:spPr>
        <p:txBody>
          <a:bodyPr>
            <a:normAutofit/>
          </a:bodyPr>
          <a:lstStyle/>
          <a:p>
            <a:r>
              <a:rPr lang="en-US" sz="4000" dirty="0" err="1"/>
              <a:t>Penelitian</a:t>
            </a:r>
            <a:r>
              <a:rPr lang="en-US" sz="4000" dirty="0"/>
              <a:t> </a:t>
            </a:r>
            <a:r>
              <a:rPr lang="en-US" sz="4000" dirty="0" err="1"/>
              <a:t>ilmiah</a:t>
            </a:r>
            <a:endParaRPr lang="en-US" sz="4000" dirty="0"/>
          </a:p>
        </p:txBody>
      </p:sp>
      <p:sp>
        <p:nvSpPr>
          <p:cNvPr id="4" name="Subtitle 2"/>
          <p:cNvSpPr txBox="1">
            <a:spLocks/>
          </p:cNvSpPr>
          <p:nvPr/>
        </p:nvSpPr>
        <p:spPr>
          <a:xfrm>
            <a:off x="1088913" y="1867448"/>
            <a:ext cx="6687841" cy="1485352"/>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fontAlgn="base"/>
            <a:r>
              <a:rPr lang="id-ID" dirty="0"/>
              <a:t>Menurut Webter Dictionary, penelitian adalah investigasi atau eksperimen yang bertujuan untuk menemukan dan interpretasi atas fakta, revisi atas teori atau hukum, atau aplikasi atas teori atau hukum yang telah direvisi.</a:t>
            </a:r>
            <a:endParaRPr lang="en-US" dirty="0"/>
          </a:p>
        </p:txBody>
      </p:sp>
      <p:sp>
        <p:nvSpPr>
          <p:cNvPr id="5" name="Subtitle 2"/>
          <p:cNvSpPr txBox="1">
            <a:spLocks/>
          </p:cNvSpPr>
          <p:nvPr/>
        </p:nvSpPr>
        <p:spPr>
          <a:xfrm>
            <a:off x="1088912" y="3683185"/>
            <a:ext cx="6687841" cy="1833695"/>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fontAlgn="base"/>
            <a:r>
              <a:rPr lang="id-ID" dirty="0"/>
              <a:t>Menurut Donald &amp; William (1997), penelitian ilmiah adalah penyelidikan yang sistematis, terkendali, empiris dan kritis mengenai fenomena-fenomena alam yang dibimbing oleh teori dan hipotesis-hipotesis mengenai hubungan-hubungan yang diduga antara fenomena-fenomena tersebut.</a:t>
            </a:r>
            <a:endParaRPr lang="en-US" dirty="0"/>
          </a:p>
        </p:txBody>
      </p:sp>
      <p:sp>
        <p:nvSpPr>
          <p:cNvPr id="6" name="Subtitle 2"/>
          <p:cNvSpPr txBox="1">
            <a:spLocks/>
          </p:cNvSpPr>
          <p:nvPr/>
        </p:nvSpPr>
        <p:spPr>
          <a:xfrm>
            <a:off x="1088913" y="5847265"/>
            <a:ext cx="6687841" cy="806084"/>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Penelitian (research)</a:t>
            </a:r>
            <a:r>
              <a:rPr lang="id-ID" b="1" dirty="0"/>
              <a:t> </a:t>
            </a:r>
            <a:r>
              <a:rPr lang="id-ID" dirty="0"/>
              <a:t>dapat didefinisikan sebagai rangkaian kegiatan ilmiah dalam rangka pemecahan suatu permasalahan.</a:t>
            </a:r>
            <a:endParaRPr lang="en-US" dirty="0"/>
          </a:p>
        </p:txBody>
      </p:sp>
      <p:cxnSp>
        <p:nvCxnSpPr>
          <p:cNvPr id="7" name="Straight Connector 6"/>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p:nvSpPr>
        <p:spPr>
          <a:xfrm>
            <a:off x="11295017"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endParaRPr lang="en-US" sz="3200" dirty="0"/>
          </a:p>
        </p:txBody>
      </p:sp>
      <p:sp>
        <p:nvSpPr>
          <p:cNvPr id="10"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4</a:t>
            </a:r>
          </a:p>
        </p:txBody>
      </p:sp>
    </p:spTree>
    <p:extLst>
      <p:ext uri="{BB962C8B-B14F-4D97-AF65-F5344CB8AC3E}">
        <p14:creationId xmlns:p14="http://schemas.microsoft.com/office/powerpoint/2010/main" val="160591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4078" y="1253309"/>
            <a:ext cx="3796595" cy="1542143"/>
          </a:xfrm>
          <a:ln>
            <a:solidFill>
              <a:schemeClr val="tx1"/>
            </a:solidFill>
          </a:ln>
        </p:spPr>
        <p:txBody>
          <a:bodyPr>
            <a:noAutofit/>
          </a:bodyPr>
          <a:lstStyle/>
          <a:p>
            <a:r>
              <a:rPr lang="en-US" dirty="0" err="1"/>
              <a:t>Penelitian</a:t>
            </a:r>
            <a:r>
              <a:rPr lang="en-US" dirty="0"/>
              <a:t> </a:t>
            </a:r>
            <a:r>
              <a:rPr lang="en-US" dirty="0" err="1"/>
              <a:t>memiliki</a:t>
            </a:r>
            <a:r>
              <a:rPr lang="en-US" dirty="0"/>
              <a:t> 3 </a:t>
            </a:r>
            <a:r>
              <a:rPr lang="en-US" dirty="0" err="1"/>
              <a:t>unsur</a:t>
            </a:r>
            <a:r>
              <a:rPr lang="en-US" dirty="0"/>
              <a:t> </a:t>
            </a:r>
            <a:r>
              <a:rPr lang="en-US" dirty="0" err="1"/>
              <a:t>penting</a:t>
            </a:r>
            <a:r>
              <a:rPr lang="en-US" dirty="0"/>
              <a:t>:</a:t>
            </a:r>
          </a:p>
          <a:p>
            <a:pPr marL="457200" indent="-457200">
              <a:buFont typeface="+mj-lt"/>
              <a:buAutoNum type="arabicPeriod"/>
            </a:pPr>
            <a:r>
              <a:rPr lang="en-US" dirty="0" err="1"/>
              <a:t>Sasaran</a:t>
            </a:r>
            <a:endParaRPr lang="en-US" dirty="0"/>
          </a:p>
          <a:p>
            <a:pPr marL="457200" indent="-457200">
              <a:buFont typeface="+mj-lt"/>
              <a:buAutoNum type="arabicPeriod"/>
            </a:pPr>
            <a:r>
              <a:rPr lang="en-US" dirty="0"/>
              <a:t>Usaha</a:t>
            </a:r>
          </a:p>
          <a:p>
            <a:pPr marL="457200" indent="-457200">
              <a:buFont typeface="+mj-lt"/>
              <a:buAutoNum type="arabicPeriod"/>
            </a:pPr>
            <a:r>
              <a:rPr lang="en-US" dirty="0" err="1"/>
              <a:t>Metode</a:t>
            </a:r>
            <a:r>
              <a:rPr lang="en-US" dirty="0"/>
              <a:t> </a:t>
            </a:r>
            <a:r>
              <a:rPr lang="en-US" dirty="0" err="1"/>
              <a:t>Ilmiah</a:t>
            </a:r>
            <a:endParaRPr lang="en-US" dirty="0"/>
          </a:p>
        </p:txBody>
      </p:sp>
      <p:sp>
        <p:nvSpPr>
          <p:cNvPr id="4" name="Subtitle 2"/>
          <p:cNvSpPr txBox="1">
            <a:spLocks/>
          </p:cNvSpPr>
          <p:nvPr/>
        </p:nvSpPr>
        <p:spPr>
          <a:xfrm>
            <a:off x="1054078" y="3249749"/>
            <a:ext cx="5982447" cy="1476828"/>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Menurut Whitney (1960), penelitian dan ilmu merupakan proses dan hasilnya adalah kebenaran.</a:t>
            </a:r>
            <a:r>
              <a:rPr lang="en-US" dirty="0"/>
              <a:t> </a:t>
            </a:r>
            <a:r>
              <a:rPr lang="id-ID" dirty="0"/>
              <a:t>Jadi, penelitian yang diproses dengan ilmu, akan menghasilkan kebenaran ilmiah.</a:t>
            </a:r>
            <a:endParaRPr lang="en-US" dirty="0"/>
          </a:p>
        </p:txBody>
      </p:sp>
      <p:sp>
        <p:nvSpPr>
          <p:cNvPr id="5" name="Subtitle 2"/>
          <p:cNvSpPr txBox="1">
            <a:spLocks/>
          </p:cNvSpPr>
          <p:nvPr/>
        </p:nvSpPr>
        <p:spPr>
          <a:xfrm>
            <a:off x="1054079" y="5180875"/>
            <a:ext cx="5982447" cy="1476828"/>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Penelitian bisa menggunakan metode ilmiah (scientific method) atau non-ilmiah (unscientific method).</a:t>
            </a:r>
            <a:r>
              <a:rPr lang="en-US" dirty="0"/>
              <a:t> Yang </a:t>
            </a:r>
            <a:r>
              <a:rPr lang="en-US" dirty="0" err="1"/>
              <a:t>keduanya</a:t>
            </a:r>
            <a:r>
              <a:rPr lang="en-US" dirty="0"/>
              <a:t> </a:t>
            </a:r>
            <a:r>
              <a:rPr lang="en-US" dirty="0" err="1"/>
              <a:t>merupakan</a:t>
            </a:r>
            <a:r>
              <a:rPr lang="en-US" dirty="0"/>
              <a:t> </a:t>
            </a:r>
            <a:r>
              <a:rPr lang="en-US" dirty="0" err="1"/>
              <a:t>dasar</a:t>
            </a:r>
            <a:r>
              <a:rPr lang="en-US" dirty="0"/>
              <a:t> </a:t>
            </a:r>
            <a:r>
              <a:rPr lang="en-US" dirty="0" err="1"/>
              <a:t>dalam</a:t>
            </a:r>
            <a:r>
              <a:rPr lang="en-US" dirty="0"/>
              <a:t> </a:t>
            </a:r>
            <a:r>
              <a:rPr lang="en-US" dirty="0" err="1"/>
              <a:t>penilitan</a:t>
            </a:r>
            <a:r>
              <a:rPr lang="en-US" dirty="0"/>
              <a:t> </a:t>
            </a:r>
            <a:r>
              <a:rPr lang="en-US" dirty="0" err="1"/>
              <a:t>ilmiah</a:t>
            </a:r>
            <a:r>
              <a:rPr lang="en-US" dirty="0"/>
              <a:t>.</a:t>
            </a:r>
          </a:p>
        </p:txBody>
      </p:sp>
      <p:cxnSp>
        <p:nvCxnSpPr>
          <p:cNvPr id="7" name="Straight Connector 6"/>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5</a:t>
            </a:r>
          </a:p>
        </p:txBody>
      </p:sp>
    </p:spTree>
    <p:extLst>
      <p:ext uri="{BB962C8B-B14F-4D97-AF65-F5344CB8AC3E}">
        <p14:creationId xmlns:p14="http://schemas.microsoft.com/office/powerpoint/2010/main" val="279608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2788" y="1218474"/>
            <a:ext cx="7034362" cy="2752634"/>
          </a:xfrm>
          <a:ln>
            <a:solidFill>
              <a:schemeClr val="tx1"/>
            </a:solidFill>
          </a:ln>
        </p:spPr>
        <p:txBody>
          <a:bodyPr>
            <a:normAutofit/>
          </a:bodyPr>
          <a:lstStyle/>
          <a:p>
            <a:pPr algn="just" fontAlgn="base"/>
            <a:r>
              <a:rPr lang="id-ID" dirty="0"/>
              <a:t>Suatu penelitian harus memenuhi beberapa karakteristik untuk dapat dikatakan sebagai penelitian ilmiah. Umumnya ada </a:t>
            </a:r>
            <a:r>
              <a:rPr lang="en-US" dirty="0"/>
              <a:t>4</a:t>
            </a:r>
            <a:r>
              <a:rPr lang="id-ID" dirty="0"/>
              <a:t> karakteristik penelitian ilmiah, yaitu:</a:t>
            </a:r>
            <a:endParaRPr lang="en-US" dirty="0"/>
          </a:p>
          <a:p>
            <a:pPr marL="457200" indent="-457200" fontAlgn="base">
              <a:buFont typeface="+mj-lt"/>
              <a:buAutoNum type="arabicPeriod"/>
            </a:pPr>
            <a:r>
              <a:rPr lang="en-US" dirty="0" err="1"/>
              <a:t>Sistematik</a:t>
            </a:r>
            <a:endParaRPr lang="en-US" dirty="0"/>
          </a:p>
          <a:p>
            <a:pPr marL="457200" indent="-457200" fontAlgn="base">
              <a:buFont typeface="+mj-lt"/>
              <a:buAutoNum type="arabicPeriod"/>
            </a:pPr>
            <a:r>
              <a:rPr lang="en-US" dirty="0" err="1"/>
              <a:t>Logis</a:t>
            </a:r>
            <a:endParaRPr lang="en-US" dirty="0"/>
          </a:p>
          <a:p>
            <a:pPr marL="457200" indent="-457200" fontAlgn="base">
              <a:buFont typeface="+mj-lt"/>
              <a:buAutoNum type="arabicPeriod"/>
            </a:pPr>
            <a:r>
              <a:rPr lang="en-US" dirty="0" err="1"/>
              <a:t>Empiris</a:t>
            </a:r>
            <a:endParaRPr lang="en-US" dirty="0"/>
          </a:p>
          <a:p>
            <a:pPr marL="457200" indent="-457200" fontAlgn="base">
              <a:buFont typeface="+mj-lt"/>
              <a:buAutoNum type="arabicPeriod"/>
            </a:pPr>
            <a:r>
              <a:rPr lang="en-US" dirty="0" err="1"/>
              <a:t>Replikatif</a:t>
            </a:r>
            <a:endParaRPr lang="en-US" dirty="0"/>
          </a:p>
          <a:p>
            <a:pPr fontAlgn="base"/>
            <a:endParaRPr lang="en-US" dirty="0"/>
          </a:p>
        </p:txBody>
      </p:sp>
      <p:cxnSp>
        <p:nvCxnSpPr>
          <p:cNvPr id="4" name="Straight Connector 3"/>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6</a:t>
            </a:r>
          </a:p>
        </p:txBody>
      </p:sp>
    </p:spTree>
    <p:extLst>
      <p:ext uri="{BB962C8B-B14F-4D97-AF65-F5344CB8AC3E}">
        <p14:creationId xmlns:p14="http://schemas.microsoft.com/office/powerpoint/2010/main" val="158984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3" y="1143293"/>
            <a:ext cx="4806790" cy="659381"/>
          </a:xfrm>
        </p:spPr>
        <p:txBody>
          <a:bodyPr>
            <a:normAutofit/>
          </a:bodyPr>
          <a:lstStyle/>
          <a:p>
            <a:r>
              <a:rPr lang="en-US" sz="4000" dirty="0" err="1"/>
              <a:t>Metode</a:t>
            </a:r>
            <a:r>
              <a:rPr lang="en-US" sz="4000" dirty="0"/>
              <a:t> </a:t>
            </a:r>
            <a:r>
              <a:rPr lang="en-US" sz="4000" dirty="0" err="1"/>
              <a:t>ilmiah</a:t>
            </a:r>
            <a:endParaRPr lang="en-US" sz="4000" dirty="0"/>
          </a:p>
        </p:txBody>
      </p:sp>
      <p:sp>
        <p:nvSpPr>
          <p:cNvPr id="3" name="Subtitle 2"/>
          <p:cNvSpPr>
            <a:spLocks noGrp="1"/>
          </p:cNvSpPr>
          <p:nvPr>
            <p:ph type="subTitle" idx="1"/>
          </p:nvPr>
        </p:nvSpPr>
        <p:spPr>
          <a:xfrm>
            <a:off x="1088913" y="1802674"/>
            <a:ext cx="7034362" cy="706355"/>
          </a:xfrm>
          <a:ln>
            <a:solidFill>
              <a:schemeClr val="tx1"/>
            </a:solidFill>
          </a:ln>
        </p:spPr>
        <p:txBody>
          <a:bodyPr>
            <a:normAutofit fontScale="92500" lnSpcReduction="10000"/>
          </a:bodyPr>
          <a:lstStyle/>
          <a:p>
            <a:r>
              <a:rPr lang="id-ID" dirty="0"/>
              <a:t>Secara bahasa metode berasal dari dua kata yaitu “meta” dan “hodos”. Meta berarti melalui sedangkan hodos berarti jalan atau cara.</a:t>
            </a:r>
            <a:endParaRPr lang="en-US" dirty="0"/>
          </a:p>
        </p:txBody>
      </p:sp>
      <p:sp>
        <p:nvSpPr>
          <p:cNvPr id="4" name="Subtitle 2"/>
          <p:cNvSpPr txBox="1">
            <a:spLocks/>
          </p:cNvSpPr>
          <p:nvPr/>
        </p:nvSpPr>
        <p:spPr>
          <a:xfrm>
            <a:off x="1088913" y="2975913"/>
            <a:ext cx="7034362" cy="706355"/>
          </a:xfrm>
          <a:prstGeom prst="rect">
            <a:avLst/>
          </a:prstGeom>
          <a:ln>
            <a:solidFill>
              <a:schemeClr val="tx1"/>
            </a:solidFill>
          </a:ln>
        </p:spPr>
        <p:txBody>
          <a:bodyPr vert="horz" lIns="91440" tIns="45720" rIns="91440" bIns="45720" rtlCol="0">
            <a:normAutofit fontScale="92500" lnSpcReduction="10000"/>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r>
              <a:rPr lang="en-US" dirty="0" err="1"/>
              <a:t>Metode</a:t>
            </a:r>
            <a:r>
              <a:rPr lang="en-US" dirty="0"/>
              <a:t> </a:t>
            </a:r>
            <a:r>
              <a:rPr lang="id-ID" dirty="0"/>
              <a:t>berarti cara atau jalan yang harus dilalui untuk mencapai suatu tujuan. Abudin Nata (1997, 91). </a:t>
            </a:r>
            <a:endParaRPr lang="en-US" dirty="0"/>
          </a:p>
        </p:txBody>
      </p:sp>
      <p:sp>
        <p:nvSpPr>
          <p:cNvPr id="5" name="Subtitle 2"/>
          <p:cNvSpPr txBox="1">
            <a:spLocks/>
          </p:cNvSpPr>
          <p:nvPr/>
        </p:nvSpPr>
        <p:spPr>
          <a:xfrm>
            <a:off x="1088913" y="4149152"/>
            <a:ext cx="7034362" cy="1494002"/>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Metode ilmiah</a:t>
            </a:r>
            <a:r>
              <a:rPr lang="en-US" dirty="0"/>
              <a:t> </a:t>
            </a:r>
            <a:r>
              <a:rPr lang="id-ID" dirty="0"/>
              <a:t>merupakan proses keilmuan untuk memperoleh pengetahuan secara sistematis berdasarkan bukti fisis.</a:t>
            </a:r>
            <a:r>
              <a:rPr lang="en-US" dirty="0"/>
              <a:t> </a:t>
            </a:r>
            <a:r>
              <a:rPr lang="en-US" dirty="0" err="1"/>
              <a:t>Dengan</a:t>
            </a:r>
            <a:r>
              <a:rPr lang="en-US" dirty="0"/>
              <a:t> </a:t>
            </a:r>
            <a:r>
              <a:rPr lang="en-US" dirty="0" err="1"/>
              <a:t>membentuk</a:t>
            </a:r>
            <a:r>
              <a:rPr lang="en-US" dirty="0"/>
              <a:t> </a:t>
            </a:r>
            <a:r>
              <a:rPr lang="en-US" dirty="0" err="1"/>
              <a:t>hipotesis</a:t>
            </a:r>
            <a:r>
              <a:rPr lang="en-US" dirty="0"/>
              <a:t> yang </a:t>
            </a:r>
            <a:r>
              <a:rPr lang="en-US" dirty="0" err="1"/>
              <a:t>akan</a:t>
            </a:r>
            <a:r>
              <a:rPr lang="en-US" dirty="0"/>
              <a:t> </a:t>
            </a:r>
            <a:r>
              <a:rPr lang="en-US" dirty="0" err="1"/>
              <a:t>diuji</a:t>
            </a:r>
            <a:r>
              <a:rPr lang="en-US" dirty="0"/>
              <a:t> </a:t>
            </a:r>
            <a:r>
              <a:rPr lang="en-US" dirty="0" err="1"/>
              <a:t>dengan</a:t>
            </a:r>
            <a:r>
              <a:rPr lang="en-US" dirty="0"/>
              <a:t> </a:t>
            </a:r>
            <a:r>
              <a:rPr lang="en-US" dirty="0" err="1"/>
              <a:t>eksperimen</a:t>
            </a:r>
            <a:r>
              <a:rPr lang="en-US" dirty="0"/>
              <a:t>. Yang </a:t>
            </a:r>
            <a:r>
              <a:rPr lang="en-US" dirty="0" err="1"/>
              <a:t>hasilnya</a:t>
            </a:r>
            <a:r>
              <a:rPr lang="en-US" dirty="0"/>
              <a:t> </a:t>
            </a:r>
            <a:r>
              <a:rPr lang="en-US" dirty="0" err="1"/>
              <a:t>kemudian</a:t>
            </a:r>
            <a:r>
              <a:rPr lang="en-US" dirty="0"/>
              <a:t> </a:t>
            </a:r>
            <a:r>
              <a:rPr lang="en-US" dirty="0" err="1"/>
              <a:t>dapat</a:t>
            </a:r>
            <a:r>
              <a:rPr lang="en-US" dirty="0"/>
              <a:t> </a:t>
            </a:r>
            <a:r>
              <a:rPr lang="en-US" dirty="0" err="1"/>
              <a:t>dijadikan</a:t>
            </a:r>
            <a:r>
              <a:rPr lang="en-US" dirty="0"/>
              <a:t> </a:t>
            </a:r>
            <a:r>
              <a:rPr lang="en-US" dirty="0" err="1"/>
              <a:t>Teori</a:t>
            </a:r>
            <a:r>
              <a:rPr lang="en-US" dirty="0"/>
              <a:t> </a:t>
            </a:r>
            <a:r>
              <a:rPr lang="en-US" dirty="0" err="1"/>
              <a:t>Ilmiah</a:t>
            </a:r>
            <a:r>
              <a:rPr lang="id-ID" dirty="0"/>
              <a:t> </a:t>
            </a:r>
            <a:endParaRPr lang="en-US" dirty="0"/>
          </a:p>
        </p:txBody>
      </p:sp>
      <p:cxnSp>
        <p:nvCxnSpPr>
          <p:cNvPr id="7" name="Straight Connector 6"/>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7</a:t>
            </a:r>
          </a:p>
        </p:txBody>
      </p:sp>
    </p:spTree>
    <p:extLst>
      <p:ext uri="{BB962C8B-B14F-4D97-AF65-F5344CB8AC3E}">
        <p14:creationId xmlns:p14="http://schemas.microsoft.com/office/powerpoint/2010/main" val="2077299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1828" y="3554546"/>
            <a:ext cx="7034362" cy="2552338"/>
          </a:xfrm>
          <a:ln>
            <a:solidFill>
              <a:schemeClr val="tx1"/>
            </a:solidFill>
          </a:ln>
        </p:spPr>
        <p:txBody>
          <a:bodyPr>
            <a:noAutofit/>
          </a:bodyPr>
          <a:lstStyle/>
          <a:p>
            <a:pPr algn="just"/>
            <a:r>
              <a:rPr lang="en-US" dirty="0"/>
              <a:t>5 </a:t>
            </a:r>
            <a:r>
              <a:rPr lang="id-ID" dirty="0"/>
              <a:t>langkah pokok metode ilmiah yang akan mendasari langkah-langkah penelitian</a:t>
            </a:r>
            <a:r>
              <a:rPr lang="en-US" dirty="0"/>
              <a:t>:</a:t>
            </a:r>
          </a:p>
          <a:p>
            <a:pPr marL="457200" indent="-457200" algn="just">
              <a:buFont typeface="+mj-lt"/>
              <a:buAutoNum type="arabicPeriod"/>
            </a:pPr>
            <a:r>
              <a:rPr lang="en-US" dirty="0" err="1"/>
              <a:t>Pengenalan</a:t>
            </a:r>
            <a:r>
              <a:rPr lang="en-US" dirty="0"/>
              <a:t> </a:t>
            </a:r>
            <a:r>
              <a:rPr lang="en-US" dirty="0" err="1"/>
              <a:t>Masalah</a:t>
            </a:r>
            <a:endParaRPr lang="en-US" dirty="0"/>
          </a:p>
          <a:p>
            <a:pPr marL="457200" indent="-457200" algn="just">
              <a:buFont typeface="+mj-lt"/>
              <a:buAutoNum type="arabicPeriod"/>
            </a:pPr>
            <a:r>
              <a:rPr lang="en-US" dirty="0" err="1"/>
              <a:t>Penyusunan</a:t>
            </a:r>
            <a:r>
              <a:rPr lang="en-US" dirty="0"/>
              <a:t> </a:t>
            </a:r>
            <a:r>
              <a:rPr lang="en-US" dirty="0" err="1"/>
              <a:t>Hipotesis</a:t>
            </a:r>
            <a:endParaRPr lang="en-US" dirty="0"/>
          </a:p>
          <a:p>
            <a:pPr marL="457200" indent="-457200" algn="just">
              <a:buFont typeface="+mj-lt"/>
              <a:buAutoNum type="arabicPeriod"/>
            </a:pPr>
            <a:r>
              <a:rPr lang="en-US" dirty="0" err="1"/>
              <a:t>Pengumpulan</a:t>
            </a:r>
            <a:r>
              <a:rPr lang="en-US" dirty="0"/>
              <a:t> Data</a:t>
            </a:r>
          </a:p>
          <a:p>
            <a:pPr marL="457200" indent="-457200" algn="just">
              <a:buFont typeface="+mj-lt"/>
              <a:buAutoNum type="arabicPeriod"/>
            </a:pPr>
            <a:r>
              <a:rPr lang="en-US" dirty="0" err="1"/>
              <a:t>Analisis</a:t>
            </a:r>
            <a:endParaRPr lang="en-US" dirty="0"/>
          </a:p>
          <a:p>
            <a:pPr marL="457200" indent="-457200" algn="just">
              <a:buFont typeface="+mj-lt"/>
              <a:buAutoNum type="arabicPeriod"/>
            </a:pPr>
            <a:r>
              <a:rPr lang="en-US" dirty="0" err="1"/>
              <a:t>Penyimpulan</a:t>
            </a:r>
            <a:endParaRPr lang="en-US" dirty="0"/>
          </a:p>
        </p:txBody>
      </p:sp>
      <p:sp>
        <p:nvSpPr>
          <p:cNvPr id="4" name="Subtitle 2"/>
          <p:cNvSpPr txBox="1">
            <a:spLocks/>
          </p:cNvSpPr>
          <p:nvPr/>
        </p:nvSpPr>
        <p:spPr>
          <a:xfrm>
            <a:off x="1001828" y="1230085"/>
            <a:ext cx="7034362" cy="1861457"/>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id-ID" dirty="0"/>
              <a:t>Metode ilmiah yaitu menggabungkan cara berpikir deduktif dan cara berfikir induktif dalam membangun pengetahuan.</a:t>
            </a:r>
            <a:r>
              <a:rPr lang="en-US" dirty="0"/>
              <a:t> H</a:t>
            </a:r>
            <a:r>
              <a:rPr lang="id-ID" dirty="0"/>
              <a:t>arus mempunyai sifat bebas prasangka,  bersih dan jauh dari pertimbangan subyektif, menggunakan prinsip analisis, menggunakan teknik kuantitatif dan atau kualitatif</a:t>
            </a:r>
            <a:r>
              <a:rPr lang="en-US" dirty="0"/>
              <a:t>.</a:t>
            </a:r>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8</a:t>
            </a:r>
          </a:p>
        </p:txBody>
      </p:sp>
    </p:spTree>
    <p:extLst>
      <p:ext uri="{BB962C8B-B14F-4D97-AF65-F5344CB8AC3E}">
        <p14:creationId xmlns:p14="http://schemas.microsoft.com/office/powerpoint/2010/main" val="422107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8911" y="2577737"/>
            <a:ext cx="8995613" cy="1524000"/>
          </a:xfrm>
          <a:ln>
            <a:solidFill>
              <a:schemeClr val="tx1"/>
            </a:solidFill>
          </a:ln>
        </p:spPr>
        <p:txBody>
          <a:bodyPr>
            <a:noAutofit/>
          </a:bodyPr>
          <a:lstStyle/>
          <a:p>
            <a:pPr algn="just"/>
            <a:r>
              <a:rPr lang="en-US" dirty="0"/>
              <a:t>1. </a:t>
            </a:r>
            <a:r>
              <a:rPr lang="en-US" dirty="0" err="1"/>
              <a:t>Pendekatan</a:t>
            </a:r>
            <a:r>
              <a:rPr lang="en-US" dirty="0"/>
              <a:t> </a:t>
            </a:r>
            <a:r>
              <a:rPr lang="en-US" dirty="0" err="1"/>
              <a:t>Dialektika</a:t>
            </a:r>
            <a:endParaRPr lang="en-US" dirty="0"/>
          </a:p>
          <a:p>
            <a:pPr algn="just"/>
            <a:r>
              <a:rPr lang="id-ID" dirty="0"/>
              <a:t>Pendekatan dialektika ini diperkenalkan oleh Karl Marx.</a:t>
            </a:r>
            <a:r>
              <a:rPr lang="en-US" dirty="0"/>
              <a:t> </a:t>
            </a:r>
            <a:r>
              <a:rPr lang="en-US" dirty="0" err="1"/>
              <a:t>Ia</a:t>
            </a:r>
            <a:r>
              <a:rPr lang="en-US" dirty="0"/>
              <a:t> </a:t>
            </a:r>
            <a:r>
              <a:rPr lang="id-ID" dirty="0"/>
              <a:t> Memandang</a:t>
            </a:r>
            <a:r>
              <a:rPr lang="en-US" dirty="0"/>
              <a:t> </a:t>
            </a:r>
            <a:r>
              <a:rPr lang="id-ID" dirty="0"/>
              <a:t>materi/benda yang ada dalam alam semesta, termasuk pikiran manusia, menggunakan hukum dialektika yang dikenal dengan Materialisme Dialektika.  </a:t>
            </a:r>
            <a:endParaRPr lang="en-US" dirty="0"/>
          </a:p>
          <a:p>
            <a:pPr algn="just"/>
            <a:endParaRPr lang="en-US" dirty="0"/>
          </a:p>
          <a:p>
            <a:pPr algn="just"/>
            <a:endParaRPr lang="en-US" dirty="0"/>
          </a:p>
        </p:txBody>
      </p:sp>
      <p:cxnSp>
        <p:nvCxnSpPr>
          <p:cNvPr id="5" name="Straight Connector 4"/>
          <p:cNvCxnSpPr/>
          <p:nvPr/>
        </p:nvCxnSpPr>
        <p:spPr>
          <a:xfrm flipH="1">
            <a:off x="10633165" y="1314994"/>
            <a:ext cx="8709" cy="55604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11295016" y="6106884"/>
            <a:ext cx="348343" cy="751116"/>
          </a:xfrm>
          <a:prstGeom prst="rect">
            <a:avLst/>
          </a:prstGeom>
          <a:ln>
            <a:no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sz="3200" dirty="0"/>
              <a:t>9</a:t>
            </a:r>
          </a:p>
        </p:txBody>
      </p:sp>
      <p:sp>
        <p:nvSpPr>
          <p:cNvPr id="7" name="Title 1"/>
          <p:cNvSpPr>
            <a:spLocks noGrp="1"/>
          </p:cNvSpPr>
          <p:nvPr>
            <p:ph type="ctrTitle"/>
          </p:nvPr>
        </p:nvSpPr>
        <p:spPr>
          <a:xfrm>
            <a:off x="1088912" y="1152001"/>
            <a:ext cx="8995613" cy="711633"/>
          </a:xfrm>
        </p:spPr>
        <p:txBody>
          <a:bodyPr>
            <a:noAutofit/>
          </a:bodyPr>
          <a:lstStyle/>
          <a:p>
            <a:r>
              <a:rPr lang="en-US" sz="4000" dirty="0"/>
              <a:t>pendekatan2 </a:t>
            </a:r>
            <a:r>
              <a:rPr lang="en-US" sz="4000" dirty="0" err="1"/>
              <a:t>metode</a:t>
            </a:r>
            <a:r>
              <a:rPr lang="en-US" sz="4000" dirty="0"/>
              <a:t> </a:t>
            </a:r>
            <a:r>
              <a:rPr lang="en-US" sz="4000" dirty="0" err="1"/>
              <a:t>ilmiah</a:t>
            </a:r>
            <a:endParaRPr lang="en-US" sz="4000" dirty="0"/>
          </a:p>
        </p:txBody>
      </p:sp>
      <p:sp>
        <p:nvSpPr>
          <p:cNvPr id="9" name="Subtitle 2"/>
          <p:cNvSpPr txBox="1">
            <a:spLocks/>
          </p:cNvSpPr>
          <p:nvPr/>
        </p:nvSpPr>
        <p:spPr>
          <a:xfrm>
            <a:off x="1089994" y="1863634"/>
            <a:ext cx="3516099" cy="482235"/>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err="1"/>
              <a:t>Dalam</a:t>
            </a:r>
            <a:r>
              <a:rPr lang="en-US" dirty="0"/>
              <a:t> </a:t>
            </a:r>
            <a:r>
              <a:rPr lang="en-US" dirty="0" err="1"/>
              <a:t>hal</a:t>
            </a:r>
            <a:r>
              <a:rPr lang="en-US" dirty="0"/>
              <a:t> </a:t>
            </a:r>
            <a:r>
              <a:rPr lang="en-US" dirty="0" err="1"/>
              <a:t>ini</a:t>
            </a:r>
            <a:r>
              <a:rPr lang="en-US" dirty="0"/>
              <a:t> </a:t>
            </a:r>
            <a:r>
              <a:rPr lang="en-US" dirty="0" err="1"/>
              <a:t>ada</a:t>
            </a:r>
            <a:r>
              <a:rPr lang="en-US" dirty="0"/>
              <a:t> 2 </a:t>
            </a:r>
            <a:r>
              <a:rPr lang="en-US" dirty="0" err="1"/>
              <a:t>pendekatan</a:t>
            </a:r>
            <a:r>
              <a:rPr lang="en-US" dirty="0"/>
              <a:t>:</a:t>
            </a:r>
          </a:p>
        </p:txBody>
      </p:sp>
      <p:sp>
        <p:nvSpPr>
          <p:cNvPr id="10" name="Subtitle 2"/>
          <p:cNvSpPr txBox="1">
            <a:spLocks/>
          </p:cNvSpPr>
          <p:nvPr/>
        </p:nvSpPr>
        <p:spPr>
          <a:xfrm>
            <a:off x="1088911" y="4333604"/>
            <a:ext cx="8995613" cy="1875607"/>
          </a:xfrm>
          <a:prstGeom prst="rect">
            <a:avLst/>
          </a:prstGeom>
          <a:ln>
            <a:solidFill>
              <a:schemeClr val="tx1"/>
            </a:solidFill>
          </a:ln>
        </p:spPr>
        <p:txBody>
          <a:bodyPr vert="horz" lIns="91440" tIns="45720" rIns="91440" bIns="45720" rtlCol="0">
            <a:noAutofit/>
          </a:bodyPr>
          <a:lstStyle>
            <a:lvl1pPr marL="0" indent="0" algn="l" defTabSz="914400" rtl="0" eaLnBrk="1" latinLnBrk="0" hangingPunct="1">
              <a:lnSpc>
                <a:spcPct val="114000"/>
              </a:lnSpc>
              <a:spcBef>
                <a:spcPts val="0"/>
              </a:spcBef>
              <a:buFont typeface="Arial" panose="020B0604020202020204" pitchFamily="34" charset="0"/>
              <a:buNone/>
              <a:defRPr sz="20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just"/>
            <a:r>
              <a:rPr lang="en-US" dirty="0"/>
              <a:t>4 </a:t>
            </a:r>
            <a:r>
              <a:rPr lang="en-US" dirty="0" err="1"/>
              <a:t>hukum</a:t>
            </a:r>
            <a:r>
              <a:rPr lang="en-US" dirty="0"/>
              <a:t> </a:t>
            </a:r>
            <a:r>
              <a:rPr lang="en-US" dirty="0" err="1"/>
              <a:t>dasar</a:t>
            </a:r>
            <a:r>
              <a:rPr lang="en-US" dirty="0"/>
              <a:t> </a:t>
            </a:r>
            <a:r>
              <a:rPr lang="en-US" dirty="0" err="1"/>
              <a:t>terkait</a:t>
            </a:r>
            <a:r>
              <a:rPr lang="en-US" dirty="0"/>
              <a:t> </a:t>
            </a:r>
            <a:r>
              <a:rPr lang="en-US" dirty="0" err="1"/>
              <a:t>Materialisme</a:t>
            </a:r>
            <a:r>
              <a:rPr lang="en-US" dirty="0"/>
              <a:t> </a:t>
            </a:r>
            <a:r>
              <a:rPr lang="en-US" dirty="0" err="1"/>
              <a:t>Dialketika</a:t>
            </a:r>
            <a:r>
              <a:rPr lang="en-US" dirty="0"/>
              <a:t>:</a:t>
            </a:r>
          </a:p>
          <a:p>
            <a:pPr marL="457200" indent="-457200" algn="just">
              <a:buAutoNum type="arabicPeriod"/>
            </a:pPr>
            <a:r>
              <a:rPr lang="en-US" dirty="0" err="1"/>
              <a:t>Semua</a:t>
            </a:r>
            <a:r>
              <a:rPr lang="en-US" dirty="0"/>
              <a:t> </a:t>
            </a:r>
            <a:r>
              <a:rPr lang="en-US" dirty="0" err="1"/>
              <a:t>materi</a:t>
            </a:r>
            <a:r>
              <a:rPr lang="en-US" dirty="0"/>
              <a:t>/</a:t>
            </a:r>
            <a:r>
              <a:rPr lang="en-US" dirty="0" err="1"/>
              <a:t>benda</a:t>
            </a:r>
            <a:r>
              <a:rPr lang="en-US" dirty="0"/>
              <a:t> </a:t>
            </a:r>
            <a:r>
              <a:rPr lang="en-US" dirty="0" err="1"/>
              <a:t>merupakan</a:t>
            </a:r>
            <a:r>
              <a:rPr lang="en-US" dirty="0"/>
              <a:t> </a:t>
            </a:r>
            <a:r>
              <a:rPr lang="en-US" dirty="0" err="1"/>
              <a:t>satu-kesatuan</a:t>
            </a:r>
            <a:r>
              <a:rPr lang="en-US" dirty="0"/>
              <a:t> yang </a:t>
            </a:r>
            <a:r>
              <a:rPr lang="en-US" dirty="0" err="1"/>
              <a:t>saling</a:t>
            </a:r>
            <a:r>
              <a:rPr lang="en-US" dirty="0"/>
              <a:t> </a:t>
            </a:r>
            <a:r>
              <a:rPr lang="en-US" dirty="0" err="1"/>
              <a:t>berhubungan</a:t>
            </a:r>
            <a:r>
              <a:rPr lang="en-US" dirty="0"/>
              <a:t>.</a:t>
            </a:r>
          </a:p>
          <a:p>
            <a:pPr marL="457200" indent="-457200" algn="just">
              <a:buAutoNum type="arabicPeriod"/>
            </a:pPr>
            <a:r>
              <a:rPr lang="en-US" dirty="0" err="1"/>
              <a:t>Karena</a:t>
            </a:r>
            <a:r>
              <a:rPr lang="en-US" dirty="0"/>
              <a:t> </a:t>
            </a:r>
            <a:r>
              <a:rPr lang="en-US" dirty="0" err="1"/>
              <a:t>saling</a:t>
            </a:r>
            <a:r>
              <a:rPr lang="en-US" dirty="0"/>
              <a:t> </a:t>
            </a:r>
            <a:r>
              <a:rPr lang="en-US" dirty="0" err="1"/>
              <a:t>berhubungan</a:t>
            </a:r>
            <a:r>
              <a:rPr lang="en-US" dirty="0"/>
              <a:t>, </a:t>
            </a:r>
            <a:r>
              <a:rPr lang="en-US" dirty="0" err="1"/>
              <a:t>maka</a:t>
            </a:r>
            <a:r>
              <a:rPr lang="en-US" dirty="0"/>
              <a:t> </a:t>
            </a:r>
            <a:r>
              <a:rPr lang="en-US" dirty="0" err="1"/>
              <a:t>ada</a:t>
            </a:r>
            <a:r>
              <a:rPr lang="en-US" dirty="0"/>
              <a:t> yang </a:t>
            </a:r>
            <a:r>
              <a:rPr lang="en-US" dirty="0" err="1"/>
              <a:t>namanya</a:t>
            </a:r>
            <a:r>
              <a:rPr lang="en-US" dirty="0"/>
              <a:t> </a:t>
            </a:r>
            <a:r>
              <a:rPr lang="en-US" dirty="0" err="1"/>
              <a:t>konflik</a:t>
            </a:r>
            <a:r>
              <a:rPr lang="en-US" dirty="0"/>
              <a:t>.</a:t>
            </a:r>
          </a:p>
          <a:p>
            <a:pPr marL="457200" indent="-457200" algn="just">
              <a:buAutoNum type="arabicPeriod"/>
            </a:pPr>
            <a:r>
              <a:rPr lang="en-US" dirty="0" err="1"/>
              <a:t>Karena</a:t>
            </a:r>
            <a:r>
              <a:rPr lang="en-US" dirty="0"/>
              <a:t> </a:t>
            </a:r>
            <a:r>
              <a:rPr lang="en-US" dirty="0" err="1"/>
              <a:t>ada</a:t>
            </a:r>
            <a:r>
              <a:rPr lang="en-US" dirty="0"/>
              <a:t> </a:t>
            </a:r>
            <a:r>
              <a:rPr lang="en-US" dirty="0" err="1"/>
              <a:t>konflik</a:t>
            </a:r>
            <a:r>
              <a:rPr lang="en-US" dirty="0"/>
              <a:t>, </a:t>
            </a:r>
            <a:r>
              <a:rPr lang="en-US" dirty="0" err="1"/>
              <a:t>maka</a:t>
            </a:r>
            <a:r>
              <a:rPr lang="en-US" dirty="0"/>
              <a:t> </a:t>
            </a:r>
            <a:r>
              <a:rPr lang="en-US" dirty="0" err="1"/>
              <a:t>timbul</a:t>
            </a:r>
            <a:r>
              <a:rPr lang="en-US" dirty="0"/>
              <a:t> yang </a:t>
            </a:r>
            <a:r>
              <a:rPr lang="en-US" dirty="0" err="1"/>
              <a:t>namanya</a:t>
            </a:r>
            <a:r>
              <a:rPr lang="en-US" dirty="0"/>
              <a:t> </a:t>
            </a:r>
            <a:r>
              <a:rPr lang="en-US" dirty="0" err="1"/>
              <a:t>gerak</a:t>
            </a:r>
            <a:r>
              <a:rPr lang="en-US" dirty="0"/>
              <a:t>.</a:t>
            </a:r>
          </a:p>
          <a:p>
            <a:pPr marL="457200" indent="-457200" algn="just">
              <a:buAutoNum type="arabicPeriod"/>
            </a:pPr>
            <a:r>
              <a:rPr lang="en-US" dirty="0" err="1"/>
              <a:t>Karena</a:t>
            </a:r>
            <a:r>
              <a:rPr lang="en-US" dirty="0"/>
              <a:t> </a:t>
            </a:r>
            <a:r>
              <a:rPr lang="en-US" dirty="0" err="1"/>
              <a:t>ada</a:t>
            </a:r>
            <a:r>
              <a:rPr lang="en-US" dirty="0"/>
              <a:t> </a:t>
            </a:r>
            <a:r>
              <a:rPr lang="en-US" dirty="0" err="1"/>
              <a:t>gerak</a:t>
            </a:r>
            <a:r>
              <a:rPr lang="en-US" dirty="0"/>
              <a:t>, </a:t>
            </a:r>
            <a:r>
              <a:rPr lang="en-US" dirty="0" err="1"/>
              <a:t>maka</a:t>
            </a:r>
            <a:r>
              <a:rPr lang="en-US" dirty="0"/>
              <a:t> </a:t>
            </a:r>
            <a:r>
              <a:rPr lang="en-US" dirty="0" err="1"/>
              <a:t>timbul</a:t>
            </a:r>
            <a:r>
              <a:rPr lang="en-US" dirty="0"/>
              <a:t> </a:t>
            </a:r>
            <a:r>
              <a:rPr lang="en-US" dirty="0" err="1"/>
              <a:t>perubahan</a:t>
            </a:r>
            <a:r>
              <a:rPr lang="en-US" dirty="0"/>
              <a:t>.</a:t>
            </a:r>
          </a:p>
        </p:txBody>
      </p:sp>
    </p:spTree>
    <p:extLst>
      <p:ext uri="{BB962C8B-B14F-4D97-AF65-F5344CB8AC3E}">
        <p14:creationId xmlns:p14="http://schemas.microsoft.com/office/powerpoint/2010/main" val="2630371606"/>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158</TotalTime>
  <Words>829</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Schoolbook</vt:lpstr>
      <vt:lpstr>Corbel</vt:lpstr>
      <vt:lpstr>Headlines</vt:lpstr>
      <vt:lpstr>Metodologi ilmiah</vt:lpstr>
      <vt:lpstr>pendahuluan</vt:lpstr>
      <vt:lpstr>Latar belakang</vt:lpstr>
      <vt:lpstr>Penelitian ilmiah</vt:lpstr>
      <vt:lpstr>PowerPoint Presentation</vt:lpstr>
      <vt:lpstr>PowerPoint Presentation</vt:lpstr>
      <vt:lpstr>Metode ilmiah</vt:lpstr>
      <vt:lpstr>PowerPoint Presentation</vt:lpstr>
      <vt:lpstr>pendekatan2 metode ilmiah</vt:lpstr>
      <vt:lpstr>PowerPoint Presentation</vt:lpstr>
      <vt:lpstr>Langkah2 menentukan metode ilmiah</vt:lpstr>
      <vt:lpstr>Keterbatasan dan kelebihan metode ilmiah</vt:lpstr>
      <vt:lpstr>PowerPoint Presentation</vt:lpstr>
      <vt:lpstr>simpulan</vt:lpstr>
      <vt:lpstr>Big thanks to all if there are no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ilmiah</dc:title>
  <dc:creator>Ahmad Yumnan</dc:creator>
  <cp:lastModifiedBy>Intel Core I3 series</cp:lastModifiedBy>
  <cp:revision>16</cp:revision>
  <dcterms:created xsi:type="dcterms:W3CDTF">2020-03-15T23:27:01Z</dcterms:created>
  <dcterms:modified xsi:type="dcterms:W3CDTF">2020-03-19T14:53:16Z</dcterms:modified>
</cp:coreProperties>
</file>