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1"/>
  </p:notesMasterIdLst>
  <p:handoutMasterIdLst>
    <p:handoutMasterId r:id="rId22"/>
  </p:handoutMasterIdLst>
  <p:sldIdLst>
    <p:sldId id="272" r:id="rId2"/>
    <p:sldId id="331" r:id="rId3"/>
    <p:sldId id="482" r:id="rId4"/>
    <p:sldId id="483" r:id="rId5"/>
    <p:sldId id="484" r:id="rId6"/>
    <p:sldId id="486" r:id="rId7"/>
    <p:sldId id="487" r:id="rId8"/>
    <p:sldId id="488" r:id="rId9"/>
    <p:sldId id="382" r:id="rId10"/>
    <p:sldId id="489" r:id="rId11"/>
    <p:sldId id="490" r:id="rId12"/>
    <p:sldId id="491" r:id="rId13"/>
    <p:sldId id="492" r:id="rId14"/>
    <p:sldId id="493" r:id="rId15"/>
    <p:sldId id="496" r:id="rId16"/>
    <p:sldId id="259" r:id="rId17"/>
    <p:sldId id="495" r:id="rId18"/>
    <p:sldId id="260" r:id="rId19"/>
    <p:sldId id="275" r:id="rId20"/>
  </p:sldIdLst>
  <p:sldSz cx="9144000" cy="6858000" type="screen4x3"/>
  <p:notesSz cx="6853238"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333333"/>
    <a:srgbClr val="111111"/>
    <a:srgbClr val="CCCC00"/>
    <a:srgbClr val="CC9900"/>
    <a:srgbClr val="996633"/>
    <a:srgbClr val="0066FF"/>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7" autoAdjust="0"/>
  </p:normalViewPr>
  <p:slideViewPr>
    <p:cSldViewPr>
      <p:cViewPr varScale="1">
        <p:scale>
          <a:sx n="74" d="100"/>
          <a:sy n="74" d="100"/>
        </p:scale>
        <p:origin x="540" y="54"/>
      </p:cViewPr>
      <p:guideLst>
        <p:guide orient="horz" pos="2160"/>
        <p:guide pos="2880"/>
      </p:guideLst>
    </p:cSldViewPr>
  </p:slideViewPr>
  <p:outlineViewPr>
    <p:cViewPr>
      <p:scale>
        <a:sx n="33" d="100"/>
        <a:sy n="33" d="100"/>
      </p:scale>
      <p:origin x="0" y="-5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02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sz="quarter" idx="1"/>
          </p:nvPr>
        </p:nvSpPr>
        <p:spPr bwMode="auto">
          <a:xfrm>
            <a:off x="3883025" y="0"/>
            <a:ext cx="29702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ChangeArrowheads="1"/>
          </p:cNvSpPr>
          <p:nvPr>
            <p:ph type="ftr" sz="quarter" idx="2"/>
          </p:nvPr>
        </p:nvSpPr>
        <p:spPr bwMode="auto">
          <a:xfrm>
            <a:off x="0" y="9447213"/>
            <a:ext cx="29702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1" name="Rectangle 5"/>
          <p:cNvSpPr>
            <a:spLocks noGrp="1" noChangeArrowheads="1"/>
          </p:cNvSpPr>
          <p:nvPr>
            <p:ph type="sldNum" sz="quarter" idx="3"/>
          </p:nvPr>
        </p:nvSpPr>
        <p:spPr bwMode="auto">
          <a:xfrm>
            <a:off x="3883025" y="9447213"/>
            <a:ext cx="29702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52B021-1F4D-4149-9355-97A5A75059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98475"/>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1438" y="0"/>
            <a:ext cx="2970212" cy="498475"/>
          </a:xfrm>
          <a:prstGeom prst="rect">
            <a:avLst/>
          </a:prstGeom>
        </p:spPr>
        <p:txBody>
          <a:bodyPr vert="horz" lIns="91440" tIns="45720" rIns="91440" bIns="45720" rtlCol="0"/>
          <a:lstStyle>
            <a:lvl1pPr algn="r">
              <a:defRPr sz="1200"/>
            </a:lvl1pPr>
          </a:lstStyle>
          <a:p>
            <a:fld id="{A2E0D2CE-2471-4C2C-8DD4-B6819AC6BC2B}" type="datetimeFigureOut">
              <a:rPr lang="id-ID" smtClean="0"/>
              <a:t>18/03/2020</a:t>
            </a:fld>
            <a:endParaRPr lang="id-ID"/>
          </a:p>
        </p:txBody>
      </p:sp>
      <p:sp>
        <p:nvSpPr>
          <p:cNvPr id="4" name="Slide Image Placeholder 3"/>
          <p:cNvSpPr>
            <a:spLocks noGrp="1" noRot="1" noChangeAspect="1"/>
          </p:cNvSpPr>
          <p:nvPr>
            <p:ph type="sldImg" idx="2"/>
          </p:nvPr>
        </p:nvSpPr>
        <p:spPr>
          <a:xfrm>
            <a:off x="1189038" y="1243013"/>
            <a:ext cx="4475162" cy="33559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86313"/>
            <a:ext cx="5481638"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45625"/>
            <a:ext cx="2970213" cy="49847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1438" y="9445625"/>
            <a:ext cx="2970212" cy="498475"/>
          </a:xfrm>
          <a:prstGeom prst="rect">
            <a:avLst/>
          </a:prstGeom>
        </p:spPr>
        <p:txBody>
          <a:bodyPr vert="horz" lIns="91440" tIns="45720" rIns="91440" bIns="45720" rtlCol="0" anchor="b"/>
          <a:lstStyle>
            <a:lvl1pPr algn="r">
              <a:defRPr sz="1200"/>
            </a:lvl1pPr>
          </a:lstStyle>
          <a:p>
            <a:fld id="{08B775BF-CFD0-4845-BFE8-0D9CF4CBE1FB}" type="slidenum">
              <a:rPr lang="id-ID" smtClean="0"/>
              <a:t>‹#›</a:t>
            </a:fld>
            <a:endParaRPr lang="id-ID"/>
          </a:p>
        </p:txBody>
      </p:sp>
    </p:spTree>
    <p:extLst>
      <p:ext uri="{BB962C8B-B14F-4D97-AF65-F5344CB8AC3E}">
        <p14:creationId xmlns:p14="http://schemas.microsoft.com/office/powerpoint/2010/main" val="334829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9D74A5-14E8-48E4-9D94-DB08D4719A11}" type="slidenum">
              <a:rPr lang="en-US" smtClean="0"/>
              <a:pPr>
                <a:defRPr/>
              </a:pPr>
              <a:t>‹#›</a:t>
            </a:fld>
            <a:endParaRPr lang="en-US"/>
          </a:p>
        </p:txBody>
      </p:sp>
    </p:spTree>
    <p:extLst>
      <p:ext uri="{BB962C8B-B14F-4D97-AF65-F5344CB8AC3E}">
        <p14:creationId xmlns:p14="http://schemas.microsoft.com/office/powerpoint/2010/main" val="3415346399"/>
      </p:ext>
    </p:extLst>
  </p:cSld>
  <p:clrMapOvr>
    <a:masterClrMapping/>
  </p:clrMapOvr>
  <p:transition>
    <p:random/>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28D682-C8AD-42F9-8871-64FFA0A85DB0}" type="slidenum">
              <a:rPr lang="en-US" smtClean="0"/>
              <a:pPr>
                <a:defRPr/>
              </a:pPr>
              <a:t>‹#›</a:t>
            </a:fld>
            <a:endParaRPr lang="en-US"/>
          </a:p>
        </p:txBody>
      </p:sp>
    </p:spTree>
    <p:extLst>
      <p:ext uri="{BB962C8B-B14F-4D97-AF65-F5344CB8AC3E}">
        <p14:creationId xmlns:p14="http://schemas.microsoft.com/office/powerpoint/2010/main" val="386640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28D682-C8AD-42F9-8871-64FFA0A85DB0}" type="slidenum">
              <a:rPr lang="en-US" smtClean="0"/>
              <a:pPr>
                <a:defRPr/>
              </a:pPr>
              <a:t>‹#›</a:t>
            </a:fld>
            <a:endParaRPr lang="en-US"/>
          </a:p>
        </p:txBody>
      </p:sp>
    </p:spTree>
    <p:extLst>
      <p:ext uri="{BB962C8B-B14F-4D97-AF65-F5344CB8AC3E}">
        <p14:creationId xmlns:p14="http://schemas.microsoft.com/office/powerpoint/2010/main" val="219549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28D682-C8AD-42F9-8871-64FFA0A85DB0}"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885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28D682-C8AD-42F9-8871-64FFA0A85DB0}" type="slidenum">
              <a:rPr lang="en-US" smtClean="0"/>
              <a:pPr>
                <a:defRPr/>
              </a:pPr>
              <a:t>‹#›</a:t>
            </a:fld>
            <a:endParaRPr lang="en-US"/>
          </a:p>
        </p:txBody>
      </p:sp>
    </p:spTree>
    <p:extLst>
      <p:ext uri="{BB962C8B-B14F-4D97-AF65-F5344CB8AC3E}">
        <p14:creationId xmlns:p14="http://schemas.microsoft.com/office/powerpoint/2010/main" val="2195581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8D682-C8AD-42F9-8871-64FFA0A85DB0}" type="slidenum">
              <a:rPr lang="en-US" smtClean="0"/>
              <a:pPr>
                <a:defRPr/>
              </a:pPr>
              <a:t>‹#›</a:t>
            </a:fld>
            <a:endParaRPr lang="en-US"/>
          </a:p>
        </p:txBody>
      </p:sp>
    </p:spTree>
    <p:extLst>
      <p:ext uri="{BB962C8B-B14F-4D97-AF65-F5344CB8AC3E}">
        <p14:creationId xmlns:p14="http://schemas.microsoft.com/office/powerpoint/2010/main" val="137971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8D682-C8AD-42F9-8871-64FFA0A85DB0}" type="slidenum">
              <a:rPr lang="en-US" smtClean="0"/>
              <a:pPr>
                <a:defRPr/>
              </a:pPr>
              <a:t>‹#›</a:t>
            </a:fld>
            <a:endParaRPr lang="en-US"/>
          </a:p>
        </p:txBody>
      </p:sp>
    </p:spTree>
    <p:extLst>
      <p:ext uri="{BB962C8B-B14F-4D97-AF65-F5344CB8AC3E}">
        <p14:creationId xmlns:p14="http://schemas.microsoft.com/office/powerpoint/2010/main" val="328607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F379A6-9F9B-44EF-9313-2B11DD643133}" type="slidenum">
              <a:rPr lang="en-US" smtClean="0"/>
              <a:pPr>
                <a:defRPr/>
              </a:pPr>
              <a:t>‹#›</a:t>
            </a:fld>
            <a:endParaRPr lang="en-US"/>
          </a:p>
        </p:txBody>
      </p:sp>
    </p:spTree>
    <p:extLst>
      <p:ext uri="{BB962C8B-B14F-4D97-AF65-F5344CB8AC3E}">
        <p14:creationId xmlns:p14="http://schemas.microsoft.com/office/powerpoint/2010/main" val="31029079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2C3DEC-0D31-4A8A-BA2A-1442BC35B209}" type="slidenum">
              <a:rPr lang="en-US" smtClean="0"/>
              <a:pPr>
                <a:defRPr/>
              </a:pPr>
              <a:t>‹#›</a:t>
            </a:fld>
            <a:endParaRPr lang="en-US"/>
          </a:p>
        </p:txBody>
      </p:sp>
    </p:spTree>
    <p:extLst>
      <p:ext uri="{BB962C8B-B14F-4D97-AF65-F5344CB8AC3E}">
        <p14:creationId xmlns:p14="http://schemas.microsoft.com/office/powerpoint/2010/main" val="4190903105"/>
      </p:ext>
    </p:extLst>
  </p:cSld>
  <p:clrMapOvr>
    <a:masterClrMapping/>
  </p:clrMapOvr>
  <p:transition>
    <p:random/>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DAE2F3"/>
                </a:solidFill>
                <a:latin typeface="Tahoma"/>
                <a:cs typeface="Tahoma"/>
              </a:defRPr>
            </a:lvl1pPr>
          </a:lstStyle>
          <a:p>
            <a:endParaRPr/>
          </a:p>
        </p:txBody>
      </p:sp>
      <p:sp>
        <p:nvSpPr>
          <p:cNvPr id="3" name="Holder 3"/>
          <p:cNvSpPr>
            <a:spLocks noGrp="1"/>
          </p:cNvSpPr>
          <p:nvPr>
            <p:ph sz="half" idx="2"/>
          </p:nvPr>
        </p:nvSpPr>
        <p:spPr>
          <a:xfrm>
            <a:off x="1017270" y="1978660"/>
            <a:ext cx="2735580" cy="49244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161598" y="2620010"/>
            <a:ext cx="3699510" cy="492443"/>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3/18/2020</a:t>
            </a:fld>
            <a:endParaRPr lang="en-US"/>
          </a:p>
        </p:txBody>
      </p:sp>
      <p:sp>
        <p:nvSpPr>
          <p:cNvPr id="7" name="Holder 7"/>
          <p:cNvSpPr>
            <a:spLocks noGrp="1"/>
          </p:cNvSpPr>
          <p:nvPr>
            <p:ph type="sldNum" sz="quarter" idx="7"/>
          </p:nvPr>
        </p:nvSpPr>
        <p:spPr/>
        <p:txBody>
          <a:bodyPr lIns="0" tIns="0" rIns="0" bIns="0"/>
          <a:lstStyle>
            <a:lvl1pPr>
              <a:defRPr sz="900" b="0" i="0">
                <a:solidFill>
                  <a:schemeClr val="tx1"/>
                </a:solidFill>
                <a:latin typeface="Calibri"/>
                <a:cs typeface="Calibri"/>
              </a:defRPr>
            </a:lvl1pPr>
          </a:lstStyle>
          <a:p>
            <a:pPr marL="19050">
              <a:lnSpc>
                <a:spcPts val="930"/>
              </a:lnSpc>
            </a:pPr>
            <a:fld id="{81D60167-4931-47E6-BA6A-407CBD079E47}" type="slidenum">
              <a:rPr lang="id-ID" smtClean="0">
                <a:solidFill>
                  <a:srgbClr val="FFFFFF"/>
                </a:solidFill>
              </a:rPr>
              <a:pPr marL="19050">
                <a:lnSpc>
                  <a:spcPts val="930"/>
                </a:lnSpc>
              </a:pPr>
              <a:t>‹#›</a:t>
            </a:fld>
            <a:endParaRPr lang="id-ID" dirty="0">
              <a:solidFill>
                <a:srgbClr val="FFFFFF"/>
              </a:solidFill>
            </a:endParaRPr>
          </a:p>
        </p:txBody>
      </p:sp>
    </p:spTree>
    <p:extLst>
      <p:ext uri="{BB962C8B-B14F-4D97-AF65-F5344CB8AC3E}">
        <p14:creationId xmlns:p14="http://schemas.microsoft.com/office/powerpoint/2010/main" val="14085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96C2BD-BE63-420C-B409-14A2495C7959}" type="slidenum">
              <a:rPr lang="en-US" smtClean="0"/>
              <a:pPr>
                <a:defRPr/>
              </a:pPr>
              <a:t>‹#›</a:t>
            </a:fld>
            <a:endParaRPr lang="en-US"/>
          </a:p>
        </p:txBody>
      </p:sp>
    </p:spTree>
    <p:extLst>
      <p:ext uri="{BB962C8B-B14F-4D97-AF65-F5344CB8AC3E}">
        <p14:creationId xmlns:p14="http://schemas.microsoft.com/office/powerpoint/2010/main" val="300618599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336493-F558-4DFA-8280-1B40A7FED31F}" type="slidenum">
              <a:rPr lang="en-US" smtClean="0"/>
              <a:pPr>
                <a:defRPr/>
              </a:pPr>
              <a:t>‹#›</a:t>
            </a:fld>
            <a:endParaRPr lang="en-US"/>
          </a:p>
        </p:txBody>
      </p:sp>
    </p:spTree>
    <p:extLst>
      <p:ext uri="{BB962C8B-B14F-4D97-AF65-F5344CB8AC3E}">
        <p14:creationId xmlns:p14="http://schemas.microsoft.com/office/powerpoint/2010/main" val="3835340711"/>
      </p:ext>
    </p:extLst>
  </p:cSld>
  <p:clrMapOvr>
    <a:masterClrMapping/>
  </p:clrMapOvr>
  <p:transition>
    <p:random/>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2556B3-4CEA-4062-883B-4F17851E1FA8}" type="slidenum">
              <a:rPr lang="en-US" smtClean="0"/>
              <a:pPr>
                <a:defRPr/>
              </a:pPr>
              <a:t>‹#›</a:t>
            </a:fld>
            <a:endParaRPr lang="en-US"/>
          </a:p>
        </p:txBody>
      </p:sp>
    </p:spTree>
    <p:extLst>
      <p:ext uri="{BB962C8B-B14F-4D97-AF65-F5344CB8AC3E}">
        <p14:creationId xmlns:p14="http://schemas.microsoft.com/office/powerpoint/2010/main" val="418524845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2B1AE78-0408-466E-A1A5-30749224BBA9}" type="slidenum">
              <a:rPr lang="en-US" smtClean="0"/>
              <a:pPr>
                <a:defRPr/>
              </a:pPr>
              <a:t>‹#›</a:t>
            </a:fld>
            <a:endParaRPr lang="en-US"/>
          </a:p>
        </p:txBody>
      </p:sp>
    </p:spTree>
    <p:extLst>
      <p:ext uri="{BB962C8B-B14F-4D97-AF65-F5344CB8AC3E}">
        <p14:creationId xmlns:p14="http://schemas.microsoft.com/office/powerpoint/2010/main" val="323438092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2EE2CF-AF5C-4BE9-BADF-746FE2FC1BE6}" type="slidenum">
              <a:rPr lang="en-US" smtClean="0"/>
              <a:pPr>
                <a:defRPr/>
              </a:pPr>
              <a:t>‹#›</a:t>
            </a:fld>
            <a:endParaRPr lang="en-US"/>
          </a:p>
        </p:txBody>
      </p:sp>
    </p:spTree>
    <p:extLst>
      <p:ext uri="{BB962C8B-B14F-4D97-AF65-F5344CB8AC3E}">
        <p14:creationId xmlns:p14="http://schemas.microsoft.com/office/powerpoint/2010/main" val="290968930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08E3217-8B88-45DF-AD67-722396DEB35B}" type="slidenum">
              <a:rPr lang="en-US" smtClean="0"/>
              <a:pPr>
                <a:defRPr/>
              </a:pPr>
              <a:t>‹#›</a:t>
            </a:fld>
            <a:endParaRPr lang="en-US"/>
          </a:p>
        </p:txBody>
      </p:sp>
    </p:spTree>
    <p:extLst>
      <p:ext uri="{BB962C8B-B14F-4D97-AF65-F5344CB8AC3E}">
        <p14:creationId xmlns:p14="http://schemas.microsoft.com/office/powerpoint/2010/main" val="195499465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884038-621F-4E43-BB92-A6E33D189049}" type="slidenum">
              <a:rPr lang="en-US" smtClean="0"/>
              <a:pPr>
                <a:defRPr/>
              </a:pPr>
              <a:t>‹#›</a:t>
            </a:fld>
            <a:endParaRPr lang="en-US"/>
          </a:p>
        </p:txBody>
      </p:sp>
    </p:spTree>
    <p:extLst>
      <p:ext uri="{BB962C8B-B14F-4D97-AF65-F5344CB8AC3E}">
        <p14:creationId xmlns:p14="http://schemas.microsoft.com/office/powerpoint/2010/main" val="58262066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0FB88-2BD4-4365-8083-F5F9E45EA2B3}" type="slidenum">
              <a:rPr lang="en-US" smtClean="0"/>
              <a:pPr>
                <a:defRPr/>
              </a:pPr>
              <a:t>‹#›</a:t>
            </a:fld>
            <a:endParaRPr lang="en-US"/>
          </a:p>
        </p:txBody>
      </p:sp>
    </p:spTree>
    <p:extLst>
      <p:ext uri="{BB962C8B-B14F-4D97-AF65-F5344CB8AC3E}">
        <p14:creationId xmlns:p14="http://schemas.microsoft.com/office/powerpoint/2010/main" val="224129047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A28D682-C8AD-42F9-8871-64FFA0A85DB0}" type="slidenum">
              <a:rPr lang="en-US" smtClean="0"/>
              <a:pPr>
                <a:defRPr/>
              </a:pPr>
              <a:t>‹#›</a:t>
            </a:fld>
            <a:endParaRPr lang="en-US"/>
          </a:p>
        </p:txBody>
      </p:sp>
    </p:spTree>
    <p:extLst>
      <p:ext uri="{BB962C8B-B14F-4D97-AF65-F5344CB8AC3E}">
        <p14:creationId xmlns:p14="http://schemas.microsoft.com/office/powerpoint/2010/main" val="411557875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Lst>
  <p:transition>
    <p:random/>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docplayer.info/32216761-Naskah-akademik-rancangan-undang-undang-tentang-penataan-ruang-departemen-pekerjaan-umum-jakarta-2005.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t&amp;rct=j&amp;q=&amp;esrc=s&amp;source=web&amp;cd=4&amp;cad=rja&amp;uact=8&amp;ved=2ahUKEwjh86Pu8KLoAhUg7XMBHd6VBoMQFjADegQIBRAB&amp;url=http%3A%2F%2Fwww.dpr.go.id%2Fdokjdih%2Fdocument%2Fuu%2F26.pdf&amp;usg=AOvVaw2qxcM-qikAMsEbveCNKHNh" TargetMode="External"/><Relationship Id="rId2" Type="http://schemas.openxmlformats.org/officeDocument/2006/relationships/hyperlink" Target="http://www.jdih.kemenkeu.go.id/fullText/2007/26TAHUN2007UU.HT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6280" y="2139754"/>
            <a:ext cx="7827640" cy="780927"/>
          </a:xfrm>
        </p:spPr>
        <p:txBody>
          <a:bodyPr/>
          <a:lstStyle/>
          <a:p>
            <a:pPr eaLnBrk="1" hangingPunct="1">
              <a:buClr>
                <a:schemeClr val="tx2"/>
              </a:buClr>
              <a:defRPr/>
            </a:pPr>
            <a:r>
              <a:rPr lang="en-US" sz="3200">
                <a:solidFill>
                  <a:srgbClr val="FFC000"/>
                </a:solidFill>
                <a:latin typeface="Arial" panose="020B0604020202020204" pitchFamily="34" charset="0"/>
                <a:cs typeface="Arial" panose="020B0604020202020204" pitchFamily="34" charset="0"/>
              </a:rPr>
              <a:t>HUKUM PERENCANAAN DI INDONESIA</a:t>
            </a:r>
            <a:endParaRPr lang="en-US" sz="3200" dirty="0">
              <a:solidFill>
                <a:srgbClr val="FFC000"/>
              </a:solidFill>
              <a:latin typeface="Arial" panose="020B0604020202020204" pitchFamily="34" charset="0"/>
              <a:cs typeface="Arial" panose="020B0604020202020204" pitchFamily="34" charset="0"/>
            </a:endParaRPr>
          </a:p>
        </p:txBody>
      </p:sp>
      <p:sp>
        <p:nvSpPr>
          <p:cNvPr id="3075" name="Rectangle 4"/>
          <p:cNvSpPr>
            <a:spLocks noChangeArrowheads="1"/>
          </p:cNvSpPr>
          <p:nvPr/>
        </p:nvSpPr>
        <p:spPr bwMode="auto">
          <a:xfrm>
            <a:off x="2195736" y="3775680"/>
            <a:ext cx="5328592" cy="2677656"/>
          </a:xfrm>
          <a:prstGeom prst="rect">
            <a:avLst/>
          </a:prstGeom>
          <a:noFill/>
          <a:ln w="9525">
            <a:noFill/>
            <a:miter lim="800000"/>
            <a:headEnd/>
            <a:tailEnd/>
          </a:ln>
        </p:spPr>
        <p:txBody>
          <a:bodyPr wrap="square">
            <a:spAutoFit/>
          </a:bodyPr>
          <a:lstStyle/>
          <a:p>
            <a:pPr marL="342900" indent="-342900">
              <a:buFont typeface="Wingdings" pitchFamily="2" charset="2"/>
              <a:buNone/>
              <a:defRPr/>
            </a:pPr>
            <a:r>
              <a:rPr lang="en-US" sz="2400">
                <a:solidFill>
                  <a:srgbClr val="FFFF00"/>
                </a:solidFill>
                <a:latin typeface="Arial Narrow" panose="020B0606020202030204" pitchFamily="34" charset="0"/>
                <a:sym typeface="Webdings" pitchFamily="18" charset="2"/>
              </a:rPr>
              <a:t></a:t>
            </a:r>
            <a:r>
              <a:rPr lang="en-US" sz="2400">
                <a:solidFill>
                  <a:srgbClr val="FFFF99"/>
                </a:solidFill>
                <a:latin typeface="Arial Narrow" panose="020B0606020202030204" pitchFamily="34" charset="0"/>
              </a:rPr>
              <a:t> Review Pengertian Hukum dan Administrasi Perencanaan</a:t>
            </a:r>
            <a:endParaRPr lang="en-US" sz="2400" dirty="0">
              <a:latin typeface="Arial Narrow" panose="020B0606020202030204" pitchFamily="34" charset="0"/>
            </a:endParaRPr>
          </a:p>
          <a:p>
            <a:pPr marL="342900" indent="-342900">
              <a:buFont typeface="Wingdings" pitchFamily="2" charset="2"/>
              <a:buNone/>
              <a:defRPr/>
            </a:pPr>
            <a:r>
              <a:rPr lang="en-US" sz="2400">
                <a:solidFill>
                  <a:srgbClr val="FFFF99"/>
                </a:solidFill>
                <a:latin typeface="Arial Narrow" panose="020B0606020202030204" pitchFamily="34" charset="0"/>
                <a:sym typeface="Webdings" pitchFamily="18" charset="2"/>
              </a:rPr>
              <a:t></a:t>
            </a:r>
            <a:r>
              <a:rPr lang="en-US" sz="2400">
                <a:solidFill>
                  <a:srgbClr val="FFFF99"/>
                </a:solidFill>
                <a:latin typeface="Arial Narrow" panose="020B0606020202030204" pitchFamily="34" charset="0"/>
              </a:rPr>
              <a:t> Hukum Perencanaan di Indonesia</a:t>
            </a:r>
          </a:p>
          <a:p>
            <a:pPr marL="342900" indent="-342900">
              <a:buFont typeface="Wingdings" pitchFamily="2" charset="2"/>
              <a:buNone/>
              <a:defRPr/>
            </a:pPr>
            <a:r>
              <a:rPr lang="en-US" sz="2400">
                <a:solidFill>
                  <a:schemeClr val="accent3">
                    <a:lumMod val="75000"/>
                  </a:schemeClr>
                </a:solidFill>
                <a:latin typeface="Arial Narrow" panose="020B0606020202030204" pitchFamily="34" charset="0"/>
                <a:sym typeface="Webdings" pitchFamily="18" charset="2"/>
              </a:rPr>
              <a:t> Prosedur Perencanaan</a:t>
            </a:r>
            <a:endParaRPr lang="en-US" sz="2400">
              <a:solidFill>
                <a:schemeClr val="accent3">
                  <a:lumMod val="75000"/>
                </a:schemeClr>
              </a:solidFill>
              <a:latin typeface="Arial Narrow" panose="020B0606020202030204" pitchFamily="34" charset="0"/>
            </a:endParaRPr>
          </a:p>
          <a:p>
            <a:pPr marL="342900" indent="-342900">
              <a:defRPr/>
            </a:pPr>
            <a:r>
              <a:rPr lang="en-US" sz="2400">
                <a:solidFill>
                  <a:schemeClr val="accent3">
                    <a:lumMod val="75000"/>
                  </a:schemeClr>
                </a:solidFill>
                <a:latin typeface="Arial Narrow" panose="020B0606020202030204" pitchFamily="34" charset="0"/>
                <a:sym typeface="Webdings" pitchFamily="18" charset="2"/>
              </a:rPr>
              <a:t> Pengayaan</a:t>
            </a:r>
            <a:endParaRPr lang="en-US" sz="2400">
              <a:solidFill>
                <a:schemeClr val="accent3">
                  <a:lumMod val="75000"/>
                </a:schemeClr>
              </a:solidFill>
              <a:latin typeface="Arial Narrow" panose="020B0606020202030204" pitchFamily="34" charset="0"/>
            </a:endParaRPr>
          </a:p>
          <a:p>
            <a:pPr marL="342900" indent="-342900">
              <a:defRPr/>
            </a:pPr>
            <a:r>
              <a:rPr lang="en-US" sz="2400">
                <a:solidFill>
                  <a:schemeClr val="accent3">
                    <a:lumMod val="75000"/>
                  </a:schemeClr>
                </a:solidFill>
                <a:latin typeface="Arial Narrow" panose="020B0606020202030204" pitchFamily="34" charset="0"/>
                <a:sym typeface="Webdings" pitchFamily="18" charset="2"/>
              </a:rPr>
              <a:t> Menyikapi Hukum dan Administrasi Perencanaan di Indonesia</a:t>
            </a:r>
            <a:endParaRPr lang="en-US" sz="2400" dirty="0">
              <a:solidFill>
                <a:schemeClr val="accent3">
                  <a:lumMod val="75000"/>
                </a:schemeClr>
              </a:solidFill>
              <a:latin typeface="Arial Narrow" panose="020B0606020202030204" pitchFamily="34" charset="0"/>
              <a:sym typeface="Webdings" pitchFamily="18" charset="2"/>
            </a:endParaRPr>
          </a:p>
        </p:txBody>
      </p:sp>
      <p:sp>
        <p:nvSpPr>
          <p:cNvPr id="3076" name="Rectangle 4"/>
          <p:cNvSpPr>
            <a:spLocks noChangeArrowheads="1"/>
          </p:cNvSpPr>
          <p:nvPr/>
        </p:nvSpPr>
        <p:spPr bwMode="auto">
          <a:xfrm>
            <a:off x="711696" y="1052123"/>
            <a:ext cx="7772400" cy="523220"/>
          </a:xfrm>
          <a:prstGeom prst="rect">
            <a:avLst/>
          </a:prstGeom>
          <a:noFill/>
          <a:ln w="9525">
            <a:noFill/>
            <a:miter lim="800000"/>
            <a:headEnd/>
            <a:tailEnd/>
          </a:ln>
        </p:spPr>
        <p:txBody>
          <a:bodyPr wrap="square">
            <a:spAutoFit/>
          </a:bodyPr>
          <a:lstStyle/>
          <a:p>
            <a:pPr marL="342900" indent="-342900" algn="ctr">
              <a:buFont typeface="Wingdings" pitchFamily="2" charset="2"/>
              <a:buNone/>
            </a:pPr>
            <a:r>
              <a:rPr lang="en-US" sz="2800">
                <a:latin typeface="Arial" panose="020B0604020202020204" pitchFamily="34" charset="0"/>
                <a:cs typeface="Arial" panose="020B0604020202020204" pitchFamily="34" charset="0"/>
                <a:sym typeface="Webdings" pitchFamily="18" charset="2"/>
              </a:rPr>
              <a:t>Prodi S1 PWK FT UNS</a:t>
            </a:r>
            <a:endParaRPr lang="en-US" sz="2800">
              <a:solidFill>
                <a:srgbClr val="FFFF99"/>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AE46A481-4FB6-4D3B-9AFC-619E601654CB}"/>
              </a:ext>
            </a:extLst>
          </p:cNvPr>
          <p:cNvSpPr txBox="1">
            <a:spLocks noChangeArrowheads="1"/>
          </p:cNvSpPr>
          <p:nvPr/>
        </p:nvSpPr>
        <p:spPr bwMode="auto">
          <a:xfrm>
            <a:off x="569912" y="251856"/>
            <a:ext cx="8055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buClr>
                <a:schemeClr val="tx2"/>
              </a:buClr>
              <a:defRPr/>
            </a:pPr>
            <a:r>
              <a:rPr lang="en-US" sz="3200">
                <a:solidFill>
                  <a:srgbClr val="FFFF00"/>
                </a:solidFill>
                <a:latin typeface="Arial Narrow" panose="020B0606020202030204" pitchFamily="34" charset="0"/>
                <a:cs typeface="Arial" panose="020B0604020202020204" pitchFamily="34" charset="0"/>
              </a:rPr>
              <a:t>MK. HUKUM DAN ADMINISTRASI PERENCANAAN</a:t>
            </a:r>
            <a:endParaRPr lang="en-US" sz="3200" dirty="0">
              <a:solidFill>
                <a:srgbClr val="FFFF00"/>
              </a:solidFill>
              <a:latin typeface="Arial Narrow" panose="020B060602020203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2B3B5E9D-2401-49AD-A5FF-8828BF93EDF8}"/>
              </a:ext>
            </a:extLst>
          </p:cNvPr>
          <p:cNvSpPr>
            <a:spLocks noChangeArrowheads="1"/>
          </p:cNvSpPr>
          <p:nvPr/>
        </p:nvSpPr>
        <p:spPr bwMode="auto">
          <a:xfrm>
            <a:off x="1403648" y="3252460"/>
            <a:ext cx="6120680" cy="523220"/>
          </a:xfrm>
          <a:prstGeom prst="rect">
            <a:avLst/>
          </a:prstGeom>
          <a:noFill/>
          <a:ln w="9525">
            <a:noFill/>
            <a:miter lim="800000"/>
            <a:headEnd/>
            <a:tailEnd/>
          </a:ln>
        </p:spPr>
        <p:txBody>
          <a:bodyPr wrap="square">
            <a:spAutoFit/>
          </a:bodyPr>
          <a:lstStyle/>
          <a:p>
            <a:pPr marL="342900" indent="-342900" algn="ctr">
              <a:buFont typeface="Wingdings" pitchFamily="2" charset="2"/>
              <a:buNone/>
            </a:pPr>
            <a:r>
              <a:rPr lang="en-US" sz="2800">
                <a:latin typeface="Arial" panose="020B0604020202020204" pitchFamily="34" charset="0"/>
                <a:cs typeface="Arial" panose="020B0604020202020204" pitchFamily="34" charset="0"/>
                <a:sym typeface="Webdings" pitchFamily="18" charset="2"/>
              </a:rPr>
              <a:t>GARIS BESAR ISI KULIAH</a:t>
            </a:r>
            <a:endParaRPr lang="en-US" sz="2800">
              <a:solidFill>
                <a:srgbClr val="FFFF99"/>
              </a:solidFill>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B7F2CCB7-F687-4C85-853A-5420F951A1FC}"/>
              </a:ext>
            </a:extLst>
          </p:cNvPr>
          <p:cNvSpPr>
            <a:spLocks noChangeArrowheads="1"/>
          </p:cNvSpPr>
          <p:nvPr/>
        </p:nvSpPr>
        <p:spPr bwMode="auto">
          <a:xfrm>
            <a:off x="1041768" y="2659071"/>
            <a:ext cx="6979920" cy="461665"/>
          </a:xfrm>
          <a:prstGeom prst="rect">
            <a:avLst/>
          </a:prstGeom>
          <a:noFill/>
          <a:ln w="9525">
            <a:noFill/>
            <a:miter lim="800000"/>
            <a:headEnd/>
            <a:tailEnd/>
          </a:ln>
        </p:spPr>
        <p:txBody>
          <a:bodyPr wrap="square">
            <a:spAutoFit/>
          </a:bodyPr>
          <a:lstStyle/>
          <a:p>
            <a:pPr marL="342900" indent="-342900" algn="ctr">
              <a:buFont typeface="Wingdings" pitchFamily="2" charset="2"/>
              <a:buNone/>
            </a:pPr>
            <a:r>
              <a:rPr lang="en-US">
                <a:latin typeface="Arial" panose="020B0604020202020204" pitchFamily="34" charset="0"/>
                <a:cs typeface="Arial" panose="020B0604020202020204" pitchFamily="34" charset="0"/>
                <a:sym typeface="Webdings" pitchFamily="18" charset="2"/>
              </a:rPr>
              <a:t>11 dan 18 Maret 2020</a:t>
            </a:r>
            <a:endParaRPr lang="en-US">
              <a:solidFill>
                <a:srgbClr val="FFFF99"/>
              </a:solidFill>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2D89D43A-55D0-4193-841F-070145B6135C}"/>
              </a:ext>
            </a:extLst>
          </p:cNvPr>
          <p:cNvSpPr>
            <a:spLocks noChangeArrowheads="1"/>
          </p:cNvSpPr>
          <p:nvPr/>
        </p:nvSpPr>
        <p:spPr bwMode="auto">
          <a:xfrm>
            <a:off x="7240438" y="6318750"/>
            <a:ext cx="2010364" cy="369332"/>
          </a:xfrm>
          <a:prstGeom prst="rect">
            <a:avLst/>
          </a:prstGeom>
          <a:noFill/>
          <a:ln w="9525">
            <a:noFill/>
            <a:miter lim="800000"/>
            <a:headEnd/>
            <a:tailEnd/>
          </a:ln>
        </p:spPr>
        <p:txBody>
          <a:bodyPr wrap="square" anchor="ctr">
            <a:spAutoFit/>
          </a:bodyPr>
          <a:lstStyle/>
          <a:p>
            <a:r>
              <a:rPr lang="en-US" sz="1800">
                <a:solidFill>
                  <a:srgbClr val="333333"/>
                </a:solidFill>
                <a:latin typeface="Arial" charset="0"/>
                <a:cs typeface="Arial" charset="0"/>
              </a:rPr>
              <a:t>Soedwiwahjono</a:t>
            </a:r>
            <a:endParaRPr lang="id-ID" sz="1800" dirty="0">
              <a:solidFill>
                <a:srgbClr val="333333"/>
              </a:solidFill>
              <a:latin typeface="Arial" charset="0"/>
              <a:cs typeface="Arial"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solidFill>
                  <a:srgbClr val="FFC000"/>
                </a:solidFill>
                <a:latin typeface="Arial Narrow" panose="020B0606020202030204" pitchFamily="34" charset="0"/>
                <a:ea typeface="Calibri" panose="020F0502020204030204" pitchFamily="34" charset="0"/>
                <a:cs typeface="Arial" panose="020B0604020202020204" pitchFamily="34" charset="0"/>
              </a:rPr>
              <a:t>UU NO. 26 TH. 2007 TENTANG </a:t>
            </a:r>
            <a:r>
              <a:rPr lang="en-US" sz="3200" b="1">
                <a:solidFill>
                  <a:srgbClr val="FFC000"/>
                </a:solidFill>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55776" y="806926"/>
            <a:ext cx="4032448" cy="369332"/>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KEGIATAN DAN PRODUK</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271636" y="1189934"/>
            <a:ext cx="8872363" cy="5586145"/>
          </a:xfrm>
          <a:prstGeom prst="rect">
            <a:avLst/>
          </a:prstGeom>
        </p:spPr>
        <p:txBody>
          <a:bodyPr wrap="square">
            <a:spAutoFit/>
          </a:bodyPr>
          <a:lstStyle/>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Kegiatan  penataan  ruang  terdiri  dari  tiga  kegiatan  terkait:  </a:t>
            </a:r>
          </a:p>
          <a:p>
            <a:pPr marL="720725" indent="-360363">
              <a:spcBef>
                <a:spcPts val="600"/>
              </a:spcBef>
              <a:buClr>
                <a:srgbClr val="FF0000"/>
              </a:buClr>
              <a:buFont typeface="Wingdings" panose="05000000000000000000" pitchFamily="2" charset="2"/>
              <a:buChar char="§"/>
            </a:pPr>
            <a:r>
              <a:rPr lang="en-US" sz="2400">
                <a:latin typeface="Arial Narrow" panose="020B0606020202030204" pitchFamily="34" charset="0"/>
                <a:ea typeface="Calibri" panose="020F0502020204030204" pitchFamily="34" charset="0"/>
                <a:cs typeface="Arial" panose="020B0604020202020204" pitchFamily="34" charset="0"/>
              </a:rPr>
              <a:t>perencanaan  tata  ruang,  </a:t>
            </a:r>
          </a:p>
          <a:p>
            <a:pPr marL="720725" indent="-360363">
              <a:spcBef>
                <a:spcPts val="600"/>
              </a:spcBef>
              <a:buClr>
                <a:srgbClr val="FF0000"/>
              </a:buClr>
              <a:buFont typeface="Wingdings" panose="05000000000000000000" pitchFamily="2" charset="2"/>
              <a:buChar char="§"/>
            </a:pPr>
            <a:r>
              <a:rPr lang="en-US" sz="2400">
                <a:latin typeface="Arial Narrow" panose="020B0606020202030204" pitchFamily="34" charset="0"/>
                <a:ea typeface="Calibri" panose="020F0502020204030204" pitchFamily="34" charset="0"/>
                <a:cs typeface="Arial" panose="020B0604020202020204" pitchFamily="34" charset="0"/>
              </a:rPr>
              <a:t>pemanfaatan  tata  ruang  dan </a:t>
            </a:r>
          </a:p>
          <a:p>
            <a:pPr marL="720725" indent="-360363">
              <a:spcBef>
                <a:spcPts val="600"/>
              </a:spcBef>
              <a:buClr>
                <a:srgbClr val="FF0000"/>
              </a:buClr>
              <a:buFont typeface="Wingdings" panose="05000000000000000000" pitchFamily="2" charset="2"/>
              <a:buChar char="§"/>
            </a:pPr>
            <a:r>
              <a:rPr lang="en-US" sz="2400">
                <a:latin typeface="Arial Narrow" panose="020B0606020202030204" pitchFamily="34" charset="0"/>
                <a:ea typeface="Calibri" panose="020F0502020204030204" pitchFamily="34" charset="0"/>
                <a:cs typeface="Arial" panose="020B0604020202020204" pitchFamily="34" charset="0"/>
              </a:rPr>
              <a:t>pengendalian pemanfaatan ruang </a:t>
            </a:r>
          </a:p>
          <a:p>
            <a:pPr marL="720725" indent="-360363">
              <a:spcBef>
                <a:spcPts val="600"/>
              </a:spcBef>
              <a:buClr>
                <a:srgbClr val="FF0000"/>
              </a:buClr>
              <a:buFont typeface="Wingdings" panose="05000000000000000000" pitchFamily="2" charset="2"/>
              <a:buChar char="§"/>
            </a:pPr>
            <a:endParaRPr lang="en-US" sz="2400">
              <a:latin typeface="Arial Narrow" panose="020B0606020202030204" pitchFamily="34" charset="0"/>
              <a:ea typeface="Calibri" panose="020F0502020204030204" pitchFamily="34" charset="0"/>
              <a:cs typeface="Arial" panose="020B0604020202020204" pitchFamily="34" charset="0"/>
            </a:endParaRPr>
          </a:p>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Produk rencana tata ruang berupa Rencana Tata Ruang Wilayah  (RTRW)  yang  secara hierarki terdiri dari:</a:t>
            </a:r>
          </a:p>
          <a:p>
            <a:pPr marL="703262" indent="-342900">
              <a:spcBef>
                <a:spcPts val="600"/>
              </a:spcBef>
              <a:buClr>
                <a:srgbClr val="FF0000"/>
              </a:buClr>
              <a:buFont typeface="Wingdings" panose="05000000000000000000" pitchFamily="2" charset="2"/>
              <a:buChar char="§"/>
            </a:pPr>
            <a:r>
              <a:rPr lang="en-US" sz="2400">
                <a:latin typeface="Arial Narrow" panose="020B0606020202030204" pitchFamily="34" charset="0"/>
                <a:ea typeface="Calibri" panose="020F0502020204030204" pitchFamily="34" charset="0"/>
                <a:cs typeface="Arial" panose="020B0604020202020204" pitchFamily="34" charset="0"/>
              </a:rPr>
              <a:t> Rencana  Tata  Ruang  Wilayah  Nasional  (RTRWN),  </a:t>
            </a:r>
          </a:p>
          <a:p>
            <a:pPr marL="703262" indent="-342900">
              <a:spcBef>
                <a:spcPts val="600"/>
              </a:spcBef>
              <a:buClr>
                <a:srgbClr val="FF0000"/>
              </a:buClr>
              <a:buFont typeface="Wingdings" panose="05000000000000000000" pitchFamily="2" charset="2"/>
              <a:buChar char="§"/>
            </a:pPr>
            <a:r>
              <a:rPr lang="en-US" sz="2400">
                <a:latin typeface="Arial Narrow" panose="020B0606020202030204" pitchFamily="34" charset="0"/>
                <a:ea typeface="Calibri" panose="020F0502020204030204" pitchFamily="34" charset="0"/>
                <a:cs typeface="Arial" panose="020B0604020202020204" pitchFamily="34" charset="0"/>
              </a:rPr>
              <a:t>Rencana  Tata  Ruang Wilayah Provinsi (RTRWP), dan </a:t>
            </a:r>
          </a:p>
          <a:p>
            <a:pPr marL="703262" indent="-342900">
              <a:spcBef>
                <a:spcPts val="600"/>
              </a:spcBef>
              <a:buClr>
                <a:srgbClr val="FF0000"/>
              </a:buClr>
              <a:buFont typeface="Wingdings" panose="05000000000000000000" pitchFamily="2" charset="2"/>
              <a:buChar char="§"/>
            </a:pPr>
            <a:r>
              <a:rPr lang="en-US" sz="2400">
                <a:latin typeface="Arial Narrow" panose="020B0606020202030204" pitchFamily="34" charset="0"/>
                <a:ea typeface="Calibri" panose="020F0502020204030204" pitchFamily="34" charset="0"/>
                <a:cs typeface="Arial" panose="020B0604020202020204" pitchFamily="34" charset="0"/>
              </a:rPr>
              <a:t>Rencana Tata Ruang Wilayah Kabupaten/Kota (RTRW Kab/Kota). </a:t>
            </a:r>
          </a:p>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Ketiga rencana tata ruang tersebut harus dapat terangkum di dalam suatu rencana pembangunan sebagai acuan di dalam implementasi perencanaan  pembangunan berkelanjutan  di  wilayah  Indonesia.  </a:t>
            </a:r>
            <a:endParaRPr lang="en-US" sz="2400">
              <a:solidFill>
                <a:srgbClr val="00B0F0"/>
              </a:solidFill>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481587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solidFill>
                  <a:srgbClr val="FFC000"/>
                </a:solidFill>
                <a:latin typeface="Arial Narrow" panose="020B0606020202030204" pitchFamily="34" charset="0"/>
                <a:ea typeface="Calibri" panose="020F0502020204030204" pitchFamily="34" charset="0"/>
                <a:cs typeface="Arial" panose="020B0604020202020204" pitchFamily="34" charset="0"/>
              </a:rPr>
              <a:t>UU NO. 26 TH. 2007 TENTANG </a:t>
            </a:r>
            <a:r>
              <a:rPr lang="en-US" sz="3200" b="1">
                <a:solidFill>
                  <a:srgbClr val="FFC000"/>
                </a:solidFill>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467544" y="514539"/>
            <a:ext cx="8064896" cy="954107"/>
          </a:xfrm>
          <a:prstGeom prst="rect">
            <a:avLst/>
          </a:prstGeom>
          <a:noFill/>
          <a:ln w="9525">
            <a:noFill/>
            <a:miter lim="800000"/>
            <a:headEnd/>
            <a:tailEnd/>
          </a:ln>
        </p:spPr>
        <p:txBody>
          <a:bodyPr wrap="square" anchor="ctr">
            <a:spAutoFit/>
          </a:bodyPr>
          <a:lstStyle/>
          <a:p>
            <a:pPr algn="ctr"/>
            <a:r>
              <a:rPr lang="en-US" sz="2800">
                <a:solidFill>
                  <a:srgbClr val="FFFF00"/>
                </a:solidFill>
                <a:latin typeface="Arial" charset="0"/>
                <a:cs typeface="Arial" charset="0"/>
              </a:rPr>
              <a:t>SEBAGAI INTI UNDANG-UNDANG PENYELENGGARAAN PENATAAN RUANG</a:t>
            </a:r>
            <a:endParaRPr lang="id-ID" sz="2800"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0" y="1772816"/>
            <a:ext cx="8872363" cy="1938992"/>
          </a:xfrm>
          <a:prstGeom prst="rect">
            <a:avLst/>
          </a:prstGeom>
        </p:spPr>
        <p:txBody>
          <a:bodyPr wrap="square">
            <a:spAutoFit/>
          </a:bodyPr>
          <a:lstStyle/>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Sebagai  UU utama (</a:t>
            </a:r>
            <a:r>
              <a:rPr lang="en-US" sz="2400" i="1">
                <a:latin typeface="Arial Narrow" panose="020B0606020202030204" pitchFamily="34" charset="0"/>
                <a:ea typeface="Calibri" panose="020F0502020204030204" pitchFamily="34" charset="0"/>
                <a:cs typeface="Arial" panose="020B0604020202020204" pitchFamily="34" charset="0"/>
              </a:rPr>
              <a:t>core</a:t>
            </a:r>
            <a:r>
              <a:rPr lang="en-US" sz="2400">
                <a:latin typeface="Arial Narrow" panose="020B0606020202030204" pitchFamily="34" charset="0"/>
                <a:ea typeface="Calibri" panose="020F0502020204030204" pitchFamily="34" charset="0"/>
                <a:cs typeface="Arial" panose="020B0604020202020204" pitchFamily="34" charset="0"/>
              </a:rPr>
              <a:t>) dalam  penyelenggaraan  penataan  ruang,  maka  UU  Penataan Ruang  ini  diharapkan  dapat  mewujudkan  rencana  tata  ruang  yang  dapat mengoptimalisasikan  dan  memadukan  berbagai  kegiatan  sektor pembangunan, baik dalam pemanfaatan sumber daya alam maupun sumber daya buatan.</a:t>
            </a:r>
            <a:endParaRPr lang="en-US" sz="2400">
              <a:solidFill>
                <a:srgbClr val="00B0F0"/>
              </a:solidFill>
              <a:latin typeface="Arial Narrow" panose="020B0606020202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C70B220-BD69-4F37-899A-1857231CA82A}"/>
              </a:ext>
            </a:extLst>
          </p:cNvPr>
          <p:cNvSpPr/>
          <p:nvPr/>
        </p:nvSpPr>
        <p:spPr>
          <a:xfrm>
            <a:off x="-81206" y="4221088"/>
            <a:ext cx="8872363" cy="523220"/>
          </a:xfrm>
          <a:prstGeom prst="rect">
            <a:avLst/>
          </a:prstGeom>
        </p:spPr>
        <p:txBody>
          <a:bodyPr wrap="square">
            <a:spAutoFit/>
          </a:bodyPr>
          <a:lstStyle/>
          <a:p>
            <a:pPr algn="ctr">
              <a:spcBef>
                <a:spcPts val="600"/>
              </a:spcBef>
              <a:buClr>
                <a:srgbClr val="FF0000"/>
              </a:buClr>
            </a:pPr>
            <a:r>
              <a:rPr lang="en-US" sz="2800">
                <a:solidFill>
                  <a:srgbClr val="FFFF00"/>
                </a:solidFill>
                <a:latin typeface="Arial Narrow" panose="020B0606020202030204" pitchFamily="34" charset="0"/>
                <a:ea typeface="Calibri" panose="020F0502020204030204" pitchFamily="34" charset="0"/>
                <a:cs typeface="Arial" panose="020B0604020202020204" pitchFamily="34" charset="0"/>
              </a:rPr>
              <a:t>Ada banyak undang-undang dan peraturan yang terkait</a:t>
            </a:r>
          </a:p>
        </p:txBody>
      </p:sp>
      <p:sp>
        <p:nvSpPr>
          <p:cNvPr id="2" name="Flowchart: Merge 1">
            <a:extLst>
              <a:ext uri="{FF2B5EF4-FFF2-40B4-BE49-F238E27FC236}">
                <a16:creationId xmlns:a16="http://schemas.microsoft.com/office/drawing/2014/main" id="{0B2C7175-5576-417D-851F-9AAE287CA495}"/>
              </a:ext>
            </a:extLst>
          </p:cNvPr>
          <p:cNvSpPr/>
          <p:nvPr/>
        </p:nvSpPr>
        <p:spPr>
          <a:xfrm>
            <a:off x="3707904" y="5013176"/>
            <a:ext cx="1584176" cy="1584176"/>
          </a:xfrm>
          <a:prstGeom prst="flowChartMerg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5922337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solidFill>
                  <a:srgbClr val="FFC000"/>
                </a:solidFill>
                <a:latin typeface="Arial Narrow" panose="020B0606020202030204" pitchFamily="34" charset="0"/>
                <a:ea typeface="Calibri" panose="020F0502020204030204" pitchFamily="34" charset="0"/>
                <a:cs typeface="Arial" panose="020B0604020202020204" pitchFamily="34" charset="0"/>
              </a:rPr>
              <a:t>UU NO. 26 TH. 2007 TENTANG </a:t>
            </a:r>
            <a:r>
              <a:rPr lang="en-US" sz="3200" b="1">
                <a:solidFill>
                  <a:srgbClr val="FFC000"/>
                </a:solidFill>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1475656" y="611396"/>
            <a:ext cx="6408712" cy="369332"/>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TERKAIT DENGAN UNDANG-UNDANG LAINNYA:</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149474" y="963520"/>
            <a:ext cx="8872363" cy="5909310"/>
          </a:xfrm>
          <a:prstGeom prst="rect">
            <a:avLst/>
          </a:prstGeom>
        </p:spPr>
        <p:txBody>
          <a:bodyPr wrap="square">
            <a:spAutoFit/>
          </a:bodyPr>
          <a:lstStyle/>
          <a:p>
            <a:pPr>
              <a:lnSpc>
                <a:spcPct val="90000"/>
              </a:lnSpc>
            </a:pPr>
            <a:r>
              <a:rPr lang="id-ID" sz="2000">
                <a:latin typeface="Arial Narrow" panose="020B0606020202030204" pitchFamily="34" charset="0"/>
              </a:rPr>
              <a:t>1. UU  Nomor 2</a:t>
            </a:r>
            <a:r>
              <a:rPr lang="en-US" sz="2000">
                <a:latin typeface="Arial Narrow" panose="020B0606020202030204" pitchFamily="34" charset="0"/>
              </a:rPr>
              <a:t>5</a:t>
            </a:r>
            <a:r>
              <a:rPr lang="id-ID" sz="2000">
                <a:latin typeface="Arial Narrow" panose="020B0606020202030204" pitchFamily="34" charset="0"/>
              </a:rPr>
              <a:t> Tahun 200</a:t>
            </a:r>
            <a:r>
              <a:rPr lang="en-US" sz="2000">
                <a:latin typeface="Arial Narrow" panose="020B0606020202030204" pitchFamily="34" charset="0"/>
              </a:rPr>
              <a:t>4 </a:t>
            </a:r>
            <a:r>
              <a:rPr lang="id-ID" sz="2000">
                <a:latin typeface="Arial Narrow" panose="020B0606020202030204" pitchFamily="34" charset="0"/>
              </a:rPr>
              <a:t>tentang </a:t>
            </a:r>
            <a:r>
              <a:rPr lang="en-US" sz="2000">
                <a:latin typeface="Arial Narrow" panose="020B0606020202030204" pitchFamily="34" charset="0"/>
              </a:rPr>
              <a:t>Sistem Perencanaan Pembangunan Nasional</a:t>
            </a:r>
            <a:endParaRPr lang="id-ID" sz="2000">
              <a:latin typeface="Arial Narrow" panose="020B0606020202030204" pitchFamily="34" charset="0"/>
            </a:endParaRPr>
          </a:p>
          <a:p>
            <a:pPr marL="360363" indent="-360363">
              <a:lnSpc>
                <a:spcPct val="90000"/>
              </a:lnSpc>
            </a:pPr>
            <a:r>
              <a:rPr lang="id-ID" sz="2000">
                <a:latin typeface="Arial Narrow" panose="020B0606020202030204" pitchFamily="34" charset="0"/>
              </a:rPr>
              <a:t>2. UU Nomor 27 Tahun 2007 tentang Pengelolaan Wilayah Pesisir dan Pulau-pulau Kecil, </a:t>
            </a:r>
            <a:r>
              <a:rPr lang="en-US" sz="2000">
                <a:latin typeface="Arial Narrow" panose="020B0606020202030204" pitchFamily="34" charset="0"/>
              </a:rPr>
              <a:t>dan </a:t>
            </a:r>
            <a:r>
              <a:rPr lang="id-ID" sz="2000">
                <a:latin typeface="Arial Narrow" panose="020B0606020202030204" pitchFamily="34" charset="0"/>
              </a:rPr>
              <a:t>UU  Nomor 1 Tahun 2014 </a:t>
            </a:r>
          </a:p>
          <a:p>
            <a:pPr>
              <a:lnSpc>
                <a:spcPct val="90000"/>
              </a:lnSpc>
            </a:pPr>
            <a:r>
              <a:rPr lang="id-ID" sz="2000">
                <a:latin typeface="Arial Narrow" panose="020B0606020202030204" pitchFamily="34" charset="0"/>
              </a:rPr>
              <a:t>3. UU  Nomor 23 Tahun 2014 tentang Pemerintahan Daerah </a:t>
            </a:r>
          </a:p>
          <a:p>
            <a:pPr>
              <a:lnSpc>
                <a:spcPct val="90000"/>
              </a:lnSpc>
            </a:pPr>
            <a:r>
              <a:rPr lang="id-ID" sz="2000">
                <a:latin typeface="Arial Narrow" panose="020B0606020202030204" pitchFamily="34" charset="0"/>
              </a:rPr>
              <a:t>4. UU  Nomor 3 Tahun 2002 tentang Pertahanan Negara </a:t>
            </a:r>
          </a:p>
          <a:p>
            <a:pPr>
              <a:lnSpc>
                <a:spcPct val="90000"/>
              </a:lnSpc>
            </a:pPr>
            <a:r>
              <a:rPr lang="id-ID" sz="2000">
                <a:latin typeface="Arial Narrow" panose="020B0606020202030204" pitchFamily="34" charset="0"/>
              </a:rPr>
              <a:t>5. UU  Nomor 38 Tahun 2004 tentang Jalan </a:t>
            </a:r>
          </a:p>
          <a:p>
            <a:pPr>
              <a:lnSpc>
                <a:spcPct val="90000"/>
              </a:lnSpc>
            </a:pPr>
            <a:r>
              <a:rPr lang="id-ID" sz="2000">
                <a:latin typeface="Arial Narrow" panose="020B0606020202030204" pitchFamily="34" charset="0"/>
              </a:rPr>
              <a:t>6. </a:t>
            </a:r>
            <a:r>
              <a:rPr lang="en-US" sz="2000">
                <a:latin typeface="Arial Narrow" panose="020B0606020202030204" pitchFamily="34" charset="0"/>
              </a:rPr>
              <a:t>U</a:t>
            </a:r>
            <a:r>
              <a:rPr lang="id-ID" sz="2000">
                <a:latin typeface="Arial Narrow" panose="020B0606020202030204" pitchFamily="34" charset="0"/>
              </a:rPr>
              <a:t>U  Nomor 41 Tahun 1999 tentang Kehutanan </a:t>
            </a:r>
          </a:p>
          <a:p>
            <a:pPr>
              <a:lnSpc>
                <a:spcPct val="90000"/>
              </a:lnSpc>
            </a:pPr>
            <a:r>
              <a:rPr lang="id-ID" sz="2000">
                <a:latin typeface="Arial Narrow" panose="020B0606020202030204" pitchFamily="34" charset="0"/>
              </a:rPr>
              <a:t>7. </a:t>
            </a:r>
            <a:r>
              <a:rPr lang="en-US" sz="2000">
                <a:latin typeface="Arial Narrow" panose="020B0606020202030204" pitchFamily="34" charset="0"/>
              </a:rPr>
              <a:t>U</a:t>
            </a:r>
            <a:r>
              <a:rPr lang="id-ID" sz="2000">
                <a:latin typeface="Arial Narrow" panose="020B0606020202030204" pitchFamily="34" charset="0"/>
              </a:rPr>
              <a:t>U  Nomor 39 Tahun 2009 tentang Kawasan Ekonomi Khusus </a:t>
            </a:r>
          </a:p>
          <a:p>
            <a:pPr>
              <a:lnSpc>
                <a:spcPct val="90000"/>
              </a:lnSpc>
            </a:pPr>
            <a:r>
              <a:rPr lang="id-ID" sz="2000">
                <a:latin typeface="Arial Narrow" panose="020B0606020202030204" pitchFamily="34" charset="0"/>
              </a:rPr>
              <a:t>8. UU  Nomor 41 Tahun 2009 tentang Perlindungan Lahan Pertanian Pangan Berkelanjutan </a:t>
            </a:r>
          </a:p>
          <a:p>
            <a:pPr>
              <a:lnSpc>
                <a:spcPct val="90000"/>
              </a:lnSpc>
            </a:pPr>
            <a:r>
              <a:rPr lang="id-ID" sz="2000">
                <a:latin typeface="Arial Narrow" panose="020B0606020202030204" pitchFamily="34" charset="0"/>
              </a:rPr>
              <a:t>9. UU  Nomor 1 Tahun 2011 tentang Perumahan dan Kawasan Permukiman </a:t>
            </a:r>
          </a:p>
          <a:p>
            <a:pPr>
              <a:lnSpc>
                <a:spcPct val="90000"/>
              </a:lnSpc>
            </a:pPr>
            <a:r>
              <a:rPr lang="id-ID" sz="2000">
                <a:latin typeface="Arial Narrow" panose="020B0606020202030204" pitchFamily="34" charset="0"/>
              </a:rPr>
              <a:t>10. UU  Nomor 4 Tahun 2011 tentang Informasi Geospasial </a:t>
            </a:r>
          </a:p>
          <a:p>
            <a:pPr marL="450850" indent="-450850">
              <a:lnSpc>
                <a:spcPct val="90000"/>
              </a:lnSpc>
            </a:pPr>
            <a:r>
              <a:rPr lang="id-ID" sz="2000">
                <a:latin typeface="Arial Narrow" panose="020B0606020202030204" pitchFamily="34" charset="0"/>
              </a:rPr>
              <a:t>11. UU  Nomor 5 Tahun 1990 tentang Konservasi Sumber Daya Alam H</a:t>
            </a:r>
            <a:r>
              <a:rPr lang="en-US" sz="2000">
                <a:latin typeface="Arial Narrow" panose="020B0606020202030204" pitchFamily="34" charset="0"/>
              </a:rPr>
              <a:t>a</a:t>
            </a:r>
            <a:r>
              <a:rPr lang="id-ID" sz="2000">
                <a:latin typeface="Arial Narrow" panose="020B0606020202030204" pitchFamily="34" charset="0"/>
              </a:rPr>
              <a:t>yati dan Ekosistemnya </a:t>
            </a:r>
          </a:p>
          <a:p>
            <a:pPr>
              <a:lnSpc>
                <a:spcPct val="90000"/>
              </a:lnSpc>
            </a:pPr>
            <a:r>
              <a:rPr lang="id-ID" sz="2000">
                <a:latin typeface="Arial Narrow" panose="020B0606020202030204" pitchFamily="34" charset="0"/>
              </a:rPr>
              <a:t>12. UU  Nomor 28 Tahun 2002 tentang Bangunan Gedung </a:t>
            </a:r>
          </a:p>
          <a:p>
            <a:pPr>
              <a:lnSpc>
                <a:spcPct val="90000"/>
              </a:lnSpc>
            </a:pPr>
            <a:r>
              <a:rPr lang="id-ID" sz="2000">
                <a:latin typeface="Arial Narrow" panose="020B0606020202030204" pitchFamily="34" charset="0"/>
              </a:rPr>
              <a:t>13. UU  Nomor 24 Tahun 2007 tentang Penanggulangan Bencana </a:t>
            </a:r>
          </a:p>
          <a:p>
            <a:pPr>
              <a:lnSpc>
                <a:spcPct val="90000"/>
              </a:lnSpc>
            </a:pPr>
            <a:r>
              <a:rPr lang="id-ID" sz="2000">
                <a:latin typeface="Arial Narrow" panose="020B0606020202030204" pitchFamily="34" charset="0"/>
              </a:rPr>
              <a:t>14. UU  Nomor 32 Tahun 2009 tentang Perlindungan dan Pengelolaan Lingkungan Hidup </a:t>
            </a:r>
          </a:p>
          <a:p>
            <a:pPr>
              <a:lnSpc>
                <a:spcPct val="90000"/>
              </a:lnSpc>
            </a:pPr>
            <a:r>
              <a:rPr lang="id-ID" sz="2000">
                <a:latin typeface="Arial Narrow" panose="020B0606020202030204" pitchFamily="34" charset="0"/>
              </a:rPr>
              <a:t>15. UU  Nomor 3 Tahun 2014 tentang Perindustrian </a:t>
            </a:r>
          </a:p>
          <a:p>
            <a:pPr>
              <a:lnSpc>
                <a:spcPct val="90000"/>
              </a:lnSpc>
            </a:pPr>
            <a:r>
              <a:rPr lang="id-ID" sz="2000">
                <a:latin typeface="Arial Narrow" panose="020B0606020202030204" pitchFamily="34" charset="0"/>
              </a:rPr>
              <a:t>16. UU  Nomor 32 Tahun 2014 tentang Kelautan </a:t>
            </a:r>
          </a:p>
          <a:p>
            <a:pPr>
              <a:lnSpc>
                <a:spcPct val="90000"/>
              </a:lnSpc>
            </a:pPr>
            <a:r>
              <a:rPr lang="id-ID" sz="2000">
                <a:latin typeface="Arial Narrow" panose="020B0606020202030204" pitchFamily="34" charset="0"/>
              </a:rPr>
              <a:t>17. UU  Nomor 4 Tahun 2009 tentang Pertambangan Minerba </a:t>
            </a:r>
          </a:p>
          <a:p>
            <a:pPr>
              <a:lnSpc>
                <a:spcPct val="90000"/>
              </a:lnSpc>
            </a:pPr>
            <a:r>
              <a:rPr lang="id-ID" sz="2000">
                <a:latin typeface="Arial Narrow" panose="020B0606020202030204" pitchFamily="34" charset="0"/>
              </a:rPr>
              <a:t>18. UU  Nomor 20 Tahun 2011 tentang Rumah Susun </a:t>
            </a:r>
            <a:endParaRPr lang="en-US" sz="2000">
              <a:latin typeface="Arial Narrow" panose="020B0606020202030204" pitchFamily="34" charset="0"/>
            </a:endParaRPr>
          </a:p>
          <a:p>
            <a:pPr>
              <a:lnSpc>
                <a:spcPct val="90000"/>
              </a:lnSpc>
            </a:pPr>
            <a:r>
              <a:rPr lang="en-US" sz="2000">
                <a:latin typeface="Arial Narrow" panose="020B0606020202030204" pitchFamily="34" charset="0"/>
              </a:rPr>
              <a:t>      dsb.</a:t>
            </a:r>
            <a:endParaRPr lang="id-ID" sz="2000">
              <a:latin typeface="Arial Narrow" panose="020B0606020202030204" pitchFamily="34" charset="0"/>
            </a:endParaRPr>
          </a:p>
        </p:txBody>
      </p:sp>
    </p:spTree>
    <p:extLst>
      <p:ext uri="{BB962C8B-B14F-4D97-AF65-F5344CB8AC3E}">
        <p14:creationId xmlns:p14="http://schemas.microsoft.com/office/powerpoint/2010/main" val="3504328484"/>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latin typeface="Arial Narrow" panose="020B0606020202030204" pitchFamily="34" charset="0"/>
                <a:ea typeface="Calibri" panose="020F0502020204030204" pitchFamily="34" charset="0"/>
                <a:cs typeface="Arial" panose="020B0604020202020204" pitchFamily="34" charset="0"/>
              </a:rPr>
              <a:t>UU NO. 26 TH. 2007 TENTANG </a:t>
            </a:r>
            <a:r>
              <a:rPr lang="en-US" sz="3200" b="1">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521975" y="585210"/>
            <a:ext cx="7992889" cy="707886"/>
          </a:xfrm>
          <a:prstGeom prst="rect">
            <a:avLst/>
          </a:prstGeom>
          <a:noFill/>
          <a:ln w="9525">
            <a:noFill/>
            <a:miter lim="800000"/>
            <a:headEnd/>
            <a:tailEnd/>
          </a:ln>
        </p:spPr>
        <p:txBody>
          <a:bodyPr wrap="square" anchor="ctr">
            <a:spAutoFit/>
          </a:bodyPr>
          <a:lstStyle/>
          <a:p>
            <a:pPr algn="ctr"/>
            <a:r>
              <a:rPr lang="en-US" sz="2000">
                <a:solidFill>
                  <a:srgbClr val="FFFF00"/>
                </a:solidFill>
                <a:latin typeface="Arial" charset="0"/>
                <a:cs typeface="Arial" charset="0"/>
              </a:rPr>
              <a:t>TERKAIT DENGAN PERATURAN LAINNYA DAN ADA PERATURAN DI HIRARKI ATAU TURUNAN DI BAWAHNYA:</a:t>
            </a:r>
            <a:endParaRPr lang="id-ID" sz="2000"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539552" y="1700808"/>
            <a:ext cx="8872363" cy="3194721"/>
          </a:xfrm>
          <a:prstGeom prst="rect">
            <a:avLst/>
          </a:prstGeom>
        </p:spPr>
        <p:txBody>
          <a:bodyPr wrap="square">
            <a:spAutoFit/>
          </a:bodyPr>
          <a:lstStyle/>
          <a:p>
            <a:pPr marL="342900" indent="-342900">
              <a:lnSpc>
                <a:spcPct val="90000"/>
              </a:lnSpc>
              <a:buClr>
                <a:srgbClr val="FF0000"/>
              </a:buClr>
              <a:buFont typeface="Arial Narrow" panose="020B0606020202030204" pitchFamily="34" charset="0"/>
              <a:buChar char="●"/>
            </a:pPr>
            <a:r>
              <a:rPr lang="en-US" sz="3200">
                <a:latin typeface="Arial Narrow" panose="020B0606020202030204" pitchFamily="34" charset="0"/>
              </a:rPr>
              <a:t>PERATURAN PEMERINTAH</a:t>
            </a:r>
          </a:p>
          <a:p>
            <a:pPr marL="342900" indent="-342900">
              <a:lnSpc>
                <a:spcPct val="90000"/>
              </a:lnSpc>
              <a:buClr>
                <a:srgbClr val="FF0000"/>
              </a:buClr>
              <a:buFont typeface="Arial Narrow" panose="020B0606020202030204" pitchFamily="34" charset="0"/>
              <a:buChar char="●"/>
            </a:pPr>
            <a:r>
              <a:rPr lang="en-US" sz="3200">
                <a:latin typeface="Arial Narrow" panose="020B0606020202030204" pitchFamily="34" charset="0"/>
              </a:rPr>
              <a:t>PERATURAN PRESIDEN</a:t>
            </a:r>
          </a:p>
          <a:p>
            <a:pPr marL="342900" indent="-342900">
              <a:lnSpc>
                <a:spcPct val="90000"/>
              </a:lnSpc>
              <a:buClr>
                <a:srgbClr val="FF0000"/>
              </a:buClr>
              <a:buFont typeface="Arial Narrow" panose="020B0606020202030204" pitchFamily="34" charset="0"/>
              <a:buChar char="●"/>
            </a:pPr>
            <a:r>
              <a:rPr lang="en-US" sz="3200">
                <a:latin typeface="Arial Narrow" panose="020B0606020202030204" pitchFamily="34" charset="0"/>
              </a:rPr>
              <a:t>KEPUTUSAN PRESIDEN</a:t>
            </a:r>
          </a:p>
          <a:p>
            <a:pPr marL="342900" indent="-342900">
              <a:lnSpc>
                <a:spcPct val="90000"/>
              </a:lnSpc>
              <a:buClr>
                <a:srgbClr val="FF0000"/>
              </a:buClr>
              <a:buFont typeface="Arial Narrow" panose="020B0606020202030204" pitchFamily="34" charset="0"/>
              <a:buChar char="●"/>
            </a:pPr>
            <a:r>
              <a:rPr lang="en-US" sz="3200">
                <a:latin typeface="Arial Narrow" panose="020B0606020202030204" pitchFamily="34" charset="0"/>
              </a:rPr>
              <a:t>PERATURAN MENTERI</a:t>
            </a:r>
          </a:p>
          <a:p>
            <a:pPr marL="342900" indent="-342900">
              <a:lnSpc>
                <a:spcPct val="90000"/>
              </a:lnSpc>
              <a:buClr>
                <a:srgbClr val="FF0000"/>
              </a:buClr>
              <a:buFont typeface="Arial Narrow" panose="020B0606020202030204" pitchFamily="34" charset="0"/>
              <a:buChar char="●"/>
            </a:pPr>
            <a:r>
              <a:rPr lang="en-US" sz="3200">
                <a:latin typeface="Arial Narrow" panose="020B0606020202030204" pitchFamily="34" charset="0"/>
              </a:rPr>
              <a:t>PERATURAN DAERAH</a:t>
            </a:r>
          </a:p>
          <a:p>
            <a:pPr marL="342900" indent="-342900">
              <a:lnSpc>
                <a:spcPct val="90000"/>
              </a:lnSpc>
              <a:buClr>
                <a:srgbClr val="FF0000"/>
              </a:buClr>
              <a:buFont typeface="Arial Narrow" panose="020B0606020202030204" pitchFamily="34" charset="0"/>
              <a:buChar char="●"/>
            </a:pPr>
            <a:r>
              <a:rPr lang="en-US" sz="3200">
                <a:latin typeface="Arial Narrow" panose="020B0606020202030204" pitchFamily="34" charset="0"/>
              </a:rPr>
              <a:t>PERATURAN GUBERNUR/BUPATI/WALIKOTA</a:t>
            </a:r>
            <a:br>
              <a:rPr lang="en-US" sz="3200">
                <a:latin typeface="Arial Narrow" panose="020B0606020202030204" pitchFamily="34" charset="0"/>
              </a:rPr>
            </a:br>
            <a:r>
              <a:rPr lang="en-US" sz="3200">
                <a:latin typeface="Arial Narrow" panose="020B0606020202030204" pitchFamily="34" charset="0"/>
              </a:rPr>
              <a:t>dsb</a:t>
            </a:r>
            <a:endParaRPr lang="id-ID" sz="3200">
              <a:latin typeface="Arial Narrow" panose="020B0606020202030204" pitchFamily="34" charset="0"/>
            </a:endParaRPr>
          </a:p>
        </p:txBody>
      </p:sp>
      <p:sp>
        <p:nvSpPr>
          <p:cNvPr id="5" name="Rectangle 4">
            <a:extLst>
              <a:ext uri="{FF2B5EF4-FFF2-40B4-BE49-F238E27FC236}">
                <a16:creationId xmlns:a16="http://schemas.microsoft.com/office/drawing/2014/main" id="{2C62EEF7-5F67-4070-8224-B1D1FB554B7F}"/>
              </a:ext>
            </a:extLst>
          </p:cNvPr>
          <p:cNvSpPr/>
          <p:nvPr/>
        </p:nvSpPr>
        <p:spPr>
          <a:xfrm>
            <a:off x="539551" y="5087850"/>
            <a:ext cx="7560841" cy="830997"/>
          </a:xfrm>
          <a:prstGeom prst="rect">
            <a:avLst/>
          </a:prstGeom>
        </p:spPr>
        <p:txBody>
          <a:bodyPr wrap="square">
            <a:spAutoFit/>
          </a:bodyPr>
          <a:lstStyle/>
          <a:p>
            <a:pPr>
              <a:spcBef>
                <a:spcPts val="600"/>
              </a:spcBef>
              <a:buClr>
                <a:srgbClr val="FF0000"/>
              </a:buClr>
            </a:pPr>
            <a:r>
              <a:rPr lang="en-US" sz="2400">
                <a:latin typeface="Arial Narrow" panose="020B0606020202030204" pitchFamily="34" charset="0"/>
                <a:ea typeface="Calibri" panose="020F0502020204030204" pitchFamily="34" charset="0"/>
                <a:cs typeface="Arial" panose="020B0604020202020204" pitchFamily="34" charset="0"/>
              </a:rPr>
              <a:t>Silahkan dijelajahi sendiri peraturan lain dan peraturan hirarki atau  turunan di bawahnya yang terkait.</a:t>
            </a:r>
            <a:endParaRPr lang="en-US" sz="2400">
              <a:solidFill>
                <a:srgbClr val="00B0F0"/>
              </a:solidFill>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9107017"/>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latin typeface="Arial Narrow" panose="020B0606020202030204" pitchFamily="34" charset="0"/>
                <a:ea typeface="Calibri" panose="020F0502020204030204" pitchFamily="34" charset="0"/>
                <a:cs typeface="Arial" panose="020B0604020202020204" pitchFamily="34" charset="0"/>
              </a:rPr>
              <a:t>STRUKTUR HUKUM DALAM </a:t>
            </a:r>
            <a:r>
              <a:rPr lang="en-US" sz="3200" b="1">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521975" y="585210"/>
            <a:ext cx="7992889" cy="707886"/>
          </a:xfrm>
          <a:prstGeom prst="rect">
            <a:avLst/>
          </a:prstGeom>
          <a:noFill/>
          <a:ln w="9525">
            <a:noFill/>
            <a:miter lim="800000"/>
            <a:headEnd/>
            <a:tailEnd/>
          </a:ln>
        </p:spPr>
        <p:txBody>
          <a:bodyPr wrap="square" anchor="ctr">
            <a:spAutoFit/>
          </a:bodyPr>
          <a:lstStyle/>
          <a:p>
            <a:pPr algn="ctr"/>
            <a:r>
              <a:rPr lang="en-US" sz="2000">
                <a:solidFill>
                  <a:srgbClr val="FFFF00"/>
                </a:solidFill>
                <a:latin typeface="Arial" charset="0"/>
                <a:cs typeface="Arial" charset="0"/>
              </a:rPr>
              <a:t>MISALNYA DALAM PENYUSUNAN RENCANA TATA RUANG WILAYAH(RTRW)</a:t>
            </a:r>
            <a:endParaRPr lang="id-ID" sz="2000"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2654999" y="1293096"/>
            <a:ext cx="3834001" cy="867930"/>
          </a:xfrm>
          <a:prstGeom prst="rect">
            <a:avLst/>
          </a:prstGeom>
        </p:spPr>
        <p:txBody>
          <a:bodyPr wrap="square">
            <a:spAutoFit/>
          </a:bodyPr>
          <a:lstStyle/>
          <a:p>
            <a:pPr algn="ctr">
              <a:lnSpc>
                <a:spcPct val="90000"/>
              </a:lnSpc>
              <a:buClr>
                <a:srgbClr val="FF0000"/>
              </a:buClr>
            </a:pPr>
            <a:r>
              <a:rPr lang="en-US" sz="3200">
                <a:latin typeface="Arial Narrow" panose="020B0606020202030204" pitchFamily="34" charset="0"/>
              </a:rPr>
              <a:t>UNDANG-UNDANG</a:t>
            </a:r>
          </a:p>
          <a:p>
            <a:pPr algn="ctr">
              <a:lnSpc>
                <a:spcPct val="90000"/>
              </a:lnSpc>
              <a:buClr>
                <a:srgbClr val="FF0000"/>
              </a:buClr>
            </a:pPr>
            <a:r>
              <a:rPr lang="en-US" sz="2400">
                <a:latin typeface="Arial Narrow" panose="020B0606020202030204" pitchFamily="34" charset="0"/>
              </a:rPr>
              <a:t>UU 26/2007 Penataan Ruang</a:t>
            </a:r>
            <a:endParaRPr lang="id-ID" sz="2400">
              <a:latin typeface="Arial Narrow" panose="020B0606020202030204" pitchFamily="34" charset="0"/>
            </a:endParaRPr>
          </a:p>
        </p:txBody>
      </p:sp>
      <p:sp>
        <p:nvSpPr>
          <p:cNvPr id="9" name="Rectangle 8">
            <a:extLst>
              <a:ext uri="{FF2B5EF4-FFF2-40B4-BE49-F238E27FC236}">
                <a16:creationId xmlns:a16="http://schemas.microsoft.com/office/drawing/2014/main" id="{4607853F-CD9F-4E42-BB26-B927D3B73F3E}"/>
              </a:ext>
            </a:extLst>
          </p:cNvPr>
          <p:cNvSpPr/>
          <p:nvPr/>
        </p:nvSpPr>
        <p:spPr>
          <a:xfrm>
            <a:off x="1619672" y="2564904"/>
            <a:ext cx="5832648" cy="867930"/>
          </a:xfrm>
          <a:prstGeom prst="rect">
            <a:avLst/>
          </a:prstGeom>
        </p:spPr>
        <p:txBody>
          <a:bodyPr wrap="square">
            <a:spAutoFit/>
          </a:bodyPr>
          <a:lstStyle/>
          <a:p>
            <a:pPr algn="ctr">
              <a:lnSpc>
                <a:spcPct val="90000"/>
              </a:lnSpc>
              <a:buClr>
                <a:srgbClr val="FF0000"/>
              </a:buClr>
            </a:pPr>
            <a:r>
              <a:rPr lang="en-US" sz="3200">
                <a:latin typeface="Arial Narrow" panose="020B0606020202030204" pitchFamily="34" charset="0"/>
              </a:rPr>
              <a:t>PERATURAN PEMERINTAH</a:t>
            </a:r>
          </a:p>
          <a:p>
            <a:pPr algn="ctr">
              <a:lnSpc>
                <a:spcPct val="90000"/>
              </a:lnSpc>
              <a:buClr>
                <a:srgbClr val="FF0000"/>
              </a:buClr>
            </a:pPr>
            <a:r>
              <a:rPr lang="en-US" sz="2400">
                <a:latin typeface="Arial Narrow" panose="020B0606020202030204" pitchFamily="34" charset="0"/>
              </a:rPr>
              <a:t>PP 15/2010 Penyelenggaraan Penataan Ruang</a:t>
            </a:r>
            <a:endParaRPr lang="id-ID" sz="2400">
              <a:latin typeface="Arial Narrow" panose="020B0606020202030204" pitchFamily="34" charset="0"/>
            </a:endParaRPr>
          </a:p>
        </p:txBody>
      </p:sp>
      <p:sp>
        <p:nvSpPr>
          <p:cNvPr id="10" name="Rectangle 9">
            <a:extLst>
              <a:ext uri="{FF2B5EF4-FFF2-40B4-BE49-F238E27FC236}">
                <a16:creationId xmlns:a16="http://schemas.microsoft.com/office/drawing/2014/main" id="{A2896B69-6674-48C9-901C-6D16F2DBDDD9}"/>
              </a:ext>
            </a:extLst>
          </p:cNvPr>
          <p:cNvSpPr/>
          <p:nvPr/>
        </p:nvSpPr>
        <p:spPr>
          <a:xfrm>
            <a:off x="755576" y="3854022"/>
            <a:ext cx="7632847" cy="1200329"/>
          </a:xfrm>
          <a:prstGeom prst="rect">
            <a:avLst/>
          </a:prstGeom>
        </p:spPr>
        <p:txBody>
          <a:bodyPr wrap="square">
            <a:spAutoFit/>
          </a:bodyPr>
          <a:lstStyle/>
          <a:p>
            <a:pPr algn="ctr">
              <a:lnSpc>
                <a:spcPct val="90000"/>
              </a:lnSpc>
              <a:buClr>
                <a:srgbClr val="FF0000"/>
              </a:buClr>
            </a:pPr>
            <a:r>
              <a:rPr lang="en-US" sz="3200">
                <a:latin typeface="Arial Narrow" panose="020B0606020202030204" pitchFamily="34" charset="0"/>
              </a:rPr>
              <a:t>PERATURAN MENTERI</a:t>
            </a:r>
          </a:p>
          <a:p>
            <a:pPr algn="ctr">
              <a:lnSpc>
                <a:spcPct val="90000"/>
              </a:lnSpc>
              <a:buClr>
                <a:srgbClr val="FF0000"/>
              </a:buClr>
            </a:pPr>
            <a:r>
              <a:rPr lang="en-US" sz="2400">
                <a:latin typeface="Arial Narrow" panose="020B0606020202030204" pitchFamily="34" charset="0"/>
              </a:rPr>
              <a:t>PERMEN ATR/BPN 1/2018 Pedoman Penyusunan Rencana Tata Ruang Wilayah Provinsi, Kabupaten dan Kota</a:t>
            </a:r>
            <a:endParaRPr lang="id-ID" sz="2400">
              <a:latin typeface="Arial Narrow" panose="020B0606020202030204" pitchFamily="34" charset="0"/>
            </a:endParaRPr>
          </a:p>
        </p:txBody>
      </p:sp>
      <p:sp>
        <p:nvSpPr>
          <p:cNvPr id="11" name="Rectangle 10">
            <a:extLst>
              <a:ext uri="{FF2B5EF4-FFF2-40B4-BE49-F238E27FC236}">
                <a16:creationId xmlns:a16="http://schemas.microsoft.com/office/drawing/2014/main" id="{EADE225F-4F61-4BCD-953E-1521D6C9ADED}"/>
              </a:ext>
            </a:extLst>
          </p:cNvPr>
          <p:cNvSpPr/>
          <p:nvPr/>
        </p:nvSpPr>
        <p:spPr>
          <a:xfrm>
            <a:off x="1655675" y="5475539"/>
            <a:ext cx="5832648" cy="867930"/>
          </a:xfrm>
          <a:prstGeom prst="rect">
            <a:avLst/>
          </a:prstGeom>
        </p:spPr>
        <p:txBody>
          <a:bodyPr wrap="square">
            <a:spAutoFit/>
          </a:bodyPr>
          <a:lstStyle/>
          <a:p>
            <a:pPr algn="ctr">
              <a:lnSpc>
                <a:spcPct val="90000"/>
              </a:lnSpc>
              <a:buClr>
                <a:srgbClr val="FF0000"/>
              </a:buClr>
            </a:pPr>
            <a:r>
              <a:rPr lang="en-US" sz="3200">
                <a:latin typeface="Arial Narrow" panose="020B0606020202030204" pitchFamily="34" charset="0"/>
              </a:rPr>
              <a:t>PERATURAN DAERAH</a:t>
            </a:r>
          </a:p>
          <a:p>
            <a:pPr algn="ctr">
              <a:lnSpc>
                <a:spcPct val="90000"/>
              </a:lnSpc>
              <a:buClr>
                <a:srgbClr val="FF0000"/>
              </a:buClr>
            </a:pPr>
            <a:r>
              <a:rPr lang="en-US" sz="2400">
                <a:latin typeface="Arial Narrow" panose="020B0606020202030204" pitchFamily="34" charset="0"/>
              </a:rPr>
              <a:t>PERDA X/Y Rencana Tata Ruang Wilayah Z</a:t>
            </a:r>
            <a:endParaRPr lang="id-ID" sz="2400">
              <a:latin typeface="Arial Narrow" panose="020B0606020202030204" pitchFamily="34" charset="0"/>
            </a:endParaRPr>
          </a:p>
        </p:txBody>
      </p:sp>
      <p:sp>
        <p:nvSpPr>
          <p:cNvPr id="2" name="Arrow: Down 1">
            <a:extLst>
              <a:ext uri="{FF2B5EF4-FFF2-40B4-BE49-F238E27FC236}">
                <a16:creationId xmlns:a16="http://schemas.microsoft.com/office/drawing/2014/main" id="{F739DA2A-1751-4159-A390-82FF1598372A}"/>
              </a:ext>
            </a:extLst>
          </p:cNvPr>
          <p:cNvSpPr/>
          <p:nvPr/>
        </p:nvSpPr>
        <p:spPr>
          <a:xfrm>
            <a:off x="4193816" y="2077148"/>
            <a:ext cx="576064"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rrow: Down 11">
            <a:extLst>
              <a:ext uri="{FF2B5EF4-FFF2-40B4-BE49-F238E27FC236}">
                <a16:creationId xmlns:a16="http://schemas.microsoft.com/office/drawing/2014/main" id="{F2602BFB-EFF2-446A-97AE-2C9DD74C86C4}"/>
              </a:ext>
            </a:extLst>
          </p:cNvPr>
          <p:cNvSpPr/>
          <p:nvPr/>
        </p:nvSpPr>
        <p:spPr>
          <a:xfrm>
            <a:off x="4193816" y="3376621"/>
            <a:ext cx="576064"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rrow: Down 12">
            <a:extLst>
              <a:ext uri="{FF2B5EF4-FFF2-40B4-BE49-F238E27FC236}">
                <a16:creationId xmlns:a16="http://schemas.microsoft.com/office/drawing/2014/main" id="{41FEBC81-F360-4E4A-88D4-C1D4640FBD68}"/>
              </a:ext>
            </a:extLst>
          </p:cNvPr>
          <p:cNvSpPr/>
          <p:nvPr/>
        </p:nvSpPr>
        <p:spPr>
          <a:xfrm>
            <a:off x="4180937" y="4988840"/>
            <a:ext cx="576064"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Arrow: Down 13">
            <a:extLst>
              <a:ext uri="{FF2B5EF4-FFF2-40B4-BE49-F238E27FC236}">
                <a16:creationId xmlns:a16="http://schemas.microsoft.com/office/drawing/2014/main" id="{4519847F-C8E5-490F-A164-9B5032FAAB05}"/>
              </a:ext>
            </a:extLst>
          </p:cNvPr>
          <p:cNvSpPr/>
          <p:nvPr/>
        </p:nvSpPr>
        <p:spPr>
          <a:xfrm>
            <a:off x="4175697" y="6256136"/>
            <a:ext cx="576064"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81603067"/>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solidFill>
                  <a:srgbClr val="FFC000"/>
                </a:solidFill>
                <a:latin typeface="Arial Narrow" panose="020B0606020202030204" pitchFamily="34" charset="0"/>
                <a:ea typeface="Calibri" panose="020F0502020204030204" pitchFamily="34" charset="0"/>
                <a:cs typeface="Arial" panose="020B0604020202020204" pitchFamily="34" charset="0"/>
              </a:rPr>
              <a:t>STRUKTUR HUKUM DALAM </a:t>
            </a:r>
            <a:r>
              <a:rPr lang="en-US" sz="3200" b="1">
                <a:solidFill>
                  <a:srgbClr val="FFC000"/>
                </a:solidFill>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521975" y="585210"/>
            <a:ext cx="7992889" cy="707886"/>
          </a:xfrm>
          <a:prstGeom prst="rect">
            <a:avLst/>
          </a:prstGeom>
          <a:noFill/>
          <a:ln w="9525">
            <a:noFill/>
            <a:miter lim="800000"/>
            <a:headEnd/>
            <a:tailEnd/>
          </a:ln>
        </p:spPr>
        <p:txBody>
          <a:bodyPr wrap="square" anchor="ctr">
            <a:spAutoFit/>
          </a:bodyPr>
          <a:lstStyle/>
          <a:p>
            <a:pPr algn="ctr"/>
            <a:r>
              <a:rPr lang="en-US" sz="2000">
                <a:solidFill>
                  <a:srgbClr val="FFFF00"/>
                </a:solidFill>
                <a:latin typeface="Arial" charset="0"/>
                <a:cs typeface="Arial" charset="0"/>
              </a:rPr>
              <a:t>MISALNYA DALAM PENYUSUNAN RENCANA TATA RUANG WILAYAH(RTRW)</a:t>
            </a:r>
            <a:endParaRPr lang="id-ID" sz="2000" dirty="0">
              <a:solidFill>
                <a:srgbClr val="FFFF00"/>
              </a:solidFill>
              <a:latin typeface="Arial" charset="0"/>
              <a:cs typeface="Arial" charset="0"/>
            </a:endParaRPr>
          </a:p>
        </p:txBody>
      </p:sp>
      <p:pic>
        <p:nvPicPr>
          <p:cNvPr id="8" name="Picture 4">
            <a:extLst>
              <a:ext uri="{FF2B5EF4-FFF2-40B4-BE49-F238E27FC236}">
                <a16:creationId xmlns:a16="http://schemas.microsoft.com/office/drawing/2014/main" id="{00A6F7C9-A680-47C5-9540-8E491900AF4F}"/>
              </a:ext>
            </a:extLst>
          </p:cNvPr>
          <p:cNvPicPr>
            <a:picLocks noChangeAspect="1" noChangeArrowheads="1"/>
          </p:cNvPicPr>
          <p:nvPr/>
        </p:nvPicPr>
        <p:blipFill>
          <a:blip r:embed="rId2" cstate="print"/>
          <a:srcRect/>
          <a:stretch>
            <a:fillRect/>
          </a:stretch>
        </p:blipFill>
        <p:spPr bwMode="auto">
          <a:xfrm>
            <a:off x="71266" y="1213135"/>
            <a:ext cx="8984929" cy="5597740"/>
          </a:xfrm>
          <a:prstGeom prst="rect">
            <a:avLst/>
          </a:prstGeom>
          <a:noFill/>
          <a:ln w="9525">
            <a:noFill/>
            <a:miter lim="800000"/>
            <a:headEnd/>
            <a:tailEnd/>
          </a:ln>
          <a:effectLst/>
        </p:spPr>
      </p:pic>
      <p:sp>
        <p:nvSpPr>
          <p:cNvPr id="9" name="Arrow: Down 8">
            <a:extLst>
              <a:ext uri="{FF2B5EF4-FFF2-40B4-BE49-F238E27FC236}">
                <a16:creationId xmlns:a16="http://schemas.microsoft.com/office/drawing/2014/main" id="{3E0477FB-FF7A-4DA0-942F-631E39253B66}"/>
              </a:ext>
            </a:extLst>
          </p:cNvPr>
          <p:cNvSpPr/>
          <p:nvPr/>
        </p:nvSpPr>
        <p:spPr>
          <a:xfrm>
            <a:off x="4230387" y="1213134"/>
            <a:ext cx="576064"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1721530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50" y="37076"/>
            <a:ext cx="8462714" cy="1148391"/>
          </a:xfrm>
          <a:prstGeom prst="rect">
            <a:avLst/>
          </a:prstGeom>
        </p:spPr>
        <p:txBody>
          <a:bodyPr vert="horz" wrap="square" lIns="0" tIns="9525" rIns="0" bIns="0" numCol="1" rtlCol="0" anchor="ctr" anchorCtr="0" compatLnSpc="1">
            <a:prstTxWarp prst="textNoShape">
              <a:avLst/>
            </a:prstTxWarp>
            <a:spAutoFit/>
          </a:bodyPr>
          <a:lstStyle/>
          <a:p>
            <a:pPr marL="26194">
              <a:spcBef>
                <a:spcPts val="75"/>
              </a:spcBef>
            </a:pPr>
            <a:r>
              <a:rPr sz="2800" b="0" spc="-8">
                <a:solidFill>
                  <a:srgbClr val="FFC000"/>
                </a:solidFill>
                <a:effectLst/>
                <a:latin typeface="Arial Narrow" panose="020B0606020202030204" pitchFamily="34" charset="0"/>
                <a:cs typeface="Calibri"/>
              </a:rPr>
              <a:t>PROSE</a:t>
            </a:r>
            <a:r>
              <a:rPr lang="en-US" sz="2800" b="0" spc="-8">
                <a:solidFill>
                  <a:srgbClr val="FFC000"/>
                </a:solidFill>
                <a:effectLst/>
                <a:latin typeface="Arial Narrow" panose="020B0606020202030204" pitchFamily="34" charset="0"/>
                <a:cs typeface="Calibri"/>
              </a:rPr>
              <a:t>DUR</a:t>
            </a:r>
            <a:r>
              <a:rPr sz="2800" b="0" spc="-8">
                <a:solidFill>
                  <a:srgbClr val="FFC000"/>
                </a:solidFill>
                <a:effectLst/>
                <a:latin typeface="Arial Narrow" panose="020B0606020202030204" pitchFamily="34" charset="0"/>
                <a:cs typeface="Calibri"/>
              </a:rPr>
              <a:t> </a:t>
            </a:r>
            <a:r>
              <a:rPr sz="2800" b="0" spc="-4">
                <a:solidFill>
                  <a:srgbClr val="FFC000"/>
                </a:solidFill>
                <a:effectLst/>
                <a:latin typeface="Arial Narrow" panose="020B0606020202030204" pitchFamily="34" charset="0"/>
                <a:cs typeface="Calibri"/>
              </a:rPr>
              <a:t>PENYUSUNAN </a:t>
            </a:r>
            <a:br>
              <a:rPr lang="en-US" sz="2800" b="0" spc="-4">
                <a:solidFill>
                  <a:srgbClr val="FFC000"/>
                </a:solidFill>
                <a:effectLst/>
                <a:latin typeface="Arial Narrow" panose="020B0606020202030204" pitchFamily="34" charset="0"/>
                <a:cs typeface="Calibri"/>
              </a:rPr>
            </a:br>
            <a:r>
              <a:rPr sz="2800" b="0" spc="-4">
                <a:solidFill>
                  <a:srgbClr val="FFC000"/>
                </a:solidFill>
                <a:effectLst/>
                <a:latin typeface="Arial" panose="020B0604020202020204" pitchFamily="34" charset="0"/>
                <a:cs typeface="Arial" panose="020B0604020202020204" pitchFamily="34" charset="0"/>
              </a:rPr>
              <a:t>RENCANA </a:t>
            </a:r>
            <a:r>
              <a:rPr sz="2800" b="0" spc="-127">
                <a:solidFill>
                  <a:srgbClr val="FFC000"/>
                </a:solidFill>
                <a:effectLst/>
                <a:latin typeface="Arial" panose="020B0604020202020204" pitchFamily="34" charset="0"/>
                <a:cs typeface="Arial" panose="020B0604020202020204" pitchFamily="34" charset="0"/>
              </a:rPr>
              <a:t>TATA </a:t>
            </a:r>
            <a:r>
              <a:rPr sz="2800" b="0" spc="-15">
                <a:solidFill>
                  <a:srgbClr val="FFC000"/>
                </a:solidFill>
                <a:effectLst/>
                <a:latin typeface="Arial" panose="020B0604020202020204" pitchFamily="34" charset="0"/>
                <a:cs typeface="Arial" panose="020B0604020202020204" pitchFamily="34" charset="0"/>
              </a:rPr>
              <a:t>RUANG</a:t>
            </a:r>
            <a:r>
              <a:rPr sz="2800" b="0" spc="-188">
                <a:solidFill>
                  <a:srgbClr val="FFC000"/>
                </a:solidFill>
                <a:effectLst/>
                <a:latin typeface="Arial" panose="020B0604020202020204" pitchFamily="34" charset="0"/>
                <a:cs typeface="Arial" panose="020B0604020202020204" pitchFamily="34" charset="0"/>
              </a:rPr>
              <a:t> </a:t>
            </a:r>
            <a:r>
              <a:rPr sz="2800" b="0" spc="-53">
                <a:solidFill>
                  <a:srgbClr val="FFC000"/>
                </a:solidFill>
                <a:effectLst/>
                <a:latin typeface="Arial" panose="020B0604020202020204" pitchFamily="34" charset="0"/>
                <a:cs typeface="Arial" panose="020B0604020202020204" pitchFamily="34" charset="0"/>
              </a:rPr>
              <a:t>WILAYAH</a:t>
            </a:r>
            <a:br>
              <a:rPr lang="en-US" sz="1800" b="0" spc="-53">
                <a:solidFill>
                  <a:schemeClr val="tx1"/>
                </a:solidFill>
                <a:effectLst/>
                <a:latin typeface="Arial Narrow" panose="020B0606020202030204" pitchFamily="34" charset="0"/>
                <a:cs typeface="Calibri"/>
              </a:rPr>
            </a:br>
            <a:r>
              <a:rPr sz="1800" b="0">
                <a:solidFill>
                  <a:srgbClr val="FFFF00"/>
                </a:solidFill>
                <a:effectLst/>
              </a:rPr>
              <a:t>(</a:t>
            </a:r>
            <a:r>
              <a:rPr sz="1800" b="0" dirty="0">
                <a:solidFill>
                  <a:srgbClr val="FFFF00"/>
                </a:solidFill>
                <a:effectLst/>
              </a:rPr>
              <a:t>PP 15/2010 tentang Penyelenggaraaan Penataan Ruang)</a:t>
            </a:r>
            <a:endParaRPr sz="1800" b="0">
              <a:solidFill>
                <a:srgbClr val="FFFF00"/>
              </a:solidFill>
              <a:effectLst/>
            </a:endParaRPr>
          </a:p>
        </p:txBody>
      </p:sp>
      <p:sp>
        <p:nvSpPr>
          <p:cNvPr id="3" name="object 3"/>
          <p:cNvSpPr/>
          <p:nvPr/>
        </p:nvSpPr>
        <p:spPr>
          <a:xfrm>
            <a:off x="285750" y="4029075"/>
            <a:ext cx="4914900" cy="0"/>
          </a:xfrm>
          <a:custGeom>
            <a:avLst/>
            <a:gdLst/>
            <a:ahLst/>
            <a:cxnLst/>
            <a:rect l="l" t="t" r="r" b="b"/>
            <a:pathLst>
              <a:path w="6553200">
                <a:moveTo>
                  <a:pt x="0" y="0"/>
                </a:moveTo>
                <a:lnTo>
                  <a:pt x="6553200" y="0"/>
                </a:lnTo>
              </a:path>
            </a:pathLst>
          </a:custGeom>
          <a:ln w="20320">
            <a:solidFill>
              <a:srgbClr val="000000"/>
            </a:solidFill>
            <a:prstDash val="lgDash"/>
          </a:ln>
        </p:spPr>
        <p:txBody>
          <a:bodyPr wrap="square" lIns="0" tIns="0" rIns="0" bIns="0" rtlCol="0"/>
          <a:lstStyle/>
          <a:p>
            <a:pPr>
              <a:buNone/>
            </a:pPr>
            <a:endParaRPr sz="1200"/>
          </a:p>
        </p:txBody>
      </p:sp>
      <p:sp>
        <p:nvSpPr>
          <p:cNvPr id="4" name="object 4"/>
          <p:cNvSpPr/>
          <p:nvPr/>
        </p:nvSpPr>
        <p:spPr>
          <a:xfrm>
            <a:off x="1371600" y="2034539"/>
            <a:ext cx="3345180" cy="598170"/>
          </a:xfrm>
          <a:custGeom>
            <a:avLst/>
            <a:gdLst/>
            <a:ahLst/>
            <a:cxnLst/>
            <a:rect l="l" t="t" r="r" b="b"/>
            <a:pathLst>
              <a:path w="4460240" h="797560">
                <a:moveTo>
                  <a:pt x="4380484" y="0"/>
                </a:moveTo>
                <a:lnTo>
                  <a:pt x="79756" y="0"/>
                </a:lnTo>
                <a:lnTo>
                  <a:pt x="48702" y="6264"/>
                </a:lnTo>
                <a:lnTo>
                  <a:pt x="23352" y="23352"/>
                </a:lnTo>
                <a:lnTo>
                  <a:pt x="6264" y="48702"/>
                </a:lnTo>
                <a:lnTo>
                  <a:pt x="0" y="79755"/>
                </a:lnTo>
                <a:lnTo>
                  <a:pt x="0" y="717803"/>
                </a:lnTo>
                <a:lnTo>
                  <a:pt x="6264" y="748857"/>
                </a:lnTo>
                <a:lnTo>
                  <a:pt x="23352" y="774207"/>
                </a:lnTo>
                <a:lnTo>
                  <a:pt x="48702" y="791295"/>
                </a:lnTo>
                <a:lnTo>
                  <a:pt x="79756" y="797559"/>
                </a:lnTo>
                <a:lnTo>
                  <a:pt x="4380484" y="797559"/>
                </a:lnTo>
                <a:lnTo>
                  <a:pt x="4411537" y="791295"/>
                </a:lnTo>
                <a:lnTo>
                  <a:pt x="4436887" y="774207"/>
                </a:lnTo>
                <a:lnTo>
                  <a:pt x="4453975" y="748857"/>
                </a:lnTo>
                <a:lnTo>
                  <a:pt x="4460240" y="717803"/>
                </a:lnTo>
                <a:lnTo>
                  <a:pt x="4460240" y="79755"/>
                </a:lnTo>
                <a:lnTo>
                  <a:pt x="4453975" y="48702"/>
                </a:lnTo>
                <a:lnTo>
                  <a:pt x="4436887" y="23352"/>
                </a:lnTo>
                <a:lnTo>
                  <a:pt x="4411537" y="6264"/>
                </a:lnTo>
                <a:lnTo>
                  <a:pt x="4380484" y="0"/>
                </a:lnTo>
                <a:close/>
              </a:path>
            </a:pathLst>
          </a:custGeom>
          <a:solidFill>
            <a:schemeClr val="accent3">
              <a:lumMod val="25000"/>
            </a:schemeClr>
          </a:solidFill>
        </p:spPr>
        <p:txBody>
          <a:bodyPr wrap="square" lIns="0" tIns="0" rIns="0" bIns="0" rtlCol="0"/>
          <a:lstStyle/>
          <a:p>
            <a:pPr>
              <a:buNone/>
            </a:pPr>
            <a:endParaRPr sz="1200"/>
          </a:p>
        </p:txBody>
      </p:sp>
      <p:sp>
        <p:nvSpPr>
          <p:cNvPr id="5" name="object 5"/>
          <p:cNvSpPr txBox="1"/>
          <p:nvPr/>
        </p:nvSpPr>
        <p:spPr>
          <a:xfrm>
            <a:off x="1425655" y="2294253"/>
            <a:ext cx="2902504" cy="342659"/>
          </a:xfrm>
          <a:prstGeom prst="rect">
            <a:avLst/>
          </a:prstGeom>
          <a:solidFill>
            <a:schemeClr val="accent6">
              <a:lumMod val="50000"/>
            </a:schemeClr>
          </a:solidFill>
          <a:ln>
            <a:solidFill>
              <a:srgbClr val="FFFF00"/>
            </a:solidFill>
          </a:ln>
        </p:spPr>
        <p:txBody>
          <a:bodyPr vert="horz" wrap="square" lIns="0" tIns="25718" rIns="0" bIns="0" rtlCol="0">
            <a:spAutoFit/>
          </a:bodyPr>
          <a:lstStyle/>
          <a:p>
            <a:pPr marL="9525" marR="3810">
              <a:lnSpc>
                <a:spcPts val="1245"/>
              </a:lnSpc>
              <a:spcBef>
                <a:spcPts val="203"/>
              </a:spcBef>
              <a:buNone/>
            </a:pPr>
            <a:r>
              <a:rPr sz="1400" spc="-8" dirty="0">
                <a:latin typeface="Calibri Light"/>
                <a:cs typeface="Calibri Light"/>
              </a:rPr>
              <a:t>Proses </a:t>
            </a:r>
            <a:r>
              <a:rPr sz="1400" spc="-4" dirty="0">
                <a:latin typeface="Calibri Light"/>
                <a:cs typeface="Calibri Light"/>
              </a:rPr>
              <a:t>penyusunan </a:t>
            </a:r>
            <a:r>
              <a:rPr sz="1400" spc="-8" dirty="0">
                <a:latin typeface="Calibri Light"/>
                <a:cs typeface="Calibri Light"/>
              </a:rPr>
              <a:t>Rencana </a:t>
            </a:r>
            <a:r>
              <a:rPr sz="1400" spc="-34" dirty="0">
                <a:latin typeface="Calibri Light"/>
                <a:cs typeface="Calibri Light"/>
              </a:rPr>
              <a:t>Tata </a:t>
            </a:r>
            <a:r>
              <a:rPr sz="1400" spc="-4" dirty="0">
                <a:latin typeface="Calibri Light"/>
                <a:cs typeface="Calibri Light"/>
              </a:rPr>
              <a:t>Ruang  </a:t>
            </a:r>
            <a:r>
              <a:rPr sz="1400" spc="-8" dirty="0">
                <a:latin typeface="Calibri Light"/>
                <a:cs typeface="Calibri Light"/>
              </a:rPr>
              <a:t>Wilayah (RTRW) </a:t>
            </a:r>
            <a:r>
              <a:rPr sz="1400" i="1" spc="-8" dirty="0">
                <a:solidFill>
                  <a:srgbClr val="FFFFFF"/>
                </a:solidFill>
                <a:latin typeface="Calibri Light"/>
                <a:cs typeface="Calibri Light"/>
              </a:rPr>
              <a:t>(Proses</a:t>
            </a:r>
            <a:r>
              <a:rPr sz="1400" i="1" spc="26" dirty="0">
                <a:solidFill>
                  <a:srgbClr val="FFFFFF"/>
                </a:solidFill>
                <a:latin typeface="Calibri Light"/>
                <a:cs typeface="Calibri Light"/>
              </a:rPr>
              <a:t> </a:t>
            </a:r>
            <a:r>
              <a:rPr sz="1400" i="1" spc="-11" dirty="0">
                <a:solidFill>
                  <a:srgbClr val="FFFFFF"/>
                </a:solidFill>
                <a:latin typeface="Calibri Light"/>
                <a:cs typeface="Calibri Light"/>
              </a:rPr>
              <a:t>Teknokratis)</a:t>
            </a:r>
            <a:endParaRPr sz="1400">
              <a:latin typeface="Calibri Light"/>
              <a:cs typeface="Calibri Light"/>
            </a:endParaRPr>
          </a:p>
        </p:txBody>
      </p:sp>
      <p:sp>
        <p:nvSpPr>
          <p:cNvPr id="6" name="object 6"/>
          <p:cNvSpPr/>
          <p:nvPr/>
        </p:nvSpPr>
        <p:spPr>
          <a:xfrm>
            <a:off x="1621154" y="2714625"/>
            <a:ext cx="3345180" cy="596265"/>
          </a:xfrm>
          <a:custGeom>
            <a:avLst/>
            <a:gdLst/>
            <a:ahLst/>
            <a:cxnLst/>
            <a:rect l="l" t="t" r="r" b="b"/>
            <a:pathLst>
              <a:path w="4460240" h="795020">
                <a:moveTo>
                  <a:pt x="4380738" y="0"/>
                </a:moveTo>
                <a:lnTo>
                  <a:pt x="79502" y="0"/>
                </a:lnTo>
                <a:lnTo>
                  <a:pt x="48541" y="6242"/>
                </a:lnTo>
                <a:lnTo>
                  <a:pt x="23272" y="23272"/>
                </a:lnTo>
                <a:lnTo>
                  <a:pt x="6242" y="48541"/>
                </a:lnTo>
                <a:lnTo>
                  <a:pt x="0" y="79501"/>
                </a:lnTo>
                <a:lnTo>
                  <a:pt x="0" y="715517"/>
                </a:lnTo>
                <a:lnTo>
                  <a:pt x="6242" y="746478"/>
                </a:lnTo>
                <a:lnTo>
                  <a:pt x="23272" y="771747"/>
                </a:lnTo>
                <a:lnTo>
                  <a:pt x="48541" y="788777"/>
                </a:lnTo>
                <a:lnTo>
                  <a:pt x="79502" y="795020"/>
                </a:lnTo>
                <a:lnTo>
                  <a:pt x="4380738" y="795020"/>
                </a:lnTo>
                <a:lnTo>
                  <a:pt x="4411698" y="788777"/>
                </a:lnTo>
                <a:lnTo>
                  <a:pt x="4436967" y="771747"/>
                </a:lnTo>
                <a:lnTo>
                  <a:pt x="4453997" y="746478"/>
                </a:lnTo>
                <a:lnTo>
                  <a:pt x="4460240" y="715517"/>
                </a:lnTo>
                <a:lnTo>
                  <a:pt x="4460240" y="79501"/>
                </a:lnTo>
                <a:lnTo>
                  <a:pt x="4453997" y="48541"/>
                </a:lnTo>
                <a:lnTo>
                  <a:pt x="4436967" y="23272"/>
                </a:lnTo>
                <a:lnTo>
                  <a:pt x="4411698" y="6242"/>
                </a:lnTo>
                <a:lnTo>
                  <a:pt x="4380738" y="0"/>
                </a:lnTo>
                <a:close/>
              </a:path>
            </a:pathLst>
          </a:custGeom>
          <a:solidFill>
            <a:schemeClr val="accent3">
              <a:lumMod val="25000"/>
            </a:schemeClr>
          </a:solidFill>
        </p:spPr>
        <p:txBody>
          <a:bodyPr wrap="square" lIns="0" tIns="0" rIns="0" bIns="0" rtlCol="0"/>
          <a:lstStyle/>
          <a:p>
            <a:pPr>
              <a:buNone/>
            </a:pPr>
            <a:endParaRPr sz="1200"/>
          </a:p>
        </p:txBody>
      </p:sp>
      <p:sp>
        <p:nvSpPr>
          <p:cNvPr id="7" name="object 7"/>
          <p:cNvSpPr txBox="1"/>
          <p:nvPr/>
        </p:nvSpPr>
        <p:spPr>
          <a:xfrm>
            <a:off x="1727073" y="2708920"/>
            <a:ext cx="2844927" cy="644280"/>
          </a:xfrm>
          <a:prstGeom prst="rect">
            <a:avLst/>
          </a:prstGeom>
          <a:solidFill>
            <a:schemeClr val="accent5">
              <a:lumMod val="50000"/>
            </a:schemeClr>
          </a:solidFill>
          <a:ln>
            <a:solidFill>
              <a:srgbClr val="FFFF00"/>
            </a:solidFill>
          </a:ln>
        </p:spPr>
        <p:txBody>
          <a:bodyPr vert="horz" wrap="square" lIns="0" tIns="23813" rIns="0" bIns="0" rtlCol="0">
            <a:spAutoFit/>
          </a:bodyPr>
          <a:lstStyle/>
          <a:p>
            <a:pPr marR="3810" algn="ctr">
              <a:lnSpc>
                <a:spcPct val="91700"/>
              </a:lnSpc>
              <a:spcBef>
                <a:spcPts val="188"/>
              </a:spcBef>
              <a:buNone/>
            </a:pPr>
            <a:r>
              <a:rPr sz="1400" spc="-11" dirty="0">
                <a:latin typeface="Calibri Light"/>
                <a:cs typeface="Calibri Light"/>
              </a:rPr>
              <a:t>Pelibatan </a:t>
            </a:r>
            <a:r>
              <a:rPr sz="1400" spc="-8" dirty="0">
                <a:latin typeface="Calibri Light"/>
                <a:cs typeface="Calibri Light"/>
              </a:rPr>
              <a:t>peran </a:t>
            </a:r>
            <a:r>
              <a:rPr sz="1400" spc="-15" dirty="0">
                <a:latin typeface="Calibri Light"/>
                <a:cs typeface="Calibri Light"/>
              </a:rPr>
              <a:t>masyarakat </a:t>
            </a:r>
            <a:r>
              <a:rPr sz="1400" spc="-4" dirty="0">
                <a:latin typeface="Calibri Light"/>
                <a:cs typeface="Calibri Light"/>
              </a:rPr>
              <a:t>dalam  perumusan </a:t>
            </a:r>
            <a:r>
              <a:rPr sz="1400" spc="-8" dirty="0">
                <a:latin typeface="Calibri Light"/>
                <a:cs typeface="Calibri Light"/>
              </a:rPr>
              <a:t>konsepsi </a:t>
            </a:r>
            <a:r>
              <a:rPr sz="1400" spc="-11">
                <a:latin typeface="Calibri Light"/>
                <a:cs typeface="Calibri Light"/>
              </a:rPr>
              <a:t>RTRW </a:t>
            </a:r>
            <a:endParaRPr lang="en-US" sz="1400" spc="-11">
              <a:latin typeface="Calibri Light"/>
              <a:cs typeface="Calibri Light"/>
            </a:endParaRPr>
          </a:p>
          <a:p>
            <a:pPr marR="3810" algn="ctr">
              <a:lnSpc>
                <a:spcPct val="91700"/>
              </a:lnSpc>
              <a:spcBef>
                <a:spcPts val="188"/>
              </a:spcBef>
              <a:buNone/>
            </a:pPr>
            <a:r>
              <a:rPr sz="1400" i="1" spc="-8">
                <a:solidFill>
                  <a:srgbClr val="FFFFFF"/>
                </a:solidFill>
                <a:latin typeface="Calibri Light"/>
                <a:cs typeface="Calibri Light"/>
              </a:rPr>
              <a:t>(</a:t>
            </a:r>
            <a:r>
              <a:rPr sz="1400" i="1" spc="-8" dirty="0">
                <a:solidFill>
                  <a:srgbClr val="FFFFFF"/>
                </a:solidFill>
                <a:latin typeface="Calibri Light"/>
                <a:cs typeface="Calibri Light"/>
              </a:rPr>
              <a:t>Proses  </a:t>
            </a:r>
            <a:r>
              <a:rPr sz="1400" i="1" spc="-4" dirty="0">
                <a:solidFill>
                  <a:srgbClr val="FFFFFF"/>
                </a:solidFill>
                <a:latin typeface="Calibri Light"/>
                <a:cs typeface="Calibri Light"/>
              </a:rPr>
              <a:t>Partisipatif)</a:t>
            </a:r>
            <a:endParaRPr sz="1400">
              <a:latin typeface="Calibri Light"/>
              <a:cs typeface="Calibri Light"/>
            </a:endParaRPr>
          </a:p>
        </p:txBody>
      </p:sp>
      <p:sp>
        <p:nvSpPr>
          <p:cNvPr id="8" name="object 8"/>
          <p:cNvSpPr/>
          <p:nvPr/>
        </p:nvSpPr>
        <p:spPr>
          <a:xfrm>
            <a:off x="1870709" y="3394709"/>
            <a:ext cx="3345180" cy="596265"/>
          </a:xfrm>
          <a:custGeom>
            <a:avLst/>
            <a:gdLst/>
            <a:ahLst/>
            <a:cxnLst/>
            <a:rect l="l" t="t" r="r" b="b"/>
            <a:pathLst>
              <a:path w="4460240" h="795020">
                <a:moveTo>
                  <a:pt x="4380738" y="0"/>
                </a:moveTo>
                <a:lnTo>
                  <a:pt x="79501" y="0"/>
                </a:lnTo>
                <a:lnTo>
                  <a:pt x="48541" y="6242"/>
                </a:lnTo>
                <a:lnTo>
                  <a:pt x="23272" y="23272"/>
                </a:lnTo>
                <a:lnTo>
                  <a:pt x="6242" y="48541"/>
                </a:lnTo>
                <a:lnTo>
                  <a:pt x="0" y="79502"/>
                </a:lnTo>
                <a:lnTo>
                  <a:pt x="0" y="715518"/>
                </a:lnTo>
                <a:lnTo>
                  <a:pt x="6242" y="746478"/>
                </a:lnTo>
                <a:lnTo>
                  <a:pt x="23272" y="771747"/>
                </a:lnTo>
                <a:lnTo>
                  <a:pt x="48541" y="788777"/>
                </a:lnTo>
                <a:lnTo>
                  <a:pt x="79501" y="795020"/>
                </a:lnTo>
                <a:lnTo>
                  <a:pt x="4380738" y="795020"/>
                </a:lnTo>
                <a:lnTo>
                  <a:pt x="4411698" y="788777"/>
                </a:lnTo>
                <a:lnTo>
                  <a:pt x="4436967" y="771747"/>
                </a:lnTo>
                <a:lnTo>
                  <a:pt x="4453997" y="746478"/>
                </a:lnTo>
                <a:lnTo>
                  <a:pt x="4460240" y="715518"/>
                </a:lnTo>
                <a:lnTo>
                  <a:pt x="4460240" y="79502"/>
                </a:lnTo>
                <a:lnTo>
                  <a:pt x="4453997" y="48541"/>
                </a:lnTo>
                <a:lnTo>
                  <a:pt x="4436967" y="23272"/>
                </a:lnTo>
                <a:lnTo>
                  <a:pt x="4411698" y="6242"/>
                </a:lnTo>
                <a:lnTo>
                  <a:pt x="4380738" y="0"/>
                </a:lnTo>
                <a:close/>
              </a:path>
            </a:pathLst>
          </a:custGeom>
          <a:solidFill>
            <a:schemeClr val="accent4">
              <a:lumMod val="50000"/>
            </a:schemeClr>
          </a:solidFill>
          <a:ln>
            <a:solidFill>
              <a:srgbClr val="FFFF00"/>
            </a:solidFill>
          </a:ln>
        </p:spPr>
        <p:txBody>
          <a:bodyPr wrap="square" lIns="0" tIns="0" rIns="0" bIns="0" rtlCol="0"/>
          <a:lstStyle/>
          <a:p>
            <a:pPr>
              <a:buNone/>
            </a:pPr>
            <a:endParaRPr sz="1400"/>
          </a:p>
        </p:txBody>
      </p:sp>
      <p:sp>
        <p:nvSpPr>
          <p:cNvPr id="9" name="object 9"/>
          <p:cNvSpPr txBox="1"/>
          <p:nvPr/>
        </p:nvSpPr>
        <p:spPr>
          <a:xfrm>
            <a:off x="2116740" y="3502628"/>
            <a:ext cx="2798160" cy="348750"/>
          </a:xfrm>
          <a:prstGeom prst="rect">
            <a:avLst/>
          </a:prstGeom>
        </p:spPr>
        <p:txBody>
          <a:bodyPr vert="horz" wrap="square" lIns="0" tIns="9525" rIns="0" bIns="0" rtlCol="0">
            <a:spAutoFit/>
          </a:bodyPr>
          <a:lstStyle/>
          <a:p>
            <a:pPr algn="ctr">
              <a:lnSpc>
                <a:spcPts val="1298"/>
              </a:lnSpc>
              <a:spcBef>
                <a:spcPts val="75"/>
              </a:spcBef>
              <a:buNone/>
            </a:pPr>
            <a:r>
              <a:rPr sz="1400" spc="-8" dirty="0">
                <a:latin typeface="Calibri Light"/>
                <a:cs typeface="Calibri Light"/>
              </a:rPr>
              <a:t>Pembahasan </a:t>
            </a:r>
            <a:r>
              <a:rPr sz="1400" spc="-11" dirty="0">
                <a:latin typeface="Calibri Light"/>
                <a:cs typeface="Calibri Light"/>
              </a:rPr>
              <a:t>rancangan RTRW</a:t>
            </a:r>
            <a:r>
              <a:rPr sz="1400" spc="38" dirty="0">
                <a:latin typeface="Calibri Light"/>
                <a:cs typeface="Calibri Light"/>
              </a:rPr>
              <a:t> </a:t>
            </a:r>
            <a:r>
              <a:rPr sz="1400" spc="-4" dirty="0">
                <a:latin typeface="Calibri Light"/>
                <a:cs typeface="Calibri Light"/>
              </a:rPr>
              <a:t>oleh</a:t>
            </a:r>
            <a:endParaRPr sz="1400">
              <a:latin typeface="Calibri Light"/>
              <a:cs typeface="Calibri Light"/>
            </a:endParaRPr>
          </a:p>
          <a:p>
            <a:pPr algn="ctr">
              <a:lnSpc>
                <a:spcPts val="1298"/>
              </a:lnSpc>
              <a:buNone/>
            </a:pPr>
            <a:r>
              <a:rPr sz="1400" spc="-8" dirty="0">
                <a:latin typeface="Calibri Light"/>
                <a:cs typeface="Calibri Light"/>
              </a:rPr>
              <a:t>pemangku kepentingan </a:t>
            </a:r>
            <a:r>
              <a:rPr sz="1400" i="1" spc="-8" dirty="0">
                <a:solidFill>
                  <a:srgbClr val="FFFFFF"/>
                </a:solidFill>
                <a:latin typeface="Calibri Light"/>
                <a:cs typeface="Calibri Light"/>
              </a:rPr>
              <a:t>(Proses</a:t>
            </a:r>
            <a:r>
              <a:rPr sz="1400" i="1" spc="8" dirty="0">
                <a:solidFill>
                  <a:srgbClr val="FFFFFF"/>
                </a:solidFill>
                <a:latin typeface="Calibri Light"/>
                <a:cs typeface="Calibri Light"/>
              </a:rPr>
              <a:t> </a:t>
            </a:r>
            <a:r>
              <a:rPr sz="1400" i="1" spc="-4" dirty="0">
                <a:solidFill>
                  <a:srgbClr val="FFFFFF"/>
                </a:solidFill>
                <a:latin typeface="Calibri Light"/>
                <a:cs typeface="Calibri Light"/>
              </a:rPr>
              <a:t>Politis)</a:t>
            </a:r>
            <a:endParaRPr sz="1400">
              <a:latin typeface="Calibri Light"/>
              <a:cs typeface="Calibri Light"/>
            </a:endParaRPr>
          </a:p>
        </p:txBody>
      </p:sp>
      <p:sp>
        <p:nvSpPr>
          <p:cNvPr id="10" name="object 10"/>
          <p:cNvSpPr/>
          <p:nvPr/>
        </p:nvSpPr>
        <p:spPr>
          <a:xfrm>
            <a:off x="2120265" y="4074794"/>
            <a:ext cx="3345180" cy="596265"/>
          </a:xfrm>
          <a:custGeom>
            <a:avLst/>
            <a:gdLst/>
            <a:ahLst/>
            <a:cxnLst/>
            <a:rect l="l" t="t" r="r" b="b"/>
            <a:pathLst>
              <a:path w="4460240" h="795020">
                <a:moveTo>
                  <a:pt x="4380737" y="0"/>
                </a:moveTo>
                <a:lnTo>
                  <a:pt x="79502" y="0"/>
                </a:lnTo>
                <a:lnTo>
                  <a:pt x="48541" y="6242"/>
                </a:lnTo>
                <a:lnTo>
                  <a:pt x="23272" y="23272"/>
                </a:lnTo>
                <a:lnTo>
                  <a:pt x="6242" y="48541"/>
                </a:lnTo>
                <a:lnTo>
                  <a:pt x="0" y="79501"/>
                </a:lnTo>
                <a:lnTo>
                  <a:pt x="0" y="715517"/>
                </a:lnTo>
                <a:lnTo>
                  <a:pt x="6242" y="746478"/>
                </a:lnTo>
                <a:lnTo>
                  <a:pt x="23272" y="771747"/>
                </a:lnTo>
                <a:lnTo>
                  <a:pt x="48541" y="788777"/>
                </a:lnTo>
                <a:lnTo>
                  <a:pt x="79502" y="795019"/>
                </a:lnTo>
                <a:lnTo>
                  <a:pt x="4380737" y="795019"/>
                </a:lnTo>
                <a:lnTo>
                  <a:pt x="4411698" y="788777"/>
                </a:lnTo>
                <a:lnTo>
                  <a:pt x="4436967" y="771747"/>
                </a:lnTo>
                <a:lnTo>
                  <a:pt x="4453997" y="746478"/>
                </a:lnTo>
                <a:lnTo>
                  <a:pt x="4460239" y="715517"/>
                </a:lnTo>
                <a:lnTo>
                  <a:pt x="4460239" y="79501"/>
                </a:lnTo>
                <a:lnTo>
                  <a:pt x="4453997" y="48541"/>
                </a:lnTo>
                <a:lnTo>
                  <a:pt x="4436967" y="23272"/>
                </a:lnTo>
                <a:lnTo>
                  <a:pt x="4411698" y="6242"/>
                </a:lnTo>
                <a:lnTo>
                  <a:pt x="4380737" y="0"/>
                </a:lnTo>
                <a:close/>
              </a:path>
            </a:pathLst>
          </a:custGeom>
          <a:solidFill>
            <a:schemeClr val="accent1">
              <a:lumMod val="50000"/>
            </a:schemeClr>
          </a:solidFill>
          <a:ln>
            <a:solidFill>
              <a:srgbClr val="FFFF00"/>
            </a:solidFill>
          </a:ln>
        </p:spPr>
        <p:txBody>
          <a:bodyPr wrap="square" lIns="0" tIns="0" rIns="0" bIns="0" rtlCol="0"/>
          <a:lstStyle/>
          <a:p>
            <a:pPr>
              <a:buNone/>
            </a:pPr>
            <a:endParaRPr sz="1200"/>
          </a:p>
        </p:txBody>
      </p:sp>
      <p:sp>
        <p:nvSpPr>
          <p:cNvPr id="11" name="object 11"/>
          <p:cNvSpPr/>
          <p:nvPr/>
        </p:nvSpPr>
        <p:spPr>
          <a:xfrm>
            <a:off x="2369820" y="4752975"/>
            <a:ext cx="3345180" cy="596265"/>
          </a:xfrm>
          <a:custGeom>
            <a:avLst/>
            <a:gdLst/>
            <a:ahLst/>
            <a:cxnLst/>
            <a:rect l="l" t="t" r="r" b="b"/>
            <a:pathLst>
              <a:path w="4460240" h="795020">
                <a:moveTo>
                  <a:pt x="4380738" y="0"/>
                </a:moveTo>
                <a:lnTo>
                  <a:pt x="79501" y="0"/>
                </a:lnTo>
                <a:lnTo>
                  <a:pt x="48541" y="6242"/>
                </a:lnTo>
                <a:lnTo>
                  <a:pt x="23272" y="23272"/>
                </a:lnTo>
                <a:lnTo>
                  <a:pt x="6242" y="48541"/>
                </a:lnTo>
                <a:lnTo>
                  <a:pt x="0" y="79502"/>
                </a:lnTo>
                <a:lnTo>
                  <a:pt x="0" y="715518"/>
                </a:lnTo>
                <a:lnTo>
                  <a:pt x="6242" y="746462"/>
                </a:lnTo>
                <a:lnTo>
                  <a:pt x="23272" y="771732"/>
                </a:lnTo>
                <a:lnTo>
                  <a:pt x="48541" y="788771"/>
                </a:lnTo>
                <a:lnTo>
                  <a:pt x="79501" y="795019"/>
                </a:lnTo>
                <a:lnTo>
                  <a:pt x="4380738" y="795019"/>
                </a:lnTo>
                <a:lnTo>
                  <a:pt x="4411698" y="788771"/>
                </a:lnTo>
                <a:lnTo>
                  <a:pt x="4436967" y="771732"/>
                </a:lnTo>
                <a:lnTo>
                  <a:pt x="4453997" y="746462"/>
                </a:lnTo>
                <a:lnTo>
                  <a:pt x="4460240" y="715518"/>
                </a:lnTo>
                <a:lnTo>
                  <a:pt x="4460240" y="79502"/>
                </a:lnTo>
                <a:lnTo>
                  <a:pt x="4453997" y="48541"/>
                </a:lnTo>
                <a:lnTo>
                  <a:pt x="4436967" y="23272"/>
                </a:lnTo>
                <a:lnTo>
                  <a:pt x="4411698" y="6242"/>
                </a:lnTo>
                <a:lnTo>
                  <a:pt x="4380738" y="0"/>
                </a:lnTo>
                <a:close/>
              </a:path>
            </a:pathLst>
          </a:custGeom>
          <a:solidFill>
            <a:schemeClr val="tx2">
              <a:lumMod val="10000"/>
            </a:schemeClr>
          </a:solidFill>
          <a:ln>
            <a:solidFill>
              <a:srgbClr val="FFFF00"/>
            </a:solidFill>
          </a:ln>
        </p:spPr>
        <p:txBody>
          <a:bodyPr wrap="square" lIns="0" tIns="0" rIns="0" bIns="0" rtlCol="0"/>
          <a:lstStyle/>
          <a:p>
            <a:pPr>
              <a:buNone/>
            </a:pPr>
            <a:endParaRPr sz="1200"/>
          </a:p>
        </p:txBody>
      </p:sp>
      <p:sp>
        <p:nvSpPr>
          <p:cNvPr id="12" name="object 12"/>
          <p:cNvSpPr txBox="1"/>
          <p:nvPr/>
        </p:nvSpPr>
        <p:spPr>
          <a:xfrm>
            <a:off x="2271520" y="4182428"/>
            <a:ext cx="2929130" cy="1082669"/>
          </a:xfrm>
          <a:prstGeom prst="rect">
            <a:avLst/>
          </a:prstGeom>
        </p:spPr>
        <p:txBody>
          <a:bodyPr vert="horz" wrap="square" lIns="0" tIns="25718" rIns="0" bIns="0" rtlCol="0">
            <a:spAutoFit/>
          </a:bodyPr>
          <a:lstStyle/>
          <a:p>
            <a:pPr marL="9049" marR="315754">
              <a:lnSpc>
                <a:spcPts val="1245"/>
              </a:lnSpc>
              <a:spcBef>
                <a:spcPts val="203"/>
              </a:spcBef>
              <a:buNone/>
            </a:pPr>
            <a:r>
              <a:rPr sz="1400" spc="-8" dirty="0">
                <a:latin typeface="Calibri Light"/>
                <a:cs typeface="Calibri Light"/>
              </a:rPr>
              <a:t>Pembahasan </a:t>
            </a:r>
            <a:r>
              <a:rPr sz="1400" spc="-11" dirty="0">
                <a:latin typeface="Calibri Light"/>
                <a:cs typeface="Calibri Light"/>
              </a:rPr>
              <a:t>antar </a:t>
            </a:r>
            <a:r>
              <a:rPr sz="1400" spc="-8" dirty="0">
                <a:latin typeface="Calibri Light"/>
                <a:cs typeface="Calibri Light"/>
              </a:rPr>
              <a:t>instansi terkait </a:t>
            </a:r>
            <a:r>
              <a:rPr sz="1400" spc="-4" dirty="0">
                <a:latin typeface="Calibri Light"/>
                <a:cs typeface="Calibri Light"/>
              </a:rPr>
              <a:t>dan  </a:t>
            </a:r>
            <a:r>
              <a:rPr sz="1400" spc="-8" dirty="0">
                <a:latin typeface="Calibri Light"/>
                <a:cs typeface="Calibri Light"/>
              </a:rPr>
              <a:t>Proses </a:t>
            </a:r>
            <a:r>
              <a:rPr sz="1400" spc="-8">
                <a:latin typeface="Calibri Light"/>
                <a:cs typeface="Calibri Light"/>
              </a:rPr>
              <a:t>Persetujuan</a:t>
            </a:r>
            <a:r>
              <a:rPr sz="1400" spc="-19">
                <a:latin typeface="Calibri Light"/>
                <a:cs typeface="Calibri Light"/>
              </a:rPr>
              <a:t> </a:t>
            </a:r>
            <a:r>
              <a:rPr sz="1400" spc="-4">
                <a:latin typeface="Calibri Light"/>
                <a:cs typeface="Calibri Light"/>
              </a:rPr>
              <a:t>Substansi</a:t>
            </a:r>
            <a:endParaRPr sz="1400">
              <a:latin typeface="Times New Roman"/>
              <a:cs typeface="Times New Roman"/>
            </a:endParaRPr>
          </a:p>
          <a:p>
            <a:pPr>
              <a:lnSpc>
                <a:spcPct val="100000"/>
              </a:lnSpc>
              <a:buNone/>
            </a:pPr>
            <a:endParaRPr sz="1400">
              <a:latin typeface="Times New Roman"/>
              <a:cs typeface="Times New Roman"/>
            </a:endParaRPr>
          </a:p>
          <a:p>
            <a:pPr marL="194309">
              <a:lnSpc>
                <a:spcPct val="100000"/>
              </a:lnSpc>
              <a:spcBef>
                <a:spcPts val="764"/>
              </a:spcBef>
              <a:buNone/>
            </a:pPr>
            <a:r>
              <a:rPr sz="1400" spc="-8" dirty="0">
                <a:latin typeface="Calibri Light"/>
                <a:cs typeface="Calibri Light"/>
              </a:rPr>
              <a:t>Pembahasan </a:t>
            </a:r>
            <a:r>
              <a:rPr sz="1400" spc="-11" dirty="0">
                <a:latin typeface="Calibri Light"/>
                <a:cs typeface="Calibri Light"/>
              </a:rPr>
              <a:t>antar </a:t>
            </a:r>
            <a:r>
              <a:rPr sz="1400" spc="-4" dirty="0">
                <a:latin typeface="Calibri Light"/>
                <a:cs typeface="Calibri Light"/>
              </a:rPr>
              <a:t>pemda </a:t>
            </a:r>
            <a:r>
              <a:rPr sz="1400" spc="-8" dirty="0">
                <a:latin typeface="Calibri Light"/>
                <a:cs typeface="Calibri Light"/>
              </a:rPr>
              <a:t>dengan</a:t>
            </a:r>
            <a:r>
              <a:rPr sz="1400" spc="38" dirty="0">
                <a:latin typeface="Calibri Light"/>
                <a:cs typeface="Calibri Light"/>
              </a:rPr>
              <a:t> </a:t>
            </a:r>
            <a:r>
              <a:rPr sz="1400" dirty="0">
                <a:latin typeface="Calibri Light"/>
                <a:cs typeface="Calibri Light"/>
              </a:rPr>
              <a:t>DPRD</a:t>
            </a:r>
            <a:endParaRPr sz="1400">
              <a:latin typeface="Calibri Light"/>
              <a:cs typeface="Calibri Light"/>
            </a:endParaRPr>
          </a:p>
        </p:txBody>
      </p:sp>
      <p:sp>
        <p:nvSpPr>
          <p:cNvPr id="13" name="object 13"/>
          <p:cNvSpPr/>
          <p:nvPr/>
        </p:nvSpPr>
        <p:spPr>
          <a:xfrm>
            <a:off x="4328160" y="2470785"/>
            <a:ext cx="388619" cy="388619"/>
          </a:xfrm>
          <a:custGeom>
            <a:avLst/>
            <a:gdLst/>
            <a:ahLst/>
            <a:cxnLst/>
            <a:rect l="l" t="t" r="r" b="b"/>
            <a:pathLst>
              <a:path w="518160" h="518160">
                <a:moveTo>
                  <a:pt x="518160" y="284988"/>
                </a:moveTo>
                <a:lnTo>
                  <a:pt x="0" y="284988"/>
                </a:lnTo>
                <a:lnTo>
                  <a:pt x="259080" y="518160"/>
                </a:lnTo>
                <a:lnTo>
                  <a:pt x="518160" y="284988"/>
                </a:lnTo>
                <a:close/>
              </a:path>
              <a:path w="518160" h="518160">
                <a:moveTo>
                  <a:pt x="401574" y="0"/>
                </a:moveTo>
                <a:lnTo>
                  <a:pt x="116586" y="0"/>
                </a:lnTo>
                <a:lnTo>
                  <a:pt x="116586" y="284988"/>
                </a:lnTo>
                <a:lnTo>
                  <a:pt x="401574" y="284988"/>
                </a:lnTo>
                <a:lnTo>
                  <a:pt x="401574" y="0"/>
                </a:lnTo>
                <a:close/>
              </a:path>
            </a:pathLst>
          </a:custGeom>
          <a:solidFill>
            <a:srgbClr val="FFFF00">
              <a:alpha val="90194"/>
            </a:srgbClr>
          </a:solidFill>
        </p:spPr>
        <p:txBody>
          <a:bodyPr wrap="square" lIns="0" tIns="0" rIns="0" bIns="0" rtlCol="0"/>
          <a:lstStyle/>
          <a:p>
            <a:pPr>
              <a:buNone/>
            </a:pPr>
            <a:endParaRPr sz="1200"/>
          </a:p>
        </p:txBody>
      </p:sp>
      <p:sp>
        <p:nvSpPr>
          <p:cNvPr id="14" name="object 14"/>
          <p:cNvSpPr/>
          <p:nvPr/>
        </p:nvSpPr>
        <p:spPr>
          <a:xfrm>
            <a:off x="4577716" y="3150871"/>
            <a:ext cx="388619" cy="388619"/>
          </a:xfrm>
          <a:custGeom>
            <a:avLst/>
            <a:gdLst/>
            <a:ahLst/>
            <a:cxnLst/>
            <a:rect l="l" t="t" r="r" b="b"/>
            <a:pathLst>
              <a:path w="518159" h="518160">
                <a:moveTo>
                  <a:pt x="518159" y="284988"/>
                </a:moveTo>
                <a:lnTo>
                  <a:pt x="0" y="284988"/>
                </a:lnTo>
                <a:lnTo>
                  <a:pt x="259079" y="518160"/>
                </a:lnTo>
                <a:lnTo>
                  <a:pt x="518159" y="284988"/>
                </a:lnTo>
                <a:close/>
              </a:path>
              <a:path w="518159" h="518160">
                <a:moveTo>
                  <a:pt x="401574" y="0"/>
                </a:moveTo>
                <a:lnTo>
                  <a:pt x="116585" y="0"/>
                </a:lnTo>
                <a:lnTo>
                  <a:pt x="116585" y="284988"/>
                </a:lnTo>
                <a:lnTo>
                  <a:pt x="401574" y="284988"/>
                </a:lnTo>
                <a:lnTo>
                  <a:pt x="401574" y="0"/>
                </a:lnTo>
                <a:close/>
              </a:path>
            </a:pathLst>
          </a:custGeom>
          <a:solidFill>
            <a:srgbClr val="FFFF00">
              <a:alpha val="90194"/>
            </a:srgbClr>
          </a:solidFill>
        </p:spPr>
        <p:txBody>
          <a:bodyPr wrap="square" lIns="0" tIns="0" rIns="0" bIns="0" rtlCol="0"/>
          <a:lstStyle/>
          <a:p>
            <a:pPr>
              <a:buNone/>
            </a:pPr>
            <a:endParaRPr sz="1200"/>
          </a:p>
        </p:txBody>
      </p:sp>
      <p:sp>
        <p:nvSpPr>
          <p:cNvPr id="15" name="object 15"/>
          <p:cNvSpPr/>
          <p:nvPr/>
        </p:nvSpPr>
        <p:spPr>
          <a:xfrm>
            <a:off x="4827270" y="3819526"/>
            <a:ext cx="388619" cy="388619"/>
          </a:xfrm>
          <a:custGeom>
            <a:avLst/>
            <a:gdLst/>
            <a:ahLst/>
            <a:cxnLst/>
            <a:rect l="l" t="t" r="r" b="b"/>
            <a:pathLst>
              <a:path w="518159" h="518160">
                <a:moveTo>
                  <a:pt x="518160" y="284988"/>
                </a:moveTo>
                <a:lnTo>
                  <a:pt x="0" y="284988"/>
                </a:lnTo>
                <a:lnTo>
                  <a:pt x="259080" y="518160"/>
                </a:lnTo>
                <a:lnTo>
                  <a:pt x="518160" y="284988"/>
                </a:lnTo>
                <a:close/>
              </a:path>
              <a:path w="518159" h="518160">
                <a:moveTo>
                  <a:pt x="401573" y="0"/>
                </a:moveTo>
                <a:lnTo>
                  <a:pt x="116586" y="0"/>
                </a:lnTo>
                <a:lnTo>
                  <a:pt x="116586" y="284988"/>
                </a:lnTo>
                <a:lnTo>
                  <a:pt x="401573" y="284988"/>
                </a:lnTo>
                <a:lnTo>
                  <a:pt x="401573" y="0"/>
                </a:lnTo>
                <a:close/>
              </a:path>
            </a:pathLst>
          </a:custGeom>
          <a:solidFill>
            <a:srgbClr val="FFFF00">
              <a:alpha val="90194"/>
            </a:srgbClr>
          </a:solidFill>
        </p:spPr>
        <p:txBody>
          <a:bodyPr wrap="square" lIns="0" tIns="0" rIns="0" bIns="0" rtlCol="0"/>
          <a:lstStyle/>
          <a:p>
            <a:pPr>
              <a:buNone/>
            </a:pPr>
            <a:endParaRPr sz="1200"/>
          </a:p>
        </p:txBody>
      </p:sp>
      <p:sp>
        <p:nvSpPr>
          <p:cNvPr id="16" name="object 16"/>
          <p:cNvSpPr/>
          <p:nvPr/>
        </p:nvSpPr>
        <p:spPr>
          <a:xfrm>
            <a:off x="5076826" y="4507230"/>
            <a:ext cx="388619" cy="386715"/>
          </a:xfrm>
          <a:custGeom>
            <a:avLst/>
            <a:gdLst/>
            <a:ahLst/>
            <a:cxnLst/>
            <a:rect l="l" t="t" r="r" b="b"/>
            <a:pathLst>
              <a:path w="518159" h="515620">
                <a:moveTo>
                  <a:pt x="518159" y="283591"/>
                </a:moveTo>
                <a:lnTo>
                  <a:pt x="0" y="283591"/>
                </a:lnTo>
                <a:lnTo>
                  <a:pt x="259079" y="515620"/>
                </a:lnTo>
                <a:lnTo>
                  <a:pt x="518159" y="283591"/>
                </a:lnTo>
                <a:close/>
              </a:path>
              <a:path w="518159" h="515620">
                <a:moveTo>
                  <a:pt x="401574" y="0"/>
                </a:moveTo>
                <a:lnTo>
                  <a:pt x="116585" y="0"/>
                </a:lnTo>
                <a:lnTo>
                  <a:pt x="116585" y="283591"/>
                </a:lnTo>
                <a:lnTo>
                  <a:pt x="401574" y="283591"/>
                </a:lnTo>
                <a:lnTo>
                  <a:pt x="401574" y="0"/>
                </a:lnTo>
                <a:close/>
              </a:path>
            </a:pathLst>
          </a:custGeom>
          <a:solidFill>
            <a:srgbClr val="FFFF00">
              <a:alpha val="90194"/>
            </a:srgbClr>
          </a:solidFill>
        </p:spPr>
        <p:txBody>
          <a:bodyPr wrap="square" lIns="0" tIns="0" rIns="0" bIns="0" rtlCol="0"/>
          <a:lstStyle/>
          <a:p>
            <a:pPr>
              <a:buNone/>
            </a:pPr>
            <a:endParaRPr sz="1200"/>
          </a:p>
        </p:txBody>
      </p:sp>
      <p:sp>
        <p:nvSpPr>
          <p:cNvPr id="17" name="object 17"/>
          <p:cNvSpPr txBox="1"/>
          <p:nvPr/>
        </p:nvSpPr>
        <p:spPr>
          <a:xfrm>
            <a:off x="535306" y="2034540"/>
            <a:ext cx="720089" cy="1107996"/>
          </a:xfrm>
          <a:prstGeom prst="rect">
            <a:avLst/>
          </a:prstGeom>
          <a:solidFill>
            <a:srgbClr val="F8B168"/>
          </a:solidFill>
        </p:spPr>
        <p:txBody>
          <a:bodyPr vert="horz" wrap="square" lIns="0" tIns="0" rIns="0" bIns="0" rtlCol="0">
            <a:spAutoFit/>
          </a:bodyPr>
          <a:lstStyle/>
          <a:p>
            <a:pPr>
              <a:lnSpc>
                <a:spcPct val="100000"/>
              </a:lnSpc>
              <a:buNone/>
            </a:pPr>
            <a:endParaRPr sz="1200">
              <a:latin typeface="Times New Roman"/>
              <a:cs typeface="Times New Roman"/>
            </a:endParaRPr>
          </a:p>
          <a:p>
            <a:pPr>
              <a:lnSpc>
                <a:spcPct val="100000"/>
              </a:lnSpc>
              <a:buNone/>
            </a:pPr>
            <a:endParaRPr sz="1200">
              <a:latin typeface="Times New Roman"/>
              <a:cs typeface="Times New Roman"/>
            </a:endParaRPr>
          </a:p>
          <a:p>
            <a:pPr>
              <a:lnSpc>
                <a:spcPct val="100000"/>
              </a:lnSpc>
              <a:buNone/>
            </a:pPr>
            <a:endParaRPr sz="1200">
              <a:latin typeface="Times New Roman"/>
              <a:cs typeface="Times New Roman"/>
            </a:endParaRPr>
          </a:p>
          <a:p>
            <a:pPr>
              <a:lnSpc>
                <a:spcPct val="100000"/>
              </a:lnSpc>
              <a:spcBef>
                <a:spcPts val="41"/>
              </a:spcBef>
              <a:buNone/>
            </a:pPr>
            <a:endParaRPr sz="1200">
              <a:latin typeface="Times New Roman"/>
              <a:cs typeface="Times New Roman"/>
            </a:endParaRPr>
          </a:p>
          <a:p>
            <a:pPr marL="84773">
              <a:lnSpc>
                <a:spcPct val="100000"/>
              </a:lnSpc>
              <a:buNone/>
            </a:pPr>
            <a:r>
              <a:rPr sz="1200" dirty="0">
                <a:latin typeface="Calibri Light"/>
                <a:cs typeface="Calibri Light"/>
              </a:rPr>
              <a:t>Proses</a:t>
            </a:r>
            <a:r>
              <a:rPr sz="1200" spc="-34" dirty="0">
                <a:latin typeface="Calibri Light"/>
                <a:cs typeface="Calibri Light"/>
              </a:rPr>
              <a:t> </a:t>
            </a:r>
            <a:r>
              <a:rPr sz="1200" dirty="0">
                <a:latin typeface="Calibri Light"/>
                <a:cs typeface="Calibri Light"/>
              </a:rPr>
              <a:t>di</a:t>
            </a:r>
            <a:endParaRPr sz="1200">
              <a:latin typeface="Calibri Light"/>
              <a:cs typeface="Calibri Light"/>
            </a:endParaRPr>
          </a:p>
          <a:p>
            <a:pPr marL="140018">
              <a:lnSpc>
                <a:spcPct val="100000"/>
              </a:lnSpc>
              <a:buNone/>
            </a:pPr>
            <a:r>
              <a:rPr sz="1200" spc="-4" dirty="0">
                <a:latin typeface="Calibri Light"/>
                <a:cs typeface="Calibri Light"/>
              </a:rPr>
              <a:t>Daerah</a:t>
            </a:r>
            <a:endParaRPr sz="1200">
              <a:latin typeface="Calibri Light"/>
              <a:cs typeface="Calibri Light"/>
            </a:endParaRPr>
          </a:p>
        </p:txBody>
      </p:sp>
      <p:sp>
        <p:nvSpPr>
          <p:cNvPr id="18" name="object 18"/>
          <p:cNvSpPr txBox="1"/>
          <p:nvPr/>
        </p:nvSpPr>
        <p:spPr>
          <a:xfrm>
            <a:off x="315838" y="1660458"/>
            <a:ext cx="153183" cy="1988388"/>
          </a:xfrm>
          <a:prstGeom prst="rect">
            <a:avLst/>
          </a:prstGeom>
        </p:spPr>
        <p:txBody>
          <a:bodyPr vert="vert270" wrap="square" lIns="0" tIns="0" rIns="0" bIns="0" rtlCol="0">
            <a:spAutoFit/>
          </a:bodyPr>
          <a:lstStyle/>
          <a:p>
            <a:pPr marL="9525">
              <a:lnSpc>
                <a:spcPts val="1073"/>
              </a:lnSpc>
              <a:buNone/>
            </a:pPr>
            <a:r>
              <a:rPr sz="1400" spc="-4" dirty="0">
                <a:solidFill>
                  <a:srgbClr val="FFFFFF"/>
                </a:solidFill>
                <a:latin typeface="Calibri Light"/>
                <a:cs typeface="Calibri Light"/>
              </a:rPr>
              <a:t>Prosedur Penyusunan</a:t>
            </a:r>
            <a:r>
              <a:rPr sz="1400" spc="-38" dirty="0">
                <a:solidFill>
                  <a:srgbClr val="FFFFFF"/>
                </a:solidFill>
                <a:latin typeface="Calibri Light"/>
                <a:cs typeface="Calibri Light"/>
              </a:rPr>
              <a:t> </a:t>
            </a:r>
            <a:r>
              <a:rPr sz="1400" spc="-4" dirty="0">
                <a:solidFill>
                  <a:srgbClr val="FFFFFF"/>
                </a:solidFill>
                <a:latin typeface="Calibri Light"/>
                <a:cs typeface="Calibri Light"/>
              </a:rPr>
              <a:t>RTR</a:t>
            </a:r>
            <a:endParaRPr sz="1400">
              <a:latin typeface="Calibri Light"/>
              <a:cs typeface="Calibri Light"/>
            </a:endParaRPr>
          </a:p>
        </p:txBody>
      </p:sp>
      <p:sp>
        <p:nvSpPr>
          <p:cNvPr id="19" name="object 19"/>
          <p:cNvSpPr/>
          <p:nvPr/>
        </p:nvSpPr>
        <p:spPr>
          <a:xfrm>
            <a:off x="4615816" y="2819401"/>
            <a:ext cx="299084" cy="299084"/>
          </a:xfrm>
          <a:prstGeom prst="rect">
            <a:avLst/>
          </a:prstGeom>
          <a:blipFill>
            <a:blip r:embed="rId2" cstate="print"/>
            <a:stretch>
              <a:fillRect/>
            </a:stretch>
          </a:blipFill>
        </p:spPr>
        <p:txBody>
          <a:bodyPr wrap="square" lIns="0" tIns="0" rIns="0" bIns="0" rtlCol="0"/>
          <a:lstStyle/>
          <a:p>
            <a:pPr>
              <a:buNone/>
            </a:pPr>
            <a:endParaRPr sz="1200"/>
          </a:p>
        </p:txBody>
      </p:sp>
      <p:sp>
        <p:nvSpPr>
          <p:cNvPr id="20" name="object 20"/>
          <p:cNvSpPr/>
          <p:nvPr/>
        </p:nvSpPr>
        <p:spPr>
          <a:xfrm>
            <a:off x="4857750" y="3467100"/>
            <a:ext cx="323850" cy="323850"/>
          </a:xfrm>
          <a:prstGeom prst="rect">
            <a:avLst/>
          </a:prstGeom>
          <a:blipFill>
            <a:blip r:embed="rId3" cstate="print"/>
            <a:stretch>
              <a:fillRect/>
            </a:stretch>
          </a:blipFill>
        </p:spPr>
        <p:txBody>
          <a:bodyPr wrap="square" lIns="0" tIns="0" rIns="0" bIns="0" rtlCol="0"/>
          <a:lstStyle/>
          <a:p>
            <a:pPr>
              <a:buNone/>
            </a:pPr>
            <a:endParaRPr sz="1200"/>
          </a:p>
        </p:txBody>
      </p:sp>
      <p:sp>
        <p:nvSpPr>
          <p:cNvPr id="21" name="object 21"/>
          <p:cNvSpPr/>
          <p:nvPr/>
        </p:nvSpPr>
        <p:spPr>
          <a:xfrm>
            <a:off x="4341494" y="2160270"/>
            <a:ext cx="274320" cy="274320"/>
          </a:xfrm>
          <a:prstGeom prst="rect">
            <a:avLst/>
          </a:prstGeom>
          <a:blipFill>
            <a:blip r:embed="rId4" cstate="print"/>
            <a:stretch>
              <a:fillRect/>
            </a:stretch>
          </a:blipFill>
        </p:spPr>
        <p:txBody>
          <a:bodyPr wrap="square" lIns="0" tIns="0" rIns="0" bIns="0" rtlCol="0"/>
          <a:lstStyle/>
          <a:p>
            <a:pPr>
              <a:buNone/>
            </a:pPr>
            <a:endParaRPr sz="1200"/>
          </a:p>
        </p:txBody>
      </p:sp>
      <p:sp>
        <p:nvSpPr>
          <p:cNvPr id="22" name="object 22"/>
          <p:cNvSpPr/>
          <p:nvPr/>
        </p:nvSpPr>
        <p:spPr>
          <a:xfrm>
            <a:off x="5143500" y="4189095"/>
            <a:ext cx="272415" cy="272414"/>
          </a:xfrm>
          <a:prstGeom prst="rect">
            <a:avLst/>
          </a:prstGeom>
          <a:blipFill>
            <a:blip r:embed="rId5" cstate="print"/>
            <a:stretch>
              <a:fillRect/>
            </a:stretch>
          </a:blipFill>
        </p:spPr>
        <p:txBody>
          <a:bodyPr wrap="square" lIns="0" tIns="0" rIns="0" bIns="0" rtlCol="0"/>
          <a:lstStyle/>
          <a:p>
            <a:pPr>
              <a:buNone/>
            </a:pPr>
            <a:endParaRPr sz="1200"/>
          </a:p>
        </p:txBody>
      </p:sp>
      <p:sp>
        <p:nvSpPr>
          <p:cNvPr id="23" name="object 23"/>
          <p:cNvSpPr/>
          <p:nvPr/>
        </p:nvSpPr>
        <p:spPr>
          <a:xfrm>
            <a:off x="5200650" y="4962526"/>
            <a:ext cx="300990" cy="300989"/>
          </a:xfrm>
          <a:prstGeom prst="rect">
            <a:avLst/>
          </a:prstGeom>
          <a:blipFill>
            <a:blip r:embed="rId6" cstate="print"/>
            <a:stretch>
              <a:fillRect/>
            </a:stretch>
          </a:blipFill>
        </p:spPr>
        <p:txBody>
          <a:bodyPr wrap="square" lIns="0" tIns="0" rIns="0" bIns="0" rtlCol="0"/>
          <a:lstStyle/>
          <a:p>
            <a:pPr>
              <a:buNone/>
            </a:pPr>
            <a:endParaRPr sz="1200"/>
          </a:p>
        </p:txBody>
      </p:sp>
      <p:sp>
        <p:nvSpPr>
          <p:cNvPr id="24" name="object 24"/>
          <p:cNvSpPr/>
          <p:nvPr/>
        </p:nvSpPr>
        <p:spPr>
          <a:xfrm>
            <a:off x="6074665" y="2172748"/>
            <a:ext cx="2019776" cy="1789271"/>
          </a:xfrm>
          <a:custGeom>
            <a:avLst/>
            <a:gdLst/>
            <a:ahLst/>
            <a:cxnLst/>
            <a:rect l="l" t="t" r="r" b="b"/>
            <a:pathLst>
              <a:path w="2693034" h="2385695">
                <a:moveTo>
                  <a:pt x="0" y="0"/>
                </a:moveTo>
                <a:lnTo>
                  <a:pt x="49364" y="11752"/>
                </a:lnTo>
                <a:lnTo>
                  <a:pt x="98259" y="24162"/>
                </a:lnTo>
                <a:lnTo>
                  <a:pt x="146685" y="37229"/>
                </a:lnTo>
                <a:lnTo>
                  <a:pt x="194640" y="50954"/>
                </a:lnTo>
                <a:lnTo>
                  <a:pt x="242125" y="65336"/>
                </a:lnTo>
                <a:lnTo>
                  <a:pt x="289140" y="80375"/>
                </a:lnTo>
                <a:lnTo>
                  <a:pt x="335686" y="96072"/>
                </a:lnTo>
                <a:lnTo>
                  <a:pt x="381762" y="112426"/>
                </a:lnTo>
                <a:lnTo>
                  <a:pt x="427367" y="129438"/>
                </a:lnTo>
                <a:lnTo>
                  <a:pt x="472503" y="147107"/>
                </a:lnTo>
                <a:lnTo>
                  <a:pt x="517169" y="165434"/>
                </a:lnTo>
                <a:lnTo>
                  <a:pt x="561365" y="184418"/>
                </a:lnTo>
                <a:lnTo>
                  <a:pt x="605091" y="204059"/>
                </a:lnTo>
                <a:lnTo>
                  <a:pt x="648347" y="224358"/>
                </a:lnTo>
                <a:lnTo>
                  <a:pt x="691134" y="245314"/>
                </a:lnTo>
                <a:lnTo>
                  <a:pt x="733450" y="266927"/>
                </a:lnTo>
                <a:lnTo>
                  <a:pt x="775296" y="289198"/>
                </a:lnTo>
                <a:lnTo>
                  <a:pt x="816673" y="312127"/>
                </a:lnTo>
                <a:lnTo>
                  <a:pt x="857580" y="335712"/>
                </a:lnTo>
                <a:lnTo>
                  <a:pt x="898017" y="359955"/>
                </a:lnTo>
                <a:lnTo>
                  <a:pt x="937983" y="384855"/>
                </a:lnTo>
                <a:lnTo>
                  <a:pt x="977480" y="410413"/>
                </a:lnTo>
                <a:lnTo>
                  <a:pt x="1016508" y="436628"/>
                </a:lnTo>
                <a:lnTo>
                  <a:pt x="1055065" y="463501"/>
                </a:lnTo>
                <a:lnTo>
                  <a:pt x="1093152" y="491031"/>
                </a:lnTo>
                <a:lnTo>
                  <a:pt x="1130769" y="519218"/>
                </a:lnTo>
                <a:lnTo>
                  <a:pt x="1167917" y="548062"/>
                </a:lnTo>
                <a:lnTo>
                  <a:pt x="1204595" y="577564"/>
                </a:lnTo>
                <a:lnTo>
                  <a:pt x="1240802" y="607723"/>
                </a:lnTo>
                <a:lnTo>
                  <a:pt x="1276540" y="638540"/>
                </a:lnTo>
                <a:lnTo>
                  <a:pt x="1311808" y="670013"/>
                </a:lnTo>
                <a:lnTo>
                  <a:pt x="1346606" y="702145"/>
                </a:lnTo>
                <a:lnTo>
                  <a:pt x="1380934" y="734933"/>
                </a:lnTo>
                <a:lnTo>
                  <a:pt x="1414792" y="768379"/>
                </a:lnTo>
                <a:lnTo>
                  <a:pt x="1448181" y="802482"/>
                </a:lnTo>
                <a:lnTo>
                  <a:pt x="1481099" y="837242"/>
                </a:lnTo>
                <a:lnTo>
                  <a:pt x="1513547" y="872660"/>
                </a:lnTo>
                <a:lnTo>
                  <a:pt x="1545526" y="908735"/>
                </a:lnTo>
                <a:lnTo>
                  <a:pt x="1577035" y="945468"/>
                </a:lnTo>
                <a:lnTo>
                  <a:pt x="1608074" y="982857"/>
                </a:lnTo>
                <a:lnTo>
                  <a:pt x="1638642" y="1020904"/>
                </a:lnTo>
                <a:lnTo>
                  <a:pt x="1668741" y="1059608"/>
                </a:lnTo>
                <a:lnTo>
                  <a:pt x="1698371" y="1098970"/>
                </a:lnTo>
                <a:lnTo>
                  <a:pt x="1727530" y="1138989"/>
                </a:lnTo>
                <a:lnTo>
                  <a:pt x="1756219" y="1179665"/>
                </a:lnTo>
                <a:lnTo>
                  <a:pt x="1784438" y="1220998"/>
                </a:lnTo>
                <a:lnTo>
                  <a:pt x="1812188" y="1262989"/>
                </a:lnTo>
                <a:lnTo>
                  <a:pt x="1839468" y="1305637"/>
                </a:lnTo>
                <a:lnTo>
                  <a:pt x="1866277" y="1348942"/>
                </a:lnTo>
                <a:lnTo>
                  <a:pt x="1892617" y="1392904"/>
                </a:lnTo>
                <a:lnTo>
                  <a:pt x="1918487" y="1437524"/>
                </a:lnTo>
                <a:lnTo>
                  <a:pt x="1943887" y="1482801"/>
                </a:lnTo>
                <a:lnTo>
                  <a:pt x="1968817" y="1528735"/>
                </a:lnTo>
                <a:lnTo>
                  <a:pt x="1993277" y="1575327"/>
                </a:lnTo>
                <a:lnTo>
                  <a:pt x="2017268" y="1622575"/>
                </a:lnTo>
                <a:lnTo>
                  <a:pt x="2040788" y="1670481"/>
                </a:lnTo>
                <a:lnTo>
                  <a:pt x="2063838" y="1719045"/>
                </a:lnTo>
                <a:lnTo>
                  <a:pt x="2086419" y="1768265"/>
                </a:lnTo>
                <a:lnTo>
                  <a:pt x="2108530" y="1818143"/>
                </a:lnTo>
                <a:lnTo>
                  <a:pt x="2130171" y="1868677"/>
                </a:lnTo>
                <a:lnTo>
                  <a:pt x="1886077" y="1973071"/>
                </a:lnTo>
                <a:lnTo>
                  <a:pt x="2575305" y="2385695"/>
                </a:lnTo>
                <a:lnTo>
                  <a:pt x="2676482" y="1732533"/>
                </a:lnTo>
                <a:lnTo>
                  <a:pt x="2448559" y="1732533"/>
                </a:lnTo>
                <a:lnTo>
                  <a:pt x="2418550" y="1681216"/>
                </a:lnTo>
                <a:lnTo>
                  <a:pt x="2388278" y="1630667"/>
                </a:lnTo>
                <a:lnTo>
                  <a:pt x="2357745" y="1580889"/>
                </a:lnTo>
                <a:lnTo>
                  <a:pt x="2326949" y="1531880"/>
                </a:lnTo>
                <a:lnTo>
                  <a:pt x="2295892" y="1483642"/>
                </a:lnTo>
                <a:lnTo>
                  <a:pt x="2264572" y="1436173"/>
                </a:lnTo>
                <a:lnTo>
                  <a:pt x="2232991" y="1389474"/>
                </a:lnTo>
                <a:lnTo>
                  <a:pt x="2201148" y="1343544"/>
                </a:lnTo>
                <a:lnTo>
                  <a:pt x="2169043" y="1298385"/>
                </a:lnTo>
                <a:lnTo>
                  <a:pt x="2136676" y="1253995"/>
                </a:lnTo>
                <a:lnTo>
                  <a:pt x="2104047" y="1210375"/>
                </a:lnTo>
                <a:lnTo>
                  <a:pt x="2071156" y="1167525"/>
                </a:lnTo>
                <a:lnTo>
                  <a:pt x="2038003" y="1125444"/>
                </a:lnTo>
                <a:lnTo>
                  <a:pt x="2004589" y="1084133"/>
                </a:lnTo>
                <a:lnTo>
                  <a:pt x="1970912" y="1043593"/>
                </a:lnTo>
                <a:lnTo>
                  <a:pt x="1936974" y="1003821"/>
                </a:lnTo>
                <a:lnTo>
                  <a:pt x="1902773" y="964820"/>
                </a:lnTo>
                <a:lnTo>
                  <a:pt x="1868311" y="926588"/>
                </a:lnTo>
                <a:lnTo>
                  <a:pt x="1833587" y="889127"/>
                </a:lnTo>
                <a:lnTo>
                  <a:pt x="1798601" y="852435"/>
                </a:lnTo>
                <a:lnTo>
                  <a:pt x="1763353" y="816512"/>
                </a:lnTo>
                <a:lnTo>
                  <a:pt x="1727844" y="781360"/>
                </a:lnTo>
                <a:lnTo>
                  <a:pt x="1692072" y="746977"/>
                </a:lnTo>
                <a:lnTo>
                  <a:pt x="1656039" y="713364"/>
                </a:lnTo>
                <a:lnTo>
                  <a:pt x="1619743" y="680520"/>
                </a:lnTo>
                <a:lnTo>
                  <a:pt x="1583186" y="648447"/>
                </a:lnTo>
                <a:lnTo>
                  <a:pt x="1546367" y="617143"/>
                </a:lnTo>
                <a:lnTo>
                  <a:pt x="1509286" y="586609"/>
                </a:lnTo>
                <a:lnTo>
                  <a:pt x="1471943" y="556844"/>
                </a:lnTo>
                <a:lnTo>
                  <a:pt x="1434339" y="527850"/>
                </a:lnTo>
                <a:lnTo>
                  <a:pt x="1396472" y="499625"/>
                </a:lnTo>
                <a:lnTo>
                  <a:pt x="1358344" y="472170"/>
                </a:lnTo>
                <a:lnTo>
                  <a:pt x="1319954" y="445484"/>
                </a:lnTo>
                <a:lnTo>
                  <a:pt x="1281302" y="419568"/>
                </a:lnTo>
                <a:lnTo>
                  <a:pt x="1242388" y="394422"/>
                </a:lnTo>
                <a:lnTo>
                  <a:pt x="1203212" y="370046"/>
                </a:lnTo>
                <a:lnTo>
                  <a:pt x="1163775" y="346439"/>
                </a:lnTo>
                <a:lnTo>
                  <a:pt x="1124075" y="323602"/>
                </a:lnTo>
                <a:lnTo>
                  <a:pt x="1084114" y="301535"/>
                </a:lnTo>
                <a:lnTo>
                  <a:pt x="1043891" y="280238"/>
                </a:lnTo>
                <a:lnTo>
                  <a:pt x="1003406" y="259710"/>
                </a:lnTo>
                <a:lnTo>
                  <a:pt x="962660" y="239952"/>
                </a:lnTo>
                <a:lnTo>
                  <a:pt x="921651" y="220963"/>
                </a:lnTo>
                <a:lnTo>
                  <a:pt x="880381" y="202744"/>
                </a:lnTo>
                <a:lnTo>
                  <a:pt x="838849" y="185295"/>
                </a:lnTo>
                <a:lnTo>
                  <a:pt x="797055" y="168616"/>
                </a:lnTo>
                <a:lnTo>
                  <a:pt x="754999" y="152706"/>
                </a:lnTo>
                <a:lnTo>
                  <a:pt x="712682" y="137566"/>
                </a:lnTo>
                <a:lnTo>
                  <a:pt x="670103" y="123196"/>
                </a:lnTo>
                <a:lnTo>
                  <a:pt x="627261" y="109595"/>
                </a:lnTo>
                <a:lnTo>
                  <a:pt x="584159" y="96764"/>
                </a:lnTo>
                <a:lnTo>
                  <a:pt x="540794" y="84703"/>
                </a:lnTo>
                <a:lnTo>
                  <a:pt x="497167" y="73411"/>
                </a:lnTo>
                <a:lnTo>
                  <a:pt x="453279" y="62889"/>
                </a:lnTo>
                <a:lnTo>
                  <a:pt x="409129" y="53137"/>
                </a:lnTo>
                <a:lnTo>
                  <a:pt x="364717" y="44154"/>
                </a:lnTo>
                <a:lnTo>
                  <a:pt x="320044" y="35941"/>
                </a:lnTo>
                <a:lnTo>
                  <a:pt x="275109" y="28498"/>
                </a:lnTo>
                <a:lnTo>
                  <a:pt x="229911" y="21824"/>
                </a:lnTo>
                <a:lnTo>
                  <a:pt x="184453" y="15920"/>
                </a:lnTo>
                <a:lnTo>
                  <a:pt x="138732" y="10785"/>
                </a:lnTo>
                <a:lnTo>
                  <a:pt x="92750" y="6420"/>
                </a:lnTo>
                <a:lnTo>
                  <a:pt x="46505" y="2825"/>
                </a:lnTo>
                <a:lnTo>
                  <a:pt x="0" y="0"/>
                </a:lnTo>
                <a:close/>
              </a:path>
              <a:path w="2693034" h="2385695">
                <a:moveTo>
                  <a:pt x="2692654" y="1628139"/>
                </a:moveTo>
                <a:lnTo>
                  <a:pt x="2448559" y="1732533"/>
                </a:lnTo>
                <a:lnTo>
                  <a:pt x="2676482" y="1732533"/>
                </a:lnTo>
                <a:lnTo>
                  <a:pt x="2692654" y="1628139"/>
                </a:lnTo>
                <a:close/>
              </a:path>
            </a:pathLst>
          </a:custGeom>
          <a:solidFill>
            <a:srgbClr val="EF7E09"/>
          </a:solidFill>
        </p:spPr>
        <p:txBody>
          <a:bodyPr wrap="square" lIns="0" tIns="0" rIns="0" bIns="0" rtlCol="0"/>
          <a:lstStyle/>
          <a:p>
            <a:pPr>
              <a:buNone/>
            </a:pPr>
            <a:endParaRPr sz="1100"/>
          </a:p>
        </p:txBody>
      </p:sp>
      <p:sp>
        <p:nvSpPr>
          <p:cNvPr id="25" name="object 25"/>
          <p:cNvSpPr/>
          <p:nvPr/>
        </p:nvSpPr>
        <p:spPr>
          <a:xfrm>
            <a:off x="6074665" y="2172748"/>
            <a:ext cx="2019776" cy="1789271"/>
          </a:xfrm>
          <a:custGeom>
            <a:avLst/>
            <a:gdLst/>
            <a:ahLst/>
            <a:cxnLst/>
            <a:rect l="l" t="t" r="r" b="b"/>
            <a:pathLst>
              <a:path w="2693034" h="2385695">
                <a:moveTo>
                  <a:pt x="0" y="0"/>
                </a:moveTo>
                <a:lnTo>
                  <a:pt x="46505" y="2825"/>
                </a:lnTo>
                <a:lnTo>
                  <a:pt x="92750" y="6420"/>
                </a:lnTo>
                <a:lnTo>
                  <a:pt x="138732" y="10785"/>
                </a:lnTo>
                <a:lnTo>
                  <a:pt x="184453" y="15920"/>
                </a:lnTo>
                <a:lnTo>
                  <a:pt x="229911" y="21824"/>
                </a:lnTo>
                <a:lnTo>
                  <a:pt x="275109" y="28498"/>
                </a:lnTo>
                <a:lnTo>
                  <a:pt x="320044" y="35941"/>
                </a:lnTo>
                <a:lnTo>
                  <a:pt x="364717" y="44154"/>
                </a:lnTo>
                <a:lnTo>
                  <a:pt x="409129" y="53137"/>
                </a:lnTo>
                <a:lnTo>
                  <a:pt x="453279" y="62889"/>
                </a:lnTo>
                <a:lnTo>
                  <a:pt x="497167" y="73411"/>
                </a:lnTo>
                <a:lnTo>
                  <a:pt x="540794" y="84703"/>
                </a:lnTo>
                <a:lnTo>
                  <a:pt x="584159" y="96764"/>
                </a:lnTo>
                <a:lnTo>
                  <a:pt x="627261" y="109595"/>
                </a:lnTo>
                <a:lnTo>
                  <a:pt x="670103" y="123196"/>
                </a:lnTo>
                <a:lnTo>
                  <a:pt x="712682" y="137566"/>
                </a:lnTo>
                <a:lnTo>
                  <a:pt x="754999" y="152706"/>
                </a:lnTo>
                <a:lnTo>
                  <a:pt x="797055" y="168616"/>
                </a:lnTo>
                <a:lnTo>
                  <a:pt x="838849" y="185295"/>
                </a:lnTo>
                <a:lnTo>
                  <a:pt x="880381" y="202744"/>
                </a:lnTo>
                <a:lnTo>
                  <a:pt x="921651" y="220963"/>
                </a:lnTo>
                <a:lnTo>
                  <a:pt x="962660" y="239952"/>
                </a:lnTo>
                <a:lnTo>
                  <a:pt x="1003406" y="259710"/>
                </a:lnTo>
                <a:lnTo>
                  <a:pt x="1043891" y="280238"/>
                </a:lnTo>
                <a:lnTo>
                  <a:pt x="1084114" y="301535"/>
                </a:lnTo>
                <a:lnTo>
                  <a:pt x="1124075" y="323602"/>
                </a:lnTo>
                <a:lnTo>
                  <a:pt x="1163775" y="346439"/>
                </a:lnTo>
                <a:lnTo>
                  <a:pt x="1203212" y="370046"/>
                </a:lnTo>
                <a:lnTo>
                  <a:pt x="1242388" y="394422"/>
                </a:lnTo>
                <a:lnTo>
                  <a:pt x="1281302" y="419568"/>
                </a:lnTo>
                <a:lnTo>
                  <a:pt x="1319954" y="445484"/>
                </a:lnTo>
                <a:lnTo>
                  <a:pt x="1358344" y="472170"/>
                </a:lnTo>
                <a:lnTo>
                  <a:pt x="1396472" y="499625"/>
                </a:lnTo>
                <a:lnTo>
                  <a:pt x="1434339" y="527850"/>
                </a:lnTo>
                <a:lnTo>
                  <a:pt x="1471943" y="556844"/>
                </a:lnTo>
                <a:lnTo>
                  <a:pt x="1509286" y="586609"/>
                </a:lnTo>
                <a:lnTo>
                  <a:pt x="1546367" y="617143"/>
                </a:lnTo>
                <a:lnTo>
                  <a:pt x="1583186" y="648447"/>
                </a:lnTo>
                <a:lnTo>
                  <a:pt x="1619743" y="680520"/>
                </a:lnTo>
                <a:lnTo>
                  <a:pt x="1656039" y="713364"/>
                </a:lnTo>
                <a:lnTo>
                  <a:pt x="1692072" y="746977"/>
                </a:lnTo>
                <a:lnTo>
                  <a:pt x="1727844" y="781360"/>
                </a:lnTo>
                <a:lnTo>
                  <a:pt x="1763353" y="816512"/>
                </a:lnTo>
                <a:lnTo>
                  <a:pt x="1798601" y="852435"/>
                </a:lnTo>
                <a:lnTo>
                  <a:pt x="1833587" y="889127"/>
                </a:lnTo>
                <a:lnTo>
                  <a:pt x="1868311" y="926588"/>
                </a:lnTo>
                <a:lnTo>
                  <a:pt x="1902773" y="964820"/>
                </a:lnTo>
                <a:lnTo>
                  <a:pt x="1936974" y="1003821"/>
                </a:lnTo>
                <a:lnTo>
                  <a:pt x="1970912" y="1043593"/>
                </a:lnTo>
                <a:lnTo>
                  <a:pt x="2004589" y="1084133"/>
                </a:lnTo>
                <a:lnTo>
                  <a:pt x="2038003" y="1125444"/>
                </a:lnTo>
                <a:lnTo>
                  <a:pt x="2071156" y="1167525"/>
                </a:lnTo>
                <a:lnTo>
                  <a:pt x="2104047" y="1210375"/>
                </a:lnTo>
                <a:lnTo>
                  <a:pt x="2136676" y="1253995"/>
                </a:lnTo>
                <a:lnTo>
                  <a:pt x="2169043" y="1298385"/>
                </a:lnTo>
                <a:lnTo>
                  <a:pt x="2201148" y="1343544"/>
                </a:lnTo>
                <a:lnTo>
                  <a:pt x="2232991" y="1389474"/>
                </a:lnTo>
                <a:lnTo>
                  <a:pt x="2264572" y="1436173"/>
                </a:lnTo>
                <a:lnTo>
                  <a:pt x="2295892" y="1483642"/>
                </a:lnTo>
                <a:lnTo>
                  <a:pt x="2326949" y="1531880"/>
                </a:lnTo>
                <a:lnTo>
                  <a:pt x="2357745" y="1580889"/>
                </a:lnTo>
                <a:lnTo>
                  <a:pt x="2388278" y="1630667"/>
                </a:lnTo>
                <a:lnTo>
                  <a:pt x="2418550" y="1681216"/>
                </a:lnTo>
                <a:lnTo>
                  <a:pt x="2448559" y="1732533"/>
                </a:lnTo>
                <a:lnTo>
                  <a:pt x="2692654" y="1628139"/>
                </a:lnTo>
                <a:lnTo>
                  <a:pt x="2575305" y="2385695"/>
                </a:lnTo>
                <a:lnTo>
                  <a:pt x="1886077" y="1973071"/>
                </a:lnTo>
                <a:lnTo>
                  <a:pt x="2130171" y="1868677"/>
                </a:lnTo>
                <a:lnTo>
                  <a:pt x="2108530" y="1818143"/>
                </a:lnTo>
                <a:lnTo>
                  <a:pt x="2086419" y="1768265"/>
                </a:lnTo>
                <a:lnTo>
                  <a:pt x="2063838" y="1719045"/>
                </a:lnTo>
                <a:lnTo>
                  <a:pt x="2040788" y="1670481"/>
                </a:lnTo>
                <a:lnTo>
                  <a:pt x="2017268" y="1622575"/>
                </a:lnTo>
                <a:lnTo>
                  <a:pt x="1993277" y="1575327"/>
                </a:lnTo>
                <a:lnTo>
                  <a:pt x="1968817" y="1528735"/>
                </a:lnTo>
                <a:lnTo>
                  <a:pt x="1943887" y="1482801"/>
                </a:lnTo>
                <a:lnTo>
                  <a:pt x="1918487" y="1437524"/>
                </a:lnTo>
                <a:lnTo>
                  <a:pt x="1892617" y="1392904"/>
                </a:lnTo>
                <a:lnTo>
                  <a:pt x="1866277" y="1348942"/>
                </a:lnTo>
                <a:lnTo>
                  <a:pt x="1839468" y="1305637"/>
                </a:lnTo>
                <a:lnTo>
                  <a:pt x="1812188" y="1262989"/>
                </a:lnTo>
                <a:lnTo>
                  <a:pt x="1784438" y="1220998"/>
                </a:lnTo>
                <a:lnTo>
                  <a:pt x="1756219" y="1179665"/>
                </a:lnTo>
                <a:lnTo>
                  <a:pt x="1727530" y="1138989"/>
                </a:lnTo>
                <a:lnTo>
                  <a:pt x="1698371" y="1098970"/>
                </a:lnTo>
                <a:lnTo>
                  <a:pt x="1668741" y="1059608"/>
                </a:lnTo>
                <a:lnTo>
                  <a:pt x="1638642" y="1020904"/>
                </a:lnTo>
                <a:lnTo>
                  <a:pt x="1608074" y="982857"/>
                </a:lnTo>
                <a:lnTo>
                  <a:pt x="1577035" y="945468"/>
                </a:lnTo>
                <a:lnTo>
                  <a:pt x="1545526" y="908735"/>
                </a:lnTo>
                <a:lnTo>
                  <a:pt x="1513547" y="872660"/>
                </a:lnTo>
                <a:lnTo>
                  <a:pt x="1481099" y="837242"/>
                </a:lnTo>
                <a:lnTo>
                  <a:pt x="1448181" y="802482"/>
                </a:lnTo>
                <a:lnTo>
                  <a:pt x="1414792" y="768379"/>
                </a:lnTo>
                <a:lnTo>
                  <a:pt x="1380934" y="734933"/>
                </a:lnTo>
                <a:lnTo>
                  <a:pt x="1346606" y="702145"/>
                </a:lnTo>
                <a:lnTo>
                  <a:pt x="1311808" y="670013"/>
                </a:lnTo>
                <a:lnTo>
                  <a:pt x="1276540" y="638540"/>
                </a:lnTo>
                <a:lnTo>
                  <a:pt x="1240802" y="607723"/>
                </a:lnTo>
                <a:lnTo>
                  <a:pt x="1204595" y="577564"/>
                </a:lnTo>
                <a:lnTo>
                  <a:pt x="1167917" y="548062"/>
                </a:lnTo>
                <a:lnTo>
                  <a:pt x="1130769" y="519218"/>
                </a:lnTo>
                <a:lnTo>
                  <a:pt x="1093152" y="491031"/>
                </a:lnTo>
                <a:lnTo>
                  <a:pt x="1055065" y="463501"/>
                </a:lnTo>
                <a:lnTo>
                  <a:pt x="1016508" y="436628"/>
                </a:lnTo>
                <a:lnTo>
                  <a:pt x="977480" y="410413"/>
                </a:lnTo>
                <a:lnTo>
                  <a:pt x="937983" y="384855"/>
                </a:lnTo>
                <a:lnTo>
                  <a:pt x="898017" y="359955"/>
                </a:lnTo>
                <a:lnTo>
                  <a:pt x="857580" y="335712"/>
                </a:lnTo>
                <a:lnTo>
                  <a:pt x="816673" y="312127"/>
                </a:lnTo>
                <a:lnTo>
                  <a:pt x="775296" y="289198"/>
                </a:lnTo>
                <a:lnTo>
                  <a:pt x="733450" y="266927"/>
                </a:lnTo>
                <a:lnTo>
                  <a:pt x="691134" y="245314"/>
                </a:lnTo>
                <a:lnTo>
                  <a:pt x="648347" y="224358"/>
                </a:lnTo>
                <a:lnTo>
                  <a:pt x="605091" y="204059"/>
                </a:lnTo>
                <a:lnTo>
                  <a:pt x="561365" y="184418"/>
                </a:lnTo>
                <a:lnTo>
                  <a:pt x="517169" y="165434"/>
                </a:lnTo>
                <a:lnTo>
                  <a:pt x="472503" y="147107"/>
                </a:lnTo>
                <a:lnTo>
                  <a:pt x="427367" y="129438"/>
                </a:lnTo>
                <a:lnTo>
                  <a:pt x="381762" y="112426"/>
                </a:lnTo>
                <a:lnTo>
                  <a:pt x="335686" y="96072"/>
                </a:lnTo>
                <a:lnTo>
                  <a:pt x="289140" y="80375"/>
                </a:lnTo>
                <a:lnTo>
                  <a:pt x="242125" y="65336"/>
                </a:lnTo>
                <a:lnTo>
                  <a:pt x="194640" y="50954"/>
                </a:lnTo>
                <a:lnTo>
                  <a:pt x="146685" y="37229"/>
                </a:lnTo>
                <a:lnTo>
                  <a:pt x="98259" y="24162"/>
                </a:lnTo>
                <a:lnTo>
                  <a:pt x="49364" y="11752"/>
                </a:lnTo>
                <a:lnTo>
                  <a:pt x="0" y="0"/>
                </a:lnTo>
                <a:close/>
              </a:path>
            </a:pathLst>
          </a:custGeom>
          <a:ln w="25399">
            <a:solidFill>
              <a:srgbClr val="FFFFFF"/>
            </a:solidFill>
          </a:ln>
        </p:spPr>
        <p:txBody>
          <a:bodyPr wrap="square" lIns="0" tIns="0" rIns="0" bIns="0" rtlCol="0"/>
          <a:lstStyle/>
          <a:p>
            <a:pPr>
              <a:buNone/>
            </a:pPr>
            <a:endParaRPr sz="1100"/>
          </a:p>
        </p:txBody>
      </p:sp>
      <p:sp>
        <p:nvSpPr>
          <p:cNvPr id="26" name="object 26"/>
          <p:cNvSpPr/>
          <p:nvPr/>
        </p:nvSpPr>
        <p:spPr>
          <a:xfrm>
            <a:off x="6865619" y="2438400"/>
            <a:ext cx="76200" cy="76200"/>
          </a:xfrm>
          <a:prstGeom prst="rect">
            <a:avLst/>
          </a:prstGeom>
          <a:blipFill>
            <a:blip r:embed="rId7" cstate="print"/>
            <a:stretch>
              <a:fillRect/>
            </a:stretch>
          </a:blipFill>
        </p:spPr>
        <p:txBody>
          <a:bodyPr wrap="square" lIns="0" tIns="0" rIns="0" bIns="0" rtlCol="0"/>
          <a:lstStyle/>
          <a:p>
            <a:pPr>
              <a:buNone/>
            </a:pPr>
            <a:endParaRPr sz="1100"/>
          </a:p>
        </p:txBody>
      </p:sp>
      <p:sp>
        <p:nvSpPr>
          <p:cNvPr id="27" name="object 27"/>
          <p:cNvSpPr/>
          <p:nvPr/>
        </p:nvSpPr>
        <p:spPr>
          <a:xfrm>
            <a:off x="7258050" y="2754629"/>
            <a:ext cx="76200" cy="76200"/>
          </a:xfrm>
          <a:prstGeom prst="rect">
            <a:avLst/>
          </a:prstGeom>
          <a:blipFill>
            <a:blip r:embed="rId8" cstate="print"/>
            <a:stretch>
              <a:fillRect/>
            </a:stretch>
          </a:blipFill>
        </p:spPr>
        <p:txBody>
          <a:bodyPr wrap="square" lIns="0" tIns="0" rIns="0" bIns="0" rtlCol="0"/>
          <a:lstStyle/>
          <a:p>
            <a:pPr>
              <a:buNone/>
            </a:pPr>
            <a:endParaRPr sz="1100"/>
          </a:p>
        </p:txBody>
      </p:sp>
      <p:sp>
        <p:nvSpPr>
          <p:cNvPr id="28" name="object 28"/>
          <p:cNvSpPr/>
          <p:nvPr/>
        </p:nvSpPr>
        <p:spPr>
          <a:xfrm>
            <a:off x="7551419" y="3124200"/>
            <a:ext cx="76200" cy="76200"/>
          </a:xfrm>
          <a:prstGeom prst="rect">
            <a:avLst/>
          </a:prstGeom>
          <a:blipFill>
            <a:blip r:embed="rId7" cstate="print"/>
            <a:stretch>
              <a:fillRect/>
            </a:stretch>
          </a:blipFill>
        </p:spPr>
        <p:txBody>
          <a:bodyPr wrap="square" lIns="0" tIns="0" rIns="0" bIns="0" rtlCol="0"/>
          <a:lstStyle/>
          <a:p>
            <a:pPr>
              <a:buNone/>
            </a:pPr>
            <a:endParaRPr sz="1100"/>
          </a:p>
        </p:txBody>
      </p:sp>
      <p:sp>
        <p:nvSpPr>
          <p:cNvPr id="29" name="object 29"/>
          <p:cNvSpPr txBox="1"/>
          <p:nvPr/>
        </p:nvSpPr>
        <p:spPr>
          <a:xfrm>
            <a:off x="5773676" y="2843682"/>
            <a:ext cx="1482754" cy="378502"/>
          </a:xfrm>
          <a:prstGeom prst="rect">
            <a:avLst/>
          </a:prstGeom>
        </p:spPr>
        <p:txBody>
          <a:bodyPr vert="horz" wrap="square" lIns="0" tIns="9525" rIns="0" bIns="0" rtlCol="0">
            <a:spAutoFit/>
          </a:bodyPr>
          <a:lstStyle/>
          <a:p>
            <a:pPr marR="5239" algn="r">
              <a:lnSpc>
                <a:spcPts val="945"/>
              </a:lnSpc>
              <a:spcBef>
                <a:spcPts val="75"/>
              </a:spcBef>
              <a:buNone/>
            </a:pPr>
            <a:r>
              <a:rPr spc="15" dirty="0">
                <a:latin typeface="Arial Narrow" panose="020B0606020202030204" pitchFamily="34" charset="0"/>
                <a:cs typeface="Verdana"/>
              </a:rPr>
              <a:t>Pengolahan</a:t>
            </a:r>
            <a:r>
              <a:rPr spc="-146" dirty="0">
                <a:latin typeface="Arial Narrow" panose="020B0606020202030204" pitchFamily="34" charset="0"/>
                <a:cs typeface="Verdana"/>
              </a:rPr>
              <a:t> </a:t>
            </a:r>
            <a:r>
              <a:rPr spc="11" dirty="0">
                <a:latin typeface="Arial Narrow" panose="020B0606020202030204" pitchFamily="34" charset="0"/>
                <a:cs typeface="Verdana"/>
              </a:rPr>
              <a:t>dan</a:t>
            </a:r>
            <a:endParaRPr>
              <a:latin typeface="Arial Narrow" panose="020B0606020202030204" pitchFamily="34" charset="0"/>
              <a:cs typeface="Verdana"/>
            </a:endParaRPr>
          </a:p>
          <a:p>
            <a:pPr marR="3810" algn="r">
              <a:lnSpc>
                <a:spcPts val="945"/>
              </a:lnSpc>
              <a:buNone/>
            </a:pPr>
            <a:endParaRPr lang="en-US">
              <a:latin typeface="Arial Narrow" panose="020B0606020202030204" pitchFamily="34" charset="0"/>
              <a:cs typeface="Verdana"/>
            </a:endParaRPr>
          </a:p>
          <a:p>
            <a:pPr marR="3810" algn="r">
              <a:lnSpc>
                <a:spcPts val="945"/>
              </a:lnSpc>
              <a:buNone/>
            </a:pPr>
            <a:r>
              <a:rPr>
                <a:latin typeface="Arial Narrow" panose="020B0606020202030204" pitchFamily="34" charset="0"/>
                <a:cs typeface="Verdana"/>
              </a:rPr>
              <a:t>Analisis</a:t>
            </a:r>
            <a:r>
              <a:rPr spc="-116">
                <a:latin typeface="Arial Narrow" panose="020B0606020202030204" pitchFamily="34" charset="0"/>
                <a:cs typeface="Verdana"/>
              </a:rPr>
              <a:t> </a:t>
            </a:r>
            <a:r>
              <a:rPr dirty="0">
                <a:latin typeface="Arial Narrow" panose="020B0606020202030204" pitchFamily="34" charset="0"/>
                <a:cs typeface="Verdana"/>
              </a:rPr>
              <a:t>Data</a:t>
            </a:r>
            <a:endParaRPr>
              <a:latin typeface="Arial Narrow" panose="020B0606020202030204" pitchFamily="34" charset="0"/>
              <a:cs typeface="Verdana"/>
            </a:endParaRPr>
          </a:p>
        </p:txBody>
      </p:sp>
      <p:sp>
        <p:nvSpPr>
          <p:cNvPr id="30" name="object 30"/>
          <p:cNvSpPr txBox="1"/>
          <p:nvPr/>
        </p:nvSpPr>
        <p:spPr>
          <a:xfrm>
            <a:off x="7771448" y="3040150"/>
            <a:ext cx="1372552" cy="302199"/>
          </a:xfrm>
          <a:prstGeom prst="rect">
            <a:avLst/>
          </a:prstGeom>
        </p:spPr>
        <p:txBody>
          <a:bodyPr vert="horz" wrap="square" lIns="0" tIns="22860" rIns="0" bIns="0" rtlCol="0">
            <a:spAutoFit/>
          </a:bodyPr>
          <a:lstStyle/>
          <a:p>
            <a:pPr marL="9525" marR="3810">
              <a:lnSpc>
                <a:spcPts val="900"/>
              </a:lnSpc>
              <a:spcBef>
                <a:spcPts val="180"/>
              </a:spcBef>
              <a:buNone/>
            </a:pPr>
            <a:r>
              <a:rPr spc="11">
                <a:latin typeface="Arial Narrow" panose="020B0606020202030204" pitchFamily="34" charset="0"/>
                <a:cs typeface="Verdana"/>
              </a:rPr>
              <a:t>Perumusan</a:t>
            </a:r>
            <a:endParaRPr lang="en-US" spc="11">
              <a:latin typeface="Arial Narrow" panose="020B0606020202030204" pitchFamily="34" charset="0"/>
              <a:cs typeface="Verdana"/>
            </a:endParaRPr>
          </a:p>
          <a:p>
            <a:pPr marL="9525" marR="3810">
              <a:lnSpc>
                <a:spcPts val="900"/>
              </a:lnSpc>
              <a:spcBef>
                <a:spcPts val="180"/>
              </a:spcBef>
              <a:buNone/>
            </a:pPr>
            <a:r>
              <a:rPr spc="11">
                <a:latin typeface="Arial Narrow" panose="020B0606020202030204" pitchFamily="34" charset="0"/>
                <a:cs typeface="Verdana"/>
              </a:rPr>
              <a:t>  </a:t>
            </a:r>
            <a:r>
              <a:rPr spc="11" dirty="0">
                <a:latin typeface="Arial Narrow" panose="020B0606020202030204" pitchFamily="34" charset="0"/>
                <a:cs typeface="Verdana"/>
              </a:rPr>
              <a:t>Konsepsi</a:t>
            </a:r>
            <a:r>
              <a:rPr spc="-139" dirty="0">
                <a:latin typeface="Arial Narrow" panose="020B0606020202030204" pitchFamily="34" charset="0"/>
                <a:cs typeface="Verdana"/>
              </a:rPr>
              <a:t> </a:t>
            </a:r>
            <a:r>
              <a:rPr spc="11" dirty="0">
                <a:latin typeface="Arial Narrow" panose="020B0606020202030204" pitchFamily="34" charset="0"/>
                <a:cs typeface="Verdana"/>
              </a:rPr>
              <a:t>RTR</a:t>
            </a:r>
            <a:endParaRPr>
              <a:latin typeface="Arial Narrow" panose="020B0606020202030204" pitchFamily="34" charset="0"/>
              <a:cs typeface="Verdana"/>
            </a:endParaRPr>
          </a:p>
        </p:txBody>
      </p:sp>
      <p:sp>
        <p:nvSpPr>
          <p:cNvPr id="31" name="object 31"/>
          <p:cNvSpPr txBox="1"/>
          <p:nvPr/>
        </p:nvSpPr>
        <p:spPr>
          <a:xfrm>
            <a:off x="6468655" y="3539490"/>
            <a:ext cx="2708250" cy="777329"/>
          </a:xfrm>
          <a:prstGeom prst="rect">
            <a:avLst/>
          </a:prstGeom>
        </p:spPr>
        <p:txBody>
          <a:bodyPr vert="horz" wrap="square" lIns="0" tIns="20955" rIns="0" bIns="0" rtlCol="0">
            <a:spAutoFit/>
          </a:bodyPr>
          <a:lstStyle/>
          <a:p>
            <a:pPr marL="9525" marR="3810" algn="ctr">
              <a:lnSpc>
                <a:spcPct val="91000"/>
              </a:lnSpc>
              <a:spcBef>
                <a:spcPts val="165"/>
              </a:spcBef>
              <a:buNone/>
            </a:pPr>
            <a:r>
              <a:rPr spc="11" dirty="0">
                <a:latin typeface="Arial Narrow" panose="020B0606020202030204" pitchFamily="34" charset="0"/>
                <a:cs typeface="Verdana"/>
              </a:rPr>
              <a:t>Penyusunan </a:t>
            </a:r>
            <a:r>
              <a:rPr spc="8" dirty="0">
                <a:latin typeface="Arial Narrow" panose="020B0606020202030204" pitchFamily="34" charset="0"/>
                <a:cs typeface="Verdana"/>
              </a:rPr>
              <a:t>Rancangan  </a:t>
            </a:r>
            <a:r>
              <a:rPr spc="4" dirty="0">
                <a:latin typeface="Arial Narrow" panose="020B0606020202030204" pitchFamily="34" charset="0"/>
                <a:cs typeface="Verdana"/>
              </a:rPr>
              <a:t>Peraturan </a:t>
            </a:r>
            <a:r>
              <a:rPr spc="-8" dirty="0">
                <a:latin typeface="Arial Narrow" panose="020B0606020202030204" pitchFamily="34" charset="0"/>
                <a:cs typeface="Verdana"/>
              </a:rPr>
              <a:t>Daerah</a:t>
            </a:r>
            <a:r>
              <a:rPr spc="-158" dirty="0">
                <a:latin typeface="Arial Narrow" panose="020B0606020202030204" pitchFamily="34" charset="0"/>
                <a:cs typeface="Verdana"/>
              </a:rPr>
              <a:t> </a:t>
            </a:r>
            <a:r>
              <a:rPr spc="11" dirty="0">
                <a:latin typeface="Arial Narrow" panose="020B0606020202030204" pitchFamily="34" charset="0"/>
                <a:cs typeface="Verdana"/>
              </a:rPr>
              <a:t>tentang  </a:t>
            </a:r>
            <a:r>
              <a:rPr spc="19" dirty="0">
                <a:latin typeface="Arial Narrow" panose="020B0606020202030204" pitchFamily="34" charset="0"/>
                <a:cs typeface="Verdana"/>
              </a:rPr>
              <a:t>RTRW </a:t>
            </a:r>
            <a:r>
              <a:rPr spc="-15" dirty="0">
                <a:latin typeface="Arial Narrow" panose="020B0606020202030204" pitchFamily="34" charset="0"/>
                <a:cs typeface="Verdana"/>
              </a:rPr>
              <a:t>(Legal</a:t>
            </a:r>
            <a:r>
              <a:rPr spc="-143" dirty="0">
                <a:latin typeface="Arial Narrow" panose="020B0606020202030204" pitchFamily="34" charset="0"/>
                <a:cs typeface="Verdana"/>
              </a:rPr>
              <a:t> </a:t>
            </a:r>
            <a:r>
              <a:rPr spc="-8" dirty="0">
                <a:latin typeface="Arial Narrow" panose="020B0606020202030204" pitchFamily="34" charset="0"/>
                <a:cs typeface="Verdana"/>
              </a:rPr>
              <a:t>Drafting)</a:t>
            </a:r>
            <a:endParaRPr>
              <a:latin typeface="Arial Narrow" panose="020B0606020202030204" pitchFamily="34" charset="0"/>
              <a:cs typeface="Verdana"/>
            </a:endParaRPr>
          </a:p>
        </p:txBody>
      </p:sp>
      <p:sp>
        <p:nvSpPr>
          <p:cNvPr id="32" name="object 32"/>
          <p:cNvSpPr txBox="1"/>
          <p:nvPr/>
        </p:nvSpPr>
        <p:spPr>
          <a:xfrm>
            <a:off x="6145053" y="1520934"/>
            <a:ext cx="3057718" cy="1007327"/>
          </a:xfrm>
          <a:prstGeom prst="rect">
            <a:avLst/>
          </a:prstGeom>
        </p:spPr>
        <p:txBody>
          <a:bodyPr vert="horz" wrap="square" lIns="0" tIns="9525" rIns="0" bIns="0" rtlCol="0">
            <a:spAutoFit/>
          </a:bodyPr>
          <a:lstStyle/>
          <a:p>
            <a:pPr>
              <a:lnSpc>
                <a:spcPct val="100000"/>
              </a:lnSpc>
              <a:spcBef>
                <a:spcPts val="75"/>
              </a:spcBef>
              <a:buNone/>
            </a:pPr>
            <a:r>
              <a:rPr lang="id-ID">
                <a:solidFill>
                  <a:srgbClr val="FFFF00"/>
                </a:solidFill>
                <a:latin typeface="Arial Narrow" panose="020B0606020202030204" pitchFamily="34" charset="0"/>
                <a:cs typeface="Haettenschweiler"/>
              </a:rPr>
              <a:t>TAHAPAN PENYUSUNAN</a:t>
            </a:r>
            <a:r>
              <a:rPr lang="id-ID" spc="-60">
                <a:solidFill>
                  <a:srgbClr val="FFFF00"/>
                </a:solidFill>
                <a:latin typeface="Arial Narrow" panose="020B0606020202030204" pitchFamily="34" charset="0"/>
                <a:cs typeface="Haettenschweiler"/>
              </a:rPr>
              <a:t> </a:t>
            </a:r>
            <a:r>
              <a:rPr lang="id-ID">
                <a:solidFill>
                  <a:srgbClr val="FFFF00"/>
                </a:solidFill>
                <a:latin typeface="Arial Narrow" panose="020B0606020202030204" pitchFamily="34" charset="0"/>
                <a:cs typeface="Haettenschweiler"/>
              </a:rPr>
              <a:t>RTRW</a:t>
            </a:r>
          </a:p>
          <a:p>
            <a:pPr marL="9525">
              <a:lnSpc>
                <a:spcPct val="100000"/>
              </a:lnSpc>
              <a:spcBef>
                <a:spcPts val="709"/>
              </a:spcBef>
              <a:buNone/>
            </a:pPr>
            <a:r>
              <a:rPr spc="8">
                <a:latin typeface="Arial Narrow" panose="020B0606020202030204" pitchFamily="34" charset="0"/>
                <a:cs typeface="Verdana"/>
              </a:rPr>
              <a:t>Persiapan</a:t>
            </a:r>
            <a:endParaRPr sz="1100">
              <a:latin typeface="Arial Narrow" panose="020B0606020202030204" pitchFamily="34" charset="0"/>
              <a:cs typeface="Times New Roman"/>
            </a:endParaRPr>
          </a:p>
          <a:p>
            <a:pPr marL="246698" algn="ctr">
              <a:lnSpc>
                <a:spcPct val="100000"/>
              </a:lnSpc>
              <a:spcBef>
                <a:spcPts val="645"/>
              </a:spcBef>
              <a:buNone/>
            </a:pPr>
            <a:r>
              <a:rPr spc="19" dirty="0">
                <a:latin typeface="Arial Narrow" panose="020B0606020202030204" pitchFamily="34" charset="0"/>
                <a:cs typeface="Verdana"/>
              </a:rPr>
              <a:t>Pengumpulan</a:t>
            </a:r>
            <a:r>
              <a:rPr spc="-86" dirty="0">
                <a:latin typeface="Arial Narrow" panose="020B0606020202030204" pitchFamily="34" charset="0"/>
                <a:cs typeface="Verdana"/>
              </a:rPr>
              <a:t> </a:t>
            </a:r>
            <a:r>
              <a:rPr spc="-4" dirty="0">
                <a:latin typeface="Arial Narrow" panose="020B0606020202030204" pitchFamily="34" charset="0"/>
                <a:cs typeface="Verdana"/>
              </a:rPr>
              <a:t>Data</a:t>
            </a:r>
            <a:endParaRPr>
              <a:latin typeface="Arial Narrow" panose="020B0606020202030204" pitchFamily="34" charset="0"/>
              <a:cs typeface="Verdana"/>
            </a:endParaRPr>
          </a:p>
        </p:txBody>
      </p:sp>
      <p:sp>
        <p:nvSpPr>
          <p:cNvPr id="33" name="object 33"/>
          <p:cNvSpPr txBox="1"/>
          <p:nvPr/>
        </p:nvSpPr>
        <p:spPr>
          <a:xfrm>
            <a:off x="5784915" y="5079244"/>
            <a:ext cx="3370324" cy="225062"/>
          </a:xfrm>
          <a:prstGeom prst="rect">
            <a:avLst/>
          </a:prstGeom>
        </p:spPr>
        <p:txBody>
          <a:bodyPr vert="horz" wrap="square" lIns="0" tIns="9525" rIns="0" bIns="0" rtlCol="0">
            <a:spAutoFit/>
          </a:bodyPr>
          <a:lstStyle/>
          <a:p>
            <a:pPr marL="9525">
              <a:lnSpc>
                <a:spcPct val="100000"/>
              </a:lnSpc>
              <a:spcBef>
                <a:spcPts val="75"/>
              </a:spcBef>
              <a:buNone/>
            </a:pPr>
            <a:r>
              <a:rPr sz="1400" spc="-8" dirty="0">
                <a:latin typeface="Arial" panose="020B0604020202020204" pitchFamily="34" charset="0"/>
                <a:cs typeface="Arial" panose="020B0604020202020204" pitchFamily="34" charset="0"/>
              </a:rPr>
              <a:t>Analisis </a:t>
            </a:r>
            <a:r>
              <a:rPr sz="1400" spc="-4" dirty="0">
                <a:solidFill>
                  <a:srgbClr val="FFFF00"/>
                </a:solidFill>
                <a:latin typeface="Arial" panose="020B0604020202020204" pitchFamily="34" charset="0"/>
                <a:cs typeface="Arial" panose="020B0604020202020204" pitchFamily="34" charset="0"/>
              </a:rPr>
              <a:t>spatial </a:t>
            </a:r>
            <a:r>
              <a:rPr sz="1400" spc="-4" dirty="0">
                <a:latin typeface="Arial" panose="020B0604020202020204" pitchFamily="34" charset="0"/>
                <a:cs typeface="Arial" panose="020B0604020202020204" pitchFamily="34" charset="0"/>
              </a:rPr>
              <a:t>proses pengolahan</a:t>
            </a:r>
            <a:r>
              <a:rPr sz="1400" spc="127" dirty="0">
                <a:latin typeface="Arial" panose="020B0604020202020204" pitchFamily="34" charset="0"/>
                <a:cs typeface="Arial" panose="020B0604020202020204" pitchFamily="34" charset="0"/>
              </a:rPr>
              <a:t> </a:t>
            </a:r>
            <a:r>
              <a:rPr sz="1400" spc="-4" dirty="0">
                <a:latin typeface="Arial" panose="020B0604020202020204" pitchFamily="34" charset="0"/>
                <a:cs typeface="Arial" panose="020B0604020202020204" pitchFamily="34" charset="0"/>
              </a:rPr>
              <a:t>data:</a:t>
            </a:r>
            <a:endParaRPr sz="1400">
              <a:latin typeface="Arial" panose="020B0604020202020204" pitchFamily="34" charset="0"/>
              <a:cs typeface="Arial" panose="020B0604020202020204" pitchFamily="34" charset="0"/>
            </a:endParaRPr>
          </a:p>
        </p:txBody>
      </p:sp>
      <p:sp>
        <p:nvSpPr>
          <p:cNvPr id="34" name="object 34"/>
          <p:cNvSpPr txBox="1"/>
          <p:nvPr/>
        </p:nvSpPr>
        <p:spPr>
          <a:xfrm>
            <a:off x="5810059" y="5295072"/>
            <a:ext cx="3345180" cy="1302280"/>
          </a:xfrm>
          <a:prstGeom prst="rect">
            <a:avLst/>
          </a:prstGeom>
        </p:spPr>
        <p:txBody>
          <a:bodyPr vert="horz" wrap="square" lIns="0" tIns="9525" rIns="0" bIns="0" rtlCol="0">
            <a:spAutoFit/>
          </a:bodyPr>
          <a:lstStyle/>
          <a:p>
            <a:pPr marL="180975" indent="-171450">
              <a:lnSpc>
                <a:spcPct val="100000"/>
              </a:lnSpc>
              <a:spcBef>
                <a:spcPts val="75"/>
              </a:spcBef>
              <a:buFont typeface="Arial" panose="020B0604020202020204" pitchFamily="34" charset="0"/>
              <a:buChar char="•"/>
              <a:tabLst>
                <a:tab pos="139065" algn="l"/>
              </a:tabLst>
            </a:pPr>
            <a:r>
              <a:rPr sz="1400" spc="-8" dirty="0">
                <a:latin typeface="Calibri Light"/>
                <a:cs typeface="Calibri Light"/>
              </a:rPr>
              <a:t>Analisis </a:t>
            </a:r>
            <a:r>
              <a:rPr sz="1400" i="1" spc="-4" dirty="0">
                <a:latin typeface="Calibri Light"/>
                <a:cs typeface="Calibri Light"/>
              </a:rPr>
              <a:t>penginderaan</a:t>
            </a:r>
            <a:r>
              <a:rPr sz="1400" i="1" spc="-41" dirty="0">
                <a:latin typeface="Calibri Light"/>
                <a:cs typeface="Calibri Light"/>
              </a:rPr>
              <a:t> </a:t>
            </a:r>
            <a:r>
              <a:rPr sz="1400" i="1" spc="4" dirty="0">
                <a:latin typeface="Calibri Light"/>
                <a:cs typeface="Calibri Light"/>
              </a:rPr>
              <a:t>jauh</a:t>
            </a:r>
            <a:endParaRPr sz="1400">
              <a:latin typeface="Calibri Light"/>
              <a:cs typeface="Calibri Light"/>
            </a:endParaRPr>
          </a:p>
          <a:p>
            <a:pPr marL="180975" indent="-171450">
              <a:lnSpc>
                <a:spcPct val="100000"/>
              </a:lnSpc>
              <a:spcBef>
                <a:spcPts val="4"/>
              </a:spcBef>
              <a:buFont typeface="Arial" panose="020B0604020202020204" pitchFamily="34" charset="0"/>
              <a:buChar char="•"/>
              <a:tabLst>
                <a:tab pos="139065" algn="l"/>
              </a:tabLst>
            </a:pPr>
            <a:r>
              <a:rPr sz="1400" spc="-4" dirty="0">
                <a:latin typeface="Calibri Light"/>
                <a:cs typeface="Calibri Light"/>
              </a:rPr>
              <a:t>Analisis </a:t>
            </a:r>
            <a:r>
              <a:rPr sz="1400" i="1" spc="-8" dirty="0">
                <a:latin typeface="Calibri Light"/>
                <a:cs typeface="Calibri Light"/>
              </a:rPr>
              <a:t>superimpose </a:t>
            </a:r>
            <a:r>
              <a:rPr sz="1400" dirty="0">
                <a:latin typeface="Calibri Light"/>
                <a:cs typeface="Calibri Light"/>
              </a:rPr>
              <a:t>peta</a:t>
            </a:r>
            <a:r>
              <a:rPr sz="1400" spc="-34" dirty="0">
                <a:latin typeface="Calibri Light"/>
                <a:cs typeface="Calibri Light"/>
              </a:rPr>
              <a:t> </a:t>
            </a:r>
            <a:r>
              <a:rPr sz="1400" spc="-4" dirty="0">
                <a:latin typeface="Calibri Light"/>
                <a:cs typeface="Calibri Light"/>
              </a:rPr>
              <a:t>tematik</a:t>
            </a:r>
            <a:endParaRPr sz="1400">
              <a:latin typeface="Calibri Light"/>
              <a:cs typeface="Calibri Light"/>
            </a:endParaRPr>
          </a:p>
          <a:p>
            <a:pPr marL="180975" indent="-171450">
              <a:lnSpc>
                <a:spcPct val="100000"/>
              </a:lnSpc>
              <a:buFont typeface="Arial" panose="020B0604020202020204" pitchFamily="34" charset="0"/>
              <a:buChar char="•"/>
              <a:tabLst>
                <a:tab pos="139065" algn="l"/>
              </a:tabLst>
            </a:pPr>
            <a:r>
              <a:rPr sz="1400" spc="-4" dirty="0">
                <a:latin typeface="Calibri Light"/>
                <a:cs typeface="Calibri Light"/>
              </a:rPr>
              <a:t>Analisis kenampakan </a:t>
            </a:r>
            <a:r>
              <a:rPr sz="1400" i="1" dirty="0">
                <a:latin typeface="Calibri Light"/>
                <a:cs typeface="Calibri Light"/>
              </a:rPr>
              <a:t>time</a:t>
            </a:r>
            <a:r>
              <a:rPr sz="1400" i="1" spc="-26" dirty="0">
                <a:latin typeface="Calibri Light"/>
                <a:cs typeface="Calibri Light"/>
              </a:rPr>
              <a:t> </a:t>
            </a:r>
            <a:r>
              <a:rPr sz="1400" i="1" dirty="0">
                <a:latin typeface="Calibri Light"/>
                <a:cs typeface="Calibri Light"/>
              </a:rPr>
              <a:t>series</a:t>
            </a:r>
            <a:endParaRPr sz="1400">
              <a:latin typeface="Calibri Light"/>
              <a:cs typeface="Calibri Light"/>
            </a:endParaRPr>
          </a:p>
          <a:p>
            <a:pPr marL="180975" indent="-171450">
              <a:lnSpc>
                <a:spcPct val="100000"/>
              </a:lnSpc>
              <a:buFont typeface="Arial" panose="020B0604020202020204" pitchFamily="34" charset="0"/>
              <a:buChar char="•"/>
              <a:tabLst>
                <a:tab pos="139065" algn="l"/>
              </a:tabLst>
            </a:pPr>
            <a:r>
              <a:rPr sz="1400" spc="-4" dirty="0">
                <a:latin typeface="Calibri Light"/>
                <a:cs typeface="Calibri Light"/>
              </a:rPr>
              <a:t>Analisis data </a:t>
            </a:r>
            <a:r>
              <a:rPr sz="1400" i="1" dirty="0">
                <a:latin typeface="Calibri Light"/>
                <a:cs typeface="Calibri Light"/>
              </a:rPr>
              <a:t>kondisi fisik </a:t>
            </a:r>
            <a:r>
              <a:rPr sz="1400" i="1" spc="4" dirty="0">
                <a:latin typeface="Calibri Light"/>
                <a:cs typeface="Calibri Light"/>
              </a:rPr>
              <a:t>dan</a:t>
            </a:r>
            <a:r>
              <a:rPr sz="1400" i="1" spc="-139" dirty="0">
                <a:latin typeface="Calibri Light"/>
                <a:cs typeface="Calibri Light"/>
              </a:rPr>
              <a:t> </a:t>
            </a:r>
            <a:r>
              <a:rPr sz="1400" i="1" spc="-4" dirty="0">
                <a:latin typeface="Calibri Light"/>
                <a:cs typeface="Calibri Light"/>
              </a:rPr>
              <a:t>lingkungan</a:t>
            </a:r>
            <a:endParaRPr sz="1400">
              <a:latin typeface="Calibri Light"/>
              <a:cs typeface="Calibri Light"/>
            </a:endParaRPr>
          </a:p>
          <a:p>
            <a:pPr marL="180975" indent="-171450">
              <a:lnSpc>
                <a:spcPct val="100000"/>
              </a:lnSpc>
              <a:buFont typeface="Arial" panose="020B0604020202020204" pitchFamily="34" charset="0"/>
              <a:buChar char="•"/>
              <a:tabLst>
                <a:tab pos="139065" algn="l"/>
              </a:tabLst>
            </a:pPr>
            <a:r>
              <a:rPr sz="1400" spc="-4" dirty="0">
                <a:latin typeface="Calibri Light"/>
                <a:cs typeface="Calibri Light"/>
              </a:rPr>
              <a:t>Analisis dan </a:t>
            </a:r>
            <a:r>
              <a:rPr sz="1400" i="1" spc="-4" dirty="0">
                <a:latin typeface="Calibri Light"/>
                <a:cs typeface="Calibri Light"/>
              </a:rPr>
              <a:t>proyeksi </a:t>
            </a:r>
            <a:r>
              <a:rPr sz="1400" i="1" dirty="0">
                <a:latin typeface="Calibri Light"/>
                <a:cs typeface="Calibri Light"/>
              </a:rPr>
              <a:t>data</a:t>
            </a:r>
            <a:r>
              <a:rPr sz="1400" i="1" spc="-64" dirty="0">
                <a:latin typeface="Calibri Light"/>
                <a:cs typeface="Calibri Light"/>
              </a:rPr>
              <a:t> </a:t>
            </a:r>
            <a:r>
              <a:rPr sz="1400" i="1" spc="-8" dirty="0">
                <a:latin typeface="Calibri Light"/>
                <a:cs typeface="Calibri Light"/>
              </a:rPr>
              <a:t>kependudukan</a:t>
            </a:r>
            <a:endParaRPr sz="1400">
              <a:latin typeface="Calibri Light"/>
              <a:cs typeface="Calibri Light"/>
            </a:endParaRPr>
          </a:p>
          <a:p>
            <a:pPr marL="180975" indent="-171450">
              <a:lnSpc>
                <a:spcPct val="100000"/>
              </a:lnSpc>
              <a:buFont typeface="Arial" panose="020B0604020202020204" pitchFamily="34" charset="0"/>
              <a:buChar char="•"/>
              <a:tabLst>
                <a:tab pos="139065" algn="l"/>
              </a:tabLst>
            </a:pPr>
            <a:r>
              <a:rPr sz="1400" spc="-8" dirty="0">
                <a:latin typeface="Calibri Light"/>
                <a:cs typeface="Calibri Light"/>
              </a:rPr>
              <a:t>Analisis</a:t>
            </a:r>
            <a:r>
              <a:rPr sz="1400" spc="11" dirty="0">
                <a:latin typeface="Calibri Light"/>
                <a:cs typeface="Calibri Light"/>
              </a:rPr>
              <a:t> </a:t>
            </a:r>
            <a:r>
              <a:rPr sz="1400" i="1" spc="-8" dirty="0">
                <a:latin typeface="Calibri Light"/>
                <a:cs typeface="Calibri Light"/>
              </a:rPr>
              <a:t>topologi</a:t>
            </a:r>
            <a:endParaRPr sz="1400">
              <a:latin typeface="Calibri Light"/>
              <a:cs typeface="Calibri Light"/>
            </a:endParaRPr>
          </a:p>
        </p:txBody>
      </p:sp>
      <p:sp>
        <p:nvSpPr>
          <p:cNvPr id="35" name="object 35"/>
          <p:cNvSpPr/>
          <p:nvPr/>
        </p:nvSpPr>
        <p:spPr>
          <a:xfrm>
            <a:off x="5864589" y="4649496"/>
            <a:ext cx="3157061" cy="0"/>
          </a:xfrm>
          <a:custGeom>
            <a:avLst/>
            <a:gdLst/>
            <a:ahLst/>
            <a:cxnLst/>
            <a:rect l="l" t="t" r="r" b="b"/>
            <a:pathLst>
              <a:path w="4209415">
                <a:moveTo>
                  <a:pt x="0" y="0"/>
                </a:moveTo>
                <a:lnTo>
                  <a:pt x="4209288" y="0"/>
                </a:lnTo>
              </a:path>
            </a:pathLst>
          </a:custGeom>
          <a:ln w="10160">
            <a:solidFill>
              <a:srgbClr val="C00000"/>
            </a:solidFill>
          </a:ln>
        </p:spPr>
        <p:txBody>
          <a:bodyPr wrap="square" lIns="0" tIns="0" rIns="0" bIns="0" rtlCol="0"/>
          <a:lstStyle/>
          <a:p>
            <a:pPr>
              <a:buNone/>
            </a:pPr>
            <a:endParaRPr sz="1100"/>
          </a:p>
        </p:txBody>
      </p:sp>
      <p:graphicFrame>
        <p:nvGraphicFramePr>
          <p:cNvPr id="36" name="object 36"/>
          <p:cNvGraphicFramePr>
            <a:graphicFrameLocks noGrp="1"/>
          </p:cNvGraphicFramePr>
          <p:nvPr>
            <p:extLst>
              <p:ext uri="{D42A27DB-BD31-4B8C-83A1-F6EECF244321}">
                <p14:modId xmlns:p14="http://schemas.microsoft.com/office/powerpoint/2010/main" val="739035774"/>
              </p:ext>
            </p:extLst>
          </p:nvPr>
        </p:nvGraphicFramePr>
        <p:xfrm>
          <a:off x="967739" y="3990974"/>
          <a:ext cx="970598" cy="1576396"/>
        </p:xfrm>
        <a:graphic>
          <a:graphicData uri="http://schemas.openxmlformats.org/drawingml/2006/table">
            <a:tbl>
              <a:tblPr firstRow="1" bandRow="1">
                <a:tableStyleId>{2D5ABB26-0587-4C30-8999-92F81FD0307C}</a:tableStyleId>
              </a:tblPr>
              <a:tblGrid>
                <a:gridCol w="253365">
                  <a:extLst>
                    <a:ext uri="{9D8B030D-6E8A-4147-A177-3AD203B41FA5}">
                      <a16:colId xmlns:a16="http://schemas.microsoft.com/office/drawing/2014/main" val="20000"/>
                    </a:ext>
                  </a:extLst>
                </a:gridCol>
                <a:gridCol w="717233">
                  <a:extLst>
                    <a:ext uri="{9D8B030D-6E8A-4147-A177-3AD203B41FA5}">
                      <a16:colId xmlns:a16="http://schemas.microsoft.com/office/drawing/2014/main" val="20001"/>
                    </a:ext>
                  </a:extLst>
                </a:gridCol>
              </a:tblGrid>
              <a:tr h="771914">
                <a:tc rowSpan="3">
                  <a:txBody>
                    <a:bodyPr/>
                    <a:lstStyle/>
                    <a:p>
                      <a:pPr marL="97155">
                        <a:lnSpc>
                          <a:spcPct val="100000"/>
                        </a:lnSpc>
                        <a:spcBef>
                          <a:spcPts val="395"/>
                        </a:spcBef>
                      </a:pPr>
                      <a:r>
                        <a:rPr sz="1400" b="0" spc="-5">
                          <a:solidFill>
                            <a:srgbClr val="FFFFFF"/>
                          </a:solidFill>
                          <a:latin typeface="Calibri Light"/>
                          <a:cs typeface="Calibri Light"/>
                        </a:rPr>
                        <a:t>Prosedur</a:t>
                      </a:r>
                      <a:r>
                        <a:rPr sz="1400" b="0" spc="-35">
                          <a:solidFill>
                            <a:srgbClr val="FFFFFF"/>
                          </a:solidFill>
                          <a:latin typeface="Calibri Light"/>
                          <a:cs typeface="Calibri Light"/>
                        </a:rPr>
                        <a:t> </a:t>
                      </a:r>
                      <a:r>
                        <a:rPr sz="1400" b="0">
                          <a:solidFill>
                            <a:srgbClr val="FFFFFF"/>
                          </a:solidFill>
                          <a:latin typeface="Calibri Light"/>
                          <a:cs typeface="Calibri Light"/>
                        </a:rPr>
                        <a:t>Penetap</a:t>
                      </a:r>
                      <a:r>
                        <a:rPr lang="en-US" sz="1400" b="0">
                          <a:solidFill>
                            <a:srgbClr val="FFFFFF"/>
                          </a:solidFill>
                          <a:latin typeface="Calibri Light"/>
                          <a:cs typeface="Calibri Light"/>
                        </a:rPr>
                        <a:t>an</a:t>
                      </a:r>
                      <a:endParaRPr sz="1100">
                        <a:latin typeface="Calibri Light"/>
                        <a:cs typeface="Calibri Light"/>
                      </a:endParaRPr>
                    </a:p>
                  </a:txBody>
                  <a:tcPr marL="0" marR="0" marT="37624" marB="0" vert="vert270">
                    <a:solidFill>
                      <a:srgbClr val="274220"/>
                    </a:solidFill>
                  </a:tcPr>
                </a:tc>
                <a:tc>
                  <a:txBody>
                    <a:bodyPr/>
                    <a:lstStyle/>
                    <a:p>
                      <a:pPr marL="90488" marR="109220" indent="0">
                        <a:lnSpc>
                          <a:spcPct val="100000"/>
                        </a:lnSpc>
                        <a:spcBef>
                          <a:spcPts val="995"/>
                        </a:spcBef>
                      </a:pPr>
                      <a:r>
                        <a:rPr sz="1200" b="0">
                          <a:latin typeface="Calibri Light"/>
                          <a:cs typeface="Calibri Light"/>
                        </a:rPr>
                        <a:t>Proses</a:t>
                      </a:r>
                      <a:r>
                        <a:rPr lang="en-US" sz="1200" b="0">
                          <a:latin typeface="Calibri Light"/>
                          <a:cs typeface="Calibri Light"/>
                        </a:rPr>
                        <a:t> </a:t>
                      </a:r>
                      <a:r>
                        <a:rPr sz="1200" b="0">
                          <a:latin typeface="Calibri Light"/>
                          <a:cs typeface="Calibri Light"/>
                        </a:rPr>
                        <a:t>di  </a:t>
                      </a:r>
                      <a:r>
                        <a:rPr sz="1200" b="0" spc="-5" dirty="0">
                          <a:latin typeface="Calibri Light"/>
                          <a:cs typeface="Calibri Light"/>
                        </a:rPr>
                        <a:t>Pusat</a:t>
                      </a:r>
                      <a:endParaRPr sz="1200">
                        <a:latin typeface="Calibri Light"/>
                        <a:cs typeface="Calibri Light"/>
                      </a:endParaRPr>
                    </a:p>
                  </a:txBody>
                  <a:tcPr marL="0" marR="0" marT="94774" marB="0">
                    <a:solidFill>
                      <a:srgbClr val="8EC182"/>
                    </a:solidFill>
                  </a:tcPr>
                </a:tc>
                <a:extLst>
                  <a:ext uri="{0D108BD9-81ED-4DB2-BD59-A6C34878D82A}">
                    <a16:rowId xmlns:a16="http://schemas.microsoft.com/office/drawing/2014/main" val="10000"/>
                  </a:ext>
                </a:extLst>
              </a:tr>
              <a:tr h="118844">
                <a:tc vMerge="1">
                  <a:txBody>
                    <a:bodyPr/>
                    <a:lstStyle/>
                    <a:p>
                      <a:endParaRPr/>
                    </a:p>
                  </a:txBody>
                  <a:tcPr marL="0" marR="0" marT="50165" marB="0" vert="vert270">
                    <a:solidFill>
                      <a:srgbClr val="274220"/>
                    </a:solidFill>
                  </a:tcPr>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1"/>
                  </a:ext>
                </a:extLst>
              </a:tr>
              <a:tr h="685638">
                <a:tc vMerge="1">
                  <a:txBody>
                    <a:bodyPr/>
                    <a:lstStyle/>
                    <a:p>
                      <a:endParaRPr/>
                    </a:p>
                  </a:txBody>
                  <a:tcPr marL="0" marR="0" marT="50165" marB="0" vert="vert270">
                    <a:solidFill>
                      <a:srgbClr val="274220"/>
                    </a:solidFill>
                  </a:tcPr>
                </a:tc>
                <a:tc>
                  <a:txBody>
                    <a:bodyPr/>
                    <a:lstStyle/>
                    <a:p>
                      <a:pPr marL="90488" indent="0">
                        <a:lnSpc>
                          <a:spcPct val="100000"/>
                        </a:lnSpc>
                        <a:spcBef>
                          <a:spcPts val="995"/>
                        </a:spcBef>
                      </a:pPr>
                      <a:r>
                        <a:rPr sz="1200" b="0" spc="5" dirty="0">
                          <a:latin typeface="Calibri Light"/>
                          <a:cs typeface="Calibri Light"/>
                        </a:rPr>
                        <a:t>Proses</a:t>
                      </a:r>
                      <a:r>
                        <a:rPr sz="1200" b="0" spc="-50" dirty="0">
                          <a:latin typeface="Calibri Light"/>
                          <a:cs typeface="Calibri Light"/>
                        </a:rPr>
                        <a:t> </a:t>
                      </a:r>
                      <a:r>
                        <a:rPr sz="1200" b="0" spc="5" dirty="0">
                          <a:latin typeface="Calibri Light"/>
                          <a:cs typeface="Calibri Light"/>
                        </a:rPr>
                        <a:t>di</a:t>
                      </a:r>
                      <a:endParaRPr sz="1200">
                        <a:latin typeface="Calibri Light"/>
                        <a:cs typeface="Calibri Light"/>
                      </a:endParaRPr>
                    </a:p>
                    <a:p>
                      <a:pPr marL="90488" indent="0">
                        <a:lnSpc>
                          <a:spcPct val="100000"/>
                        </a:lnSpc>
                      </a:pPr>
                      <a:r>
                        <a:rPr sz="1200" b="0" spc="-10" dirty="0">
                          <a:latin typeface="Calibri Light"/>
                          <a:cs typeface="Calibri Light"/>
                        </a:rPr>
                        <a:t>Daerah</a:t>
                      </a:r>
                      <a:endParaRPr sz="1200">
                        <a:latin typeface="Calibri Light"/>
                        <a:cs typeface="Calibri Light"/>
                      </a:endParaRPr>
                    </a:p>
                  </a:txBody>
                  <a:tcPr marL="0" marR="0" marT="94774" marB="0">
                    <a:solidFill>
                      <a:srgbClr val="F8B168"/>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up)">
                                      <p:cBhvr>
                                        <p:cTn id="61" dur="500"/>
                                        <p:tgtEl>
                                          <p:spTgt spid="21"/>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par>
                                <p:cTn id="68" presetID="22" presetClass="entr" presetSubtype="1"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animBg="1"/>
      <p:bldP spid="11" grpId="0" animBg="1"/>
      <p:bldP spid="12" grpId="0"/>
      <p:bldP spid="13" grpId="0" animBg="1"/>
      <p:bldP spid="14" grpId="0" animBg="1"/>
      <p:bldP spid="15" grpId="0" animBg="1"/>
      <p:bldP spid="16" grpId="0" animBg="1"/>
      <p:bldP spid="17" grpId="0" animBg="1"/>
      <p:bldP spid="18" grpId="0"/>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C3D88B-F66A-45FC-A287-F2E94A4C5DD3}"/>
              </a:ext>
            </a:extLst>
          </p:cNvPr>
          <p:cNvSpPr/>
          <p:nvPr/>
        </p:nvSpPr>
        <p:spPr>
          <a:xfrm>
            <a:off x="0" y="970450"/>
            <a:ext cx="9144000" cy="5887550"/>
          </a:xfrm>
          <a:prstGeom prst="rect">
            <a:avLst/>
          </a:prstGeom>
          <a:gradFill flip="none" rotWithShape="1">
            <a:gsLst>
              <a:gs pos="0">
                <a:schemeClr val="accent1">
                  <a:lumMod val="40000"/>
                  <a:lumOff val="60000"/>
                </a:schemeClr>
              </a:gs>
              <a:gs pos="19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Content Placeholder 3" descr="RTR">
            <a:extLst>
              <a:ext uri="{FF2B5EF4-FFF2-40B4-BE49-F238E27FC236}">
                <a16:creationId xmlns:a16="http://schemas.microsoft.com/office/drawing/2014/main" id="{D57DCA65-8DE6-4C20-99AC-B4472CCFD25E}"/>
              </a:ext>
            </a:extLst>
          </p:cNvPr>
          <p:cNvPicPr>
            <a:picLocks noGrp="1"/>
          </p:cNvPicPr>
          <p:nvPr>
            <p:ph idx="1"/>
          </p:nvPr>
        </p:nvPicPr>
        <p:blipFill>
          <a:blip r:embed="rId2" cstate="print"/>
          <a:srcRect/>
          <a:stretch>
            <a:fillRect/>
          </a:stretch>
        </p:blipFill>
        <p:spPr bwMode="auto">
          <a:xfrm>
            <a:off x="395537" y="1124744"/>
            <a:ext cx="8344990" cy="5698909"/>
          </a:xfrm>
          <a:prstGeom prst="rect">
            <a:avLst/>
          </a:prstGeom>
          <a:noFill/>
          <a:ln w="9525">
            <a:noFill/>
            <a:miter lim="800000"/>
            <a:headEnd/>
            <a:tailEnd/>
          </a:ln>
        </p:spPr>
      </p:pic>
      <p:sp>
        <p:nvSpPr>
          <p:cNvPr id="6" name="Rectangle 1">
            <a:extLst>
              <a:ext uri="{FF2B5EF4-FFF2-40B4-BE49-F238E27FC236}">
                <a16:creationId xmlns:a16="http://schemas.microsoft.com/office/drawing/2014/main" id="{99F46106-3F21-4FFE-9256-AA484472E301}"/>
              </a:ext>
            </a:extLst>
          </p:cNvPr>
          <p:cNvSpPr>
            <a:spLocks noChangeArrowheads="1"/>
          </p:cNvSpPr>
          <p:nvPr/>
        </p:nvSpPr>
        <p:spPr bwMode="auto">
          <a:xfrm>
            <a:off x="571587" y="659177"/>
            <a:ext cx="7992889" cy="400110"/>
          </a:xfrm>
          <a:prstGeom prst="rect">
            <a:avLst/>
          </a:prstGeom>
          <a:noFill/>
          <a:ln w="9525">
            <a:noFill/>
            <a:miter lim="800000"/>
            <a:headEnd/>
            <a:tailEnd/>
          </a:ln>
        </p:spPr>
        <p:txBody>
          <a:bodyPr wrap="square" anchor="ctr">
            <a:spAutoFit/>
          </a:bodyPr>
          <a:lstStyle/>
          <a:p>
            <a:pPr algn="ctr"/>
            <a:r>
              <a:rPr lang="en-US" sz="2000">
                <a:solidFill>
                  <a:srgbClr val="FFFF00"/>
                </a:solidFill>
                <a:latin typeface="Arial" charset="0"/>
                <a:cs typeface="Arial" charset="0"/>
              </a:rPr>
              <a:t>PROSEDUR DI DAERAH</a:t>
            </a:r>
            <a:endParaRPr lang="id-ID" sz="2000" dirty="0">
              <a:solidFill>
                <a:srgbClr val="FFFF00"/>
              </a:solidFill>
              <a:latin typeface="Arial" charset="0"/>
              <a:cs typeface="Arial" charset="0"/>
            </a:endParaRPr>
          </a:p>
        </p:txBody>
      </p:sp>
      <p:sp>
        <p:nvSpPr>
          <p:cNvPr id="8" name="Title 7">
            <a:extLst>
              <a:ext uri="{FF2B5EF4-FFF2-40B4-BE49-F238E27FC236}">
                <a16:creationId xmlns:a16="http://schemas.microsoft.com/office/drawing/2014/main" id="{233951C5-139D-4220-B78B-2EB24A260F48}"/>
              </a:ext>
            </a:extLst>
          </p:cNvPr>
          <p:cNvSpPr>
            <a:spLocks noGrp="1"/>
          </p:cNvSpPr>
          <p:nvPr>
            <p:ph type="title"/>
          </p:nvPr>
        </p:nvSpPr>
        <p:spPr>
          <a:xfrm>
            <a:off x="747911" y="0"/>
            <a:ext cx="7765322" cy="764704"/>
          </a:xfrm>
        </p:spPr>
        <p:txBody>
          <a:bodyPr>
            <a:noAutofit/>
          </a:bodyPr>
          <a:lstStyle/>
          <a:p>
            <a:pPr>
              <a:lnSpc>
                <a:spcPct val="90000"/>
              </a:lnSpc>
            </a:pPr>
            <a:r>
              <a:rPr lang="en-US" sz="2800">
                <a:solidFill>
                  <a:srgbClr val="FFC000"/>
                </a:solidFill>
                <a:effectLst/>
                <a:latin typeface="Arial Narrow" panose="020B0606020202030204" pitchFamily="34" charset="0"/>
              </a:rPr>
              <a:t>PROSEDUR PENYUSUNAN </a:t>
            </a:r>
            <a:br>
              <a:rPr lang="en-US" sz="2800">
                <a:solidFill>
                  <a:srgbClr val="FFC000"/>
                </a:solidFill>
                <a:effectLst/>
                <a:latin typeface="Arial Narrow" panose="020B0606020202030204" pitchFamily="34" charset="0"/>
              </a:rPr>
            </a:br>
            <a:r>
              <a:rPr lang="en-US" sz="2800">
                <a:solidFill>
                  <a:srgbClr val="FFC000"/>
                </a:solidFill>
                <a:effectLst/>
                <a:latin typeface="Arial Narrow" panose="020B0606020202030204" pitchFamily="34" charset="0"/>
              </a:rPr>
              <a:t>RENCANA TATA RUANG WILAYAH</a:t>
            </a:r>
            <a:endParaRPr lang="id-ID" sz="2800">
              <a:solidFill>
                <a:srgbClr val="FFC000"/>
              </a:solidFill>
              <a:effectLst/>
              <a:latin typeface="Arial Narrow" panose="020B0606020202030204" pitchFamily="34" charset="0"/>
            </a:endParaRPr>
          </a:p>
        </p:txBody>
      </p:sp>
    </p:spTree>
    <p:extLst>
      <p:ext uri="{BB962C8B-B14F-4D97-AF65-F5344CB8AC3E}">
        <p14:creationId xmlns:p14="http://schemas.microsoft.com/office/powerpoint/2010/main" val="1727626765"/>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7941" y="-1236"/>
            <a:ext cx="8902066" cy="1240724"/>
          </a:xfrm>
          <a:prstGeom prst="rect">
            <a:avLst/>
          </a:prstGeom>
        </p:spPr>
        <p:txBody>
          <a:bodyPr vert="horz" wrap="square" lIns="0" tIns="9525" rIns="0" bIns="0" rtlCol="0" anchor="ctr">
            <a:spAutoFit/>
          </a:bodyPr>
          <a:lstStyle/>
          <a:p>
            <a:pPr marL="9525">
              <a:spcBef>
                <a:spcPts val="75"/>
              </a:spcBef>
            </a:pPr>
            <a:r>
              <a:rPr sz="2800" dirty="0">
                <a:solidFill>
                  <a:schemeClr val="tx1"/>
                </a:solidFill>
                <a:effectLst/>
                <a:latin typeface="Arial Narrow" panose="020B0606020202030204" pitchFamily="34" charset="0"/>
                <a:cs typeface="Arial" panose="020B0604020202020204" pitchFamily="34" charset="0"/>
              </a:rPr>
              <a:t>PROSES </a:t>
            </a:r>
            <a:r>
              <a:rPr sz="2800" spc="-4" dirty="0">
                <a:solidFill>
                  <a:schemeClr val="tx1"/>
                </a:solidFill>
                <a:effectLst/>
                <a:latin typeface="Arial Narrow" panose="020B0606020202030204" pitchFamily="34" charset="0"/>
                <a:cs typeface="Arial" panose="020B0604020202020204" pitchFamily="34" charset="0"/>
              </a:rPr>
              <a:t>PENYUSUNAN </a:t>
            </a:r>
            <a:r>
              <a:rPr sz="2800" dirty="0">
                <a:solidFill>
                  <a:schemeClr val="tx1"/>
                </a:solidFill>
                <a:effectLst/>
                <a:latin typeface="Arial Narrow" panose="020B0606020202030204" pitchFamily="34" charset="0"/>
                <a:cs typeface="Arial" panose="020B0604020202020204" pitchFamily="34" charset="0"/>
              </a:rPr>
              <a:t>DAN </a:t>
            </a:r>
            <a:r>
              <a:rPr sz="2800" spc="-4">
                <a:solidFill>
                  <a:schemeClr val="tx1"/>
                </a:solidFill>
                <a:effectLst/>
                <a:latin typeface="Arial Narrow" panose="020B0606020202030204" pitchFamily="34" charset="0"/>
                <a:cs typeface="Arial" panose="020B0604020202020204" pitchFamily="34" charset="0"/>
              </a:rPr>
              <a:t>PENETAPAN </a:t>
            </a:r>
            <a:br>
              <a:rPr lang="en-US" sz="2800" spc="-4">
                <a:solidFill>
                  <a:schemeClr val="tx1"/>
                </a:solidFill>
                <a:effectLst/>
                <a:latin typeface="Arial Narrow" panose="020B0606020202030204" pitchFamily="34" charset="0"/>
                <a:cs typeface="Arial" panose="020B0604020202020204" pitchFamily="34" charset="0"/>
              </a:rPr>
            </a:br>
            <a:r>
              <a:rPr sz="2800" spc="8">
                <a:solidFill>
                  <a:schemeClr val="tx1"/>
                </a:solidFill>
                <a:effectLst/>
                <a:latin typeface="Arial Narrow" panose="020B0606020202030204" pitchFamily="34" charset="0"/>
                <a:cs typeface="Arial" panose="020B0604020202020204" pitchFamily="34" charset="0"/>
              </a:rPr>
              <a:t>PER</a:t>
            </a:r>
            <a:r>
              <a:rPr lang="en-US" sz="2800" spc="8">
                <a:solidFill>
                  <a:schemeClr val="tx1"/>
                </a:solidFill>
                <a:effectLst/>
                <a:latin typeface="Arial Narrow" panose="020B0606020202030204" pitchFamily="34" charset="0"/>
                <a:cs typeface="Arial" panose="020B0604020202020204" pitchFamily="34" charset="0"/>
              </a:rPr>
              <a:t>ATURAN </a:t>
            </a:r>
            <a:r>
              <a:rPr sz="2800" spc="8">
                <a:solidFill>
                  <a:schemeClr val="tx1"/>
                </a:solidFill>
                <a:effectLst/>
                <a:latin typeface="Arial Narrow" panose="020B0606020202030204" pitchFamily="34" charset="0"/>
                <a:cs typeface="Arial" panose="020B0604020202020204" pitchFamily="34" charset="0"/>
              </a:rPr>
              <a:t>DA</a:t>
            </a:r>
            <a:r>
              <a:rPr lang="en-US" sz="2800" spc="8">
                <a:solidFill>
                  <a:schemeClr val="tx1"/>
                </a:solidFill>
                <a:effectLst/>
                <a:latin typeface="Arial Narrow" panose="020B0606020202030204" pitchFamily="34" charset="0"/>
                <a:cs typeface="Arial" panose="020B0604020202020204" pitchFamily="34" charset="0"/>
              </a:rPr>
              <a:t>ERAH</a:t>
            </a:r>
            <a:br>
              <a:rPr lang="en-US" sz="2800" spc="8">
                <a:solidFill>
                  <a:schemeClr val="tx1"/>
                </a:solidFill>
                <a:effectLst/>
                <a:latin typeface="Arial Narrow" panose="020B0606020202030204" pitchFamily="34" charset="0"/>
                <a:cs typeface="Arial" panose="020B0604020202020204" pitchFamily="34" charset="0"/>
              </a:rPr>
            </a:br>
            <a:r>
              <a:rPr lang="en-US" sz="2400" spc="8">
                <a:solidFill>
                  <a:schemeClr val="tx1"/>
                </a:solidFill>
                <a:effectLst/>
                <a:latin typeface="Arial Narrow" panose="020B0606020202030204" pitchFamily="34" charset="0"/>
                <a:cs typeface="Arial" panose="020B0604020202020204" pitchFamily="34" charset="0"/>
              </a:rPr>
              <a:t>MASUKAN INFORMASI UNTUK </a:t>
            </a:r>
            <a:r>
              <a:rPr sz="2400">
                <a:solidFill>
                  <a:srgbClr val="FFC000"/>
                </a:solidFill>
                <a:effectLst/>
                <a:latin typeface="Arial Narrow" panose="020B0606020202030204" pitchFamily="34" charset="0"/>
                <a:cs typeface="Arial" panose="020B0604020202020204" pitchFamily="34" charset="0"/>
              </a:rPr>
              <a:t>RENCANA </a:t>
            </a:r>
            <a:r>
              <a:rPr sz="2400" spc="-11">
                <a:solidFill>
                  <a:srgbClr val="FFC000"/>
                </a:solidFill>
                <a:effectLst/>
                <a:latin typeface="Arial Narrow" panose="020B0606020202030204" pitchFamily="34" charset="0"/>
                <a:cs typeface="Arial" panose="020B0604020202020204" pitchFamily="34" charset="0"/>
              </a:rPr>
              <a:t>TATA</a:t>
            </a:r>
            <a:r>
              <a:rPr sz="2400" spc="4">
                <a:solidFill>
                  <a:srgbClr val="FFC000"/>
                </a:solidFill>
                <a:effectLst/>
                <a:latin typeface="Arial Narrow" panose="020B0606020202030204" pitchFamily="34" charset="0"/>
                <a:cs typeface="Arial" panose="020B0604020202020204" pitchFamily="34" charset="0"/>
              </a:rPr>
              <a:t> </a:t>
            </a:r>
            <a:r>
              <a:rPr sz="2400">
                <a:solidFill>
                  <a:srgbClr val="FFC000"/>
                </a:solidFill>
                <a:effectLst/>
                <a:latin typeface="Arial Narrow" panose="020B0606020202030204" pitchFamily="34" charset="0"/>
                <a:cs typeface="Arial" panose="020B0604020202020204" pitchFamily="34" charset="0"/>
              </a:rPr>
              <a:t>RUANG</a:t>
            </a:r>
            <a:r>
              <a:rPr lang="en-US" sz="2400">
                <a:solidFill>
                  <a:srgbClr val="FFC000"/>
                </a:solidFill>
                <a:effectLst/>
                <a:latin typeface="Arial Narrow" panose="020B0606020202030204" pitchFamily="34" charset="0"/>
                <a:cs typeface="Arial" panose="020B0604020202020204" pitchFamily="34" charset="0"/>
              </a:rPr>
              <a:t> WILAYAH</a:t>
            </a:r>
            <a:endParaRPr sz="2400">
              <a:solidFill>
                <a:srgbClr val="FFC000"/>
              </a:solidFill>
              <a:effectLst/>
              <a:latin typeface="Arial Narrow" panose="020B0606020202030204" pitchFamily="34" charset="0"/>
              <a:cs typeface="Arial" panose="020B0604020202020204" pitchFamily="34" charset="0"/>
            </a:endParaRPr>
          </a:p>
        </p:txBody>
      </p:sp>
      <p:sp>
        <p:nvSpPr>
          <p:cNvPr id="3" name="object 3"/>
          <p:cNvSpPr/>
          <p:nvPr/>
        </p:nvSpPr>
        <p:spPr>
          <a:xfrm>
            <a:off x="8326755" y="2078354"/>
            <a:ext cx="493395" cy="2482215"/>
          </a:xfrm>
          <a:custGeom>
            <a:avLst/>
            <a:gdLst/>
            <a:ahLst/>
            <a:cxnLst/>
            <a:rect l="l" t="t" r="r" b="b"/>
            <a:pathLst>
              <a:path w="657859" h="3309620">
                <a:moveTo>
                  <a:pt x="328929" y="2980690"/>
                </a:moveTo>
                <a:lnTo>
                  <a:pt x="164464" y="3145155"/>
                </a:lnTo>
                <a:lnTo>
                  <a:pt x="328929" y="3309620"/>
                </a:lnTo>
                <a:lnTo>
                  <a:pt x="328929" y="3227324"/>
                </a:lnTo>
                <a:lnTo>
                  <a:pt x="371650" y="3227324"/>
                </a:lnTo>
                <a:lnTo>
                  <a:pt x="416743" y="3223682"/>
                </a:lnTo>
                <a:lnTo>
                  <a:pt x="461016" y="3212772"/>
                </a:lnTo>
                <a:lnTo>
                  <a:pt x="502303" y="3195314"/>
                </a:lnTo>
                <a:lnTo>
                  <a:pt x="540012" y="3171900"/>
                </a:lnTo>
                <a:lnTo>
                  <a:pt x="573547" y="3143123"/>
                </a:lnTo>
                <a:lnTo>
                  <a:pt x="602317" y="3109575"/>
                </a:lnTo>
                <a:lnTo>
                  <a:pt x="625726" y="3071851"/>
                </a:lnTo>
                <a:lnTo>
                  <a:pt x="629526" y="3062859"/>
                </a:lnTo>
                <a:lnTo>
                  <a:pt x="328929" y="3062859"/>
                </a:lnTo>
                <a:lnTo>
                  <a:pt x="328929" y="2980690"/>
                </a:lnTo>
                <a:close/>
              </a:path>
              <a:path w="657859" h="3309620">
                <a:moveTo>
                  <a:pt x="371650" y="3227324"/>
                </a:moveTo>
                <a:lnTo>
                  <a:pt x="328929" y="3227324"/>
                </a:lnTo>
                <a:lnTo>
                  <a:pt x="370077" y="3227451"/>
                </a:lnTo>
                <a:lnTo>
                  <a:pt x="371650" y="3227324"/>
                </a:lnTo>
                <a:close/>
              </a:path>
              <a:path w="657859" h="3309620">
                <a:moveTo>
                  <a:pt x="370077" y="0"/>
                </a:moveTo>
                <a:lnTo>
                  <a:pt x="0" y="0"/>
                </a:lnTo>
                <a:lnTo>
                  <a:pt x="0" y="164464"/>
                </a:lnTo>
                <a:lnTo>
                  <a:pt x="370077" y="164464"/>
                </a:lnTo>
                <a:lnTo>
                  <a:pt x="418064" y="174160"/>
                </a:lnTo>
                <a:lnTo>
                  <a:pt x="457263" y="200596"/>
                </a:lnTo>
                <a:lnTo>
                  <a:pt x="483699" y="239795"/>
                </a:lnTo>
                <a:lnTo>
                  <a:pt x="493394" y="287782"/>
                </a:lnTo>
                <a:lnTo>
                  <a:pt x="493394" y="2939542"/>
                </a:lnTo>
                <a:lnTo>
                  <a:pt x="483699" y="2987581"/>
                </a:lnTo>
                <a:lnTo>
                  <a:pt x="457263" y="3026775"/>
                </a:lnTo>
                <a:lnTo>
                  <a:pt x="418064" y="3053181"/>
                </a:lnTo>
                <a:lnTo>
                  <a:pt x="370077" y="3062859"/>
                </a:lnTo>
                <a:lnTo>
                  <a:pt x="629526" y="3062859"/>
                </a:lnTo>
                <a:lnTo>
                  <a:pt x="643182" y="3030542"/>
                </a:lnTo>
                <a:lnTo>
                  <a:pt x="654091" y="2986241"/>
                </a:lnTo>
                <a:lnTo>
                  <a:pt x="657859" y="2939542"/>
                </a:lnTo>
                <a:lnTo>
                  <a:pt x="657859" y="287782"/>
                </a:lnTo>
                <a:lnTo>
                  <a:pt x="654091" y="241116"/>
                </a:lnTo>
                <a:lnTo>
                  <a:pt x="643182" y="196843"/>
                </a:lnTo>
                <a:lnTo>
                  <a:pt x="625726" y="155556"/>
                </a:lnTo>
                <a:lnTo>
                  <a:pt x="602317" y="117847"/>
                </a:lnTo>
                <a:lnTo>
                  <a:pt x="573547" y="84312"/>
                </a:lnTo>
                <a:lnTo>
                  <a:pt x="540012" y="55542"/>
                </a:lnTo>
                <a:lnTo>
                  <a:pt x="502303" y="32133"/>
                </a:lnTo>
                <a:lnTo>
                  <a:pt x="461016" y="14677"/>
                </a:lnTo>
                <a:lnTo>
                  <a:pt x="416743" y="3768"/>
                </a:lnTo>
                <a:lnTo>
                  <a:pt x="370077" y="0"/>
                </a:lnTo>
                <a:close/>
              </a:path>
            </a:pathLst>
          </a:custGeom>
          <a:solidFill>
            <a:srgbClr val="8496AF"/>
          </a:solidFill>
        </p:spPr>
        <p:txBody>
          <a:bodyPr wrap="square" lIns="0" tIns="0" rIns="0" bIns="0" rtlCol="0"/>
          <a:lstStyle/>
          <a:p>
            <a:endParaRPr sz="1350"/>
          </a:p>
        </p:txBody>
      </p:sp>
      <p:sp>
        <p:nvSpPr>
          <p:cNvPr id="4" name="object 4"/>
          <p:cNvSpPr/>
          <p:nvPr/>
        </p:nvSpPr>
        <p:spPr>
          <a:xfrm>
            <a:off x="5049202" y="2025967"/>
            <a:ext cx="369569" cy="274320"/>
          </a:xfrm>
          <a:custGeom>
            <a:avLst/>
            <a:gdLst/>
            <a:ahLst/>
            <a:cxnLst/>
            <a:rect l="l" t="t" r="r" b="b"/>
            <a:pathLst>
              <a:path w="492759" h="365760">
                <a:moveTo>
                  <a:pt x="182879" y="0"/>
                </a:moveTo>
                <a:lnTo>
                  <a:pt x="0" y="182880"/>
                </a:lnTo>
                <a:lnTo>
                  <a:pt x="182879" y="365760"/>
                </a:lnTo>
                <a:lnTo>
                  <a:pt x="182879" y="274320"/>
                </a:lnTo>
                <a:lnTo>
                  <a:pt x="401320" y="274320"/>
                </a:lnTo>
                <a:lnTo>
                  <a:pt x="492759" y="182880"/>
                </a:lnTo>
                <a:lnTo>
                  <a:pt x="401319" y="91439"/>
                </a:lnTo>
                <a:lnTo>
                  <a:pt x="182879" y="91439"/>
                </a:lnTo>
                <a:lnTo>
                  <a:pt x="182879" y="0"/>
                </a:lnTo>
                <a:close/>
              </a:path>
              <a:path w="492759" h="365760">
                <a:moveTo>
                  <a:pt x="401320" y="274320"/>
                </a:moveTo>
                <a:lnTo>
                  <a:pt x="309879" y="274320"/>
                </a:lnTo>
                <a:lnTo>
                  <a:pt x="309879" y="365760"/>
                </a:lnTo>
                <a:lnTo>
                  <a:pt x="401320" y="274320"/>
                </a:lnTo>
                <a:close/>
              </a:path>
              <a:path w="492759" h="365760">
                <a:moveTo>
                  <a:pt x="309879" y="0"/>
                </a:moveTo>
                <a:lnTo>
                  <a:pt x="309879" y="91439"/>
                </a:lnTo>
                <a:lnTo>
                  <a:pt x="401319" y="91439"/>
                </a:lnTo>
                <a:lnTo>
                  <a:pt x="309879" y="0"/>
                </a:lnTo>
                <a:close/>
              </a:path>
            </a:pathLst>
          </a:custGeom>
          <a:solidFill>
            <a:srgbClr val="2B3546"/>
          </a:solidFill>
        </p:spPr>
        <p:txBody>
          <a:bodyPr wrap="square" lIns="0" tIns="0" rIns="0" bIns="0" rtlCol="0"/>
          <a:lstStyle/>
          <a:p>
            <a:endParaRPr sz="1350"/>
          </a:p>
        </p:txBody>
      </p:sp>
      <p:sp>
        <p:nvSpPr>
          <p:cNvPr id="5" name="object 5"/>
          <p:cNvSpPr/>
          <p:nvPr/>
        </p:nvSpPr>
        <p:spPr>
          <a:xfrm>
            <a:off x="5049202" y="2025967"/>
            <a:ext cx="369569" cy="274320"/>
          </a:xfrm>
          <a:custGeom>
            <a:avLst/>
            <a:gdLst/>
            <a:ahLst/>
            <a:cxnLst/>
            <a:rect l="l" t="t" r="r" b="b"/>
            <a:pathLst>
              <a:path w="492759" h="365760">
                <a:moveTo>
                  <a:pt x="0" y="182880"/>
                </a:moveTo>
                <a:lnTo>
                  <a:pt x="182879" y="0"/>
                </a:lnTo>
                <a:lnTo>
                  <a:pt x="182879" y="91439"/>
                </a:lnTo>
                <a:lnTo>
                  <a:pt x="309879" y="91439"/>
                </a:lnTo>
                <a:lnTo>
                  <a:pt x="309879" y="0"/>
                </a:lnTo>
                <a:lnTo>
                  <a:pt x="492759" y="182880"/>
                </a:lnTo>
                <a:lnTo>
                  <a:pt x="309879" y="365760"/>
                </a:lnTo>
                <a:lnTo>
                  <a:pt x="309879" y="274320"/>
                </a:lnTo>
                <a:lnTo>
                  <a:pt x="182879" y="274320"/>
                </a:lnTo>
                <a:lnTo>
                  <a:pt x="182879" y="365760"/>
                </a:lnTo>
                <a:lnTo>
                  <a:pt x="0" y="182880"/>
                </a:lnTo>
                <a:close/>
              </a:path>
            </a:pathLst>
          </a:custGeom>
          <a:ln w="12700">
            <a:solidFill>
              <a:srgbClr val="1D2331"/>
            </a:solidFill>
          </a:ln>
        </p:spPr>
        <p:txBody>
          <a:bodyPr wrap="square" lIns="0" tIns="0" rIns="0" bIns="0" rtlCol="0"/>
          <a:lstStyle/>
          <a:p>
            <a:endParaRPr sz="1350"/>
          </a:p>
        </p:txBody>
      </p:sp>
      <p:sp>
        <p:nvSpPr>
          <p:cNvPr id="6" name="object 6"/>
          <p:cNvSpPr/>
          <p:nvPr/>
        </p:nvSpPr>
        <p:spPr>
          <a:xfrm>
            <a:off x="5235893" y="1745933"/>
            <a:ext cx="3234690" cy="1762125"/>
          </a:xfrm>
          <a:custGeom>
            <a:avLst/>
            <a:gdLst/>
            <a:ahLst/>
            <a:cxnLst/>
            <a:rect l="l" t="t" r="r" b="b"/>
            <a:pathLst>
              <a:path w="4312920" h="2349500">
                <a:moveTo>
                  <a:pt x="0" y="2349500"/>
                </a:moveTo>
                <a:lnTo>
                  <a:pt x="4312920" y="2349500"/>
                </a:lnTo>
                <a:lnTo>
                  <a:pt x="4312920" y="0"/>
                </a:lnTo>
                <a:lnTo>
                  <a:pt x="0" y="0"/>
                </a:lnTo>
                <a:lnTo>
                  <a:pt x="0" y="2349500"/>
                </a:lnTo>
                <a:close/>
              </a:path>
            </a:pathLst>
          </a:custGeom>
          <a:ln w="38099">
            <a:solidFill>
              <a:srgbClr val="000000"/>
            </a:solidFill>
            <a:prstDash val="lgDash"/>
          </a:ln>
        </p:spPr>
        <p:txBody>
          <a:bodyPr wrap="square" lIns="0" tIns="0" rIns="0" bIns="0" rtlCol="0"/>
          <a:lstStyle/>
          <a:p>
            <a:endParaRPr sz="1350"/>
          </a:p>
        </p:txBody>
      </p:sp>
      <p:sp>
        <p:nvSpPr>
          <p:cNvPr id="7" name="object 7"/>
          <p:cNvSpPr/>
          <p:nvPr/>
        </p:nvSpPr>
        <p:spPr>
          <a:xfrm>
            <a:off x="6995160" y="4933950"/>
            <a:ext cx="1255395" cy="744855"/>
          </a:xfrm>
          <a:prstGeom prst="rect">
            <a:avLst/>
          </a:prstGeom>
          <a:blipFill>
            <a:blip r:embed="rId2" cstate="print"/>
            <a:stretch>
              <a:fillRect/>
            </a:stretch>
          </a:blipFill>
        </p:spPr>
        <p:txBody>
          <a:bodyPr wrap="square" lIns="0" tIns="0" rIns="0" bIns="0" rtlCol="0"/>
          <a:lstStyle/>
          <a:p>
            <a:endParaRPr sz="1350"/>
          </a:p>
        </p:txBody>
      </p:sp>
      <p:sp>
        <p:nvSpPr>
          <p:cNvPr id="8" name="object 8"/>
          <p:cNvSpPr txBox="1"/>
          <p:nvPr/>
        </p:nvSpPr>
        <p:spPr>
          <a:xfrm>
            <a:off x="7376826" y="5015388"/>
            <a:ext cx="749618" cy="332783"/>
          </a:xfrm>
          <a:prstGeom prst="rect">
            <a:avLst/>
          </a:prstGeom>
        </p:spPr>
        <p:txBody>
          <a:bodyPr vert="horz" wrap="square" lIns="0" tIns="9525" rIns="0" bIns="0" rtlCol="0">
            <a:spAutoFit/>
          </a:bodyPr>
          <a:lstStyle/>
          <a:p>
            <a:pPr marL="115729" marR="3810" indent="-106680">
              <a:spcBef>
                <a:spcPts val="75"/>
              </a:spcBef>
            </a:pPr>
            <a:r>
              <a:rPr sz="1050" dirty="0">
                <a:solidFill>
                  <a:srgbClr val="FFFFFF"/>
                </a:solidFill>
                <a:latin typeface="Calibri"/>
                <a:cs typeface="Calibri"/>
              </a:rPr>
              <a:t>P</a:t>
            </a:r>
            <a:r>
              <a:rPr sz="1050" spc="-8" dirty="0">
                <a:solidFill>
                  <a:srgbClr val="FFFFFF"/>
                </a:solidFill>
                <a:latin typeface="Calibri"/>
                <a:cs typeface="Calibri"/>
              </a:rPr>
              <a:t>E</a:t>
            </a:r>
            <a:r>
              <a:rPr sz="1050" dirty="0">
                <a:solidFill>
                  <a:srgbClr val="FFFFFF"/>
                </a:solidFill>
                <a:latin typeface="Calibri"/>
                <a:cs typeface="Calibri"/>
              </a:rPr>
              <a:t>MER</a:t>
            </a:r>
            <a:r>
              <a:rPr sz="1050" spc="4" dirty="0">
                <a:solidFill>
                  <a:srgbClr val="FFFFFF"/>
                </a:solidFill>
                <a:latin typeface="Calibri"/>
                <a:cs typeface="Calibri"/>
              </a:rPr>
              <a:t>I</a:t>
            </a:r>
            <a:r>
              <a:rPr sz="1050" spc="-4" dirty="0">
                <a:solidFill>
                  <a:srgbClr val="FFFFFF"/>
                </a:solidFill>
                <a:latin typeface="Calibri"/>
                <a:cs typeface="Calibri"/>
              </a:rPr>
              <a:t>NT</a:t>
            </a:r>
            <a:r>
              <a:rPr sz="1050" spc="4" dirty="0">
                <a:solidFill>
                  <a:srgbClr val="FFFFFF"/>
                </a:solidFill>
                <a:latin typeface="Calibri"/>
                <a:cs typeface="Calibri"/>
              </a:rPr>
              <a:t>A</a:t>
            </a:r>
            <a:r>
              <a:rPr sz="1050" dirty="0">
                <a:solidFill>
                  <a:srgbClr val="FFFFFF"/>
                </a:solidFill>
                <a:latin typeface="Calibri"/>
                <a:cs typeface="Calibri"/>
              </a:rPr>
              <a:t>H  </a:t>
            </a:r>
            <a:r>
              <a:rPr sz="1050" spc="-4" dirty="0">
                <a:solidFill>
                  <a:srgbClr val="FFFFFF"/>
                </a:solidFill>
                <a:latin typeface="Calibri"/>
                <a:cs typeface="Calibri"/>
              </a:rPr>
              <a:t>PROVINSI</a:t>
            </a:r>
            <a:endParaRPr sz="1050">
              <a:latin typeface="Calibri"/>
              <a:cs typeface="Calibri"/>
            </a:endParaRPr>
          </a:p>
        </p:txBody>
      </p:sp>
      <p:sp>
        <p:nvSpPr>
          <p:cNvPr id="9" name="object 9"/>
          <p:cNvSpPr/>
          <p:nvPr/>
        </p:nvSpPr>
        <p:spPr>
          <a:xfrm>
            <a:off x="348614" y="2773679"/>
            <a:ext cx="1135380" cy="655320"/>
          </a:xfrm>
          <a:prstGeom prst="rect">
            <a:avLst/>
          </a:prstGeom>
          <a:blipFill>
            <a:blip r:embed="rId3" cstate="print"/>
            <a:stretch>
              <a:fillRect/>
            </a:stretch>
          </a:blipFill>
        </p:spPr>
        <p:txBody>
          <a:bodyPr wrap="square" lIns="0" tIns="0" rIns="0" bIns="0" rtlCol="0"/>
          <a:lstStyle/>
          <a:p>
            <a:endParaRPr sz="1350"/>
          </a:p>
        </p:txBody>
      </p:sp>
      <p:sp>
        <p:nvSpPr>
          <p:cNvPr id="10" name="object 10"/>
          <p:cNvSpPr txBox="1"/>
          <p:nvPr/>
        </p:nvSpPr>
        <p:spPr>
          <a:xfrm>
            <a:off x="827484" y="2876311"/>
            <a:ext cx="435769" cy="194284"/>
          </a:xfrm>
          <a:prstGeom prst="rect">
            <a:avLst/>
          </a:prstGeom>
        </p:spPr>
        <p:txBody>
          <a:bodyPr vert="horz" wrap="square" lIns="0" tIns="9525" rIns="0" bIns="0" rtlCol="0">
            <a:spAutoFit/>
          </a:bodyPr>
          <a:lstStyle/>
          <a:p>
            <a:pPr marL="9525">
              <a:spcBef>
                <a:spcPts val="75"/>
              </a:spcBef>
            </a:pPr>
            <a:r>
              <a:rPr sz="1200" dirty="0">
                <a:solidFill>
                  <a:srgbClr val="FFFFFF"/>
                </a:solidFill>
                <a:latin typeface="Calibri"/>
                <a:cs typeface="Calibri"/>
              </a:rPr>
              <a:t>L</a:t>
            </a:r>
            <a:r>
              <a:rPr sz="1200" spc="-8" dirty="0">
                <a:solidFill>
                  <a:srgbClr val="FFFFFF"/>
                </a:solidFill>
                <a:latin typeface="Calibri"/>
                <a:cs typeface="Calibri"/>
              </a:rPr>
              <a:t>APA</a:t>
            </a:r>
            <a:r>
              <a:rPr sz="1200" dirty="0">
                <a:solidFill>
                  <a:srgbClr val="FFFFFF"/>
                </a:solidFill>
                <a:latin typeface="Calibri"/>
                <a:cs typeface="Calibri"/>
              </a:rPr>
              <a:t>N</a:t>
            </a:r>
            <a:endParaRPr sz="1200">
              <a:latin typeface="Calibri"/>
              <a:cs typeface="Calibri"/>
            </a:endParaRPr>
          </a:p>
        </p:txBody>
      </p:sp>
      <p:sp>
        <p:nvSpPr>
          <p:cNvPr id="11" name="object 11"/>
          <p:cNvSpPr/>
          <p:nvPr/>
        </p:nvSpPr>
        <p:spPr>
          <a:xfrm>
            <a:off x="3529965" y="2771775"/>
            <a:ext cx="1550670" cy="720090"/>
          </a:xfrm>
          <a:prstGeom prst="rect">
            <a:avLst/>
          </a:prstGeom>
          <a:blipFill>
            <a:blip r:embed="rId4" cstate="print"/>
            <a:stretch>
              <a:fillRect/>
            </a:stretch>
          </a:blipFill>
        </p:spPr>
        <p:txBody>
          <a:bodyPr wrap="square" lIns="0" tIns="0" rIns="0" bIns="0" rtlCol="0"/>
          <a:lstStyle/>
          <a:p>
            <a:endParaRPr sz="1350"/>
          </a:p>
        </p:txBody>
      </p:sp>
      <p:sp>
        <p:nvSpPr>
          <p:cNvPr id="12" name="object 12"/>
          <p:cNvSpPr txBox="1"/>
          <p:nvPr/>
        </p:nvSpPr>
        <p:spPr>
          <a:xfrm>
            <a:off x="3943159" y="2861787"/>
            <a:ext cx="980123" cy="286617"/>
          </a:xfrm>
          <a:prstGeom prst="rect">
            <a:avLst/>
          </a:prstGeom>
        </p:spPr>
        <p:txBody>
          <a:bodyPr vert="horz" wrap="square" lIns="0" tIns="9525" rIns="0" bIns="0" rtlCol="0">
            <a:spAutoFit/>
          </a:bodyPr>
          <a:lstStyle/>
          <a:p>
            <a:pPr marL="102394" marR="3810" indent="-93345">
              <a:spcBef>
                <a:spcPts val="75"/>
              </a:spcBef>
            </a:pPr>
            <a:r>
              <a:rPr sz="900" spc="-4" dirty="0">
                <a:solidFill>
                  <a:srgbClr val="FFFFFF"/>
                </a:solidFill>
                <a:latin typeface="Calibri"/>
                <a:cs typeface="Calibri"/>
              </a:rPr>
              <a:t>DINAS</a:t>
            </a:r>
            <a:r>
              <a:rPr sz="900" spc="-60" dirty="0">
                <a:solidFill>
                  <a:srgbClr val="FFFFFF"/>
                </a:solidFill>
                <a:latin typeface="Calibri"/>
                <a:cs typeface="Calibri"/>
              </a:rPr>
              <a:t> </a:t>
            </a:r>
            <a:r>
              <a:rPr sz="900" dirty="0">
                <a:solidFill>
                  <a:srgbClr val="FFFFFF"/>
                </a:solidFill>
                <a:latin typeface="Calibri"/>
                <a:cs typeface="Calibri"/>
              </a:rPr>
              <a:t>LINGKUNGAN  </a:t>
            </a:r>
            <a:r>
              <a:rPr sz="900" spc="-4" dirty="0">
                <a:solidFill>
                  <a:srgbClr val="FFFFFF"/>
                </a:solidFill>
                <a:latin typeface="Calibri"/>
                <a:cs typeface="Calibri"/>
              </a:rPr>
              <a:t>HIDUP PROVINSI</a:t>
            </a:r>
            <a:endParaRPr sz="900">
              <a:latin typeface="Calibri"/>
              <a:cs typeface="Calibri"/>
            </a:endParaRPr>
          </a:p>
        </p:txBody>
      </p:sp>
      <p:sp>
        <p:nvSpPr>
          <p:cNvPr id="13" name="object 13"/>
          <p:cNvSpPr/>
          <p:nvPr/>
        </p:nvSpPr>
        <p:spPr>
          <a:xfrm>
            <a:off x="1981200" y="2752725"/>
            <a:ext cx="1443990" cy="836295"/>
          </a:xfrm>
          <a:prstGeom prst="rect">
            <a:avLst/>
          </a:prstGeom>
          <a:blipFill>
            <a:blip r:embed="rId5" cstate="print"/>
            <a:stretch>
              <a:fillRect/>
            </a:stretch>
          </a:blipFill>
        </p:spPr>
        <p:txBody>
          <a:bodyPr wrap="square" lIns="0" tIns="0" rIns="0" bIns="0" rtlCol="0"/>
          <a:lstStyle/>
          <a:p>
            <a:endParaRPr sz="1350"/>
          </a:p>
        </p:txBody>
      </p:sp>
      <p:sp>
        <p:nvSpPr>
          <p:cNvPr id="14" name="object 14"/>
          <p:cNvSpPr txBox="1"/>
          <p:nvPr/>
        </p:nvSpPr>
        <p:spPr>
          <a:xfrm>
            <a:off x="2485264" y="2774108"/>
            <a:ext cx="691991" cy="494366"/>
          </a:xfrm>
          <a:prstGeom prst="rect">
            <a:avLst/>
          </a:prstGeom>
        </p:spPr>
        <p:txBody>
          <a:bodyPr vert="horz" wrap="square" lIns="0" tIns="9525" rIns="0" bIns="0" rtlCol="0">
            <a:spAutoFit/>
          </a:bodyPr>
          <a:lstStyle/>
          <a:p>
            <a:pPr marL="9049" marR="3810" indent="1429" algn="ctr">
              <a:spcBef>
                <a:spcPts val="75"/>
              </a:spcBef>
            </a:pPr>
            <a:r>
              <a:rPr sz="1050" dirty="0">
                <a:solidFill>
                  <a:srgbClr val="FFFFFF"/>
                </a:solidFill>
                <a:latin typeface="Calibri"/>
                <a:cs typeface="Calibri"/>
              </a:rPr>
              <a:t>BADAN  </a:t>
            </a:r>
            <a:r>
              <a:rPr sz="1050" spc="-4" dirty="0">
                <a:solidFill>
                  <a:srgbClr val="FFFFFF"/>
                </a:solidFill>
                <a:latin typeface="Calibri"/>
                <a:cs typeface="Calibri"/>
              </a:rPr>
              <a:t>INFORMASI  </a:t>
            </a:r>
            <a:r>
              <a:rPr sz="1050" dirty="0">
                <a:solidFill>
                  <a:srgbClr val="FFFFFF"/>
                </a:solidFill>
                <a:latin typeface="Calibri"/>
                <a:cs typeface="Calibri"/>
              </a:rPr>
              <a:t>G</a:t>
            </a:r>
            <a:r>
              <a:rPr sz="1050" spc="-8" dirty="0">
                <a:solidFill>
                  <a:srgbClr val="FFFFFF"/>
                </a:solidFill>
                <a:latin typeface="Calibri"/>
                <a:cs typeface="Calibri"/>
              </a:rPr>
              <a:t>EO</a:t>
            </a:r>
            <a:r>
              <a:rPr sz="1050" spc="-4" dirty="0">
                <a:solidFill>
                  <a:srgbClr val="FFFFFF"/>
                </a:solidFill>
                <a:latin typeface="Calibri"/>
                <a:cs typeface="Calibri"/>
              </a:rPr>
              <a:t>S</a:t>
            </a:r>
            <a:r>
              <a:rPr sz="1050" spc="-8" dirty="0">
                <a:solidFill>
                  <a:srgbClr val="FFFFFF"/>
                </a:solidFill>
                <a:latin typeface="Calibri"/>
                <a:cs typeface="Calibri"/>
              </a:rPr>
              <a:t>P</a:t>
            </a:r>
            <a:r>
              <a:rPr sz="1050" spc="4" dirty="0">
                <a:solidFill>
                  <a:srgbClr val="FFFFFF"/>
                </a:solidFill>
                <a:latin typeface="Calibri"/>
                <a:cs typeface="Calibri"/>
              </a:rPr>
              <a:t>A</a:t>
            </a:r>
            <a:r>
              <a:rPr sz="1050" spc="-4" dirty="0">
                <a:solidFill>
                  <a:srgbClr val="FFFFFF"/>
                </a:solidFill>
                <a:latin typeface="Calibri"/>
                <a:cs typeface="Calibri"/>
              </a:rPr>
              <a:t>S</a:t>
            </a:r>
            <a:r>
              <a:rPr sz="1050" dirty="0">
                <a:solidFill>
                  <a:srgbClr val="FFFFFF"/>
                </a:solidFill>
                <a:latin typeface="Calibri"/>
                <a:cs typeface="Calibri"/>
              </a:rPr>
              <a:t>I</a:t>
            </a:r>
            <a:r>
              <a:rPr sz="1050" spc="4" dirty="0">
                <a:solidFill>
                  <a:srgbClr val="FFFFFF"/>
                </a:solidFill>
                <a:latin typeface="Calibri"/>
                <a:cs typeface="Calibri"/>
              </a:rPr>
              <a:t>A</a:t>
            </a:r>
            <a:r>
              <a:rPr sz="1050" dirty="0">
                <a:solidFill>
                  <a:srgbClr val="FFFFFF"/>
                </a:solidFill>
                <a:latin typeface="Calibri"/>
                <a:cs typeface="Calibri"/>
              </a:rPr>
              <a:t>L</a:t>
            </a:r>
            <a:endParaRPr sz="1050">
              <a:latin typeface="Calibri"/>
              <a:cs typeface="Calibri"/>
            </a:endParaRPr>
          </a:p>
        </p:txBody>
      </p:sp>
      <p:sp>
        <p:nvSpPr>
          <p:cNvPr id="15" name="object 15"/>
          <p:cNvSpPr/>
          <p:nvPr/>
        </p:nvSpPr>
        <p:spPr>
          <a:xfrm>
            <a:off x="5276851" y="4914900"/>
            <a:ext cx="1184909" cy="782955"/>
          </a:xfrm>
          <a:prstGeom prst="rect">
            <a:avLst/>
          </a:prstGeom>
          <a:blipFill>
            <a:blip r:embed="rId6" cstate="print"/>
            <a:stretch>
              <a:fillRect/>
            </a:stretch>
          </a:blipFill>
        </p:spPr>
        <p:txBody>
          <a:bodyPr wrap="square" lIns="0" tIns="0" rIns="0" bIns="0" rtlCol="0"/>
          <a:lstStyle/>
          <a:p>
            <a:endParaRPr sz="1350"/>
          </a:p>
        </p:txBody>
      </p:sp>
      <p:sp>
        <p:nvSpPr>
          <p:cNvPr id="16" name="object 16"/>
          <p:cNvSpPr txBox="1"/>
          <p:nvPr/>
        </p:nvSpPr>
        <p:spPr>
          <a:xfrm>
            <a:off x="5716429" y="5082063"/>
            <a:ext cx="574834" cy="194284"/>
          </a:xfrm>
          <a:prstGeom prst="rect">
            <a:avLst/>
          </a:prstGeom>
        </p:spPr>
        <p:txBody>
          <a:bodyPr vert="horz" wrap="square" lIns="0" tIns="9525" rIns="0" bIns="0" rtlCol="0">
            <a:spAutoFit/>
          </a:bodyPr>
          <a:lstStyle/>
          <a:p>
            <a:pPr>
              <a:spcBef>
                <a:spcPts val="75"/>
              </a:spcBef>
            </a:pPr>
            <a:r>
              <a:rPr sz="1200" dirty="0">
                <a:solidFill>
                  <a:srgbClr val="FFFFFF"/>
                </a:solidFill>
                <a:latin typeface="Calibri"/>
                <a:cs typeface="Calibri"/>
              </a:rPr>
              <a:t>AT</a:t>
            </a:r>
            <a:r>
              <a:rPr sz="1200" spc="-8" dirty="0">
                <a:solidFill>
                  <a:srgbClr val="FFFFFF"/>
                </a:solidFill>
                <a:latin typeface="Calibri"/>
                <a:cs typeface="Calibri"/>
              </a:rPr>
              <a:t>R</a:t>
            </a:r>
            <a:r>
              <a:rPr sz="1200" dirty="0">
                <a:solidFill>
                  <a:srgbClr val="FFFFFF"/>
                </a:solidFill>
                <a:latin typeface="Calibri"/>
                <a:cs typeface="Calibri"/>
              </a:rPr>
              <a:t>/</a:t>
            </a:r>
            <a:r>
              <a:rPr sz="1200" spc="8" dirty="0">
                <a:solidFill>
                  <a:srgbClr val="FFFFFF"/>
                </a:solidFill>
                <a:latin typeface="Calibri"/>
                <a:cs typeface="Calibri"/>
              </a:rPr>
              <a:t>B</a:t>
            </a:r>
            <a:r>
              <a:rPr sz="1200" dirty="0">
                <a:solidFill>
                  <a:srgbClr val="FFFFFF"/>
                </a:solidFill>
                <a:latin typeface="Calibri"/>
                <a:cs typeface="Calibri"/>
              </a:rPr>
              <a:t>PN</a:t>
            </a:r>
            <a:endParaRPr sz="1200">
              <a:latin typeface="Calibri"/>
              <a:cs typeface="Calibri"/>
            </a:endParaRPr>
          </a:p>
        </p:txBody>
      </p:sp>
      <p:sp>
        <p:nvSpPr>
          <p:cNvPr id="17" name="object 17"/>
          <p:cNvSpPr/>
          <p:nvPr/>
        </p:nvSpPr>
        <p:spPr>
          <a:xfrm>
            <a:off x="5307330" y="2771775"/>
            <a:ext cx="1276350" cy="729615"/>
          </a:xfrm>
          <a:prstGeom prst="rect">
            <a:avLst/>
          </a:prstGeom>
          <a:blipFill>
            <a:blip r:embed="rId7" cstate="print"/>
            <a:stretch>
              <a:fillRect/>
            </a:stretch>
          </a:blipFill>
        </p:spPr>
        <p:txBody>
          <a:bodyPr wrap="square" lIns="0" tIns="0" rIns="0" bIns="0" rtlCol="0"/>
          <a:lstStyle/>
          <a:p>
            <a:endParaRPr sz="1350"/>
          </a:p>
        </p:txBody>
      </p:sp>
      <p:sp>
        <p:nvSpPr>
          <p:cNvPr id="18" name="object 18"/>
          <p:cNvSpPr txBox="1"/>
          <p:nvPr/>
        </p:nvSpPr>
        <p:spPr>
          <a:xfrm>
            <a:off x="5781008" y="2831306"/>
            <a:ext cx="589121" cy="345416"/>
          </a:xfrm>
          <a:prstGeom prst="rect">
            <a:avLst/>
          </a:prstGeom>
        </p:spPr>
        <p:txBody>
          <a:bodyPr vert="horz" wrap="square" lIns="0" tIns="10478" rIns="0" bIns="0" rtlCol="0">
            <a:spAutoFit/>
          </a:bodyPr>
          <a:lstStyle/>
          <a:p>
            <a:pPr marL="81915" marR="3810" indent="-72390">
              <a:spcBef>
                <a:spcPts val="83"/>
              </a:spcBef>
            </a:pPr>
            <a:r>
              <a:rPr sz="1088" spc="-4" dirty="0">
                <a:solidFill>
                  <a:srgbClr val="FFFFFF"/>
                </a:solidFill>
                <a:latin typeface="Calibri"/>
                <a:cs typeface="Calibri"/>
              </a:rPr>
              <a:t>A</a:t>
            </a:r>
            <a:r>
              <a:rPr sz="1088" spc="8" dirty="0">
                <a:solidFill>
                  <a:srgbClr val="FFFFFF"/>
                </a:solidFill>
                <a:latin typeface="Calibri"/>
                <a:cs typeface="Calibri"/>
              </a:rPr>
              <a:t>TR</a:t>
            </a:r>
            <a:r>
              <a:rPr sz="1088" spc="-4" dirty="0">
                <a:solidFill>
                  <a:srgbClr val="FFFFFF"/>
                </a:solidFill>
                <a:latin typeface="Calibri"/>
                <a:cs typeface="Calibri"/>
              </a:rPr>
              <a:t>/B</a:t>
            </a:r>
            <a:r>
              <a:rPr sz="1088" spc="8" dirty="0">
                <a:solidFill>
                  <a:srgbClr val="FFFFFF"/>
                </a:solidFill>
                <a:latin typeface="Calibri"/>
                <a:cs typeface="Calibri"/>
              </a:rPr>
              <a:t>P</a:t>
            </a:r>
            <a:r>
              <a:rPr sz="1088" dirty="0">
                <a:solidFill>
                  <a:srgbClr val="FFFFFF"/>
                </a:solidFill>
                <a:latin typeface="Calibri"/>
                <a:cs typeface="Calibri"/>
              </a:rPr>
              <a:t>N/  PEMDA</a:t>
            </a:r>
            <a:endParaRPr sz="1088">
              <a:latin typeface="Calibri"/>
              <a:cs typeface="Calibri"/>
            </a:endParaRPr>
          </a:p>
        </p:txBody>
      </p:sp>
      <p:sp>
        <p:nvSpPr>
          <p:cNvPr id="19" name="object 19"/>
          <p:cNvSpPr/>
          <p:nvPr/>
        </p:nvSpPr>
        <p:spPr>
          <a:xfrm>
            <a:off x="3562351" y="4911090"/>
            <a:ext cx="1470659" cy="834390"/>
          </a:xfrm>
          <a:prstGeom prst="rect">
            <a:avLst/>
          </a:prstGeom>
          <a:blipFill>
            <a:blip r:embed="rId8" cstate="print"/>
            <a:stretch>
              <a:fillRect/>
            </a:stretch>
          </a:blipFill>
        </p:spPr>
        <p:txBody>
          <a:bodyPr wrap="square" lIns="0" tIns="0" rIns="0" bIns="0" rtlCol="0"/>
          <a:lstStyle/>
          <a:p>
            <a:endParaRPr sz="1350"/>
          </a:p>
        </p:txBody>
      </p:sp>
      <p:sp>
        <p:nvSpPr>
          <p:cNvPr id="20" name="object 20"/>
          <p:cNvSpPr txBox="1"/>
          <p:nvPr/>
        </p:nvSpPr>
        <p:spPr>
          <a:xfrm>
            <a:off x="3920776" y="4933474"/>
            <a:ext cx="991076" cy="494366"/>
          </a:xfrm>
          <a:prstGeom prst="rect">
            <a:avLst/>
          </a:prstGeom>
        </p:spPr>
        <p:txBody>
          <a:bodyPr vert="horz" wrap="square" lIns="0" tIns="9525" rIns="0" bIns="0" rtlCol="0">
            <a:spAutoFit/>
          </a:bodyPr>
          <a:lstStyle/>
          <a:p>
            <a:pPr marL="129540" marR="3810" indent="-129540">
              <a:spcBef>
                <a:spcPts val="75"/>
              </a:spcBef>
              <a:buFont typeface="Wingdings"/>
              <a:buChar char=""/>
              <a:tabLst>
                <a:tab pos="129540" algn="l"/>
              </a:tabLst>
            </a:pPr>
            <a:r>
              <a:rPr sz="1050" spc="-4" dirty="0">
                <a:solidFill>
                  <a:srgbClr val="FFFFFF"/>
                </a:solidFill>
                <a:latin typeface="Calibri"/>
                <a:cs typeface="Calibri"/>
              </a:rPr>
              <a:t>KE</a:t>
            </a:r>
            <a:r>
              <a:rPr sz="1050" dirty="0">
                <a:solidFill>
                  <a:srgbClr val="FFFFFF"/>
                </a:solidFill>
                <a:latin typeface="Calibri"/>
                <a:cs typeface="Calibri"/>
              </a:rPr>
              <a:t>M</a:t>
            </a:r>
            <a:r>
              <a:rPr sz="1050" spc="-4" dirty="0">
                <a:solidFill>
                  <a:srgbClr val="FFFFFF"/>
                </a:solidFill>
                <a:latin typeface="Calibri"/>
                <a:cs typeface="Calibri"/>
              </a:rPr>
              <a:t>ENTER</a:t>
            </a:r>
            <a:r>
              <a:rPr sz="1050" spc="4" dirty="0">
                <a:solidFill>
                  <a:srgbClr val="FFFFFF"/>
                </a:solidFill>
                <a:latin typeface="Calibri"/>
                <a:cs typeface="Calibri"/>
              </a:rPr>
              <a:t>I</a:t>
            </a:r>
            <a:r>
              <a:rPr sz="1050" spc="8" dirty="0">
                <a:solidFill>
                  <a:srgbClr val="FFFFFF"/>
                </a:solidFill>
                <a:latin typeface="Calibri"/>
                <a:cs typeface="Calibri"/>
              </a:rPr>
              <a:t>A</a:t>
            </a:r>
            <a:r>
              <a:rPr sz="1050" dirty="0">
                <a:solidFill>
                  <a:srgbClr val="FFFFFF"/>
                </a:solidFill>
                <a:latin typeface="Calibri"/>
                <a:cs typeface="Calibri"/>
              </a:rPr>
              <a:t>N/  </a:t>
            </a:r>
            <a:r>
              <a:rPr sz="1050" spc="-4" dirty="0">
                <a:solidFill>
                  <a:srgbClr val="FFFFFF"/>
                </a:solidFill>
                <a:latin typeface="Calibri"/>
                <a:cs typeface="Calibri"/>
              </a:rPr>
              <a:t>LEMBAGA</a:t>
            </a:r>
            <a:endParaRPr sz="1050">
              <a:latin typeface="Calibri"/>
              <a:cs typeface="Calibri"/>
            </a:endParaRPr>
          </a:p>
          <a:p>
            <a:pPr marL="129540" indent="-129540">
              <a:buFont typeface="Wingdings"/>
              <a:buChar char=""/>
              <a:tabLst>
                <a:tab pos="129540" algn="l"/>
              </a:tabLst>
            </a:pPr>
            <a:r>
              <a:rPr sz="1050" dirty="0">
                <a:solidFill>
                  <a:srgbClr val="FFFFFF"/>
                </a:solidFill>
                <a:latin typeface="Calibri"/>
                <a:cs typeface="Calibri"/>
              </a:rPr>
              <a:t>ATR/BPN</a:t>
            </a:r>
            <a:endParaRPr sz="1050">
              <a:latin typeface="Calibri"/>
              <a:cs typeface="Calibri"/>
            </a:endParaRPr>
          </a:p>
        </p:txBody>
      </p:sp>
      <p:sp>
        <p:nvSpPr>
          <p:cNvPr id="21" name="object 21"/>
          <p:cNvSpPr/>
          <p:nvPr/>
        </p:nvSpPr>
        <p:spPr>
          <a:xfrm>
            <a:off x="405764" y="4911090"/>
            <a:ext cx="1209675" cy="746760"/>
          </a:xfrm>
          <a:prstGeom prst="rect">
            <a:avLst/>
          </a:prstGeom>
          <a:blipFill>
            <a:blip r:embed="rId9" cstate="print"/>
            <a:stretch>
              <a:fillRect/>
            </a:stretch>
          </a:blipFill>
        </p:spPr>
        <p:txBody>
          <a:bodyPr wrap="square" lIns="0" tIns="0" rIns="0" bIns="0" rtlCol="0"/>
          <a:lstStyle/>
          <a:p>
            <a:endParaRPr sz="1350"/>
          </a:p>
        </p:txBody>
      </p:sp>
      <p:sp>
        <p:nvSpPr>
          <p:cNvPr id="22" name="object 22"/>
          <p:cNvSpPr txBox="1"/>
          <p:nvPr/>
        </p:nvSpPr>
        <p:spPr>
          <a:xfrm>
            <a:off x="763191" y="4993243"/>
            <a:ext cx="750094" cy="332783"/>
          </a:xfrm>
          <a:prstGeom prst="rect">
            <a:avLst/>
          </a:prstGeom>
        </p:spPr>
        <p:txBody>
          <a:bodyPr vert="horz" wrap="square" lIns="0" tIns="9525" rIns="0" bIns="0" rtlCol="0">
            <a:spAutoFit/>
          </a:bodyPr>
          <a:lstStyle/>
          <a:p>
            <a:pPr algn="ctr">
              <a:spcBef>
                <a:spcPts val="75"/>
              </a:spcBef>
            </a:pPr>
            <a:r>
              <a:rPr sz="1050" spc="-4" dirty="0">
                <a:solidFill>
                  <a:srgbClr val="FFFFFF"/>
                </a:solidFill>
                <a:latin typeface="Calibri"/>
                <a:cs typeface="Calibri"/>
              </a:rPr>
              <a:t>PEMERINTAH</a:t>
            </a:r>
            <a:endParaRPr sz="1050">
              <a:latin typeface="Calibri"/>
              <a:cs typeface="Calibri"/>
            </a:endParaRPr>
          </a:p>
          <a:p>
            <a:pPr marL="1429" algn="ctr">
              <a:spcBef>
                <a:spcPts val="4"/>
              </a:spcBef>
            </a:pPr>
            <a:r>
              <a:rPr sz="1050" spc="-4" dirty="0">
                <a:solidFill>
                  <a:srgbClr val="FFFFFF"/>
                </a:solidFill>
                <a:latin typeface="Calibri"/>
                <a:cs typeface="Calibri"/>
              </a:rPr>
              <a:t>DAERAH</a:t>
            </a:r>
            <a:endParaRPr sz="1050">
              <a:latin typeface="Calibri"/>
              <a:cs typeface="Calibri"/>
            </a:endParaRPr>
          </a:p>
        </p:txBody>
      </p:sp>
      <p:sp>
        <p:nvSpPr>
          <p:cNvPr id="23" name="object 23"/>
          <p:cNvSpPr/>
          <p:nvPr/>
        </p:nvSpPr>
        <p:spPr>
          <a:xfrm>
            <a:off x="78104" y="1956435"/>
            <a:ext cx="1676400" cy="681990"/>
          </a:xfrm>
          <a:prstGeom prst="rect">
            <a:avLst/>
          </a:prstGeom>
          <a:blipFill>
            <a:blip r:embed="rId10" cstate="print"/>
            <a:stretch>
              <a:fillRect/>
            </a:stretch>
          </a:blipFill>
        </p:spPr>
        <p:txBody>
          <a:bodyPr wrap="square" lIns="0" tIns="0" rIns="0" bIns="0" rtlCol="0"/>
          <a:lstStyle/>
          <a:p>
            <a:endParaRPr sz="1350"/>
          </a:p>
        </p:txBody>
      </p:sp>
      <p:sp>
        <p:nvSpPr>
          <p:cNvPr id="24" name="object 24"/>
          <p:cNvSpPr txBox="1"/>
          <p:nvPr/>
        </p:nvSpPr>
        <p:spPr>
          <a:xfrm>
            <a:off x="541020" y="2089261"/>
            <a:ext cx="1004411"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CITRA</a:t>
            </a:r>
            <a:r>
              <a:rPr sz="1050" b="1" spc="-105" dirty="0">
                <a:latin typeface="Arial"/>
                <a:cs typeface="Arial"/>
              </a:rPr>
              <a:t> </a:t>
            </a:r>
            <a:r>
              <a:rPr sz="1050" b="1" spc="-15" dirty="0">
                <a:latin typeface="Arial"/>
                <a:cs typeface="Arial"/>
              </a:rPr>
              <a:t>SATELIT</a:t>
            </a:r>
            <a:endParaRPr sz="1050">
              <a:latin typeface="Arial"/>
              <a:cs typeface="Arial"/>
            </a:endParaRPr>
          </a:p>
        </p:txBody>
      </p:sp>
      <p:sp>
        <p:nvSpPr>
          <p:cNvPr id="25" name="object 25"/>
          <p:cNvSpPr/>
          <p:nvPr/>
        </p:nvSpPr>
        <p:spPr>
          <a:xfrm>
            <a:off x="2108834" y="1952625"/>
            <a:ext cx="1186815" cy="681990"/>
          </a:xfrm>
          <a:prstGeom prst="rect">
            <a:avLst/>
          </a:prstGeom>
          <a:blipFill>
            <a:blip r:embed="rId11" cstate="print"/>
            <a:stretch>
              <a:fillRect/>
            </a:stretch>
          </a:blipFill>
        </p:spPr>
        <p:txBody>
          <a:bodyPr wrap="square" lIns="0" tIns="0" rIns="0" bIns="0" rtlCol="0"/>
          <a:lstStyle/>
          <a:p>
            <a:endParaRPr sz="1350"/>
          </a:p>
        </p:txBody>
      </p:sp>
      <p:sp>
        <p:nvSpPr>
          <p:cNvPr id="26" name="object 26"/>
          <p:cNvSpPr txBox="1"/>
          <p:nvPr/>
        </p:nvSpPr>
        <p:spPr>
          <a:xfrm>
            <a:off x="2649188" y="2084785"/>
            <a:ext cx="368618" cy="171201"/>
          </a:xfrm>
          <a:prstGeom prst="rect">
            <a:avLst/>
          </a:prstGeom>
        </p:spPr>
        <p:txBody>
          <a:bodyPr vert="horz" wrap="square" lIns="0" tIns="9525" rIns="0" bIns="0" rtlCol="0">
            <a:spAutoFit/>
          </a:bodyPr>
          <a:lstStyle/>
          <a:p>
            <a:pPr marL="9525">
              <a:spcBef>
                <a:spcPts val="75"/>
              </a:spcBef>
            </a:pPr>
            <a:r>
              <a:rPr sz="1050" b="1" dirty="0">
                <a:latin typeface="Arial"/>
                <a:cs typeface="Arial"/>
              </a:rPr>
              <a:t>PE</a:t>
            </a:r>
            <a:r>
              <a:rPr sz="1050" b="1" spc="-60" dirty="0">
                <a:latin typeface="Arial"/>
                <a:cs typeface="Arial"/>
              </a:rPr>
              <a:t>T</a:t>
            </a:r>
            <a:r>
              <a:rPr sz="1050" b="1" dirty="0">
                <a:latin typeface="Arial"/>
                <a:cs typeface="Arial"/>
              </a:rPr>
              <a:t>A</a:t>
            </a:r>
            <a:endParaRPr sz="1050">
              <a:latin typeface="Arial"/>
              <a:cs typeface="Arial"/>
            </a:endParaRPr>
          </a:p>
        </p:txBody>
      </p:sp>
      <p:sp>
        <p:nvSpPr>
          <p:cNvPr id="27" name="object 27"/>
          <p:cNvSpPr/>
          <p:nvPr/>
        </p:nvSpPr>
        <p:spPr>
          <a:xfrm>
            <a:off x="3663315" y="1948815"/>
            <a:ext cx="1186815" cy="699134"/>
          </a:xfrm>
          <a:prstGeom prst="rect">
            <a:avLst/>
          </a:prstGeom>
          <a:blipFill>
            <a:blip r:embed="rId12" cstate="print"/>
            <a:stretch>
              <a:fillRect/>
            </a:stretch>
          </a:blipFill>
        </p:spPr>
        <p:txBody>
          <a:bodyPr wrap="square" lIns="0" tIns="0" rIns="0" bIns="0" rtlCol="0"/>
          <a:lstStyle/>
          <a:p>
            <a:endParaRPr sz="1350"/>
          </a:p>
        </p:txBody>
      </p:sp>
      <p:sp>
        <p:nvSpPr>
          <p:cNvPr id="28" name="object 28"/>
          <p:cNvSpPr txBox="1"/>
          <p:nvPr/>
        </p:nvSpPr>
        <p:spPr>
          <a:xfrm>
            <a:off x="4072890" y="2000012"/>
            <a:ext cx="627698" cy="332783"/>
          </a:xfrm>
          <a:prstGeom prst="rect">
            <a:avLst/>
          </a:prstGeom>
        </p:spPr>
        <p:txBody>
          <a:bodyPr vert="horz" wrap="square" lIns="0" tIns="9525" rIns="0" bIns="0" rtlCol="0">
            <a:spAutoFit/>
          </a:bodyPr>
          <a:lstStyle/>
          <a:p>
            <a:pPr algn="ctr">
              <a:spcBef>
                <a:spcPts val="75"/>
              </a:spcBef>
            </a:pPr>
            <a:r>
              <a:rPr sz="1050" b="1" spc="-19" dirty="0">
                <a:latin typeface="Arial"/>
                <a:cs typeface="Arial"/>
              </a:rPr>
              <a:t>VALIDASI</a:t>
            </a:r>
            <a:endParaRPr sz="1050">
              <a:latin typeface="Arial"/>
              <a:cs typeface="Arial"/>
            </a:endParaRPr>
          </a:p>
          <a:p>
            <a:pPr algn="ctr">
              <a:spcBef>
                <a:spcPts val="4"/>
              </a:spcBef>
            </a:pPr>
            <a:r>
              <a:rPr sz="1050" b="1" dirty="0">
                <a:latin typeface="Arial"/>
                <a:cs typeface="Arial"/>
              </a:rPr>
              <a:t>KLHS</a:t>
            </a:r>
            <a:endParaRPr sz="1050">
              <a:latin typeface="Arial"/>
              <a:cs typeface="Arial"/>
            </a:endParaRPr>
          </a:p>
        </p:txBody>
      </p:sp>
      <p:sp>
        <p:nvSpPr>
          <p:cNvPr id="29" name="object 29"/>
          <p:cNvSpPr/>
          <p:nvPr/>
        </p:nvSpPr>
        <p:spPr>
          <a:xfrm>
            <a:off x="5337810" y="1950720"/>
            <a:ext cx="1186815" cy="681990"/>
          </a:xfrm>
          <a:prstGeom prst="rect">
            <a:avLst/>
          </a:prstGeom>
          <a:blipFill>
            <a:blip r:embed="rId13" cstate="print"/>
            <a:stretch>
              <a:fillRect/>
            </a:stretch>
          </a:blipFill>
        </p:spPr>
        <p:txBody>
          <a:bodyPr wrap="square" lIns="0" tIns="0" rIns="0" bIns="0" rtlCol="0"/>
          <a:lstStyle/>
          <a:p>
            <a:endParaRPr sz="1350"/>
          </a:p>
        </p:txBody>
      </p:sp>
      <p:sp>
        <p:nvSpPr>
          <p:cNvPr id="30" name="object 30"/>
          <p:cNvSpPr txBox="1"/>
          <p:nvPr/>
        </p:nvSpPr>
        <p:spPr>
          <a:xfrm>
            <a:off x="5817107" y="2083642"/>
            <a:ext cx="484823"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M</a:t>
            </a:r>
            <a:r>
              <a:rPr sz="1050" b="1" spc="-101" dirty="0">
                <a:latin typeface="Arial"/>
                <a:cs typeface="Arial"/>
              </a:rPr>
              <a:t>A</a:t>
            </a:r>
            <a:r>
              <a:rPr sz="1050" b="1" spc="15" dirty="0">
                <a:latin typeface="Arial"/>
                <a:cs typeface="Arial"/>
              </a:rPr>
              <a:t>T</a:t>
            </a:r>
            <a:r>
              <a:rPr sz="1050" b="1" dirty="0">
                <a:latin typeface="Arial"/>
                <a:cs typeface="Arial"/>
              </a:rPr>
              <a:t>EK</a:t>
            </a:r>
            <a:endParaRPr sz="1050">
              <a:latin typeface="Arial"/>
              <a:cs typeface="Arial"/>
            </a:endParaRPr>
          </a:p>
        </p:txBody>
      </p:sp>
      <p:sp>
        <p:nvSpPr>
          <p:cNvPr id="31" name="object 31"/>
          <p:cNvSpPr/>
          <p:nvPr/>
        </p:nvSpPr>
        <p:spPr>
          <a:xfrm>
            <a:off x="6949439" y="4131945"/>
            <a:ext cx="1381125" cy="678179"/>
          </a:xfrm>
          <a:prstGeom prst="rect">
            <a:avLst/>
          </a:prstGeom>
          <a:blipFill>
            <a:blip r:embed="rId14" cstate="print"/>
            <a:stretch>
              <a:fillRect/>
            </a:stretch>
          </a:blipFill>
        </p:spPr>
        <p:txBody>
          <a:bodyPr wrap="square" lIns="0" tIns="0" rIns="0" bIns="0" rtlCol="0"/>
          <a:lstStyle/>
          <a:p>
            <a:endParaRPr sz="1350"/>
          </a:p>
        </p:txBody>
      </p:sp>
      <p:sp>
        <p:nvSpPr>
          <p:cNvPr id="32" name="object 32"/>
          <p:cNvSpPr txBox="1"/>
          <p:nvPr/>
        </p:nvSpPr>
        <p:spPr>
          <a:xfrm>
            <a:off x="7421214" y="4165759"/>
            <a:ext cx="699611" cy="355867"/>
          </a:xfrm>
          <a:prstGeom prst="rect">
            <a:avLst/>
          </a:prstGeom>
        </p:spPr>
        <p:txBody>
          <a:bodyPr vert="horz" wrap="square" lIns="0" tIns="9525" rIns="0" bIns="0" rtlCol="0">
            <a:spAutoFit/>
          </a:bodyPr>
          <a:lstStyle/>
          <a:p>
            <a:pPr algn="ctr">
              <a:spcBef>
                <a:spcPts val="75"/>
              </a:spcBef>
            </a:pPr>
            <a:r>
              <a:rPr sz="900" b="1" spc="-4" dirty="0">
                <a:latin typeface="Arial"/>
                <a:cs typeface="Arial"/>
              </a:rPr>
              <a:t>REKOMGUB</a:t>
            </a:r>
            <a:endParaRPr sz="900">
              <a:latin typeface="Arial"/>
              <a:cs typeface="Arial"/>
            </a:endParaRPr>
          </a:p>
          <a:p>
            <a:pPr algn="ctr">
              <a:spcBef>
                <a:spcPts val="15"/>
              </a:spcBef>
            </a:pPr>
            <a:r>
              <a:rPr sz="675" b="1" spc="-4" dirty="0">
                <a:latin typeface="Arial"/>
                <a:cs typeface="Arial"/>
              </a:rPr>
              <a:t>UNTUK</a:t>
            </a:r>
            <a:r>
              <a:rPr sz="675" b="1" spc="-15" dirty="0">
                <a:latin typeface="Arial"/>
                <a:cs typeface="Arial"/>
              </a:rPr>
              <a:t> </a:t>
            </a:r>
            <a:r>
              <a:rPr sz="675" b="1" dirty="0">
                <a:latin typeface="Arial"/>
                <a:cs typeface="Arial"/>
              </a:rPr>
              <a:t>RTR</a:t>
            </a:r>
            <a:endParaRPr sz="675">
              <a:latin typeface="Arial"/>
              <a:cs typeface="Arial"/>
            </a:endParaRPr>
          </a:p>
          <a:p>
            <a:pPr marL="2381" algn="ctr"/>
            <a:r>
              <a:rPr sz="675" b="1" spc="-4" dirty="0">
                <a:latin typeface="Arial"/>
                <a:cs typeface="Arial"/>
              </a:rPr>
              <a:t>KAB/KOTA</a:t>
            </a:r>
            <a:endParaRPr sz="675">
              <a:latin typeface="Arial"/>
              <a:cs typeface="Arial"/>
            </a:endParaRPr>
          </a:p>
        </p:txBody>
      </p:sp>
      <p:sp>
        <p:nvSpPr>
          <p:cNvPr id="33" name="object 33"/>
          <p:cNvSpPr/>
          <p:nvPr/>
        </p:nvSpPr>
        <p:spPr>
          <a:xfrm>
            <a:off x="5217795" y="4225290"/>
            <a:ext cx="1242059" cy="600075"/>
          </a:xfrm>
          <a:prstGeom prst="rect">
            <a:avLst/>
          </a:prstGeom>
          <a:blipFill>
            <a:blip r:embed="rId15" cstate="print"/>
            <a:stretch>
              <a:fillRect/>
            </a:stretch>
          </a:blipFill>
        </p:spPr>
        <p:txBody>
          <a:bodyPr wrap="square" lIns="0" tIns="0" rIns="0" bIns="0" rtlCol="0"/>
          <a:lstStyle/>
          <a:p>
            <a:endParaRPr sz="1350"/>
          </a:p>
        </p:txBody>
      </p:sp>
      <p:sp>
        <p:nvSpPr>
          <p:cNvPr id="34" name="object 34"/>
          <p:cNvSpPr txBox="1"/>
          <p:nvPr/>
        </p:nvSpPr>
        <p:spPr>
          <a:xfrm>
            <a:off x="5582602" y="4318349"/>
            <a:ext cx="776288" cy="171201"/>
          </a:xfrm>
          <a:prstGeom prst="rect">
            <a:avLst/>
          </a:prstGeom>
        </p:spPr>
        <p:txBody>
          <a:bodyPr vert="horz" wrap="square" lIns="0" tIns="9525" rIns="0" bIns="0" rtlCol="0">
            <a:spAutoFit/>
          </a:bodyPr>
          <a:lstStyle/>
          <a:p>
            <a:pPr>
              <a:spcBef>
                <a:spcPts val="75"/>
              </a:spcBef>
            </a:pPr>
            <a:r>
              <a:rPr sz="1050" b="1" dirty="0">
                <a:latin typeface="Arial"/>
                <a:cs typeface="Arial"/>
              </a:rPr>
              <a:t>PRA</a:t>
            </a:r>
            <a:r>
              <a:rPr sz="1050" b="1" spc="-90" dirty="0">
                <a:latin typeface="Arial"/>
                <a:cs typeface="Arial"/>
              </a:rPr>
              <a:t> </a:t>
            </a:r>
            <a:r>
              <a:rPr sz="1050" b="1" spc="-4" dirty="0">
                <a:latin typeface="Arial"/>
                <a:cs typeface="Arial"/>
              </a:rPr>
              <a:t>LOKET</a:t>
            </a:r>
            <a:endParaRPr sz="1050">
              <a:latin typeface="Arial"/>
              <a:cs typeface="Arial"/>
            </a:endParaRPr>
          </a:p>
        </p:txBody>
      </p:sp>
      <p:sp>
        <p:nvSpPr>
          <p:cNvPr id="35" name="object 35"/>
          <p:cNvSpPr/>
          <p:nvPr/>
        </p:nvSpPr>
        <p:spPr>
          <a:xfrm>
            <a:off x="3710940" y="4229100"/>
            <a:ext cx="1160145" cy="594360"/>
          </a:xfrm>
          <a:prstGeom prst="rect">
            <a:avLst/>
          </a:prstGeom>
          <a:blipFill>
            <a:blip r:embed="rId16" cstate="print"/>
            <a:stretch>
              <a:fillRect/>
            </a:stretch>
          </a:blipFill>
        </p:spPr>
        <p:txBody>
          <a:bodyPr wrap="square" lIns="0" tIns="0" rIns="0" bIns="0" rtlCol="0"/>
          <a:lstStyle/>
          <a:p>
            <a:endParaRPr sz="1350"/>
          </a:p>
        </p:txBody>
      </p:sp>
      <p:sp>
        <p:nvSpPr>
          <p:cNvPr id="36" name="object 36"/>
          <p:cNvSpPr txBox="1"/>
          <p:nvPr/>
        </p:nvSpPr>
        <p:spPr>
          <a:xfrm>
            <a:off x="4142422" y="4301490"/>
            <a:ext cx="567690" cy="194284"/>
          </a:xfrm>
          <a:prstGeom prst="rect">
            <a:avLst/>
          </a:prstGeom>
        </p:spPr>
        <p:txBody>
          <a:bodyPr vert="horz" wrap="square" lIns="0" tIns="9525" rIns="0" bIns="0" rtlCol="0">
            <a:spAutoFit/>
          </a:bodyPr>
          <a:lstStyle/>
          <a:p>
            <a:pPr>
              <a:spcBef>
                <a:spcPts val="75"/>
              </a:spcBef>
            </a:pPr>
            <a:r>
              <a:rPr sz="1200" b="1" spc="-4" dirty="0">
                <a:latin typeface="Arial"/>
                <a:cs typeface="Arial"/>
              </a:rPr>
              <a:t>LIN</a:t>
            </a:r>
            <a:r>
              <a:rPr sz="1200" b="1" spc="-8" dirty="0">
                <a:latin typeface="Arial"/>
                <a:cs typeface="Arial"/>
              </a:rPr>
              <a:t>S</a:t>
            </a:r>
            <a:r>
              <a:rPr sz="1200" b="1" spc="-11" dirty="0">
                <a:latin typeface="Arial"/>
                <a:cs typeface="Arial"/>
              </a:rPr>
              <a:t>E</a:t>
            </a:r>
            <a:r>
              <a:rPr sz="1200" b="1" spc="-4" dirty="0">
                <a:latin typeface="Arial"/>
                <a:cs typeface="Arial"/>
              </a:rPr>
              <a:t>K</a:t>
            </a:r>
            <a:endParaRPr sz="1200">
              <a:latin typeface="Arial"/>
              <a:cs typeface="Arial"/>
            </a:endParaRPr>
          </a:p>
        </p:txBody>
      </p:sp>
      <p:sp>
        <p:nvSpPr>
          <p:cNvPr id="37" name="object 37"/>
          <p:cNvSpPr/>
          <p:nvPr/>
        </p:nvSpPr>
        <p:spPr>
          <a:xfrm>
            <a:off x="2087879" y="4225290"/>
            <a:ext cx="1162050" cy="594360"/>
          </a:xfrm>
          <a:prstGeom prst="rect">
            <a:avLst/>
          </a:prstGeom>
          <a:blipFill>
            <a:blip r:embed="rId17" cstate="print"/>
            <a:stretch>
              <a:fillRect/>
            </a:stretch>
          </a:blipFill>
        </p:spPr>
        <p:txBody>
          <a:bodyPr wrap="square" lIns="0" tIns="0" rIns="0" bIns="0" rtlCol="0"/>
          <a:lstStyle/>
          <a:p>
            <a:endParaRPr sz="1350"/>
          </a:p>
        </p:txBody>
      </p:sp>
      <p:sp>
        <p:nvSpPr>
          <p:cNvPr id="38" name="object 38"/>
          <p:cNvSpPr txBox="1"/>
          <p:nvPr/>
        </p:nvSpPr>
        <p:spPr>
          <a:xfrm>
            <a:off x="2482024" y="4297965"/>
            <a:ext cx="643414" cy="194284"/>
          </a:xfrm>
          <a:prstGeom prst="rect">
            <a:avLst/>
          </a:prstGeom>
        </p:spPr>
        <p:txBody>
          <a:bodyPr vert="horz" wrap="square" lIns="0" tIns="9525" rIns="0" bIns="0" rtlCol="0">
            <a:spAutoFit/>
          </a:bodyPr>
          <a:lstStyle/>
          <a:p>
            <a:pPr>
              <a:spcBef>
                <a:spcPts val="75"/>
              </a:spcBef>
            </a:pPr>
            <a:r>
              <a:rPr sz="1200" b="1" spc="-8" dirty="0">
                <a:latin typeface="Arial"/>
                <a:cs typeface="Arial"/>
              </a:rPr>
              <a:t>PERSUB</a:t>
            </a:r>
            <a:endParaRPr sz="1200">
              <a:latin typeface="Arial"/>
              <a:cs typeface="Arial"/>
            </a:endParaRPr>
          </a:p>
        </p:txBody>
      </p:sp>
      <p:sp>
        <p:nvSpPr>
          <p:cNvPr id="39" name="object 39"/>
          <p:cNvSpPr/>
          <p:nvPr/>
        </p:nvSpPr>
        <p:spPr>
          <a:xfrm>
            <a:off x="430531" y="4225290"/>
            <a:ext cx="1162049" cy="594360"/>
          </a:xfrm>
          <a:prstGeom prst="rect">
            <a:avLst/>
          </a:prstGeom>
          <a:blipFill>
            <a:blip r:embed="rId18" cstate="print"/>
            <a:stretch>
              <a:fillRect/>
            </a:stretch>
          </a:blipFill>
        </p:spPr>
        <p:txBody>
          <a:bodyPr wrap="square" lIns="0" tIns="0" rIns="0" bIns="0" rtlCol="0"/>
          <a:lstStyle/>
          <a:p>
            <a:endParaRPr sz="1350"/>
          </a:p>
        </p:txBody>
      </p:sp>
      <p:sp>
        <p:nvSpPr>
          <p:cNvPr id="40" name="object 40"/>
          <p:cNvSpPr txBox="1"/>
          <p:nvPr/>
        </p:nvSpPr>
        <p:spPr>
          <a:xfrm>
            <a:off x="867489" y="4298347"/>
            <a:ext cx="551974" cy="194284"/>
          </a:xfrm>
          <a:prstGeom prst="rect">
            <a:avLst/>
          </a:prstGeom>
        </p:spPr>
        <p:txBody>
          <a:bodyPr vert="horz" wrap="square" lIns="0" tIns="9525" rIns="0" bIns="0" rtlCol="0">
            <a:spAutoFit/>
          </a:bodyPr>
          <a:lstStyle/>
          <a:p>
            <a:pPr marL="9525">
              <a:spcBef>
                <a:spcPts val="75"/>
              </a:spcBef>
            </a:pPr>
            <a:r>
              <a:rPr sz="1200" b="1" spc="-8" dirty="0">
                <a:latin typeface="Arial"/>
                <a:cs typeface="Arial"/>
              </a:rPr>
              <a:t>PE</a:t>
            </a:r>
            <a:r>
              <a:rPr sz="1200" b="1" spc="-4" dirty="0">
                <a:latin typeface="Arial"/>
                <a:cs typeface="Arial"/>
              </a:rPr>
              <a:t>RDA</a:t>
            </a:r>
            <a:endParaRPr sz="1200">
              <a:latin typeface="Arial"/>
              <a:cs typeface="Arial"/>
            </a:endParaRPr>
          </a:p>
        </p:txBody>
      </p:sp>
      <p:sp>
        <p:nvSpPr>
          <p:cNvPr id="41" name="object 41"/>
          <p:cNvSpPr/>
          <p:nvPr/>
        </p:nvSpPr>
        <p:spPr>
          <a:xfrm>
            <a:off x="2085976" y="4914900"/>
            <a:ext cx="1175384" cy="763905"/>
          </a:xfrm>
          <a:prstGeom prst="rect">
            <a:avLst/>
          </a:prstGeom>
          <a:blipFill>
            <a:blip r:embed="rId19" cstate="print"/>
            <a:stretch>
              <a:fillRect/>
            </a:stretch>
          </a:blipFill>
        </p:spPr>
        <p:txBody>
          <a:bodyPr wrap="square" lIns="0" tIns="0" rIns="0" bIns="0" rtlCol="0"/>
          <a:lstStyle/>
          <a:p>
            <a:endParaRPr sz="1350"/>
          </a:p>
        </p:txBody>
      </p:sp>
      <p:sp>
        <p:nvSpPr>
          <p:cNvPr id="42" name="object 42"/>
          <p:cNvSpPr txBox="1"/>
          <p:nvPr/>
        </p:nvSpPr>
        <p:spPr>
          <a:xfrm>
            <a:off x="2520790" y="5072300"/>
            <a:ext cx="572453" cy="194284"/>
          </a:xfrm>
          <a:prstGeom prst="rect">
            <a:avLst/>
          </a:prstGeom>
        </p:spPr>
        <p:txBody>
          <a:bodyPr vert="horz" wrap="square" lIns="0" tIns="9525" rIns="0" bIns="0" rtlCol="0">
            <a:spAutoFit/>
          </a:bodyPr>
          <a:lstStyle/>
          <a:p>
            <a:pPr>
              <a:spcBef>
                <a:spcPts val="75"/>
              </a:spcBef>
            </a:pPr>
            <a:r>
              <a:rPr sz="1200" spc="-8" dirty="0">
                <a:solidFill>
                  <a:srgbClr val="FFFFFF"/>
                </a:solidFill>
                <a:latin typeface="Calibri"/>
                <a:cs typeface="Calibri"/>
              </a:rPr>
              <a:t>A</a:t>
            </a:r>
            <a:r>
              <a:rPr sz="1200" spc="-4" dirty="0">
                <a:solidFill>
                  <a:srgbClr val="FFFFFF"/>
                </a:solidFill>
                <a:latin typeface="Calibri"/>
                <a:cs typeface="Calibri"/>
              </a:rPr>
              <a:t>T</a:t>
            </a:r>
            <a:r>
              <a:rPr sz="1200" spc="-8" dirty="0">
                <a:solidFill>
                  <a:srgbClr val="FFFFFF"/>
                </a:solidFill>
                <a:latin typeface="Calibri"/>
                <a:cs typeface="Calibri"/>
              </a:rPr>
              <a:t>R</a:t>
            </a:r>
            <a:r>
              <a:rPr sz="1200" spc="-4" dirty="0">
                <a:solidFill>
                  <a:srgbClr val="FFFFFF"/>
                </a:solidFill>
                <a:latin typeface="Calibri"/>
                <a:cs typeface="Calibri"/>
              </a:rPr>
              <a:t>/</a:t>
            </a:r>
            <a:r>
              <a:rPr sz="1200" spc="4" dirty="0">
                <a:solidFill>
                  <a:srgbClr val="FFFFFF"/>
                </a:solidFill>
                <a:latin typeface="Calibri"/>
                <a:cs typeface="Calibri"/>
              </a:rPr>
              <a:t>B</a:t>
            </a:r>
            <a:r>
              <a:rPr sz="1200" spc="-8" dirty="0">
                <a:solidFill>
                  <a:srgbClr val="FFFFFF"/>
                </a:solidFill>
                <a:latin typeface="Calibri"/>
                <a:cs typeface="Calibri"/>
              </a:rPr>
              <a:t>P</a:t>
            </a:r>
            <a:r>
              <a:rPr sz="1200" dirty="0">
                <a:solidFill>
                  <a:srgbClr val="FFFFFF"/>
                </a:solidFill>
                <a:latin typeface="Calibri"/>
                <a:cs typeface="Calibri"/>
              </a:rPr>
              <a:t>N</a:t>
            </a:r>
            <a:endParaRPr sz="1200">
              <a:latin typeface="Calibri"/>
              <a:cs typeface="Calibri"/>
            </a:endParaRPr>
          </a:p>
        </p:txBody>
      </p:sp>
      <p:sp>
        <p:nvSpPr>
          <p:cNvPr id="43" name="object 43"/>
          <p:cNvSpPr/>
          <p:nvPr/>
        </p:nvSpPr>
        <p:spPr>
          <a:xfrm>
            <a:off x="6932295" y="1945005"/>
            <a:ext cx="1184909" cy="681989"/>
          </a:xfrm>
          <a:prstGeom prst="rect">
            <a:avLst/>
          </a:prstGeom>
          <a:blipFill>
            <a:blip r:embed="rId20" cstate="print"/>
            <a:stretch>
              <a:fillRect/>
            </a:stretch>
          </a:blipFill>
        </p:spPr>
        <p:txBody>
          <a:bodyPr wrap="square" lIns="0" tIns="0" rIns="0" bIns="0" rtlCol="0"/>
          <a:lstStyle/>
          <a:p>
            <a:endParaRPr sz="1350"/>
          </a:p>
        </p:txBody>
      </p:sp>
      <p:sp>
        <p:nvSpPr>
          <p:cNvPr id="44" name="object 44"/>
          <p:cNvSpPr txBox="1"/>
          <p:nvPr/>
        </p:nvSpPr>
        <p:spPr>
          <a:xfrm>
            <a:off x="7337298" y="2076640"/>
            <a:ext cx="635794" cy="171201"/>
          </a:xfrm>
          <a:prstGeom prst="rect">
            <a:avLst/>
          </a:prstGeom>
        </p:spPr>
        <p:txBody>
          <a:bodyPr vert="horz" wrap="square" lIns="0" tIns="9525" rIns="0" bIns="0" rtlCol="0">
            <a:spAutoFit/>
          </a:bodyPr>
          <a:lstStyle/>
          <a:p>
            <a:pPr marL="9525">
              <a:spcBef>
                <a:spcPts val="75"/>
              </a:spcBef>
            </a:pPr>
            <a:r>
              <a:rPr sz="1050" b="1" dirty="0">
                <a:latin typeface="Arial"/>
                <a:cs typeface="Arial"/>
              </a:rPr>
              <a:t>R</a:t>
            </a:r>
            <a:r>
              <a:rPr sz="1050" b="1" spc="-4" dirty="0">
                <a:latin typeface="Arial"/>
                <a:cs typeface="Arial"/>
              </a:rPr>
              <a:t>an</a:t>
            </a:r>
            <a:r>
              <a:rPr sz="1050" b="1" dirty="0">
                <a:latin typeface="Arial"/>
                <a:cs typeface="Arial"/>
              </a:rPr>
              <a:t>p</a:t>
            </a:r>
            <a:r>
              <a:rPr sz="1050" b="1" spc="-4" dirty="0">
                <a:latin typeface="Arial"/>
                <a:cs typeface="Arial"/>
              </a:rPr>
              <a:t>erda</a:t>
            </a:r>
            <a:endParaRPr sz="1050">
              <a:latin typeface="Arial"/>
              <a:cs typeface="Arial"/>
            </a:endParaRPr>
          </a:p>
        </p:txBody>
      </p:sp>
      <p:sp>
        <p:nvSpPr>
          <p:cNvPr id="45" name="object 45"/>
          <p:cNvSpPr/>
          <p:nvPr/>
        </p:nvSpPr>
        <p:spPr>
          <a:xfrm>
            <a:off x="6898005" y="2771775"/>
            <a:ext cx="1278255" cy="729615"/>
          </a:xfrm>
          <a:prstGeom prst="rect">
            <a:avLst/>
          </a:prstGeom>
          <a:blipFill>
            <a:blip r:embed="rId21" cstate="print"/>
            <a:stretch>
              <a:fillRect/>
            </a:stretch>
          </a:blipFill>
        </p:spPr>
        <p:txBody>
          <a:bodyPr wrap="square" lIns="0" tIns="0" rIns="0" bIns="0" rtlCol="0"/>
          <a:lstStyle/>
          <a:p>
            <a:endParaRPr sz="1350"/>
          </a:p>
        </p:txBody>
      </p:sp>
      <p:sp>
        <p:nvSpPr>
          <p:cNvPr id="46" name="object 46"/>
          <p:cNvSpPr txBox="1"/>
          <p:nvPr/>
        </p:nvSpPr>
        <p:spPr>
          <a:xfrm>
            <a:off x="7373779" y="2831306"/>
            <a:ext cx="589121" cy="345416"/>
          </a:xfrm>
          <a:prstGeom prst="rect">
            <a:avLst/>
          </a:prstGeom>
        </p:spPr>
        <p:txBody>
          <a:bodyPr vert="horz" wrap="square" lIns="0" tIns="10478" rIns="0" bIns="0" rtlCol="0">
            <a:spAutoFit/>
          </a:bodyPr>
          <a:lstStyle/>
          <a:p>
            <a:pPr marL="81915" marR="3810" indent="-72390">
              <a:spcBef>
                <a:spcPts val="83"/>
              </a:spcBef>
            </a:pPr>
            <a:r>
              <a:rPr sz="1088" spc="-4" dirty="0">
                <a:solidFill>
                  <a:srgbClr val="FFFFFF"/>
                </a:solidFill>
                <a:latin typeface="Calibri"/>
                <a:cs typeface="Calibri"/>
              </a:rPr>
              <a:t>A</a:t>
            </a:r>
            <a:r>
              <a:rPr sz="1088" spc="8" dirty="0">
                <a:solidFill>
                  <a:srgbClr val="FFFFFF"/>
                </a:solidFill>
                <a:latin typeface="Calibri"/>
                <a:cs typeface="Calibri"/>
              </a:rPr>
              <a:t>TR</a:t>
            </a:r>
            <a:r>
              <a:rPr sz="1088" spc="-4" dirty="0">
                <a:solidFill>
                  <a:srgbClr val="FFFFFF"/>
                </a:solidFill>
                <a:latin typeface="Calibri"/>
                <a:cs typeface="Calibri"/>
              </a:rPr>
              <a:t>/B</a:t>
            </a:r>
            <a:r>
              <a:rPr sz="1088" spc="8" dirty="0">
                <a:solidFill>
                  <a:srgbClr val="FFFFFF"/>
                </a:solidFill>
                <a:latin typeface="Calibri"/>
                <a:cs typeface="Calibri"/>
              </a:rPr>
              <a:t>P</a:t>
            </a:r>
            <a:r>
              <a:rPr sz="1088" dirty="0">
                <a:solidFill>
                  <a:srgbClr val="FFFFFF"/>
                </a:solidFill>
                <a:latin typeface="Calibri"/>
                <a:cs typeface="Calibri"/>
              </a:rPr>
              <a:t>N/  PEMDA</a:t>
            </a:r>
            <a:endParaRPr sz="1088">
              <a:latin typeface="Calibri"/>
              <a:cs typeface="Calibri"/>
            </a:endParaRPr>
          </a:p>
        </p:txBody>
      </p:sp>
      <p:sp>
        <p:nvSpPr>
          <p:cNvPr id="47" name="object 47"/>
          <p:cNvSpPr/>
          <p:nvPr/>
        </p:nvSpPr>
        <p:spPr>
          <a:xfrm>
            <a:off x="6693218" y="2031683"/>
            <a:ext cx="188595" cy="243840"/>
          </a:xfrm>
          <a:custGeom>
            <a:avLst/>
            <a:gdLst/>
            <a:ahLst/>
            <a:cxnLst/>
            <a:rect l="l" t="t" r="r" b="b"/>
            <a:pathLst>
              <a:path w="251459" h="325119">
                <a:moveTo>
                  <a:pt x="125729" y="0"/>
                </a:moveTo>
                <a:lnTo>
                  <a:pt x="0" y="0"/>
                </a:lnTo>
                <a:lnTo>
                  <a:pt x="125729" y="162560"/>
                </a:lnTo>
                <a:lnTo>
                  <a:pt x="0" y="325119"/>
                </a:lnTo>
                <a:lnTo>
                  <a:pt x="125729" y="325119"/>
                </a:lnTo>
                <a:lnTo>
                  <a:pt x="251459" y="162560"/>
                </a:lnTo>
                <a:lnTo>
                  <a:pt x="125729" y="0"/>
                </a:lnTo>
                <a:close/>
              </a:path>
            </a:pathLst>
          </a:custGeom>
          <a:solidFill>
            <a:srgbClr val="2B3546"/>
          </a:solidFill>
        </p:spPr>
        <p:txBody>
          <a:bodyPr wrap="square" lIns="0" tIns="0" rIns="0" bIns="0" rtlCol="0"/>
          <a:lstStyle/>
          <a:p>
            <a:endParaRPr sz="1350"/>
          </a:p>
        </p:txBody>
      </p:sp>
      <p:sp>
        <p:nvSpPr>
          <p:cNvPr id="48" name="object 48"/>
          <p:cNvSpPr/>
          <p:nvPr/>
        </p:nvSpPr>
        <p:spPr>
          <a:xfrm>
            <a:off x="6693218" y="2031683"/>
            <a:ext cx="188595" cy="243840"/>
          </a:xfrm>
          <a:custGeom>
            <a:avLst/>
            <a:gdLst/>
            <a:ahLst/>
            <a:cxnLst/>
            <a:rect l="l" t="t" r="r" b="b"/>
            <a:pathLst>
              <a:path w="251459" h="325119">
                <a:moveTo>
                  <a:pt x="0" y="0"/>
                </a:moveTo>
                <a:lnTo>
                  <a:pt x="125729" y="0"/>
                </a:lnTo>
                <a:lnTo>
                  <a:pt x="251459" y="162560"/>
                </a:lnTo>
                <a:lnTo>
                  <a:pt x="125729" y="325119"/>
                </a:lnTo>
                <a:lnTo>
                  <a:pt x="0" y="325119"/>
                </a:lnTo>
                <a:lnTo>
                  <a:pt x="125729" y="162560"/>
                </a:lnTo>
                <a:lnTo>
                  <a:pt x="0" y="0"/>
                </a:lnTo>
                <a:close/>
              </a:path>
            </a:pathLst>
          </a:custGeom>
          <a:ln w="12700">
            <a:solidFill>
              <a:srgbClr val="1D2331"/>
            </a:solidFill>
          </a:ln>
        </p:spPr>
        <p:txBody>
          <a:bodyPr wrap="square" lIns="0" tIns="0" rIns="0" bIns="0" rtlCol="0"/>
          <a:lstStyle/>
          <a:p>
            <a:endParaRPr sz="1350"/>
          </a:p>
        </p:txBody>
      </p:sp>
      <p:sp>
        <p:nvSpPr>
          <p:cNvPr id="49" name="object 49"/>
          <p:cNvSpPr/>
          <p:nvPr/>
        </p:nvSpPr>
        <p:spPr>
          <a:xfrm>
            <a:off x="6832282" y="2031683"/>
            <a:ext cx="186690" cy="243840"/>
          </a:xfrm>
          <a:custGeom>
            <a:avLst/>
            <a:gdLst/>
            <a:ahLst/>
            <a:cxnLst/>
            <a:rect l="l" t="t" r="r" b="b"/>
            <a:pathLst>
              <a:path w="248920" h="325119">
                <a:moveTo>
                  <a:pt x="124460" y="0"/>
                </a:moveTo>
                <a:lnTo>
                  <a:pt x="0" y="0"/>
                </a:lnTo>
                <a:lnTo>
                  <a:pt x="124460" y="162560"/>
                </a:lnTo>
                <a:lnTo>
                  <a:pt x="0" y="325119"/>
                </a:lnTo>
                <a:lnTo>
                  <a:pt x="124460" y="325119"/>
                </a:lnTo>
                <a:lnTo>
                  <a:pt x="248920" y="162560"/>
                </a:lnTo>
                <a:lnTo>
                  <a:pt x="124460" y="0"/>
                </a:lnTo>
                <a:close/>
              </a:path>
            </a:pathLst>
          </a:custGeom>
          <a:solidFill>
            <a:srgbClr val="2B3546"/>
          </a:solidFill>
        </p:spPr>
        <p:txBody>
          <a:bodyPr wrap="square" lIns="0" tIns="0" rIns="0" bIns="0" rtlCol="0"/>
          <a:lstStyle/>
          <a:p>
            <a:endParaRPr sz="1350"/>
          </a:p>
        </p:txBody>
      </p:sp>
      <p:sp>
        <p:nvSpPr>
          <p:cNvPr id="50" name="object 50"/>
          <p:cNvSpPr/>
          <p:nvPr/>
        </p:nvSpPr>
        <p:spPr>
          <a:xfrm>
            <a:off x="6832282" y="2031683"/>
            <a:ext cx="186690" cy="243840"/>
          </a:xfrm>
          <a:custGeom>
            <a:avLst/>
            <a:gdLst/>
            <a:ahLst/>
            <a:cxnLst/>
            <a:rect l="l" t="t" r="r" b="b"/>
            <a:pathLst>
              <a:path w="248920" h="325119">
                <a:moveTo>
                  <a:pt x="0" y="0"/>
                </a:moveTo>
                <a:lnTo>
                  <a:pt x="124460" y="0"/>
                </a:lnTo>
                <a:lnTo>
                  <a:pt x="248920" y="162560"/>
                </a:lnTo>
                <a:lnTo>
                  <a:pt x="124460" y="325119"/>
                </a:lnTo>
                <a:lnTo>
                  <a:pt x="0" y="325119"/>
                </a:lnTo>
                <a:lnTo>
                  <a:pt x="124460" y="162560"/>
                </a:lnTo>
                <a:lnTo>
                  <a:pt x="0" y="0"/>
                </a:lnTo>
                <a:close/>
              </a:path>
            </a:pathLst>
          </a:custGeom>
          <a:ln w="12700">
            <a:solidFill>
              <a:srgbClr val="1D2331"/>
            </a:solidFill>
          </a:ln>
        </p:spPr>
        <p:txBody>
          <a:bodyPr wrap="square" lIns="0" tIns="0" rIns="0" bIns="0" rtlCol="0"/>
          <a:lstStyle/>
          <a:p>
            <a:endParaRPr sz="1350"/>
          </a:p>
        </p:txBody>
      </p:sp>
      <p:sp>
        <p:nvSpPr>
          <p:cNvPr id="51" name="object 51"/>
          <p:cNvSpPr/>
          <p:nvPr/>
        </p:nvSpPr>
        <p:spPr>
          <a:xfrm>
            <a:off x="6805613" y="4311968"/>
            <a:ext cx="188595" cy="241935"/>
          </a:xfrm>
          <a:custGeom>
            <a:avLst/>
            <a:gdLst/>
            <a:ahLst/>
            <a:cxnLst/>
            <a:rect l="l" t="t" r="r" b="b"/>
            <a:pathLst>
              <a:path w="251459" h="322579">
                <a:moveTo>
                  <a:pt x="251459" y="0"/>
                </a:moveTo>
                <a:lnTo>
                  <a:pt x="125729" y="0"/>
                </a:lnTo>
                <a:lnTo>
                  <a:pt x="0" y="161290"/>
                </a:lnTo>
                <a:lnTo>
                  <a:pt x="125729" y="322580"/>
                </a:lnTo>
                <a:lnTo>
                  <a:pt x="251459" y="322580"/>
                </a:lnTo>
                <a:lnTo>
                  <a:pt x="125729" y="161290"/>
                </a:lnTo>
                <a:lnTo>
                  <a:pt x="251459" y="0"/>
                </a:lnTo>
                <a:close/>
              </a:path>
            </a:pathLst>
          </a:custGeom>
          <a:solidFill>
            <a:srgbClr val="2B3546"/>
          </a:solidFill>
        </p:spPr>
        <p:txBody>
          <a:bodyPr wrap="square" lIns="0" tIns="0" rIns="0" bIns="0" rtlCol="0"/>
          <a:lstStyle/>
          <a:p>
            <a:endParaRPr sz="1350"/>
          </a:p>
        </p:txBody>
      </p:sp>
      <p:sp>
        <p:nvSpPr>
          <p:cNvPr id="52" name="object 52"/>
          <p:cNvSpPr/>
          <p:nvPr/>
        </p:nvSpPr>
        <p:spPr>
          <a:xfrm>
            <a:off x="6805613" y="4311968"/>
            <a:ext cx="188595" cy="241935"/>
          </a:xfrm>
          <a:custGeom>
            <a:avLst/>
            <a:gdLst/>
            <a:ahLst/>
            <a:cxnLst/>
            <a:rect l="l" t="t" r="r" b="b"/>
            <a:pathLst>
              <a:path w="251459" h="322579">
                <a:moveTo>
                  <a:pt x="251459" y="322580"/>
                </a:moveTo>
                <a:lnTo>
                  <a:pt x="125729" y="322580"/>
                </a:lnTo>
                <a:lnTo>
                  <a:pt x="0" y="161290"/>
                </a:lnTo>
                <a:lnTo>
                  <a:pt x="125729" y="0"/>
                </a:lnTo>
                <a:lnTo>
                  <a:pt x="251459" y="0"/>
                </a:lnTo>
                <a:lnTo>
                  <a:pt x="125729" y="161290"/>
                </a:lnTo>
                <a:lnTo>
                  <a:pt x="251459" y="322580"/>
                </a:lnTo>
                <a:close/>
              </a:path>
            </a:pathLst>
          </a:custGeom>
          <a:ln w="12700">
            <a:solidFill>
              <a:srgbClr val="1D2331"/>
            </a:solidFill>
          </a:ln>
        </p:spPr>
        <p:txBody>
          <a:bodyPr wrap="square" lIns="0" tIns="0" rIns="0" bIns="0" rtlCol="0"/>
          <a:lstStyle/>
          <a:p>
            <a:endParaRPr sz="1350"/>
          </a:p>
        </p:txBody>
      </p:sp>
      <p:sp>
        <p:nvSpPr>
          <p:cNvPr id="53" name="object 53"/>
          <p:cNvSpPr/>
          <p:nvPr/>
        </p:nvSpPr>
        <p:spPr>
          <a:xfrm>
            <a:off x="6668452" y="4311968"/>
            <a:ext cx="188595" cy="241935"/>
          </a:xfrm>
          <a:custGeom>
            <a:avLst/>
            <a:gdLst/>
            <a:ahLst/>
            <a:cxnLst/>
            <a:rect l="l" t="t" r="r" b="b"/>
            <a:pathLst>
              <a:path w="251459" h="322579">
                <a:moveTo>
                  <a:pt x="251459" y="0"/>
                </a:moveTo>
                <a:lnTo>
                  <a:pt x="125729" y="0"/>
                </a:lnTo>
                <a:lnTo>
                  <a:pt x="0" y="161290"/>
                </a:lnTo>
                <a:lnTo>
                  <a:pt x="125729" y="322580"/>
                </a:lnTo>
                <a:lnTo>
                  <a:pt x="251459" y="322580"/>
                </a:lnTo>
                <a:lnTo>
                  <a:pt x="125729" y="161290"/>
                </a:lnTo>
                <a:lnTo>
                  <a:pt x="251459" y="0"/>
                </a:lnTo>
                <a:close/>
              </a:path>
            </a:pathLst>
          </a:custGeom>
          <a:solidFill>
            <a:srgbClr val="2B3546"/>
          </a:solidFill>
        </p:spPr>
        <p:txBody>
          <a:bodyPr wrap="square" lIns="0" tIns="0" rIns="0" bIns="0" rtlCol="0"/>
          <a:lstStyle/>
          <a:p>
            <a:endParaRPr sz="1350"/>
          </a:p>
        </p:txBody>
      </p:sp>
      <p:sp>
        <p:nvSpPr>
          <p:cNvPr id="54" name="object 54"/>
          <p:cNvSpPr/>
          <p:nvPr/>
        </p:nvSpPr>
        <p:spPr>
          <a:xfrm>
            <a:off x="6668452" y="4311968"/>
            <a:ext cx="188595" cy="241935"/>
          </a:xfrm>
          <a:custGeom>
            <a:avLst/>
            <a:gdLst/>
            <a:ahLst/>
            <a:cxnLst/>
            <a:rect l="l" t="t" r="r" b="b"/>
            <a:pathLst>
              <a:path w="251459" h="322579">
                <a:moveTo>
                  <a:pt x="251459" y="322580"/>
                </a:moveTo>
                <a:lnTo>
                  <a:pt x="125729" y="322580"/>
                </a:lnTo>
                <a:lnTo>
                  <a:pt x="0" y="161290"/>
                </a:lnTo>
                <a:lnTo>
                  <a:pt x="125729" y="0"/>
                </a:lnTo>
                <a:lnTo>
                  <a:pt x="251459" y="0"/>
                </a:lnTo>
                <a:lnTo>
                  <a:pt x="125729" y="161290"/>
                </a:lnTo>
                <a:lnTo>
                  <a:pt x="251459" y="322580"/>
                </a:lnTo>
                <a:close/>
              </a:path>
            </a:pathLst>
          </a:custGeom>
          <a:ln w="12700">
            <a:solidFill>
              <a:srgbClr val="1D2331"/>
            </a:solidFill>
          </a:ln>
        </p:spPr>
        <p:txBody>
          <a:bodyPr wrap="square" lIns="0" tIns="0" rIns="0" bIns="0" rtlCol="0"/>
          <a:lstStyle/>
          <a:p>
            <a:endParaRPr sz="1350"/>
          </a:p>
        </p:txBody>
      </p:sp>
      <p:sp>
        <p:nvSpPr>
          <p:cNvPr id="55" name="object 55"/>
          <p:cNvSpPr/>
          <p:nvPr/>
        </p:nvSpPr>
        <p:spPr>
          <a:xfrm>
            <a:off x="5127307" y="4287203"/>
            <a:ext cx="188595" cy="243840"/>
          </a:xfrm>
          <a:custGeom>
            <a:avLst/>
            <a:gdLst/>
            <a:ahLst/>
            <a:cxnLst/>
            <a:rect l="l" t="t" r="r" b="b"/>
            <a:pathLst>
              <a:path w="251459" h="325120">
                <a:moveTo>
                  <a:pt x="251460" y="0"/>
                </a:moveTo>
                <a:lnTo>
                  <a:pt x="125730" y="0"/>
                </a:lnTo>
                <a:lnTo>
                  <a:pt x="0" y="162559"/>
                </a:lnTo>
                <a:lnTo>
                  <a:pt x="125730" y="325119"/>
                </a:lnTo>
                <a:lnTo>
                  <a:pt x="251460" y="325119"/>
                </a:lnTo>
                <a:lnTo>
                  <a:pt x="125730" y="162559"/>
                </a:lnTo>
                <a:lnTo>
                  <a:pt x="251460" y="0"/>
                </a:lnTo>
                <a:close/>
              </a:path>
            </a:pathLst>
          </a:custGeom>
          <a:solidFill>
            <a:srgbClr val="2B3546"/>
          </a:solidFill>
        </p:spPr>
        <p:txBody>
          <a:bodyPr wrap="square" lIns="0" tIns="0" rIns="0" bIns="0" rtlCol="0"/>
          <a:lstStyle/>
          <a:p>
            <a:endParaRPr sz="1350"/>
          </a:p>
        </p:txBody>
      </p:sp>
      <p:sp>
        <p:nvSpPr>
          <p:cNvPr id="56" name="object 56"/>
          <p:cNvSpPr/>
          <p:nvPr/>
        </p:nvSpPr>
        <p:spPr>
          <a:xfrm>
            <a:off x="5127307" y="4287203"/>
            <a:ext cx="188595" cy="243840"/>
          </a:xfrm>
          <a:custGeom>
            <a:avLst/>
            <a:gdLst/>
            <a:ahLst/>
            <a:cxnLst/>
            <a:rect l="l" t="t" r="r" b="b"/>
            <a:pathLst>
              <a:path w="251459" h="325120">
                <a:moveTo>
                  <a:pt x="251460" y="325119"/>
                </a:moveTo>
                <a:lnTo>
                  <a:pt x="125730" y="325119"/>
                </a:lnTo>
                <a:lnTo>
                  <a:pt x="0" y="162559"/>
                </a:lnTo>
                <a:lnTo>
                  <a:pt x="125730" y="0"/>
                </a:lnTo>
                <a:lnTo>
                  <a:pt x="251460" y="0"/>
                </a:lnTo>
                <a:lnTo>
                  <a:pt x="125730" y="162559"/>
                </a:lnTo>
                <a:lnTo>
                  <a:pt x="251460" y="325119"/>
                </a:lnTo>
                <a:close/>
              </a:path>
            </a:pathLst>
          </a:custGeom>
          <a:ln w="12700">
            <a:solidFill>
              <a:srgbClr val="1D2331"/>
            </a:solidFill>
          </a:ln>
        </p:spPr>
        <p:txBody>
          <a:bodyPr wrap="square" lIns="0" tIns="0" rIns="0" bIns="0" rtlCol="0"/>
          <a:lstStyle/>
          <a:p>
            <a:endParaRPr sz="1350"/>
          </a:p>
        </p:txBody>
      </p:sp>
      <p:sp>
        <p:nvSpPr>
          <p:cNvPr id="57" name="object 57"/>
          <p:cNvSpPr/>
          <p:nvPr/>
        </p:nvSpPr>
        <p:spPr>
          <a:xfrm>
            <a:off x="4990148" y="4287203"/>
            <a:ext cx="186690" cy="243840"/>
          </a:xfrm>
          <a:custGeom>
            <a:avLst/>
            <a:gdLst/>
            <a:ahLst/>
            <a:cxnLst/>
            <a:rect l="l" t="t" r="r" b="b"/>
            <a:pathLst>
              <a:path w="248920" h="325120">
                <a:moveTo>
                  <a:pt x="248920" y="0"/>
                </a:moveTo>
                <a:lnTo>
                  <a:pt x="124460" y="0"/>
                </a:lnTo>
                <a:lnTo>
                  <a:pt x="0" y="162559"/>
                </a:lnTo>
                <a:lnTo>
                  <a:pt x="124460" y="325119"/>
                </a:lnTo>
                <a:lnTo>
                  <a:pt x="248920" y="325119"/>
                </a:lnTo>
                <a:lnTo>
                  <a:pt x="124460" y="162559"/>
                </a:lnTo>
                <a:lnTo>
                  <a:pt x="248920" y="0"/>
                </a:lnTo>
                <a:close/>
              </a:path>
            </a:pathLst>
          </a:custGeom>
          <a:solidFill>
            <a:srgbClr val="2B3546"/>
          </a:solidFill>
        </p:spPr>
        <p:txBody>
          <a:bodyPr wrap="square" lIns="0" tIns="0" rIns="0" bIns="0" rtlCol="0"/>
          <a:lstStyle/>
          <a:p>
            <a:endParaRPr sz="1350"/>
          </a:p>
        </p:txBody>
      </p:sp>
      <p:sp>
        <p:nvSpPr>
          <p:cNvPr id="58" name="object 58"/>
          <p:cNvSpPr/>
          <p:nvPr/>
        </p:nvSpPr>
        <p:spPr>
          <a:xfrm>
            <a:off x="4990148" y="4287203"/>
            <a:ext cx="186690" cy="243840"/>
          </a:xfrm>
          <a:custGeom>
            <a:avLst/>
            <a:gdLst/>
            <a:ahLst/>
            <a:cxnLst/>
            <a:rect l="l" t="t" r="r" b="b"/>
            <a:pathLst>
              <a:path w="248920" h="325120">
                <a:moveTo>
                  <a:pt x="248920" y="325119"/>
                </a:moveTo>
                <a:lnTo>
                  <a:pt x="124460" y="325119"/>
                </a:lnTo>
                <a:lnTo>
                  <a:pt x="0" y="162559"/>
                </a:lnTo>
                <a:lnTo>
                  <a:pt x="124460" y="0"/>
                </a:lnTo>
                <a:lnTo>
                  <a:pt x="248920" y="0"/>
                </a:lnTo>
                <a:lnTo>
                  <a:pt x="124460" y="162559"/>
                </a:lnTo>
                <a:lnTo>
                  <a:pt x="248920" y="325119"/>
                </a:lnTo>
                <a:close/>
              </a:path>
            </a:pathLst>
          </a:custGeom>
          <a:ln w="12700">
            <a:solidFill>
              <a:srgbClr val="1D2331"/>
            </a:solidFill>
          </a:ln>
        </p:spPr>
        <p:txBody>
          <a:bodyPr wrap="square" lIns="0" tIns="0" rIns="0" bIns="0" rtlCol="0"/>
          <a:lstStyle/>
          <a:p>
            <a:endParaRPr sz="1350"/>
          </a:p>
        </p:txBody>
      </p:sp>
      <p:sp>
        <p:nvSpPr>
          <p:cNvPr id="59" name="object 59"/>
          <p:cNvSpPr/>
          <p:nvPr/>
        </p:nvSpPr>
        <p:spPr>
          <a:xfrm>
            <a:off x="3584257" y="4287203"/>
            <a:ext cx="188595" cy="243840"/>
          </a:xfrm>
          <a:custGeom>
            <a:avLst/>
            <a:gdLst/>
            <a:ahLst/>
            <a:cxnLst/>
            <a:rect l="l" t="t" r="r" b="b"/>
            <a:pathLst>
              <a:path w="251460" h="325120">
                <a:moveTo>
                  <a:pt x="251460" y="0"/>
                </a:moveTo>
                <a:lnTo>
                  <a:pt x="125729" y="0"/>
                </a:lnTo>
                <a:lnTo>
                  <a:pt x="0" y="162559"/>
                </a:lnTo>
                <a:lnTo>
                  <a:pt x="125729" y="325119"/>
                </a:lnTo>
                <a:lnTo>
                  <a:pt x="251460" y="325119"/>
                </a:lnTo>
                <a:lnTo>
                  <a:pt x="125729" y="162559"/>
                </a:lnTo>
                <a:lnTo>
                  <a:pt x="251460" y="0"/>
                </a:lnTo>
                <a:close/>
              </a:path>
            </a:pathLst>
          </a:custGeom>
          <a:solidFill>
            <a:srgbClr val="2B3546"/>
          </a:solidFill>
        </p:spPr>
        <p:txBody>
          <a:bodyPr wrap="square" lIns="0" tIns="0" rIns="0" bIns="0" rtlCol="0"/>
          <a:lstStyle/>
          <a:p>
            <a:endParaRPr sz="1350"/>
          </a:p>
        </p:txBody>
      </p:sp>
      <p:sp>
        <p:nvSpPr>
          <p:cNvPr id="60" name="object 60"/>
          <p:cNvSpPr/>
          <p:nvPr/>
        </p:nvSpPr>
        <p:spPr>
          <a:xfrm>
            <a:off x="3584257" y="4287203"/>
            <a:ext cx="188595" cy="243840"/>
          </a:xfrm>
          <a:custGeom>
            <a:avLst/>
            <a:gdLst/>
            <a:ahLst/>
            <a:cxnLst/>
            <a:rect l="l" t="t" r="r" b="b"/>
            <a:pathLst>
              <a:path w="251460" h="325120">
                <a:moveTo>
                  <a:pt x="251460" y="325119"/>
                </a:moveTo>
                <a:lnTo>
                  <a:pt x="125729" y="325119"/>
                </a:lnTo>
                <a:lnTo>
                  <a:pt x="0" y="162559"/>
                </a:lnTo>
                <a:lnTo>
                  <a:pt x="125729" y="0"/>
                </a:lnTo>
                <a:lnTo>
                  <a:pt x="251460" y="0"/>
                </a:lnTo>
                <a:lnTo>
                  <a:pt x="125729" y="162559"/>
                </a:lnTo>
                <a:lnTo>
                  <a:pt x="251460" y="325119"/>
                </a:lnTo>
                <a:close/>
              </a:path>
            </a:pathLst>
          </a:custGeom>
          <a:ln w="12700">
            <a:solidFill>
              <a:srgbClr val="1D2331"/>
            </a:solidFill>
          </a:ln>
        </p:spPr>
        <p:txBody>
          <a:bodyPr wrap="square" lIns="0" tIns="0" rIns="0" bIns="0" rtlCol="0"/>
          <a:lstStyle/>
          <a:p>
            <a:endParaRPr sz="1350"/>
          </a:p>
        </p:txBody>
      </p:sp>
      <p:sp>
        <p:nvSpPr>
          <p:cNvPr id="61" name="object 61"/>
          <p:cNvSpPr/>
          <p:nvPr/>
        </p:nvSpPr>
        <p:spPr>
          <a:xfrm>
            <a:off x="3447097" y="4287203"/>
            <a:ext cx="186690" cy="243840"/>
          </a:xfrm>
          <a:custGeom>
            <a:avLst/>
            <a:gdLst/>
            <a:ahLst/>
            <a:cxnLst/>
            <a:rect l="l" t="t" r="r" b="b"/>
            <a:pathLst>
              <a:path w="248920" h="325120">
                <a:moveTo>
                  <a:pt x="248920" y="0"/>
                </a:moveTo>
                <a:lnTo>
                  <a:pt x="124460" y="0"/>
                </a:lnTo>
                <a:lnTo>
                  <a:pt x="0" y="162559"/>
                </a:lnTo>
                <a:lnTo>
                  <a:pt x="124460" y="325119"/>
                </a:lnTo>
                <a:lnTo>
                  <a:pt x="248920" y="325119"/>
                </a:lnTo>
                <a:lnTo>
                  <a:pt x="124460" y="162559"/>
                </a:lnTo>
                <a:lnTo>
                  <a:pt x="248920" y="0"/>
                </a:lnTo>
                <a:close/>
              </a:path>
            </a:pathLst>
          </a:custGeom>
          <a:solidFill>
            <a:srgbClr val="2B3546"/>
          </a:solidFill>
        </p:spPr>
        <p:txBody>
          <a:bodyPr wrap="square" lIns="0" tIns="0" rIns="0" bIns="0" rtlCol="0"/>
          <a:lstStyle/>
          <a:p>
            <a:endParaRPr sz="1350"/>
          </a:p>
        </p:txBody>
      </p:sp>
      <p:sp>
        <p:nvSpPr>
          <p:cNvPr id="62" name="object 62"/>
          <p:cNvSpPr/>
          <p:nvPr/>
        </p:nvSpPr>
        <p:spPr>
          <a:xfrm>
            <a:off x="3447097" y="4287203"/>
            <a:ext cx="186690" cy="243840"/>
          </a:xfrm>
          <a:custGeom>
            <a:avLst/>
            <a:gdLst/>
            <a:ahLst/>
            <a:cxnLst/>
            <a:rect l="l" t="t" r="r" b="b"/>
            <a:pathLst>
              <a:path w="248920" h="325120">
                <a:moveTo>
                  <a:pt x="248920" y="325119"/>
                </a:moveTo>
                <a:lnTo>
                  <a:pt x="124460" y="325119"/>
                </a:lnTo>
                <a:lnTo>
                  <a:pt x="0" y="162559"/>
                </a:lnTo>
                <a:lnTo>
                  <a:pt x="124460" y="0"/>
                </a:lnTo>
                <a:lnTo>
                  <a:pt x="248920" y="0"/>
                </a:lnTo>
                <a:lnTo>
                  <a:pt x="124460" y="162559"/>
                </a:lnTo>
                <a:lnTo>
                  <a:pt x="248920" y="325119"/>
                </a:lnTo>
                <a:close/>
              </a:path>
            </a:pathLst>
          </a:custGeom>
          <a:ln w="12700">
            <a:solidFill>
              <a:srgbClr val="1D2331"/>
            </a:solidFill>
          </a:ln>
        </p:spPr>
        <p:txBody>
          <a:bodyPr wrap="square" lIns="0" tIns="0" rIns="0" bIns="0" rtlCol="0"/>
          <a:lstStyle/>
          <a:p>
            <a:endParaRPr sz="1350"/>
          </a:p>
        </p:txBody>
      </p:sp>
      <p:sp>
        <p:nvSpPr>
          <p:cNvPr id="63" name="object 63"/>
          <p:cNvSpPr/>
          <p:nvPr/>
        </p:nvSpPr>
        <p:spPr>
          <a:xfrm>
            <a:off x="1812608" y="4355782"/>
            <a:ext cx="188595" cy="243840"/>
          </a:xfrm>
          <a:custGeom>
            <a:avLst/>
            <a:gdLst/>
            <a:ahLst/>
            <a:cxnLst/>
            <a:rect l="l" t="t" r="r" b="b"/>
            <a:pathLst>
              <a:path w="251460" h="325120">
                <a:moveTo>
                  <a:pt x="251459" y="0"/>
                </a:moveTo>
                <a:lnTo>
                  <a:pt x="125729" y="0"/>
                </a:lnTo>
                <a:lnTo>
                  <a:pt x="0" y="162559"/>
                </a:lnTo>
                <a:lnTo>
                  <a:pt x="125729" y="325119"/>
                </a:lnTo>
                <a:lnTo>
                  <a:pt x="251459" y="325119"/>
                </a:lnTo>
                <a:lnTo>
                  <a:pt x="125729" y="162559"/>
                </a:lnTo>
                <a:lnTo>
                  <a:pt x="251459" y="0"/>
                </a:lnTo>
                <a:close/>
              </a:path>
            </a:pathLst>
          </a:custGeom>
          <a:solidFill>
            <a:srgbClr val="2B3546"/>
          </a:solidFill>
        </p:spPr>
        <p:txBody>
          <a:bodyPr wrap="square" lIns="0" tIns="0" rIns="0" bIns="0" rtlCol="0"/>
          <a:lstStyle/>
          <a:p>
            <a:endParaRPr sz="1350"/>
          </a:p>
        </p:txBody>
      </p:sp>
      <p:sp>
        <p:nvSpPr>
          <p:cNvPr id="64" name="object 64"/>
          <p:cNvSpPr/>
          <p:nvPr/>
        </p:nvSpPr>
        <p:spPr>
          <a:xfrm>
            <a:off x="1812608" y="4355782"/>
            <a:ext cx="188595" cy="243840"/>
          </a:xfrm>
          <a:custGeom>
            <a:avLst/>
            <a:gdLst/>
            <a:ahLst/>
            <a:cxnLst/>
            <a:rect l="l" t="t" r="r" b="b"/>
            <a:pathLst>
              <a:path w="251460" h="325120">
                <a:moveTo>
                  <a:pt x="251459" y="325119"/>
                </a:moveTo>
                <a:lnTo>
                  <a:pt x="125729" y="325119"/>
                </a:lnTo>
                <a:lnTo>
                  <a:pt x="0" y="162559"/>
                </a:lnTo>
                <a:lnTo>
                  <a:pt x="125729" y="0"/>
                </a:lnTo>
                <a:lnTo>
                  <a:pt x="251459" y="0"/>
                </a:lnTo>
                <a:lnTo>
                  <a:pt x="125729" y="162559"/>
                </a:lnTo>
                <a:lnTo>
                  <a:pt x="251459" y="325119"/>
                </a:lnTo>
                <a:close/>
              </a:path>
            </a:pathLst>
          </a:custGeom>
          <a:ln w="12700">
            <a:solidFill>
              <a:srgbClr val="1D2331"/>
            </a:solidFill>
          </a:ln>
        </p:spPr>
        <p:txBody>
          <a:bodyPr wrap="square" lIns="0" tIns="0" rIns="0" bIns="0" rtlCol="0"/>
          <a:lstStyle/>
          <a:p>
            <a:endParaRPr sz="1350"/>
          </a:p>
        </p:txBody>
      </p:sp>
      <p:sp>
        <p:nvSpPr>
          <p:cNvPr id="65" name="object 65"/>
          <p:cNvSpPr/>
          <p:nvPr/>
        </p:nvSpPr>
        <p:spPr>
          <a:xfrm>
            <a:off x="1675447" y="4355782"/>
            <a:ext cx="186690" cy="243840"/>
          </a:xfrm>
          <a:custGeom>
            <a:avLst/>
            <a:gdLst/>
            <a:ahLst/>
            <a:cxnLst/>
            <a:rect l="l" t="t" r="r" b="b"/>
            <a:pathLst>
              <a:path w="248919" h="325120">
                <a:moveTo>
                  <a:pt x="248919" y="0"/>
                </a:moveTo>
                <a:lnTo>
                  <a:pt x="124459" y="0"/>
                </a:lnTo>
                <a:lnTo>
                  <a:pt x="0" y="162559"/>
                </a:lnTo>
                <a:lnTo>
                  <a:pt x="124459" y="325119"/>
                </a:lnTo>
                <a:lnTo>
                  <a:pt x="248919" y="325119"/>
                </a:lnTo>
                <a:lnTo>
                  <a:pt x="124459" y="162559"/>
                </a:lnTo>
                <a:lnTo>
                  <a:pt x="248919" y="0"/>
                </a:lnTo>
                <a:close/>
              </a:path>
            </a:pathLst>
          </a:custGeom>
          <a:solidFill>
            <a:srgbClr val="2B3546"/>
          </a:solidFill>
        </p:spPr>
        <p:txBody>
          <a:bodyPr wrap="square" lIns="0" tIns="0" rIns="0" bIns="0" rtlCol="0"/>
          <a:lstStyle/>
          <a:p>
            <a:endParaRPr sz="1350"/>
          </a:p>
        </p:txBody>
      </p:sp>
      <p:sp>
        <p:nvSpPr>
          <p:cNvPr id="66" name="object 66"/>
          <p:cNvSpPr/>
          <p:nvPr/>
        </p:nvSpPr>
        <p:spPr>
          <a:xfrm>
            <a:off x="1675447" y="4355782"/>
            <a:ext cx="186690" cy="243840"/>
          </a:xfrm>
          <a:custGeom>
            <a:avLst/>
            <a:gdLst/>
            <a:ahLst/>
            <a:cxnLst/>
            <a:rect l="l" t="t" r="r" b="b"/>
            <a:pathLst>
              <a:path w="248919" h="325120">
                <a:moveTo>
                  <a:pt x="248919" y="325119"/>
                </a:moveTo>
                <a:lnTo>
                  <a:pt x="124459" y="325119"/>
                </a:lnTo>
                <a:lnTo>
                  <a:pt x="0" y="162559"/>
                </a:lnTo>
                <a:lnTo>
                  <a:pt x="124459" y="0"/>
                </a:lnTo>
                <a:lnTo>
                  <a:pt x="248919" y="0"/>
                </a:lnTo>
                <a:lnTo>
                  <a:pt x="124459" y="162559"/>
                </a:lnTo>
                <a:lnTo>
                  <a:pt x="248919" y="325119"/>
                </a:lnTo>
                <a:close/>
              </a:path>
            </a:pathLst>
          </a:custGeom>
          <a:ln w="12700">
            <a:solidFill>
              <a:srgbClr val="1D2331"/>
            </a:solidFill>
          </a:ln>
        </p:spPr>
        <p:txBody>
          <a:bodyPr wrap="square" lIns="0" tIns="0" rIns="0" bIns="0" rtlCol="0"/>
          <a:lstStyle/>
          <a:p>
            <a:endParaRPr sz="1350"/>
          </a:p>
        </p:txBody>
      </p:sp>
      <p:sp>
        <p:nvSpPr>
          <p:cNvPr id="67" name="object 67"/>
          <p:cNvSpPr/>
          <p:nvPr/>
        </p:nvSpPr>
        <p:spPr>
          <a:xfrm>
            <a:off x="1892617" y="2056448"/>
            <a:ext cx="186690" cy="243840"/>
          </a:xfrm>
          <a:custGeom>
            <a:avLst/>
            <a:gdLst/>
            <a:ahLst/>
            <a:cxnLst/>
            <a:rect l="l" t="t" r="r" b="b"/>
            <a:pathLst>
              <a:path w="248919" h="325119">
                <a:moveTo>
                  <a:pt x="124460" y="0"/>
                </a:moveTo>
                <a:lnTo>
                  <a:pt x="0" y="0"/>
                </a:lnTo>
                <a:lnTo>
                  <a:pt x="124460" y="162560"/>
                </a:lnTo>
                <a:lnTo>
                  <a:pt x="0" y="325120"/>
                </a:lnTo>
                <a:lnTo>
                  <a:pt x="124460" y="325120"/>
                </a:lnTo>
                <a:lnTo>
                  <a:pt x="248920" y="162560"/>
                </a:lnTo>
                <a:lnTo>
                  <a:pt x="124460" y="0"/>
                </a:lnTo>
                <a:close/>
              </a:path>
            </a:pathLst>
          </a:custGeom>
          <a:solidFill>
            <a:srgbClr val="2B3546"/>
          </a:solidFill>
        </p:spPr>
        <p:txBody>
          <a:bodyPr wrap="square" lIns="0" tIns="0" rIns="0" bIns="0" rtlCol="0"/>
          <a:lstStyle/>
          <a:p>
            <a:endParaRPr sz="1350"/>
          </a:p>
        </p:txBody>
      </p:sp>
      <p:sp>
        <p:nvSpPr>
          <p:cNvPr id="68" name="object 68"/>
          <p:cNvSpPr/>
          <p:nvPr/>
        </p:nvSpPr>
        <p:spPr>
          <a:xfrm>
            <a:off x="1892617" y="2056448"/>
            <a:ext cx="186690" cy="243840"/>
          </a:xfrm>
          <a:custGeom>
            <a:avLst/>
            <a:gdLst/>
            <a:ahLst/>
            <a:cxnLst/>
            <a:rect l="l" t="t" r="r" b="b"/>
            <a:pathLst>
              <a:path w="248919" h="325119">
                <a:moveTo>
                  <a:pt x="0" y="0"/>
                </a:moveTo>
                <a:lnTo>
                  <a:pt x="124460" y="0"/>
                </a:lnTo>
                <a:lnTo>
                  <a:pt x="248920" y="162560"/>
                </a:lnTo>
                <a:lnTo>
                  <a:pt x="124460" y="325120"/>
                </a:lnTo>
                <a:lnTo>
                  <a:pt x="0" y="325120"/>
                </a:lnTo>
                <a:lnTo>
                  <a:pt x="124460" y="162560"/>
                </a:lnTo>
                <a:lnTo>
                  <a:pt x="0" y="0"/>
                </a:lnTo>
                <a:close/>
              </a:path>
            </a:pathLst>
          </a:custGeom>
          <a:ln w="12700">
            <a:solidFill>
              <a:srgbClr val="1D2331"/>
            </a:solidFill>
          </a:ln>
        </p:spPr>
        <p:txBody>
          <a:bodyPr wrap="square" lIns="0" tIns="0" rIns="0" bIns="0" rtlCol="0"/>
          <a:lstStyle/>
          <a:p>
            <a:endParaRPr sz="1350"/>
          </a:p>
        </p:txBody>
      </p:sp>
      <p:sp>
        <p:nvSpPr>
          <p:cNvPr id="69" name="object 69"/>
          <p:cNvSpPr/>
          <p:nvPr/>
        </p:nvSpPr>
        <p:spPr>
          <a:xfrm>
            <a:off x="2029778" y="2056448"/>
            <a:ext cx="186690" cy="243840"/>
          </a:xfrm>
          <a:custGeom>
            <a:avLst/>
            <a:gdLst/>
            <a:ahLst/>
            <a:cxnLst/>
            <a:rect l="l" t="t" r="r" b="b"/>
            <a:pathLst>
              <a:path w="248919" h="325119">
                <a:moveTo>
                  <a:pt x="124460" y="0"/>
                </a:moveTo>
                <a:lnTo>
                  <a:pt x="0" y="0"/>
                </a:lnTo>
                <a:lnTo>
                  <a:pt x="124460" y="162560"/>
                </a:lnTo>
                <a:lnTo>
                  <a:pt x="0" y="325120"/>
                </a:lnTo>
                <a:lnTo>
                  <a:pt x="124460" y="325120"/>
                </a:lnTo>
                <a:lnTo>
                  <a:pt x="248919" y="162560"/>
                </a:lnTo>
                <a:lnTo>
                  <a:pt x="124460" y="0"/>
                </a:lnTo>
                <a:close/>
              </a:path>
            </a:pathLst>
          </a:custGeom>
          <a:solidFill>
            <a:srgbClr val="2B3546"/>
          </a:solidFill>
        </p:spPr>
        <p:txBody>
          <a:bodyPr wrap="square" lIns="0" tIns="0" rIns="0" bIns="0" rtlCol="0"/>
          <a:lstStyle/>
          <a:p>
            <a:endParaRPr sz="1350"/>
          </a:p>
        </p:txBody>
      </p:sp>
      <p:sp>
        <p:nvSpPr>
          <p:cNvPr id="70" name="object 70"/>
          <p:cNvSpPr/>
          <p:nvPr/>
        </p:nvSpPr>
        <p:spPr>
          <a:xfrm>
            <a:off x="2029778" y="2056448"/>
            <a:ext cx="186690" cy="243840"/>
          </a:xfrm>
          <a:custGeom>
            <a:avLst/>
            <a:gdLst/>
            <a:ahLst/>
            <a:cxnLst/>
            <a:rect l="l" t="t" r="r" b="b"/>
            <a:pathLst>
              <a:path w="248919" h="325119">
                <a:moveTo>
                  <a:pt x="0" y="0"/>
                </a:moveTo>
                <a:lnTo>
                  <a:pt x="124460" y="0"/>
                </a:lnTo>
                <a:lnTo>
                  <a:pt x="248919" y="162560"/>
                </a:lnTo>
                <a:lnTo>
                  <a:pt x="124460" y="325120"/>
                </a:lnTo>
                <a:lnTo>
                  <a:pt x="0" y="325120"/>
                </a:lnTo>
                <a:lnTo>
                  <a:pt x="124460" y="162560"/>
                </a:lnTo>
                <a:lnTo>
                  <a:pt x="0" y="0"/>
                </a:lnTo>
                <a:close/>
              </a:path>
            </a:pathLst>
          </a:custGeom>
          <a:ln w="12700">
            <a:solidFill>
              <a:srgbClr val="1D2331"/>
            </a:solidFill>
          </a:ln>
        </p:spPr>
        <p:txBody>
          <a:bodyPr wrap="square" lIns="0" tIns="0" rIns="0" bIns="0" rtlCol="0"/>
          <a:lstStyle/>
          <a:p>
            <a:endParaRPr sz="1350"/>
          </a:p>
        </p:txBody>
      </p:sp>
      <p:sp>
        <p:nvSpPr>
          <p:cNvPr id="71" name="object 71"/>
          <p:cNvSpPr/>
          <p:nvPr/>
        </p:nvSpPr>
        <p:spPr>
          <a:xfrm>
            <a:off x="861060" y="2482215"/>
            <a:ext cx="367665" cy="260985"/>
          </a:xfrm>
          <a:custGeom>
            <a:avLst/>
            <a:gdLst/>
            <a:ahLst/>
            <a:cxnLst/>
            <a:rect l="l" t="t" r="r" b="b"/>
            <a:pathLst>
              <a:path w="490219" h="347980">
                <a:moveTo>
                  <a:pt x="367664" y="0"/>
                </a:moveTo>
                <a:lnTo>
                  <a:pt x="122554" y="0"/>
                </a:lnTo>
                <a:lnTo>
                  <a:pt x="122554" y="10921"/>
                </a:lnTo>
                <a:lnTo>
                  <a:pt x="367664" y="10921"/>
                </a:lnTo>
                <a:lnTo>
                  <a:pt x="367664" y="0"/>
                </a:lnTo>
                <a:close/>
              </a:path>
              <a:path w="490219" h="347980">
                <a:moveTo>
                  <a:pt x="367664" y="21716"/>
                </a:moveTo>
                <a:lnTo>
                  <a:pt x="122554" y="21716"/>
                </a:lnTo>
                <a:lnTo>
                  <a:pt x="122554" y="43433"/>
                </a:lnTo>
                <a:lnTo>
                  <a:pt x="367664" y="43433"/>
                </a:lnTo>
                <a:lnTo>
                  <a:pt x="367664" y="21716"/>
                </a:lnTo>
                <a:close/>
              </a:path>
              <a:path w="490219" h="347980">
                <a:moveTo>
                  <a:pt x="490219" y="173989"/>
                </a:moveTo>
                <a:lnTo>
                  <a:pt x="0" y="173989"/>
                </a:lnTo>
                <a:lnTo>
                  <a:pt x="245109" y="347979"/>
                </a:lnTo>
                <a:lnTo>
                  <a:pt x="490219" y="173989"/>
                </a:lnTo>
                <a:close/>
              </a:path>
              <a:path w="490219" h="347980">
                <a:moveTo>
                  <a:pt x="367664" y="54355"/>
                </a:moveTo>
                <a:lnTo>
                  <a:pt x="122554" y="54355"/>
                </a:lnTo>
                <a:lnTo>
                  <a:pt x="122554" y="173989"/>
                </a:lnTo>
                <a:lnTo>
                  <a:pt x="367664" y="173989"/>
                </a:lnTo>
                <a:lnTo>
                  <a:pt x="367664" y="54355"/>
                </a:lnTo>
                <a:close/>
              </a:path>
            </a:pathLst>
          </a:custGeom>
          <a:solidFill>
            <a:srgbClr val="5E4A29"/>
          </a:solidFill>
        </p:spPr>
        <p:txBody>
          <a:bodyPr wrap="square" lIns="0" tIns="0" rIns="0" bIns="0" rtlCol="0"/>
          <a:lstStyle/>
          <a:p>
            <a:endParaRPr sz="1350"/>
          </a:p>
        </p:txBody>
      </p:sp>
      <p:sp>
        <p:nvSpPr>
          <p:cNvPr id="72" name="object 72"/>
          <p:cNvSpPr/>
          <p:nvPr/>
        </p:nvSpPr>
        <p:spPr>
          <a:xfrm>
            <a:off x="2640330" y="2478404"/>
            <a:ext cx="367665" cy="260985"/>
          </a:xfrm>
          <a:custGeom>
            <a:avLst/>
            <a:gdLst/>
            <a:ahLst/>
            <a:cxnLst/>
            <a:rect l="l" t="t" r="r" b="b"/>
            <a:pathLst>
              <a:path w="490220" h="347980">
                <a:moveTo>
                  <a:pt x="367664" y="0"/>
                </a:moveTo>
                <a:lnTo>
                  <a:pt x="122555" y="0"/>
                </a:lnTo>
                <a:lnTo>
                  <a:pt x="122555" y="10922"/>
                </a:lnTo>
                <a:lnTo>
                  <a:pt x="367664" y="10922"/>
                </a:lnTo>
                <a:lnTo>
                  <a:pt x="367664" y="0"/>
                </a:lnTo>
                <a:close/>
              </a:path>
              <a:path w="490220" h="347980">
                <a:moveTo>
                  <a:pt x="367664" y="21717"/>
                </a:moveTo>
                <a:lnTo>
                  <a:pt x="122555" y="21717"/>
                </a:lnTo>
                <a:lnTo>
                  <a:pt x="122555" y="43434"/>
                </a:lnTo>
                <a:lnTo>
                  <a:pt x="367664" y="43434"/>
                </a:lnTo>
                <a:lnTo>
                  <a:pt x="367664" y="21717"/>
                </a:lnTo>
                <a:close/>
              </a:path>
              <a:path w="490220" h="347980">
                <a:moveTo>
                  <a:pt x="490220" y="173989"/>
                </a:moveTo>
                <a:lnTo>
                  <a:pt x="0" y="173989"/>
                </a:lnTo>
                <a:lnTo>
                  <a:pt x="245110" y="347980"/>
                </a:lnTo>
                <a:lnTo>
                  <a:pt x="490220" y="173989"/>
                </a:lnTo>
                <a:close/>
              </a:path>
              <a:path w="490220" h="347980">
                <a:moveTo>
                  <a:pt x="367664" y="54356"/>
                </a:moveTo>
                <a:lnTo>
                  <a:pt x="122555" y="54356"/>
                </a:lnTo>
                <a:lnTo>
                  <a:pt x="122555" y="173989"/>
                </a:lnTo>
                <a:lnTo>
                  <a:pt x="367664" y="173989"/>
                </a:lnTo>
                <a:lnTo>
                  <a:pt x="367664" y="54356"/>
                </a:lnTo>
                <a:close/>
              </a:path>
            </a:pathLst>
          </a:custGeom>
          <a:solidFill>
            <a:srgbClr val="5E4A29"/>
          </a:solidFill>
        </p:spPr>
        <p:txBody>
          <a:bodyPr wrap="square" lIns="0" tIns="0" rIns="0" bIns="0" rtlCol="0"/>
          <a:lstStyle/>
          <a:p>
            <a:endParaRPr sz="1350"/>
          </a:p>
        </p:txBody>
      </p:sp>
      <p:sp>
        <p:nvSpPr>
          <p:cNvPr id="73" name="object 73"/>
          <p:cNvSpPr/>
          <p:nvPr/>
        </p:nvSpPr>
        <p:spPr>
          <a:xfrm>
            <a:off x="4202430" y="2478404"/>
            <a:ext cx="367665" cy="260985"/>
          </a:xfrm>
          <a:custGeom>
            <a:avLst/>
            <a:gdLst/>
            <a:ahLst/>
            <a:cxnLst/>
            <a:rect l="l" t="t" r="r" b="b"/>
            <a:pathLst>
              <a:path w="490220" h="347980">
                <a:moveTo>
                  <a:pt x="367664" y="0"/>
                </a:moveTo>
                <a:lnTo>
                  <a:pt x="122555" y="0"/>
                </a:lnTo>
                <a:lnTo>
                  <a:pt x="122555" y="10922"/>
                </a:lnTo>
                <a:lnTo>
                  <a:pt x="367664" y="10922"/>
                </a:lnTo>
                <a:lnTo>
                  <a:pt x="367664" y="0"/>
                </a:lnTo>
                <a:close/>
              </a:path>
              <a:path w="490220" h="347980">
                <a:moveTo>
                  <a:pt x="367664" y="21717"/>
                </a:moveTo>
                <a:lnTo>
                  <a:pt x="122555" y="21717"/>
                </a:lnTo>
                <a:lnTo>
                  <a:pt x="122555" y="43434"/>
                </a:lnTo>
                <a:lnTo>
                  <a:pt x="367664" y="43434"/>
                </a:lnTo>
                <a:lnTo>
                  <a:pt x="367664" y="21717"/>
                </a:lnTo>
                <a:close/>
              </a:path>
              <a:path w="490220" h="347980">
                <a:moveTo>
                  <a:pt x="490220" y="173989"/>
                </a:moveTo>
                <a:lnTo>
                  <a:pt x="0" y="173989"/>
                </a:lnTo>
                <a:lnTo>
                  <a:pt x="245110" y="347980"/>
                </a:lnTo>
                <a:lnTo>
                  <a:pt x="490220" y="173989"/>
                </a:lnTo>
                <a:close/>
              </a:path>
              <a:path w="490220" h="347980">
                <a:moveTo>
                  <a:pt x="367664" y="54356"/>
                </a:moveTo>
                <a:lnTo>
                  <a:pt x="122555" y="54356"/>
                </a:lnTo>
                <a:lnTo>
                  <a:pt x="122555" y="173989"/>
                </a:lnTo>
                <a:lnTo>
                  <a:pt x="367664" y="173989"/>
                </a:lnTo>
                <a:lnTo>
                  <a:pt x="367664" y="54356"/>
                </a:lnTo>
                <a:close/>
              </a:path>
            </a:pathLst>
          </a:custGeom>
          <a:solidFill>
            <a:srgbClr val="5E4A29"/>
          </a:solidFill>
        </p:spPr>
        <p:txBody>
          <a:bodyPr wrap="square" lIns="0" tIns="0" rIns="0" bIns="0" rtlCol="0"/>
          <a:lstStyle/>
          <a:p>
            <a:endParaRPr sz="1350"/>
          </a:p>
        </p:txBody>
      </p:sp>
      <p:sp>
        <p:nvSpPr>
          <p:cNvPr id="74" name="object 74"/>
          <p:cNvSpPr/>
          <p:nvPr/>
        </p:nvSpPr>
        <p:spPr>
          <a:xfrm>
            <a:off x="5875020" y="2478404"/>
            <a:ext cx="369569" cy="260985"/>
          </a:xfrm>
          <a:custGeom>
            <a:avLst/>
            <a:gdLst/>
            <a:ahLst/>
            <a:cxnLst/>
            <a:rect l="l" t="t" r="r" b="b"/>
            <a:pathLst>
              <a:path w="492759" h="347980">
                <a:moveTo>
                  <a:pt x="369570" y="0"/>
                </a:moveTo>
                <a:lnTo>
                  <a:pt x="123190" y="0"/>
                </a:lnTo>
                <a:lnTo>
                  <a:pt x="123190" y="10922"/>
                </a:lnTo>
                <a:lnTo>
                  <a:pt x="369570" y="10922"/>
                </a:lnTo>
                <a:lnTo>
                  <a:pt x="369570" y="0"/>
                </a:lnTo>
                <a:close/>
              </a:path>
              <a:path w="492759" h="347980">
                <a:moveTo>
                  <a:pt x="369570" y="21717"/>
                </a:moveTo>
                <a:lnTo>
                  <a:pt x="123190" y="21717"/>
                </a:lnTo>
                <a:lnTo>
                  <a:pt x="123190" y="43434"/>
                </a:lnTo>
                <a:lnTo>
                  <a:pt x="369570" y="43434"/>
                </a:lnTo>
                <a:lnTo>
                  <a:pt x="369570" y="21717"/>
                </a:lnTo>
                <a:close/>
              </a:path>
              <a:path w="492759" h="347980">
                <a:moveTo>
                  <a:pt x="492760" y="173989"/>
                </a:moveTo>
                <a:lnTo>
                  <a:pt x="0" y="173989"/>
                </a:lnTo>
                <a:lnTo>
                  <a:pt x="246380" y="347980"/>
                </a:lnTo>
                <a:lnTo>
                  <a:pt x="492760" y="173989"/>
                </a:lnTo>
                <a:close/>
              </a:path>
              <a:path w="492759" h="347980">
                <a:moveTo>
                  <a:pt x="369570" y="54356"/>
                </a:moveTo>
                <a:lnTo>
                  <a:pt x="123190" y="54356"/>
                </a:lnTo>
                <a:lnTo>
                  <a:pt x="123190" y="173989"/>
                </a:lnTo>
                <a:lnTo>
                  <a:pt x="369570" y="173989"/>
                </a:lnTo>
                <a:lnTo>
                  <a:pt x="369570" y="54356"/>
                </a:lnTo>
                <a:close/>
              </a:path>
            </a:pathLst>
          </a:custGeom>
          <a:solidFill>
            <a:srgbClr val="5E4A29"/>
          </a:solidFill>
        </p:spPr>
        <p:txBody>
          <a:bodyPr wrap="square" lIns="0" tIns="0" rIns="0" bIns="0" rtlCol="0"/>
          <a:lstStyle/>
          <a:p>
            <a:endParaRPr sz="1350"/>
          </a:p>
        </p:txBody>
      </p:sp>
      <p:sp>
        <p:nvSpPr>
          <p:cNvPr id="75" name="object 75"/>
          <p:cNvSpPr/>
          <p:nvPr/>
        </p:nvSpPr>
        <p:spPr>
          <a:xfrm>
            <a:off x="7482839" y="2474595"/>
            <a:ext cx="367665" cy="260985"/>
          </a:xfrm>
          <a:custGeom>
            <a:avLst/>
            <a:gdLst/>
            <a:ahLst/>
            <a:cxnLst/>
            <a:rect l="l" t="t" r="r" b="b"/>
            <a:pathLst>
              <a:path w="490220" h="347980">
                <a:moveTo>
                  <a:pt x="367664" y="0"/>
                </a:moveTo>
                <a:lnTo>
                  <a:pt x="122554" y="0"/>
                </a:lnTo>
                <a:lnTo>
                  <a:pt x="122554" y="10922"/>
                </a:lnTo>
                <a:lnTo>
                  <a:pt x="367664" y="10922"/>
                </a:lnTo>
                <a:lnTo>
                  <a:pt x="367664" y="0"/>
                </a:lnTo>
                <a:close/>
              </a:path>
              <a:path w="490220" h="347980">
                <a:moveTo>
                  <a:pt x="367664" y="21716"/>
                </a:moveTo>
                <a:lnTo>
                  <a:pt x="122554" y="21716"/>
                </a:lnTo>
                <a:lnTo>
                  <a:pt x="122554" y="43434"/>
                </a:lnTo>
                <a:lnTo>
                  <a:pt x="367664" y="43434"/>
                </a:lnTo>
                <a:lnTo>
                  <a:pt x="367664" y="21716"/>
                </a:lnTo>
                <a:close/>
              </a:path>
              <a:path w="490220" h="347980">
                <a:moveTo>
                  <a:pt x="490220" y="173989"/>
                </a:moveTo>
                <a:lnTo>
                  <a:pt x="0" y="173989"/>
                </a:lnTo>
                <a:lnTo>
                  <a:pt x="245109" y="347979"/>
                </a:lnTo>
                <a:lnTo>
                  <a:pt x="490220" y="173989"/>
                </a:lnTo>
                <a:close/>
              </a:path>
              <a:path w="490220" h="347980">
                <a:moveTo>
                  <a:pt x="367664" y="54355"/>
                </a:moveTo>
                <a:lnTo>
                  <a:pt x="122554" y="54355"/>
                </a:lnTo>
                <a:lnTo>
                  <a:pt x="122554" y="173989"/>
                </a:lnTo>
                <a:lnTo>
                  <a:pt x="367664" y="173989"/>
                </a:lnTo>
                <a:lnTo>
                  <a:pt x="367664" y="54355"/>
                </a:lnTo>
                <a:close/>
              </a:path>
            </a:pathLst>
          </a:custGeom>
          <a:solidFill>
            <a:srgbClr val="5E4A29"/>
          </a:solidFill>
        </p:spPr>
        <p:txBody>
          <a:bodyPr wrap="square" lIns="0" tIns="0" rIns="0" bIns="0" rtlCol="0"/>
          <a:lstStyle/>
          <a:p>
            <a:endParaRPr sz="1350"/>
          </a:p>
        </p:txBody>
      </p:sp>
      <p:sp>
        <p:nvSpPr>
          <p:cNvPr id="76" name="object 76"/>
          <p:cNvSpPr/>
          <p:nvPr/>
        </p:nvSpPr>
        <p:spPr>
          <a:xfrm>
            <a:off x="950595" y="4657725"/>
            <a:ext cx="367665" cy="259080"/>
          </a:xfrm>
          <a:custGeom>
            <a:avLst/>
            <a:gdLst/>
            <a:ahLst/>
            <a:cxnLst/>
            <a:rect l="l" t="t" r="r" b="b"/>
            <a:pathLst>
              <a:path w="490219" h="345439">
                <a:moveTo>
                  <a:pt x="367665" y="0"/>
                </a:moveTo>
                <a:lnTo>
                  <a:pt x="122555" y="0"/>
                </a:lnTo>
                <a:lnTo>
                  <a:pt x="122555" y="10794"/>
                </a:lnTo>
                <a:lnTo>
                  <a:pt x="367665" y="10794"/>
                </a:lnTo>
                <a:lnTo>
                  <a:pt x="367665" y="0"/>
                </a:lnTo>
                <a:close/>
              </a:path>
              <a:path w="490219" h="345439">
                <a:moveTo>
                  <a:pt x="367665" y="21589"/>
                </a:moveTo>
                <a:lnTo>
                  <a:pt x="122555" y="21589"/>
                </a:lnTo>
                <a:lnTo>
                  <a:pt x="122555" y="43180"/>
                </a:lnTo>
                <a:lnTo>
                  <a:pt x="367665" y="43180"/>
                </a:lnTo>
                <a:lnTo>
                  <a:pt x="367665" y="21589"/>
                </a:lnTo>
                <a:close/>
              </a:path>
              <a:path w="490219" h="345439">
                <a:moveTo>
                  <a:pt x="490220" y="172719"/>
                </a:moveTo>
                <a:lnTo>
                  <a:pt x="0" y="172719"/>
                </a:lnTo>
                <a:lnTo>
                  <a:pt x="245109" y="345440"/>
                </a:lnTo>
                <a:lnTo>
                  <a:pt x="490220" y="172719"/>
                </a:lnTo>
                <a:close/>
              </a:path>
              <a:path w="490219" h="345439">
                <a:moveTo>
                  <a:pt x="367665" y="53975"/>
                </a:moveTo>
                <a:lnTo>
                  <a:pt x="122555" y="53975"/>
                </a:lnTo>
                <a:lnTo>
                  <a:pt x="122555" y="172719"/>
                </a:lnTo>
                <a:lnTo>
                  <a:pt x="367665" y="172719"/>
                </a:lnTo>
                <a:lnTo>
                  <a:pt x="367665" y="53975"/>
                </a:lnTo>
                <a:close/>
              </a:path>
            </a:pathLst>
          </a:custGeom>
          <a:solidFill>
            <a:srgbClr val="5E4A29"/>
          </a:solidFill>
        </p:spPr>
        <p:txBody>
          <a:bodyPr wrap="square" lIns="0" tIns="0" rIns="0" bIns="0" rtlCol="0"/>
          <a:lstStyle/>
          <a:p>
            <a:endParaRPr sz="1350"/>
          </a:p>
        </p:txBody>
      </p:sp>
      <p:sp>
        <p:nvSpPr>
          <p:cNvPr id="77" name="object 77"/>
          <p:cNvSpPr/>
          <p:nvPr/>
        </p:nvSpPr>
        <p:spPr>
          <a:xfrm>
            <a:off x="4231005" y="4657725"/>
            <a:ext cx="367665" cy="259080"/>
          </a:xfrm>
          <a:custGeom>
            <a:avLst/>
            <a:gdLst/>
            <a:ahLst/>
            <a:cxnLst/>
            <a:rect l="l" t="t" r="r" b="b"/>
            <a:pathLst>
              <a:path w="490220" h="345439">
                <a:moveTo>
                  <a:pt x="367664" y="0"/>
                </a:moveTo>
                <a:lnTo>
                  <a:pt x="122555" y="0"/>
                </a:lnTo>
                <a:lnTo>
                  <a:pt x="122555" y="10794"/>
                </a:lnTo>
                <a:lnTo>
                  <a:pt x="367664" y="10794"/>
                </a:lnTo>
                <a:lnTo>
                  <a:pt x="367664" y="0"/>
                </a:lnTo>
                <a:close/>
              </a:path>
              <a:path w="490220" h="345439">
                <a:moveTo>
                  <a:pt x="367664" y="21589"/>
                </a:moveTo>
                <a:lnTo>
                  <a:pt x="122555" y="21589"/>
                </a:lnTo>
                <a:lnTo>
                  <a:pt x="122555" y="43180"/>
                </a:lnTo>
                <a:lnTo>
                  <a:pt x="367664" y="43180"/>
                </a:lnTo>
                <a:lnTo>
                  <a:pt x="367664" y="21589"/>
                </a:lnTo>
                <a:close/>
              </a:path>
              <a:path w="490220" h="345439">
                <a:moveTo>
                  <a:pt x="490220" y="172719"/>
                </a:moveTo>
                <a:lnTo>
                  <a:pt x="0" y="172719"/>
                </a:lnTo>
                <a:lnTo>
                  <a:pt x="245110" y="345440"/>
                </a:lnTo>
                <a:lnTo>
                  <a:pt x="490220" y="172719"/>
                </a:lnTo>
                <a:close/>
              </a:path>
              <a:path w="490220" h="345439">
                <a:moveTo>
                  <a:pt x="367664" y="53975"/>
                </a:moveTo>
                <a:lnTo>
                  <a:pt x="122555" y="53975"/>
                </a:lnTo>
                <a:lnTo>
                  <a:pt x="122555" y="172719"/>
                </a:lnTo>
                <a:lnTo>
                  <a:pt x="367664" y="172719"/>
                </a:lnTo>
                <a:lnTo>
                  <a:pt x="367664" y="53975"/>
                </a:lnTo>
                <a:close/>
              </a:path>
            </a:pathLst>
          </a:custGeom>
          <a:solidFill>
            <a:srgbClr val="5E4A29"/>
          </a:solidFill>
        </p:spPr>
        <p:txBody>
          <a:bodyPr wrap="square" lIns="0" tIns="0" rIns="0" bIns="0" rtlCol="0"/>
          <a:lstStyle/>
          <a:p>
            <a:endParaRPr sz="1350"/>
          </a:p>
        </p:txBody>
      </p:sp>
      <p:sp>
        <p:nvSpPr>
          <p:cNvPr id="78" name="object 78"/>
          <p:cNvSpPr/>
          <p:nvPr/>
        </p:nvSpPr>
        <p:spPr>
          <a:xfrm>
            <a:off x="5823585" y="4655819"/>
            <a:ext cx="367665" cy="260985"/>
          </a:xfrm>
          <a:custGeom>
            <a:avLst/>
            <a:gdLst/>
            <a:ahLst/>
            <a:cxnLst/>
            <a:rect l="l" t="t" r="r" b="b"/>
            <a:pathLst>
              <a:path w="490220" h="347979">
                <a:moveTo>
                  <a:pt x="367665" y="0"/>
                </a:moveTo>
                <a:lnTo>
                  <a:pt x="122554" y="0"/>
                </a:lnTo>
                <a:lnTo>
                  <a:pt x="122554" y="10921"/>
                </a:lnTo>
                <a:lnTo>
                  <a:pt x="367665" y="10921"/>
                </a:lnTo>
                <a:lnTo>
                  <a:pt x="367665" y="0"/>
                </a:lnTo>
                <a:close/>
              </a:path>
              <a:path w="490220" h="347979">
                <a:moveTo>
                  <a:pt x="367665" y="21716"/>
                </a:moveTo>
                <a:lnTo>
                  <a:pt x="122554" y="21716"/>
                </a:lnTo>
                <a:lnTo>
                  <a:pt x="122554" y="43433"/>
                </a:lnTo>
                <a:lnTo>
                  <a:pt x="367665" y="43433"/>
                </a:lnTo>
                <a:lnTo>
                  <a:pt x="367665" y="21716"/>
                </a:lnTo>
                <a:close/>
              </a:path>
              <a:path w="490220" h="347979">
                <a:moveTo>
                  <a:pt x="490220" y="173989"/>
                </a:moveTo>
                <a:lnTo>
                  <a:pt x="0" y="173989"/>
                </a:lnTo>
                <a:lnTo>
                  <a:pt x="245110" y="347979"/>
                </a:lnTo>
                <a:lnTo>
                  <a:pt x="490220" y="173989"/>
                </a:lnTo>
                <a:close/>
              </a:path>
              <a:path w="490220" h="347979">
                <a:moveTo>
                  <a:pt x="367665" y="54356"/>
                </a:moveTo>
                <a:lnTo>
                  <a:pt x="122554" y="54356"/>
                </a:lnTo>
                <a:lnTo>
                  <a:pt x="122554" y="173989"/>
                </a:lnTo>
                <a:lnTo>
                  <a:pt x="367665" y="173989"/>
                </a:lnTo>
                <a:lnTo>
                  <a:pt x="367665" y="54356"/>
                </a:lnTo>
                <a:close/>
              </a:path>
            </a:pathLst>
          </a:custGeom>
          <a:solidFill>
            <a:srgbClr val="5E4A29"/>
          </a:solidFill>
        </p:spPr>
        <p:txBody>
          <a:bodyPr wrap="square" lIns="0" tIns="0" rIns="0" bIns="0" rtlCol="0"/>
          <a:lstStyle/>
          <a:p>
            <a:endParaRPr sz="1350"/>
          </a:p>
        </p:txBody>
      </p:sp>
      <p:sp>
        <p:nvSpPr>
          <p:cNvPr id="79" name="object 79"/>
          <p:cNvSpPr/>
          <p:nvPr/>
        </p:nvSpPr>
        <p:spPr>
          <a:xfrm>
            <a:off x="7574281" y="4655819"/>
            <a:ext cx="369569" cy="260985"/>
          </a:xfrm>
          <a:custGeom>
            <a:avLst/>
            <a:gdLst/>
            <a:ahLst/>
            <a:cxnLst/>
            <a:rect l="l" t="t" r="r" b="b"/>
            <a:pathLst>
              <a:path w="492759" h="347979">
                <a:moveTo>
                  <a:pt x="369569" y="0"/>
                </a:moveTo>
                <a:lnTo>
                  <a:pt x="123189" y="0"/>
                </a:lnTo>
                <a:lnTo>
                  <a:pt x="123189" y="10921"/>
                </a:lnTo>
                <a:lnTo>
                  <a:pt x="369569" y="10921"/>
                </a:lnTo>
                <a:lnTo>
                  <a:pt x="369569" y="0"/>
                </a:lnTo>
                <a:close/>
              </a:path>
              <a:path w="492759" h="347979">
                <a:moveTo>
                  <a:pt x="369569" y="21716"/>
                </a:moveTo>
                <a:lnTo>
                  <a:pt x="123189" y="21716"/>
                </a:lnTo>
                <a:lnTo>
                  <a:pt x="123189" y="43433"/>
                </a:lnTo>
                <a:lnTo>
                  <a:pt x="369569" y="43433"/>
                </a:lnTo>
                <a:lnTo>
                  <a:pt x="369569" y="21716"/>
                </a:lnTo>
                <a:close/>
              </a:path>
              <a:path w="492759" h="347979">
                <a:moveTo>
                  <a:pt x="492759" y="173989"/>
                </a:moveTo>
                <a:lnTo>
                  <a:pt x="0" y="173989"/>
                </a:lnTo>
                <a:lnTo>
                  <a:pt x="246379" y="347979"/>
                </a:lnTo>
                <a:lnTo>
                  <a:pt x="492759" y="173989"/>
                </a:lnTo>
                <a:close/>
              </a:path>
              <a:path w="492759" h="347979">
                <a:moveTo>
                  <a:pt x="369569" y="54356"/>
                </a:moveTo>
                <a:lnTo>
                  <a:pt x="123189" y="54356"/>
                </a:lnTo>
                <a:lnTo>
                  <a:pt x="123189" y="173989"/>
                </a:lnTo>
                <a:lnTo>
                  <a:pt x="369569" y="173989"/>
                </a:lnTo>
                <a:lnTo>
                  <a:pt x="369569" y="54356"/>
                </a:lnTo>
                <a:close/>
              </a:path>
            </a:pathLst>
          </a:custGeom>
          <a:solidFill>
            <a:srgbClr val="5E4A29"/>
          </a:solidFill>
        </p:spPr>
        <p:txBody>
          <a:bodyPr wrap="square" lIns="0" tIns="0" rIns="0" bIns="0" rtlCol="0"/>
          <a:lstStyle/>
          <a:p>
            <a:endParaRPr sz="1350"/>
          </a:p>
        </p:txBody>
      </p:sp>
      <p:sp>
        <p:nvSpPr>
          <p:cNvPr id="80" name="object 80"/>
          <p:cNvSpPr/>
          <p:nvPr/>
        </p:nvSpPr>
        <p:spPr>
          <a:xfrm>
            <a:off x="2615565" y="4661534"/>
            <a:ext cx="367665" cy="259080"/>
          </a:xfrm>
          <a:custGeom>
            <a:avLst/>
            <a:gdLst/>
            <a:ahLst/>
            <a:cxnLst/>
            <a:rect l="l" t="t" r="r" b="b"/>
            <a:pathLst>
              <a:path w="490220" h="345439">
                <a:moveTo>
                  <a:pt x="367664" y="0"/>
                </a:moveTo>
                <a:lnTo>
                  <a:pt x="122554" y="0"/>
                </a:lnTo>
                <a:lnTo>
                  <a:pt x="122554" y="10795"/>
                </a:lnTo>
                <a:lnTo>
                  <a:pt x="367664" y="10795"/>
                </a:lnTo>
                <a:lnTo>
                  <a:pt x="367664" y="0"/>
                </a:lnTo>
                <a:close/>
              </a:path>
              <a:path w="490220" h="345439">
                <a:moveTo>
                  <a:pt x="367664" y="21590"/>
                </a:moveTo>
                <a:lnTo>
                  <a:pt x="122554" y="21590"/>
                </a:lnTo>
                <a:lnTo>
                  <a:pt x="122554" y="43180"/>
                </a:lnTo>
                <a:lnTo>
                  <a:pt x="367664" y="43180"/>
                </a:lnTo>
                <a:lnTo>
                  <a:pt x="367664" y="21590"/>
                </a:lnTo>
                <a:close/>
              </a:path>
              <a:path w="490220" h="345439">
                <a:moveTo>
                  <a:pt x="490219" y="172720"/>
                </a:moveTo>
                <a:lnTo>
                  <a:pt x="0" y="172720"/>
                </a:lnTo>
                <a:lnTo>
                  <a:pt x="245109" y="345440"/>
                </a:lnTo>
                <a:lnTo>
                  <a:pt x="490219" y="172720"/>
                </a:lnTo>
                <a:close/>
              </a:path>
              <a:path w="490220" h="345439">
                <a:moveTo>
                  <a:pt x="367664" y="53975"/>
                </a:moveTo>
                <a:lnTo>
                  <a:pt x="122554" y="53975"/>
                </a:lnTo>
                <a:lnTo>
                  <a:pt x="122554" y="172720"/>
                </a:lnTo>
                <a:lnTo>
                  <a:pt x="367664" y="172720"/>
                </a:lnTo>
                <a:lnTo>
                  <a:pt x="367664" y="53975"/>
                </a:lnTo>
                <a:close/>
              </a:path>
            </a:pathLst>
          </a:custGeom>
          <a:solidFill>
            <a:srgbClr val="5E4A29"/>
          </a:solidFill>
        </p:spPr>
        <p:txBody>
          <a:bodyPr wrap="square" lIns="0" tIns="0" rIns="0" bIns="0" rtlCol="0"/>
          <a:lstStyle/>
          <a:p>
            <a:endParaRPr sz="1350"/>
          </a:p>
        </p:txBody>
      </p:sp>
      <p:sp>
        <p:nvSpPr>
          <p:cNvPr id="81" name="object 81"/>
          <p:cNvSpPr/>
          <p:nvPr/>
        </p:nvSpPr>
        <p:spPr>
          <a:xfrm>
            <a:off x="2033588" y="3885247"/>
            <a:ext cx="4890135" cy="1828800"/>
          </a:xfrm>
          <a:custGeom>
            <a:avLst/>
            <a:gdLst/>
            <a:ahLst/>
            <a:cxnLst/>
            <a:rect l="l" t="t" r="r" b="b"/>
            <a:pathLst>
              <a:path w="6520180" h="2438400">
                <a:moveTo>
                  <a:pt x="0" y="2438400"/>
                </a:moveTo>
                <a:lnTo>
                  <a:pt x="6520180" y="2438400"/>
                </a:lnTo>
                <a:lnTo>
                  <a:pt x="6520180" y="0"/>
                </a:lnTo>
                <a:lnTo>
                  <a:pt x="0" y="0"/>
                </a:lnTo>
                <a:lnTo>
                  <a:pt x="0" y="2438400"/>
                </a:lnTo>
                <a:close/>
              </a:path>
            </a:pathLst>
          </a:custGeom>
          <a:ln w="38100">
            <a:solidFill>
              <a:srgbClr val="000000"/>
            </a:solidFill>
            <a:prstDash val="lgDash"/>
          </a:ln>
        </p:spPr>
        <p:txBody>
          <a:bodyPr wrap="square" lIns="0" tIns="0" rIns="0" bIns="0" rtlCol="0"/>
          <a:lstStyle/>
          <a:p>
            <a:endParaRPr sz="1350"/>
          </a:p>
        </p:txBody>
      </p:sp>
      <p:sp>
        <p:nvSpPr>
          <p:cNvPr id="82" name="object 82"/>
          <p:cNvSpPr/>
          <p:nvPr/>
        </p:nvSpPr>
        <p:spPr>
          <a:xfrm>
            <a:off x="3428047" y="2025967"/>
            <a:ext cx="369569" cy="274320"/>
          </a:xfrm>
          <a:custGeom>
            <a:avLst/>
            <a:gdLst/>
            <a:ahLst/>
            <a:cxnLst/>
            <a:rect l="l" t="t" r="r" b="b"/>
            <a:pathLst>
              <a:path w="492760" h="365760">
                <a:moveTo>
                  <a:pt x="182880" y="0"/>
                </a:moveTo>
                <a:lnTo>
                  <a:pt x="0" y="182880"/>
                </a:lnTo>
                <a:lnTo>
                  <a:pt x="182880" y="365760"/>
                </a:lnTo>
                <a:lnTo>
                  <a:pt x="182880" y="274320"/>
                </a:lnTo>
                <a:lnTo>
                  <a:pt x="401320" y="274320"/>
                </a:lnTo>
                <a:lnTo>
                  <a:pt x="492760" y="182880"/>
                </a:lnTo>
                <a:lnTo>
                  <a:pt x="401320" y="91439"/>
                </a:lnTo>
                <a:lnTo>
                  <a:pt x="182880" y="91439"/>
                </a:lnTo>
                <a:lnTo>
                  <a:pt x="182880" y="0"/>
                </a:lnTo>
                <a:close/>
              </a:path>
              <a:path w="492760" h="365760">
                <a:moveTo>
                  <a:pt x="401320" y="274320"/>
                </a:moveTo>
                <a:lnTo>
                  <a:pt x="309880" y="274320"/>
                </a:lnTo>
                <a:lnTo>
                  <a:pt x="309880" y="365760"/>
                </a:lnTo>
                <a:lnTo>
                  <a:pt x="401320" y="274320"/>
                </a:lnTo>
                <a:close/>
              </a:path>
              <a:path w="492760" h="365760">
                <a:moveTo>
                  <a:pt x="309880" y="0"/>
                </a:moveTo>
                <a:lnTo>
                  <a:pt x="309880" y="91439"/>
                </a:lnTo>
                <a:lnTo>
                  <a:pt x="401320" y="91439"/>
                </a:lnTo>
                <a:lnTo>
                  <a:pt x="309880" y="0"/>
                </a:lnTo>
                <a:close/>
              </a:path>
            </a:pathLst>
          </a:custGeom>
          <a:solidFill>
            <a:srgbClr val="2B3546"/>
          </a:solidFill>
        </p:spPr>
        <p:txBody>
          <a:bodyPr wrap="square" lIns="0" tIns="0" rIns="0" bIns="0" rtlCol="0"/>
          <a:lstStyle/>
          <a:p>
            <a:endParaRPr sz="1350"/>
          </a:p>
        </p:txBody>
      </p:sp>
      <p:sp>
        <p:nvSpPr>
          <p:cNvPr id="83" name="object 83"/>
          <p:cNvSpPr/>
          <p:nvPr/>
        </p:nvSpPr>
        <p:spPr>
          <a:xfrm>
            <a:off x="3428047" y="2025967"/>
            <a:ext cx="369569" cy="274320"/>
          </a:xfrm>
          <a:custGeom>
            <a:avLst/>
            <a:gdLst/>
            <a:ahLst/>
            <a:cxnLst/>
            <a:rect l="l" t="t" r="r" b="b"/>
            <a:pathLst>
              <a:path w="492760" h="365760">
                <a:moveTo>
                  <a:pt x="0" y="182880"/>
                </a:moveTo>
                <a:lnTo>
                  <a:pt x="182880" y="0"/>
                </a:lnTo>
                <a:lnTo>
                  <a:pt x="182880" y="91439"/>
                </a:lnTo>
                <a:lnTo>
                  <a:pt x="309880" y="91439"/>
                </a:lnTo>
                <a:lnTo>
                  <a:pt x="309880" y="0"/>
                </a:lnTo>
                <a:lnTo>
                  <a:pt x="492760" y="182880"/>
                </a:lnTo>
                <a:lnTo>
                  <a:pt x="309880" y="365760"/>
                </a:lnTo>
                <a:lnTo>
                  <a:pt x="309880" y="274320"/>
                </a:lnTo>
                <a:lnTo>
                  <a:pt x="182880" y="274320"/>
                </a:lnTo>
                <a:lnTo>
                  <a:pt x="182880" y="365760"/>
                </a:lnTo>
                <a:lnTo>
                  <a:pt x="0" y="182880"/>
                </a:lnTo>
                <a:close/>
              </a:path>
            </a:pathLst>
          </a:custGeom>
          <a:ln w="12700">
            <a:solidFill>
              <a:srgbClr val="1D2331"/>
            </a:solidFill>
          </a:ln>
        </p:spPr>
        <p:txBody>
          <a:bodyPr wrap="square" lIns="0" tIns="0" rIns="0" bIns="0" rtlCol="0"/>
          <a:lstStyle/>
          <a:p>
            <a:endParaRPr sz="1350"/>
          </a:p>
        </p:txBody>
      </p:sp>
      <p:sp>
        <p:nvSpPr>
          <p:cNvPr id="84" name="object 84"/>
          <p:cNvSpPr/>
          <p:nvPr/>
        </p:nvSpPr>
        <p:spPr>
          <a:xfrm>
            <a:off x="3725228" y="1646873"/>
            <a:ext cx="401955" cy="403860"/>
          </a:xfrm>
          <a:custGeom>
            <a:avLst/>
            <a:gdLst/>
            <a:ahLst/>
            <a:cxnLst/>
            <a:rect l="l" t="t" r="r" b="b"/>
            <a:pathLst>
              <a:path w="535939" h="538480">
                <a:moveTo>
                  <a:pt x="267969" y="0"/>
                </a:moveTo>
                <a:lnTo>
                  <a:pt x="219812" y="4337"/>
                </a:lnTo>
                <a:lnTo>
                  <a:pt x="174483" y="16842"/>
                </a:lnTo>
                <a:lnTo>
                  <a:pt x="132738" y="36754"/>
                </a:lnTo>
                <a:lnTo>
                  <a:pt x="95337" y="63315"/>
                </a:lnTo>
                <a:lnTo>
                  <a:pt x="63036" y="95763"/>
                </a:lnTo>
                <a:lnTo>
                  <a:pt x="36594" y="133340"/>
                </a:lnTo>
                <a:lnTo>
                  <a:pt x="16769" y="175285"/>
                </a:lnTo>
                <a:lnTo>
                  <a:pt x="4318" y="220838"/>
                </a:lnTo>
                <a:lnTo>
                  <a:pt x="0" y="269240"/>
                </a:lnTo>
                <a:lnTo>
                  <a:pt x="4318" y="317641"/>
                </a:lnTo>
                <a:lnTo>
                  <a:pt x="16769" y="363194"/>
                </a:lnTo>
                <a:lnTo>
                  <a:pt x="36594" y="405139"/>
                </a:lnTo>
                <a:lnTo>
                  <a:pt x="63036" y="442716"/>
                </a:lnTo>
                <a:lnTo>
                  <a:pt x="95337" y="475164"/>
                </a:lnTo>
                <a:lnTo>
                  <a:pt x="132738" y="501725"/>
                </a:lnTo>
                <a:lnTo>
                  <a:pt x="174483" y="521637"/>
                </a:lnTo>
                <a:lnTo>
                  <a:pt x="219812" y="534142"/>
                </a:lnTo>
                <a:lnTo>
                  <a:pt x="267969" y="538480"/>
                </a:lnTo>
                <a:lnTo>
                  <a:pt x="316127" y="534142"/>
                </a:lnTo>
                <a:lnTo>
                  <a:pt x="361456" y="521637"/>
                </a:lnTo>
                <a:lnTo>
                  <a:pt x="403201" y="501725"/>
                </a:lnTo>
                <a:lnTo>
                  <a:pt x="440602" y="475164"/>
                </a:lnTo>
                <a:lnTo>
                  <a:pt x="472903" y="442716"/>
                </a:lnTo>
                <a:lnTo>
                  <a:pt x="499345" y="405139"/>
                </a:lnTo>
                <a:lnTo>
                  <a:pt x="519170" y="363194"/>
                </a:lnTo>
                <a:lnTo>
                  <a:pt x="531621" y="317641"/>
                </a:lnTo>
                <a:lnTo>
                  <a:pt x="535939" y="269240"/>
                </a:lnTo>
                <a:lnTo>
                  <a:pt x="531621" y="220838"/>
                </a:lnTo>
                <a:lnTo>
                  <a:pt x="519170" y="175285"/>
                </a:lnTo>
                <a:lnTo>
                  <a:pt x="499345" y="133340"/>
                </a:lnTo>
                <a:lnTo>
                  <a:pt x="472903" y="95763"/>
                </a:lnTo>
                <a:lnTo>
                  <a:pt x="440602" y="63315"/>
                </a:lnTo>
                <a:lnTo>
                  <a:pt x="403201" y="36754"/>
                </a:lnTo>
                <a:lnTo>
                  <a:pt x="361456" y="16842"/>
                </a:lnTo>
                <a:lnTo>
                  <a:pt x="316127" y="4337"/>
                </a:lnTo>
                <a:lnTo>
                  <a:pt x="267969" y="0"/>
                </a:lnTo>
                <a:close/>
              </a:path>
            </a:pathLst>
          </a:custGeom>
          <a:solidFill>
            <a:srgbClr val="2B3546"/>
          </a:solidFill>
        </p:spPr>
        <p:txBody>
          <a:bodyPr wrap="square" lIns="0" tIns="0" rIns="0" bIns="0" rtlCol="0"/>
          <a:lstStyle/>
          <a:p>
            <a:endParaRPr sz="1350"/>
          </a:p>
        </p:txBody>
      </p:sp>
      <p:sp>
        <p:nvSpPr>
          <p:cNvPr id="85" name="object 85"/>
          <p:cNvSpPr/>
          <p:nvPr/>
        </p:nvSpPr>
        <p:spPr>
          <a:xfrm>
            <a:off x="3725228" y="1646873"/>
            <a:ext cx="401955" cy="403860"/>
          </a:xfrm>
          <a:custGeom>
            <a:avLst/>
            <a:gdLst/>
            <a:ahLst/>
            <a:cxnLst/>
            <a:rect l="l" t="t" r="r" b="b"/>
            <a:pathLst>
              <a:path w="535939" h="538480">
                <a:moveTo>
                  <a:pt x="0" y="269240"/>
                </a:moveTo>
                <a:lnTo>
                  <a:pt x="4318" y="220838"/>
                </a:lnTo>
                <a:lnTo>
                  <a:pt x="16769" y="175285"/>
                </a:lnTo>
                <a:lnTo>
                  <a:pt x="36594" y="133340"/>
                </a:lnTo>
                <a:lnTo>
                  <a:pt x="63036" y="95763"/>
                </a:lnTo>
                <a:lnTo>
                  <a:pt x="95337" y="63315"/>
                </a:lnTo>
                <a:lnTo>
                  <a:pt x="132738" y="36754"/>
                </a:lnTo>
                <a:lnTo>
                  <a:pt x="174483" y="16842"/>
                </a:lnTo>
                <a:lnTo>
                  <a:pt x="219812" y="4337"/>
                </a:lnTo>
                <a:lnTo>
                  <a:pt x="267969" y="0"/>
                </a:lnTo>
                <a:lnTo>
                  <a:pt x="316127" y="4337"/>
                </a:lnTo>
                <a:lnTo>
                  <a:pt x="361456" y="16842"/>
                </a:lnTo>
                <a:lnTo>
                  <a:pt x="403201" y="36754"/>
                </a:lnTo>
                <a:lnTo>
                  <a:pt x="440602" y="63315"/>
                </a:lnTo>
                <a:lnTo>
                  <a:pt x="472903" y="95763"/>
                </a:lnTo>
                <a:lnTo>
                  <a:pt x="499345" y="133340"/>
                </a:lnTo>
                <a:lnTo>
                  <a:pt x="519170" y="175285"/>
                </a:lnTo>
                <a:lnTo>
                  <a:pt x="531621" y="220838"/>
                </a:lnTo>
                <a:lnTo>
                  <a:pt x="535939" y="269240"/>
                </a:lnTo>
                <a:lnTo>
                  <a:pt x="531621" y="317641"/>
                </a:lnTo>
                <a:lnTo>
                  <a:pt x="519170" y="363194"/>
                </a:lnTo>
                <a:lnTo>
                  <a:pt x="499345" y="405139"/>
                </a:lnTo>
                <a:lnTo>
                  <a:pt x="472903" y="442716"/>
                </a:lnTo>
                <a:lnTo>
                  <a:pt x="440602" y="475164"/>
                </a:lnTo>
                <a:lnTo>
                  <a:pt x="403201" y="501725"/>
                </a:lnTo>
                <a:lnTo>
                  <a:pt x="361456" y="521637"/>
                </a:lnTo>
                <a:lnTo>
                  <a:pt x="316127" y="534142"/>
                </a:lnTo>
                <a:lnTo>
                  <a:pt x="267969" y="538480"/>
                </a:lnTo>
                <a:lnTo>
                  <a:pt x="219812" y="534142"/>
                </a:lnTo>
                <a:lnTo>
                  <a:pt x="174483" y="521637"/>
                </a:lnTo>
                <a:lnTo>
                  <a:pt x="132738" y="501725"/>
                </a:lnTo>
                <a:lnTo>
                  <a:pt x="95337" y="475164"/>
                </a:lnTo>
                <a:lnTo>
                  <a:pt x="63036" y="442716"/>
                </a:lnTo>
                <a:lnTo>
                  <a:pt x="36594" y="405139"/>
                </a:lnTo>
                <a:lnTo>
                  <a:pt x="16769" y="363194"/>
                </a:lnTo>
                <a:lnTo>
                  <a:pt x="4318" y="317641"/>
                </a:lnTo>
                <a:lnTo>
                  <a:pt x="0" y="269240"/>
                </a:lnTo>
                <a:close/>
              </a:path>
            </a:pathLst>
          </a:custGeom>
          <a:ln w="12700">
            <a:solidFill>
              <a:srgbClr val="1D2331"/>
            </a:solidFill>
          </a:ln>
        </p:spPr>
        <p:txBody>
          <a:bodyPr wrap="square" lIns="0" tIns="0" rIns="0" bIns="0" rtlCol="0"/>
          <a:lstStyle/>
          <a:p>
            <a:endParaRPr sz="1350"/>
          </a:p>
        </p:txBody>
      </p:sp>
      <p:sp>
        <p:nvSpPr>
          <p:cNvPr id="86" name="object 86"/>
          <p:cNvSpPr txBox="1"/>
          <p:nvPr/>
        </p:nvSpPr>
        <p:spPr>
          <a:xfrm>
            <a:off x="3870770" y="1721168"/>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3</a:t>
            </a:r>
            <a:endParaRPr sz="1350">
              <a:latin typeface="Calibri"/>
              <a:cs typeface="Calibri"/>
            </a:endParaRPr>
          </a:p>
        </p:txBody>
      </p:sp>
      <p:sp>
        <p:nvSpPr>
          <p:cNvPr id="87" name="object 87"/>
          <p:cNvSpPr/>
          <p:nvPr/>
        </p:nvSpPr>
        <p:spPr>
          <a:xfrm>
            <a:off x="5435918" y="1646873"/>
            <a:ext cx="401955" cy="403860"/>
          </a:xfrm>
          <a:custGeom>
            <a:avLst/>
            <a:gdLst/>
            <a:ahLst/>
            <a:cxnLst/>
            <a:rect l="l" t="t" r="r" b="b"/>
            <a:pathLst>
              <a:path w="535940" h="538480">
                <a:moveTo>
                  <a:pt x="267969" y="0"/>
                </a:moveTo>
                <a:lnTo>
                  <a:pt x="219812" y="4337"/>
                </a:lnTo>
                <a:lnTo>
                  <a:pt x="174483" y="16842"/>
                </a:lnTo>
                <a:lnTo>
                  <a:pt x="132738" y="36754"/>
                </a:lnTo>
                <a:lnTo>
                  <a:pt x="95337" y="63315"/>
                </a:lnTo>
                <a:lnTo>
                  <a:pt x="63036" y="95763"/>
                </a:lnTo>
                <a:lnTo>
                  <a:pt x="36594" y="133340"/>
                </a:lnTo>
                <a:lnTo>
                  <a:pt x="16769" y="175285"/>
                </a:lnTo>
                <a:lnTo>
                  <a:pt x="4318" y="220838"/>
                </a:lnTo>
                <a:lnTo>
                  <a:pt x="0" y="269240"/>
                </a:lnTo>
                <a:lnTo>
                  <a:pt x="4318" y="317641"/>
                </a:lnTo>
                <a:lnTo>
                  <a:pt x="16769" y="363194"/>
                </a:lnTo>
                <a:lnTo>
                  <a:pt x="36594" y="405139"/>
                </a:lnTo>
                <a:lnTo>
                  <a:pt x="63036" y="442716"/>
                </a:lnTo>
                <a:lnTo>
                  <a:pt x="95337" y="475164"/>
                </a:lnTo>
                <a:lnTo>
                  <a:pt x="132738" y="501725"/>
                </a:lnTo>
                <a:lnTo>
                  <a:pt x="174483" y="521637"/>
                </a:lnTo>
                <a:lnTo>
                  <a:pt x="219812" y="534142"/>
                </a:lnTo>
                <a:lnTo>
                  <a:pt x="267969" y="538480"/>
                </a:lnTo>
                <a:lnTo>
                  <a:pt x="316127" y="534142"/>
                </a:lnTo>
                <a:lnTo>
                  <a:pt x="361456" y="521637"/>
                </a:lnTo>
                <a:lnTo>
                  <a:pt x="403201" y="501725"/>
                </a:lnTo>
                <a:lnTo>
                  <a:pt x="440602" y="475164"/>
                </a:lnTo>
                <a:lnTo>
                  <a:pt x="472903" y="442716"/>
                </a:lnTo>
                <a:lnTo>
                  <a:pt x="499345" y="405139"/>
                </a:lnTo>
                <a:lnTo>
                  <a:pt x="519170" y="363194"/>
                </a:lnTo>
                <a:lnTo>
                  <a:pt x="531621" y="317641"/>
                </a:lnTo>
                <a:lnTo>
                  <a:pt x="535939" y="269240"/>
                </a:lnTo>
                <a:lnTo>
                  <a:pt x="531621" y="220838"/>
                </a:lnTo>
                <a:lnTo>
                  <a:pt x="519170" y="175285"/>
                </a:lnTo>
                <a:lnTo>
                  <a:pt x="499345" y="133340"/>
                </a:lnTo>
                <a:lnTo>
                  <a:pt x="472903" y="95763"/>
                </a:lnTo>
                <a:lnTo>
                  <a:pt x="440602" y="63315"/>
                </a:lnTo>
                <a:lnTo>
                  <a:pt x="403201" y="36754"/>
                </a:lnTo>
                <a:lnTo>
                  <a:pt x="361456" y="16842"/>
                </a:lnTo>
                <a:lnTo>
                  <a:pt x="316127" y="4337"/>
                </a:lnTo>
                <a:lnTo>
                  <a:pt x="267969" y="0"/>
                </a:lnTo>
                <a:close/>
              </a:path>
            </a:pathLst>
          </a:custGeom>
          <a:solidFill>
            <a:srgbClr val="2B3546"/>
          </a:solidFill>
        </p:spPr>
        <p:txBody>
          <a:bodyPr wrap="square" lIns="0" tIns="0" rIns="0" bIns="0" rtlCol="0"/>
          <a:lstStyle/>
          <a:p>
            <a:endParaRPr sz="1350"/>
          </a:p>
        </p:txBody>
      </p:sp>
      <p:sp>
        <p:nvSpPr>
          <p:cNvPr id="88" name="object 88"/>
          <p:cNvSpPr/>
          <p:nvPr/>
        </p:nvSpPr>
        <p:spPr>
          <a:xfrm>
            <a:off x="5435918" y="1646873"/>
            <a:ext cx="401955" cy="403860"/>
          </a:xfrm>
          <a:custGeom>
            <a:avLst/>
            <a:gdLst/>
            <a:ahLst/>
            <a:cxnLst/>
            <a:rect l="l" t="t" r="r" b="b"/>
            <a:pathLst>
              <a:path w="535940" h="538480">
                <a:moveTo>
                  <a:pt x="0" y="269240"/>
                </a:moveTo>
                <a:lnTo>
                  <a:pt x="4318" y="220838"/>
                </a:lnTo>
                <a:lnTo>
                  <a:pt x="16769" y="175285"/>
                </a:lnTo>
                <a:lnTo>
                  <a:pt x="36594" y="133340"/>
                </a:lnTo>
                <a:lnTo>
                  <a:pt x="63036" y="95763"/>
                </a:lnTo>
                <a:lnTo>
                  <a:pt x="95337" y="63315"/>
                </a:lnTo>
                <a:lnTo>
                  <a:pt x="132738" y="36754"/>
                </a:lnTo>
                <a:lnTo>
                  <a:pt x="174483" y="16842"/>
                </a:lnTo>
                <a:lnTo>
                  <a:pt x="219812" y="4337"/>
                </a:lnTo>
                <a:lnTo>
                  <a:pt x="267969" y="0"/>
                </a:lnTo>
                <a:lnTo>
                  <a:pt x="316127" y="4337"/>
                </a:lnTo>
                <a:lnTo>
                  <a:pt x="361456" y="16842"/>
                </a:lnTo>
                <a:lnTo>
                  <a:pt x="403201" y="36754"/>
                </a:lnTo>
                <a:lnTo>
                  <a:pt x="440602" y="63315"/>
                </a:lnTo>
                <a:lnTo>
                  <a:pt x="472903" y="95763"/>
                </a:lnTo>
                <a:lnTo>
                  <a:pt x="499345" y="133340"/>
                </a:lnTo>
                <a:lnTo>
                  <a:pt x="519170" y="175285"/>
                </a:lnTo>
                <a:lnTo>
                  <a:pt x="531621" y="220838"/>
                </a:lnTo>
                <a:lnTo>
                  <a:pt x="535939" y="269240"/>
                </a:lnTo>
                <a:lnTo>
                  <a:pt x="531621" y="317641"/>
                </a:lnTo>
                <a:lnTo>
                  <a:pt x="519170" y="363194"/>
                </a:lnTo>
                <a:lnTo>
                  <a:pt x="499345" y="405139"/>
                </a:lnTo>
                <a:lnTo>
                  <a:pt x="472903" y="442716"/>
                </a:lnTo>
                <a:lnTo>
                  <a:pt x="440602" y="475164"/>
                </a:lnTo>
                <a:lnTo>
                  <a:pt x="403201" y="501725"/>
                </a:lnTo>
                <a:lnTo>
                  <a:pt x="361456" y="521637"/>
                </a:lnTo>
                <a:lnTo>
                  <a:pt x="316127" y="534142"/>
                </a:lnTo>
                <a:lnTo>
                  <a:pt x="267969" y="538480"/>
                </a:lnTo>
                <a:lnTo>
                  <a:pt x="219812" y="534142"/>
                </a:lnTo>
                <a:lnTo>
                  <a:pt x="174483" y="521637"/>
                </a:lnTo>
                <a:lnTo>
                  <a:pt x="132738" y="501725"/>
                </a:lnTo>
                <a:lnTo>
                  <a:pt x="95337" y="475164"/>
                </a:lnTo>
                <a:lnTo>
                  <a:pt x="63036" y="442716"/>
                </a:lnTo>
                <a:lnTo>
                  <a:pt x="36594" y="405139"/>
                </a:lnTo>
                <a:lnTo>
                  <a:pt x="16769" y="363194"/>
                </a:lnTo>
                <a:lnTo>
                  <a:pt x="4318" y="317641"/>
                </a:lnTo>
                <a:lnTo>
                  <a:pt x="0" y="269240"/>
                </a:lnTo>
                <a:close/>
              </a:path>
            </a:pathLst>
          </a:custGeom>
          <a:ln w="12700">
            <a:solidFill>
              <a:srgbClr val="1D2331"/>
            </a:solidFill>
          </a:ln>
        </p:spPr>
        <p:txBody>
          <a:bodyPr wrap="square" lIns="0" tIns="0" rIns="0" bIns="0" rtlCol="0"/>
          <a:lstStyle/>
          <a:p>
            <a:endParaRPr sz="1350"/>
          </a:p>
        </p:txBody>
      </p:sp>
      <p:sp>
        <p:nvSpPr>
          <p:cNvPr id="89" name="object 89"/>
          <p:cNvSpPr txBox="1"/>
          <p:nvPr/>
        </p:nvSpPr>
        <p:spPr>
          <a:xfrm>
            <a:off x="5581364" y="1721168"/>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4</a:t>
            </a:r>
            <a:endParaRPr sz="1350">
              <a:latin typeface="Calibri"/>
              <a:cs typeface="Calibri"/>
            </a:endParaRPr>
          </a:p>
        </p:txBody>
      </p:sp>
      <p:sp>
        <p:nvSpPr>
          <p:cNvPr id="90" name="object 90"/>
          <p:cNvSpPr/>
          <p:nvPr/>
        </p:nvSpPr>
        <p:spPr>
          <a:xfrm>
            <a:off x="2243138" y="1646873"/>
            <a:ext cx="401955" cy="403860"/>
          </a:xfrm>
          <a:custGeom>
            <a:avLst/>
            <a:gdLst/>
            <a:ahLst/>
            <a:cxnLst/>
            <a:rect l="l" t="t" r="r" b="b"/>
            <a:pathLst>
              <a:path w="535939" h="538480">
                <a:moveTo>
                  <a:pt x="267970" y="0"/>
                </a:moveTo>
                <a:lnTo>
                  <a:pt x="219812" y="4337"/>
                </a:lnTo>
                <a:lnTo>
                  <a:pt x="174483" y="16842"/>
                </a:lnTo>
                <a:lnTo>
                  <a:pt x="132738" y="36754"/>
                </a:lnTo>
                <a:lnTo>
                  <a:pt x="95337" y="63315"/>
                </a:lnTo>
                <a:lnTo>
                  <a:pt x="63036" y="95763"/>
                </a:lnTo>
                <a:lnTo>
                  <a:pt x="36594" y="133340"/>
                </a:lnTo>
                <a:lnTo>
                  <a:pt x="16769" y="175285"/>
                </a:lnTo>
                <a:lnTo>
                  <a:pt x="4318" y="220838"/>
                </a:lnTo>
                <a:lnTo>
                  <a:pt x="0" y="269240"/>
                </a:lnTo>
                <a:lnTo>
                  <a:pt x="4318" y="317641"/>
                </a:lnTo>
                <a:lnTo>
                  <a:pt x="16769" y="363194"/>
                </a:lnTo>
                <a:lnTo>
                  <a:pt x="36594" y="405139"/>
                </a:lnTo>
                <a:lnTo>
                  <a:pt x="63036" y="442716"/>
                </a:lnTo>
                <a:lnTo>
                  <a:pt x="95337" y="475164"/>
                </a:lnTo>
                <a:lnTo>
                  <a:pt x="132738" y="501725"/>
                </a:lnTo>
                <a:lnTo>
                  <a:pt x="174483" y="521637"/>
                </a:lnTo>
                <a:lnTo>
                  <a:pt x="219812" y="534142"/>
                </a:lnTo>
                <a:lnTo>
                  <a:pt x="267970" y="538480"/>
                </a:lnTo>
                <a:lnTo>
                  <a:pt x="316127" y="534142"/>
                </a:lnTo>
                <a:lnTo>
                  <a:pt x="361456" y="521637"/>
                </a:lnTo>
                <a:lnTo>
                  <a:pt x="403201" y="501725"/>
                </a:lnTo>
                <a:lnTo>
                  <a:pt x="440602" y="475164"/>
                </a:lnTo>
                <a:lnTo>
                  <a:pt x="472903" y="442716"/>
                </a:lnTo>
                <a:lnTo>
                  <a:pt x="499345" y="405139"/>
                </a:lnTo>
                <a:lnTo>
                  <a:pt x="519170" y="363194"/>
                </a:lnTo>
                <a:lnTo>
                  <a:pt x="531621" y="317641"/>
                </a:lnTo>
                <a:lnTo>
                  <a:pt x="535939" y="269240"/>
                </a:lnTo>
                <a:lnTo>
                  <a:pt x="531621" y="220838"/>
                </a:lnTo>
                <a:lnTo>
                  <a:pt x="519170" y="175285"/>
                </a:lnTo>
                <a:lnTo>
                  <a:pt x="499345" y="133340"/>
                </a:lnTo>
                <a:lnTo>
                  <a:pt x="472903" y="95763"/>
                </a:lnTo>
                <a:lnTo>
                  <a:pt x="440602" y="63315"/>
                </a:lnTo>
                <a:lnTo>
                  <a:pt x="403201" y="36754"/>
                </a:lnTo>
                <a:lnTo>
                  <a:pt x="361456" y="16842"/>
                </a:lnTo>
                <a:lnTo>
                  <a:pt x="316127" y="4337"/>
                </a:lnTo>
                <a:lnTo>
                  <a:pt x="267970" y="0"/>
                </a:lnTo>
                <a:close/>
              </a:path>
            </a:pathLst>
          </a:custGeom>
          <a:solidFill>
            <a:srgbClr val="2B3546"/>
          </a:solidFill>
        </p:spPr>
        <p:txBody>
          <a:bodyPr wrap="square" lIns="0" tIns="0" rIns="0" bIns="0" rtlCol="0"/>
          <a:lstStyle/>
          <a:p>
            <a:endParaRPr sz="1350"/>
          </a:p>
        </p:txBody>
      </p:sp>
      <p:sp>
        <p:nvSpPr>
          <p:cNvPr id="91" name="object 91"/>
          <p:cNvSpPr/>
          <p:nvPr/>
        </p:nvSpPr>
        <p:spPr>
          <a:xfrm>
            <a:off x="2243138" y="1646873"/>
            <a:ext cx="401955" cy="403860"/>
          </a:xfrm>
          <a:custGeom>
            <a:avLst/>
            <a:gdLst/>
            <a:ahLst/>
            <a:cxnLst/>
            <a:rect l="l" t="t" r="r" b="b"/>
            <a:pathLst>
              <a:path w="535939" h="538480">
                <a:moveTo>
                  <a:pt x="0" y="269240"/>
                </a:moveTo>
                <a:lnTo>
                  <a:pt x="4318" y="220838"/>
                </a:lnTo>
                <a:lnTo>
                  <a:pt x="16769" y="175285"/>
                </a:lnTo>
                <a:lnTo>
                  <a:pt x="36594" y="133340"/>
                </a:lnTo>
                <a:lnTo>
                  <a:pt x="63036" y="95763"/>
                </a:lnTo>
                <a:lnTo>
                  <a:pt x="95337" y="63315"/>
                </a:lnTo>
                <a:lnTo>
                  <a:pt x="132738" y="36754"/>
                </a:lnTo>
                <a:lnTo>
                  <a:pt x="174483" y="16842"/>
                </a:lnTo>
                <a:lnTo>
                  <a:pt x="219812" y="4337"/>
                </a:lnTo>
                <a:lnTo>
                  <a:pt x="267970" y="0"/>
                </a:lnTo>
                <a:lnTo>
                  <a:pt x="316127" y="4337"/>
                </a:lnTo>
                <a:lnTo>
                  <a:pt x="361456" y="16842"/>
                </a:lnTo>
                <a:lnTo>
                  <a:pt x="403201" y="36754"/>
                </a:lnTo>
                <a:lnTo>
                  <a:pt x="440602" y="63315"/>
                </a:lnTo>
                <a:lnTo>
                  <a:pt x="472903" y="95763"/>
                </a:lnTo>
                <a:lnTo>
                  <a:pt x="499345" y="133340"/>
                </a:lnTo>
                <a:lnTo>
                  <a:pt x="519170" y="175285"/>
                </a:lnTo>
                <a:lnTo>
                  <a:pt x="531621" y="220838"/>
                </a:lnTo>
                <a:lnTo>
                  <a:pt x="535939" y="269240"/>
                </a:lnTo>
                <a:lnTo>
                  <a:pt x="531621" y="317641"/>
                </a:lnTo>
                <a:lnTo>
                  <a:pt x="519170" y="363194"/>
                </a:lnTo>
                <a:lnTo>
                  <a:pt x="499345" y="405139"/>
                </a:lnTo>
                <a:lnTo>
                  <a:pt x="472903" y="442716"/>
                </a:lnTo>
                <a:lnTo>
                  <a:pt x="440602" y="475164"/>
                </a:lnTo>
                <a:lnTo>
                  <a:pt x="403201" y="501725"/>
                </a:lnTo>
                <a:lnTo>
                  <a:pt x="361456" y="521637"/>
                </a:lnTo>
                <a:lnTo>
                  <a:pt x="316127" y="534142"/>
                </a:lnTo>
                <a:lnTo>
                  <a:pt x="267970" y="538480"/>
                </a:lnTo>
                <a:lnTo>
                  <a:pt x="219812" y="534142"/>
                </a:lnTo>
                <a:lnTo>
                  <a:pt x="174483" y="521637"/>
                </a:lnTo>
                <a:lnTo>
                  <a:pt x="132738" y="501725"/>
                </a:lnTo>
                <a:lnTo>
                  <a:pt x="95337" y="475164"/>
                </a:lnTo>
                <a:lnTo>
                  <a:pt x="63036" y="442716"/>
                </a:lnTo>
                <a:lnTo>
                  <a:pt x="36594" y="405139"/>
                </a:lnTo>
                <a:lnTo>
                  <a:pt x="16769" y="363194"/>
                </a:lnTo>
                <a:lnTo>
                  <a:pt x="4318" y="317641"/>
                </a:lnTo>
                <a:lnTo>
                  <a:pt x="0" y="269240"/>
                </a:lnTo>
                <a:close/>
              </a:path>
            </a:pathLst>
          </a:custGeom>
          <a:ln w="12700">
            <a:solidFill>
              <a:srgbClr val="1D2331"/>
            </a:solidFill>
          </a:ln>
        </p:spPr>
        <p:txBody>
          <a:bodyPr wrap="square" lIns="0" tIns="0" rIns="0" bIns="0" rtlCol="0"/>
          <a:lstStyle/>
          <a:p>
            <a:endParaRPr sz="1350"/>
          </a:p>
        </p:txBody>
      </p:sp>
      <p:sp>
        <p:nvSpPr>
          <p:cNvPr id="92" name="object 92"/>
          <p:cNvSpPr txBox="1"/>
          <p:nvPr/>
        </p:nvSpPr>
        <p:spPr>
          <a:xfrm>
            <a:off x="2388394" y="1721168"/>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2</a:t>
            </a:r>
            <a:endParaRPr sz="1350">
              <a:latin typeface="Calibri"/>
              <a:cs typeface="Calibri"/>
            </a:endParaRPr>
          </a:p>
        </p:txBody>
      </p:sp>
      <p:sp>
        <p:nvSpPr>
          <p:cNvPr id="93" name="object 93"/>
          <p:cNvSpPr/>
          <p:nvPr/>
        </p:nvSpPr>
        <p:spPr>
          <a:xfrm>
            <a:off x="206693" y="1646873"/>
            <a:ext cx="403860" cy="403860"/>
          </a:xfrm>
          <a:custGeom>
            <a:avLst/>
            <a:gdLst/>
            <a:ahLst/>
            <a:cxnLst/>
            <a:rect l="l" t="t" r="r" b="b"/>
            <a:pathLst>
              <a:path w="538480" h="538480">
                <a:moveTo>
                  <a:pt x="269240" y="0"/>
                </a:moveTo>
                <a:lnTo>
                  <a:pt x="220845" y="4337"/>
                </a:lnTo>
                <a:lnTo>
                  <a:pt x="175295" y="16842"/>
                </a:lnTo>
                <a:lnTo>
                  <a:pt x="133351" y="36754"/>
                </a:lnTo>
                <a:lnTo>
                  <a:pt x="95774" y="63315"/>
                </a:lnTo>
                <a:lnTo>
                  <a:pt x="63323" y="95763"/>
                </a:lnTo>
                <a:lnTo>
                  <a:pt x="36760" y="133340"/>
                </a:lnTo>
                <a:lnTo>
                  <a:pt x="16844" y="175285"/>
                </a:lnTo>
                <a:lnTo>
                  <a:pt x="4337" y="220838"/>
                </a:lnTo>
                <a:lnTo>
                  <a:pt x="0" y="269240"/>
                </a:lnTo>
                <a:lnTo>
                  <a:pt x="4337" y="317641"/>
                </a:lnTo>
                <a:lnTo>
                  <a:pt x="16844" y="363194"/>
                </a:lnTo>
                <a:lnTo>
                  <a:pt x="36760" y="405139"/>
                </a:lnTo>
                <a:lnTo>
                  <a:pt x="63323" y="442716"/>
                </a:lnTo>
                <a:lnTo>
                  <a:pt x="95774" y="475164"/>
                </a:lnTo>
                <a:lnTo>
                  <a:pt x="133351" y="501725"/>
                </a:lnTo>
                <a:lnTo>
                  <a:pt x="175295" y="521637"/>
                </a:lnTo>
                <a:lnTo>
                  <a:pt x="220845" y="534142"/>
                </a:lnTo>
                <a:lnTo>
                  <a:pt x="269240" y="538480"/>
                </a:lnTo>
                <a:lnTo>
                  <a:pt x="317634" y="534142"/>
                </a:lnTo>
                <a:lnTo>
                  <a:pt x="363184" y="521637"/>
                </a:lnTo>
                <a:lnTo>
                  <a:pt x="405128" y="501725"/>
                </a:lnTo>
                <a:lnTo>
                  <a:pt x="442705" y="475164"/>
                </a:lnTo>
                <a:lnTo>
                  <a:pt x="475156" y="442716"/>
                </a:lnTo>
                <a:lnTo>
                  <a:pt x="501719" y="405139"/>
                </a:lnTo>
                <a:lnTo>
                  <a:pt x="521635" y="363194"/>
                </a:lnTo>
                <a:lnTo>
                  <a:pt x="534142" y="317641"/>
                </a:lnTo>
                <a:lnTo>
                  <a:pt x="538479" y="269240"/>
                </a:lnTo>
                <a:lnTo>
                  <a:pt x="534142" y="220838"/>
                </a:lnTo>
                <a:lnTo>
                  <a:pt x="521635" y="175285"/>
                </a:lnTo>
                <a:lnTo>
                  <a:pt x="501719" y="133340"/>
                </a:lnTo>
                <a:lnTo>
                  <a:pt x="475156" y="95763"/>
                </a:lnTo>
                <a:lnTo>
                  <a:pt x="442705" y="63315"/>
                </a:lnTo>
                <a:lnTo>
                  <a:pt x="405128" y="36754"/>
                </a:lnTo>
                <a:lnTo>
                  <a:pt x="363184" y="16842"/>
                </a:lnTo>
                <a:lnTo>
                  <a:pt x="317634" y="4337"/>
                </a:lnTo>
                <a:lnTo>
                  <a:pt x="269240" y="0"/>
                </a:lnTo>
                <a:close/>
              </a:path>
            </a:pathLst>
          </a:custGeom>
          <a:solidFill>
            <a:srgbClr val="2B3546"/>
          </a:solidFill>
        </p:spPr>
        <p:txBody>
          <a:bodyPr wrap="square" lIns="0" tIns="0" rIns="0" bIns="0" rtlCol="0"/>
          <a:lstStyle/>
          <a:p>
            <a:endParaRPr sz="1350"/>
          </a:p>
        </p:txBody>
      </p:sp>
      <p:sp>
        <p:nvSpPr>
          <p:cNvPr id="94" name="object 94"/>
          <p:cNvSpPr/>
          <p:nvPr/>
        </p:nvSpPr>
        <p:spPr>
          <a:xfrm>
            <a:off x="206693" y="1646873"/>
            <a:ext cx="403860" cy="403860"/>
          </a:xfrm>
          <a:custGeom>
            <a:avLst/>
            <a:gdLst/>
            <a:ahLst/>
            <a:cxnLst/>
            <a:rect l="l" t="t" r="r" b="b"/>
            <a:pathLst>
              <a:path w="538480" h="538480">
                <a:moveTo>
                  <a:pt x="0" y="269240"/>
                </a:moveTo>
                <a:lnTo>
                  <a:pt x="4337" y="220838"/>
                </a:lnTo>
                <a:lnTo>
                  <a:pt x="16844" y="175285"/>
                </a:lnTo>
                <a:lnTo>
                  <a:pt x="36760" y="133340"/>
                </a:lnTo>
                <a:lnTo>
                  <a:pt x="63323" y="95763"/>
                </a:lnTo>
                <a:lnTo>
                  <a:pt x="95774" y="63315"/>
                </a:lnTo>
                <a:lnTo>
                  <a:pt x="133351" y="36754"/>
                </a:lnTo>
                <a:lnTo>
                  <a:pt x="175295" y="16842"/>
                </a:lnTo>
                <a:lnTo>
                  <a:pt x="220845" y="4337"/>
                </a:lnTo>
                <a:lnTo>
                  <a:pt x="269240" y="0"/>
                </a:lnTo>
                <a:lnTo>
                  <a:pt x="317634" y="4337"/>
                </a:lnTo>
                <a:lnTo>
                  <a:pt x="363184" y="16842"/>
                </a:lnTo>
                <a:lnTo>
                  <a:pt x="405128" y="36754"/>
                </a:lnTo>
                <a:lnTo>
                  <a:pt x="442705" y="63315"/>
                </a:lnTo>
                <a:lnTo>
                  <a:pt x="475156" y="95763"/>
                </a:lnTo>
                <a:lnTo>
                  <a:pt x="501719" y="133340"/>
                </a:lnTo>
                <a:lnTo>
                  <a:pt x="521635" y="175285"/>
                </a:lnTo>
                <a:lnTo>
                  <a:pt x="534142" y="220838"/>
                </a:lnTo>
                <a:lnTo>
                  <a:pt x="538479" y="269240"/>
                </a:lnTo>
                <a:lnTo>
                  <a:pt x="534142" y="317641"/>
                </a:lnTo>
                <a:lnTo>
                  <a:pt x="521635" y="363194"/>
                </a:lnTo>
                <a:lnTo>
                  <a:pt x="501719" y="405139"/>
                </a:lnTo>
                <a:lnTo>
                  <a:pt x="475156" y="442716"/>
                </a:lnTo>
                <a:lnTo>
                  <a:pt x="442705" y="475164"/>
                </a:lnTo>
                <a:lnTo>
                  <a:pt x="405128" y="501725"/>
                </a:lnTo>
                <a:lnTo>
                  <a:pt x="363184" y="521637"/>
                </a:lnTo>
                <a:lnTo>
                  <a:pt x="317634" y="534142"/>
                </a:lnTo>
                <a:lnTo>
                  <a:pt x="269240" y="538480"/>
                </a:lnTo>
                <a:lnTo>
                  <a:pt x="220845" y="534142"/>
                </a:lnTo>
                <a:lnTo>
                  <a:pt x="175295" y="521637"/>
                </a:lnTo>
                <a:lnTo>
                  <a:pt x="133351" y="501725"/>
                </a:lnTo>
                <a:lnTo>
                  <a:pt x="95774" y="475164"/>
                </a:lnTo>
                <a:lnTo>
                  <a:pt x="63323" y="442716"/>
                </a:lnTo>
                <a:lnTo>
                  <a:pt x="36760" y="405139"/>
                </a:lnTo>
                <a:lnTo>
                  <a:pt x="16844" y="363194"/>
                </a:lnTo>
                <a:lnTo>
                  <a:pt x="4337" y="317641"/>
                </a:lnTo>
                <a:lnTo>
                  <a:pt x="0" y="269240"/>
                </a:lnTo>
                <a:close/>
              </a:path>
            </a:pathLst>
          </a:custGeom>
          <a:ln w="12700">
            <a:solidFill>
              <a:srgbClr val="1D2331"/>
            </a:solidFill>
          </a:ln>
        </p:spPr>
        <p:txBody>
          <a:bodyPr wrap="square" lIns="0" tIns="0" rIns="0" bIns="0" rtlCol="0"/>
          <a:lstStyle/>
          <a:p>
            <a:endParaRPr sz="1350"/>
          </a:p>
        </p:txBody>
      </p:sp>
      <p:sp>
        <p:nvSpPr>
          <p:cNvPr id="95" name="object 95"/>
          <p:cNvSpPr txBox="1"/>
          <p:nvPr/>
        </p:nvSpPr>
        <p:spPr>
          <a:xfrm>
            <a:off x="352425" y="1721168"/>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1</a:t>
            </a:r>
            <a:endParaRPr sz="1350">
              <a:latin typeface="Calibri"/>
              <a:cs typeface="Calibri"/>
            </a:endParaRPr>
          </a:p>
        </p:txBody>
      </p:sp>
      <p:sp>
        <p:nvSpPr>
          <p:cNvPr id="96" name="object 96"/>
          <p:cNvSpPr/>
          <p:nvPr/>
        </p:nvSpPr>
        <p:spPr>
          <a:xfrm>
            <a:off x="5291138" y="3934778"/>
            <a:ext cx="403860" cy="403860"/>
          </a:xfrm>
          <a:custGeom>
            <a:avLst/>
            <a:gdLst/>
            <a:ahLst/>
            <a:cxnLst/>
            <a:rect l="l" t="t" r="r" b="b"/>
            <a:pathLst>
              <a:path w="538479" h="538479">
                <a:moveTo>
                  <a:pt x="269240" y="0"/>
                </a:moveTo>
                <a:lnTo>
                  <a:pt x="220838" y="4337"/>
                </a:lnTo>
                <a:lnTo>
                  <a:pt x="175285" y="16842"/>
                </a:lnTo>
                <a:lnTo>
                  <a:pt x="133340" y="36754"/>
                </a:lnTo>
                <a:lnTo>
                  <a:pt x="95763" y="63315"/>
                </a:lnTo>
                <a:lnTo>
                  <a:pt x="63315" y="95763"/>
                </a:lnTo>
                <a:lnTo>
                  <a:pt x="36754" y="133340"/>
                </a:lnTo>
                <a:lnTo>
                  <a:pt x="16842" y="175285"/>
                </a:lnTo>
                <a:lnTo>
                  <a:pt x="4337" y="220838"/>
                </a:lnTo>
                <a:lnTo>
                  <a:pt x="0" y="269239"/>
                </a:lnTo>
                <a:lnTo>
                  <a:pt x="4337" y="317641"/>
                </a:lnTo>
                <a:lnTo>
                  <a:pt x="16842" y="363194"/>
                </a:lnTo>
                <a:lnTo>
                  <a:pt x="36754" y="405139"/>
                </a:lnTo>
                <a:lnTo>
                  <a:pt x="63315" y="442716"/>
                </a:lnTo>
                <a:lnTo>
                  <a:pt x="95763" y="475164"/>
                </a:lnTo>
                <a:lnTo>
                  <a:pt x="133340" y="501725"/>
                </a:lnTo>
                <a:lnTo>
                  <a:pt x="175285" y="521637"/>
                </a:lnTo>
                <a:lnTo>
                  <a:pt x="220838" y="534142"/>
                </a:lnTo>
                <a:lnTo>
                  <a:pt x="269240" y="538479"/>
                </a:lnTo>
                <a:lnTo>
                  <a:pt x="317641" y="534142"/>
                </a:lnTo>
                <a:lnTo>
                  <a:pt x="363194" y="521637"/>
                </a:lnTo>
                <a:lnTo>
                  <a:pt x="405139" y="501725"/>
                </a:lnTo>
                <a:lnTo>
                  <a:pt x="442716" y="475164"/>
                </a:lnTo>
                <a:lnTo>
                  <a:pt x="475164" y="442716"/>
                </a:lnTo>
                <a:lnTo>
                  <a:pt x="501725" y="405139"/>
                </a:lnTo>
                <a:lnTo>
                  <a:pt x="521637" y="363194"/>
                </a:lnTo>
                <a:lnTo>
                  <a:pt x="534142" y="317641"/>
                </a:lnTo>
                <a:lnTo>
                  <a:pt x="538479" y="269239"/>
                </a:lnTo>
                <a:lnTo>
                  <a:pt x="534142" y="220838"/>
                </a:lnTo>
                <a:lnTo>
                  <a:pt x="521637" y="175285"/>
                </a:lnTo>
                <a:lnTo>
                  <a:pt x="501725" y="133340"/>
                </a:lnTo>
                <a:lnTo>
                  <a:pt x="475164" y="95763"/>
                </a:lnTo>
                <a:lnTo>
                  <a:pt x="442716" y="63315"/>
                </a:lnTo>
                <a:lnTo>
                  <a:pt x="405139" y="36754"/>
                </a:lnTo>
                <a:lnTo>
                  <a:pt x="363194" y="16842"/>
                </a:lnTo>
                <a:lnTo>
                  <a:pt x="317641" y="4337"/>
                </a:lnTo>
                <a:lnTo>
                  <a:pt x="269240" y="0"/>
                </a:lnTo>
                <a:close/>
              </a:path>
            </a:pathLst>
          </a:custGeom>
          <a:solidFill>
            <a:srgbClr val="2B3546"/>
          </a:solidFill>
        </p:spPr>
        <p:txBody>
          <a:bodyPr wrap="square" lIns="0" tIns="0" rIns="0" bIns="0" rtlCol="0"/>
          <a:lstStyle/>
          <a:p>
            <a:endParaRPr sz="1350"/>
          </a:p>
        </p:txBody>
      </p:sp>
      <p:sp>
        <p:nvSpPr>
          <p:cNvPr id="97" name="object 97"/>
          <p:cNvSpPr/>
          <p:nvPr/>
        </p:nvSpPr>
        <p:spPr>
          <a:xfrm>
            <a:off x="5291138" y="3934778"/>
            <a:ext cx="403860" cy="403860"/>
          </a:xfrm>
          <a:custGeom>
            <a:avLst/>
            <a:gdLst/>
            <a:ahLst/>
            <a:cxnLst/>
            <a:rect l="l" t="t" r="r" b="b"/>
            <a:pathLst>
              <a:path w="538479" h="538479">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40"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40"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12700">
            <a:solidFill>
              <a:srgbClr val="1D2331"/>
            </a:solidFill>
          </a:ln>
        </p:spPr>
        <p:txBody>
          <a:bodyPr wrap="square" lIns="0" tIns="0" rIns="0" bIns="0" rtlCol="0"/>
          <a:lstStyle/>
          <a:p>
            <a:endParaRPr sz="1350"/>
          </a:p>
        </p:txBody>
      </p:sp>
      <p:sp>
        <p:nvSpPr>
          <p:cNvPr id="98" name="object 98"/>
          <p:cNvSpPr txBox="1"/>
          <p:nvPr/>
        </p:nvSpPr>
        <p:spPr>
          <a:xfrm>
            <a:off x="5447824" y="4010216"/>
            <a:ext cx="96679" cy="217367"/>
          </a:xfrm>
          <a:prstGeom prst="rect">
            <a:avLst/>
          </a:prstGeom>
        </p:spPr>
        <p:txBody>
          <a:bodyPr vert="horz" wrap="square" lIns="0" tIns="9525" rIns="0" bIns="0" rtlCol="0">
            <a:spAutoFit/>
          </a:bodyPr>
          <a:lstStyle/>
          <a:p>
            <a:pPr>
              <a:spcBef>
                <a:spcPts val="75"/>
              </a:spcBef>
            </a:pPr>
            <a:r>
              <a:rPr sz="1350" dirty="0">
                <a:solidFill>
                  <a:srgbClr val="FFFFFF"/>
                </a:solidFill>
                <a:latin typeface="Calibri"/>
                <a:cs typeface="Calibri"/>
              </a:rPr>
              <a:t>7</a:t>
            </a:r>
            <a:endParaRPr sz="1350">
              <a:latin typeface="Calibri"/>
              <a:cs typeface="Calibri"/>
            </a:endParaRPr>
          </a:p>
        </p:txBody>
      </p:sp>
      <p:sp>
        <p:nvSpPr>
          <p:cNvPr id="99" name="object 99"/>
          <p:cNvSpPr/>
          <p:nvPr/>
        </p:nvSpPr>
        <p:spPr>
          <a:xfrm>
            <a:off x="7015163" y="3934778"/>
            <a:ext cx="401955" cy="403860"/>
          </a:xfrm>
          <a:custGeom>
            <a:avLst/>
            <a:gdLst/>
            <a:ahLst/>
            <a:cxnLst/>
            <a:rect l="l" t="t" r="r" b="b"/>
            <a:pathLst>
              <a:path w="535940" h="538479">
                <a:moveTo>
                  <a:pt x="267970" y="0"/>
                </a:moveTo>
                <a:lnTo>
                  <a:pt x="219812" y="4337"/>
                </a:lnTo>
                <a:lnTo>
                  <a:pt x="174483" y="16842"/>
                </a:lnTo>
                <a:lnTo>
                  <a:pt x="132738" y="36754"/>
                </a:lnTo>
                <a:lnTo>
                  <a:pt x="95337" y="63315"/>
                </a:lnTo>
                <a:lnTo>
                  <a:pt x="63036" y="95763"/>
                </a:lnTo>
                <a:lnTo>
                  <a:pt x="36594" y="133340"/>
                </a:lnTo>
                <a:lnTo>
                  <a:pt x="16769" y="175285"/>
                </a:lnTo>
                <a:lnTo>
                  <a:pt x="4318" y="220838"/>
                </a:lnTo>
                <a:lnTo>
                  <a:pt x="0" y="269239"/>
                </a:lnTo>
                <a:lnTo>
                  <a:pt x="4318" y="317641"/>
                </a:lnTo>
                <a:lnTo>
                  <a:pt x="16769" y="363194"/>
                </a:lnTo>
                <a:lnTo>
                  <a:pt x="36594" y="405139"/>
                </a:lnTo>
                <a:lnTo>
                  <a:pt x="63036" y="442716"/>
                </a:lnTo>
                <a:lnTo>
                  <a:pt x="95337" y="475164"/>
                </a:lnTo>
                <a:lnTo>
                  <a:pt x="132738" y="501725"/>
                </a:lnTo>
                <a:lnTo>
                  <a:pt x="174483" y="521637"/>
                </a:lnTo>
                <a:lnTo>
                  <a:pt x="219812" y="534142"/>
                </a:lnTo>
                <a:lnTo>
                  <a:pt x="267970" y="538479"/>
                </a:lnTo>
                <a:lnTo>
                  <a:pt x="316127" y="534142"/>
                </a:lnTo>
                <a:lnTo>
                  <a:pt x="361456" y="521637"/>
                </a:lnTo>
                <a:lnTo>
                  <a:pt x="403201" y="501725"/>
                </a:lnTo>
                <a:lnTo>
                  <a:pt x="440602" y="475164"/>
                </a:lnTo>
                <a:lnTo>
                  <a:pt x="472903" y="442716"/>
                </a:lnTo>
                <a:lnTo>
                  <a:pt x="499345" y="405139"/>
                </a:lnTo>
                <a:lnTo>
                  <a:pt x="519170" y="363194"/>
                </a:lnTo>
                <a:lnTo>
                  <a:pt x="531621" y="317641"/>
                </a:lnTo>
                <a:lnTo>
                  <a:pt x="535940" y="269239"/>
                </a:lnTo>
                <a:lnTo>
                  <a:pt x="531621" y="220838"/>
                </a:lnTo>
                <a:lnTo>
                  <a:pt x="519170" y="175285"/>
                </a:lnTo>
                <a:lnTo>
                  <a:pt x="499345" y="133340"/>
                </a:lnTo>
                <a:lnTo>
                  <a:pt x="472903" y="95763"/>
                </a:lnTo>
                <a:lnTo>
                  <a:pt x="440602" y="63315"/>
                </a:lnTo>
                <a:lnTo>
                  <a:pt x="403201" y="36754"/>
                </a:lnTo>
                <a:lnTo>
                  <a:pt x="361456" y="16842"/>
                </a:lnTo>
                <a:lnTo>
                  <a:pt x="316127" y="4337"/>
                </a:lnTo>
                <a:lnTo>
                  <a:pt x="267970" y="0"/>
                </a:lnTo>
                <a:close/>
              </a:path>
            </a:pathLst>
          </a:custGeom>
          <a:solidFill>
            <a:srgbClr val="2B3546"/>
          </a:solidFill>
        </p:spPr>
        <p:txBody>
          <a:bodyPr wrap="square" lIns="0" tIns="0" rIns="0" bIns="0" rtlCol="0"/>
          <a:lstStyle/>
          <a:p>
            <a:endParaRPr sz="1350"/>
          </a:p>
        </p:txBody>
      </p:sp>
      <p:sp>
        <p:nvSpPr>
          <p:cNvPr id="100" name="object 100"/>
          <p:cNvSpPr/>
          <p:nvPr/>
        </p:nvSpPr>
        <p:spPr>
          <a:xfrm>
            <a:off x="7015163" y="3934778"/>
            <a:ext cx="401955" cy="403860"/>
          </a:xfrm>
          <a:custGeom>
            <a:avLst/>
            <a:gdLst/>
            <a:ahLst/>
            <a:cxnLst/>
            <a:rect l="l" t="t" r="r" b="b"/>
            <a:pathLst>
              <a:path w="535940" h="538479">
                <a:moveTo>
                  <a:pt x="0" y="269239"/>
                </a:moveTo>
                <a:lnTo>
                  <a:pt x="4318" y="220838"/>
                </a:lnTo>
                <a:lnTo>
                  <a:pt x="16769" y="175285"/>
                </a:lnTo>
                <a:lnTo>
                  <a:pt x="36594" y="133340"/>
                </a:lnTo>
                <a:lnTo>
                  <a:pt x="63036" y="95763"/>
                </a:lnTo>
                <a:lnTo>
                  <a:pt x="95337" y="63315"/>
                </a:lnTo>
                <a:lnTo>
                  <a:pt x="132738" y="36754"/>
                </a:lnTo>
                <a:lnTo>
                  <a:pt x="174483" y="16842"/>
                </a:lnTo>
                <a:lnTo>
                  <a:pt x="219812" y="4337"/>
                </a:lnTo>
                <a:lnTo>
                  <a:pt x="267970" y="0"/>
                </a:lnTo>
                <a:lnTo>
                  <a:pt x="316127" y="4337"/>
                </a:lnTo>
                <a:lnTo>
                  <a:pt x="361456" y="16842"/>
                </a:lnTo>
                <a:lnTo>
                  <a:pt x="403201" y="36754"/>
                </a:lnTo>
                <a:lnTo>
                  <a:pt x="440602" y="63315"/>
                </a:lnTo>
                <a:lnTo>
                  <a:pt x="472903" y="95763"/>
                </a:lnTo>
                <a:lnTo>
                  <a:pt x="499345" y="133340"/>
                </a:lnTo>
                <a:lnTo>
                  <a:pt x="519170" y="175285"/>
                </a:lnTo>
                <a:lnTo>
                  <a:pt x="531621" y="220838"/>
                </a:lnTo>
                <a:lnTo>
                  <a:pt x="535940" y="269239"/>
                </a:lnTo>
                <a:lnTo>
                  <a:pt x="531621" y="317641"/>
                </a:lnTo>
                <a:lnTo>
                  <a:pt x="519170" y="363194"/>
                </a:lnTo>
                <a:lnTo>
                  <a:pt x="499345" y="405139"/>
                </a:lnTo>
                <a:lnTo>
                  <a:pt x="472903" y="442716"/>
                </a:lnTo>
                <a:lnTo>
                  <a:pt x="440602" y="475164"/>
                </a:lnTo>
                <a:lnTo>
                  <a:pt x="403201" y="501725"/>
                </a:lnTo>
                <a:lnTo>
                  <a:pt x="361456" y="521637"/>
                </a:lnTo>
                <a:lnTo>
                  <a:pt x="316127" y="534142"/>
                </a:lnTo>
                <a:lnTo>
                  <a:pt x="267970" y="538479"/>
                </a:lnTo>
                <a:lnTo>
                  <a:pt x="219812" y="534142"/>
                </a:lnTo>
                <a:lnTo>
                  <a:pt x="174483" y="521637"/>
                </a:lnTo>
                <a:lnTo>
                  <a:pt x="132738" y="501725"/>
                </a:lnTo>
                <a:lnTo>
                  <a:pt x="95337" y="475164"/>
                </a:lnTo>
                <a:lnTo>
                  <a:pt x="63036" y="442716"/>
                </a:lnTo>
                <a:lnTo>
                  <a:pt x="36594" y="405139"/>
                </a:lnTo>
                <a:lnTo>
                  <a:pt x="16769" y="363194"/>
                </a:lnTo>
                <a:lnTo>
                  <a:pt x="4318" y="317641"/>
                </a:lnTo>
                <a:lnTo>
                  <a:pt x="0" y="269239"/>
                </a:lnTo>
                <a:close/>
              </a:path>
            </a:pathLst>
          </a:custGeom>
          <a:ln w="12700">
            <a:solidFill>
              <a:srgbClr val="1D2331"/>
            </a:solidFill>
          </a:ln>
        </p:spPr>
        <p:txBody>
          <a:bodyPr wrap="square" lIns="0" tIns="0" rIns="0" bIns="0" rtlCol="0"/>
          <a:lstStyle/>
          <a:p>
            <a:endParaRPr sz="1350"/>
          </a:p>
        </p:txBody>
      </p:sp>
      <p:sp>
        <p:nvSpPr>
          <p:cNvPr id="101" name="object 101"/>
          <p:cNvSpPr txBox="1"/>
          <p:nvPr/>
        </p:nvSpPr>
        <p:spPr>
          <a:xfrm>
            <a:off x="7161371" y="4010216"/>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6</a:t>
            </a:r>
            <a:endParaRPr sz="1350">
              <a:latin typeface="Calibri"/>
              <a:cs typeface="Calibri"/>
            </a:endParaRPr>
          </a:p>
        </p:txBody>
      </p:sp>
      <p:sp>
        <p:nvSpPr>
          <p:cNvPr id="102" name="object 102"/>
          <p:cNvSpPr/>
          <p:nvPr/>
        </p:nvSpPr>
        <p:spPr>
          <a:xfrm>
            <a:off x="3810953" y="3934778"/>
            <a:ext cx="401955" cy="403860"/>
          </a:xfrm>
          <a:custGeom>
            <a:avLst/>
            <a:gdLst/>
            <a:ahLst/>
            <a:cxnLst/>
            <a:rect l="l" t="t" r="r" b="b"/>
            <a:pathLst>
              <a:path w="535939" h="538479">
                <a:moveTo>
                  <a:pt x="267969" y="0"/>
                </a:moveTo>
                <a:lnTo>
                  <a:pt x="219812" y="4337"/>
                </a:lnTo>
                <a:lnTo>
                  <a:pt x="174483" y="16842"/>
                </a:lnTo>
                <a:lnTo>
                  <a:pt x="132738" y="36754"/>
                </a:lnTo>
                <a:lnTo>
                  <a:pt x="95337" y="63315"/>
                </a:lnTo>
                <a:lnTo>
                  <a:pt x="63036" y="95763"/>
                </a:lnTo>
                <a:lnTo>
                  <a:pt x="36594" y="133340"/>
                </a:lnTo>
                <a:lnTo>
                  <a:pt x="16769" y="175285"/>
                </a:lnTo>
                <a:lnTo>
                  <a:pt x="4318" y="220838"/>
                </a:lnTo>
                <a:lnTo>
                  <a:pt x="0" y="269239"/>
                </a:lnTo>
                <a:lnTo>
                  <a:pt x="4318" y="317641"/>
                </a:lnTo>
                <a:lnTo>
                  <a:pt x="16769" y="363194"/>
                </a:lnTo>
                <a:lnTo>
                  <a:pt x="36594" y="405139"/>
                </a:lnTo>
                <a:lnTo>
                  <a:pt x="63036" y="442716"/>
                </a:lnTo>
                <a:lnTo>
                  <a:pt x="95337" y="475164"/>
                </a:lnTo>
                <a:lnTo>
                  <a:pt x="132738" y="501725"/>
                </a:lnTo>
                <a:lnTo>
                  <a:pt x="174483" y="521637"/>
                </a:lnTo>
                <a:lnTo>
                  <a:pt x="219812" y="534142"/>
                </a:lnTo>
                <a:lnTo>
                  <a:pt x="267969" y="538479"/>
                </a:lnTo>
                <a:lnTo>
                  <a:pt x="316127" y="534142"/>
                </a:lnTo>
                <a:lnTo>
                  <a:pt x="361456" y="521637"/>
                </a:lnTo>
                <a:lnTo>
                  <a:pt x="403201" y="501725"/>
                </a:lnTo>
                <a:lnTo>
                  <a:pt x="440602" y="475164"/>
                </a:lnTo>
                <a:lnTo>
                  <a:pt x="472903" y="442716"/>
                </a:lnTo>
                <a:lnTo>
                  <a:pt x="499345" y="405139"/>
                </a:lnTo>
                <a:lnTo>
                  <a:pt x="519170" y="363194"/>
                </a:lnTo>
                <a:lnTo>
                  <a:pt x="531621" y="317641"/>
                </a:lnTo>
                <a:lnTo>
                  <a:pt x="535939" y="269239"/>
                </a:lnTo>
                <a:lnTo>
                  <a:pt x="531621" y="220838"/>
                </a:lnTo>
                <a:lnTo>
                  <a:pt x="519170" y="175285"/>
                </a:lnTo>
                <a:lnTo>
                  <a:pt x="499345" y="133340"/>
                </a:lnTo>
                <a:lnTo>
                  <a:pt x="472903" y="95763"/>
                </a:lnTo>
                <a:lnTo>
                  <a:pt x="440602" y="63315"/>
                </a:lnTo>
                <a:lnTo>
                  <a:pt x="403201" y="36754"/>
                </a:lnTo>
                <a:lnTo>
                  <a:pt x="361456" y="16842"/>
                </a:lnTo>
                <a:lnTo>
                  <a:pt x="316127" y="4337"/>
                </a:lnTo>
                <a:lnTo>
                  <a:pt x="267969" y="0"/>
                </a:lnTo>
                <a:close/>
              </a:path>
            </a:pathLst>
          </a:custGeom>
          <a:solidFill>
            <a:srgbClr val="2B3546"/>
          </a:solidFill>
        </p:spPr>
        <p:txBody>
          <a:bodyPr wrap="square" lIns="0" tIns="0" rIns="0" bIns="0" rtlCol="0"/>
          <a:lstStyle/>
          <a:p>
            <a:endParaRPr sz="1350"/>
          </a:p>
        </p:txBody>
      </p:sp>
      <p:sp>
        <p:nvSpPr>
          <p:cNvPr id="103" name="object 103"/>
          <p:cNvSpPr/>
          <p:nvPr/>
        </p:nvSpPr>
        <p:spPr>
          <a:xfrm>
            <a:off x="3810953" y="3934778"/>
            <a:ext cx="401955" cy="403860"/>
          </a:xfrm>
          <a:custGeom>
            <a:avLst/>
            <a:gdLst/>
            <a:ahLst/>
            <a:cxnLst/>
            <a:rect l="l" t="t" r="r" b="b"/>
            <a:pathLst>
              <a:path w="535939" h="538479">
                <a:moveTo>
                  <a:pt x="0" y="269239"/>
                </a:moveTo>
                <a:lnTo>
                  <a:pt x="4318" y="220838"/>
                </a:lnTo>
                <a:lnTo>
                  <a:pt x="16769" y="175285"/>
                </a:lnTo>
                <a:lnTo>
                  <a:pt x="36594" y="133340"/>
                </a:lnTo>
                <a:lnTo>
                  <a:pt x="63036" y="95763"/>
                </a:lnTo>
                <a:lnTo>
                  <a:pt x="95337" y="63315"/>
                </a:lnTo>
                <a:lnTo>
                  <a:pt x="132738" y="36754"/>
                </a:lnTo>
                <a:lnTo>
                  <a:pt x="174483" y="16842"/>
                </a:lnTo>
                <a:lnTo>
                  <a:pt x="219812" y="4337"/>
                </a:lnTo>
                <a:lnTo>
                  <a:pt x="267969" y="0"/>
                </a:lnTo>
                <a:lnTo>
                  <a:pt x="316127" y="4337"/>
                </a:lnTo>
                <a:lnTo>
                  <a:pt x="361456" y="16842"/>
                </a:lnTo>
                <a:lnTo>
                  <a:pt x="403201" y="36754"/>
                </a:lnTo>
                <a:lnTo>
                  <a:pt x="440602" y="63315"/>
                </a:lnTo>
                <a:lnTo>
                  <a:pt x="472903" y="95763"/>
                </a:lnTo>
                <a:lnTo>
                  <a:pt x="499345" y="133340"/>
                </a:lnTo>
                <a:lnTo>
                  <a:pt x="519170" y="175285"/>
                </a:lnTo>
                <a:lnTo>
                  <a:pt x="531621" y="220838"/>
                </a:lnTo>
                <a:lnTo>
                  <a:pt x="535939" y="269239"/>
                </a:lnTo>
                <a:lnTo>
                  <a:pt x="531621" y="317641"/>
                </a:lnTo>
                <a:lnTo>
                  <a:pt x="519170" y="363194"/>
                </a:lnTo>
                <a:lnTo>
                  <a:pt x="499345" y="405139"/>
                </a:lnTo>
                <a:lnTo>
                  <a:pt x="472903" y="442716"/>
                </a:lnTo>
                <a:lnTo>
                  <a:pt x="440602" y="475164"/>
                </a:lnTo>
                <a:lnTo>
                  <a:pt x="403201" y="501725"/>
                </a:lnTo>
                <a:lnTo>
                  <a:pt x="361456" y="521637"/>
                </a:lnTo>
                <a:lnTo>
                  <a:pt x="316127" y="534142"/>
                </a:lnTo>
                <a:lnTo>
                  <a:pt x="267969" y="538479"/>
                </a:lnTo>
                <a:lnTo>
                  <a:pt x="219812" y="534142"/>
                </a:lnTo>
                <a:lnTo>
                  <a:pt x="174483" y="521637"/>
                </a:lnTo>
                <a:lnTo>
                  <a:pt x="132738" y="501725"/>
                </a:lnTo>
                <a:lnTo>
                  <a:pt x="95337" y="475164"/>
                </a:lnTo>
                <a:lnTo>
                  <a:pt x="63036" y="442716"/>
                </a:lnTo>
                <a:lnTo>
                  <a:pt x="36594" y="405139"/>
                </a:lnTo>
                <a:lnTo>
                  <a:pt x="16769" y="363194"/>
                </a:lnTo>
                <a:lnTo>
                  <a:pt x="4318" y="317641"/>
                </a:lnTo>
                <a:lnTo>
                  <a:pt x="0" y="269239"/>
                </a:lnTo>
                <a:close/>
              </a:path>
            </a:pathLst>
          </a:custGeom>
          <a:ln w="12700">
            <a:solidFill>
              <a:srgbClr val="1D2331"/>
            </a:solidFill>
          </a:ln>
        </p:spPr>
        <p:txBody>
          <a:bodyPr wrap="square" lIns="0" tIns="0" rIns="0" bIns="0" rtlCol="0"/>
          <a:lstStyle/>
          <a:p>
            <a:endParaRPr sz="1350"/>
          </a:p>
        </p:txBody>
      </p:sp>
      <p:sp>
        <p:nvSpPr>
          <p:cNvPr id="104" name="object 104"/>
          <p:cNvSpPr txBox="1"/>
          <p:nvPr/>
        </p:nvSpPr>
        <p:spPr>
          <a:xfrm>
            <a:off x="3966401" y="4010216"/>
            <a:ext cx="96679" cy="217367"/>
          </a:xfrm>
          <a:prstGeom prst="rect">
            <a:avLst/>
          </a:prstGeom>
        </p:spPr>
        <p:txBody>
          <a:bodyPr vert="horz" wrap="square" lIns="0" tIns="9525" rIns="0" bIns="0" rtlCol="0">
            <a:spAutoFit/>
          </a:bodyPr>
          <a:lstStyle/>
          <a:p>
            <a:pPr>
              <a:spcBef>
                <a:spcPts val="75"/>
              </a:spcBef>
            </a:pPr>
            <a:r>
              <a:rPr sz="1350" dirty="0">
                <a:solidFill>
                  <a:srgbClr val="FFFFFF"/>
                </a:solidFill>
                <a:latin typeface="Calibri"/>
                <a:cs typeface="Calibri"/>
              </a:rPr>
              <a:t>8</a:t>
            </a:r>
            <a:endParaRPr sz="1350">
              <a:latin typeface="Calibri"/>
              <a:cs typeface="Calibri"/>
            </a:endParaRPr>
          </a:p>
        </p:txBody>
      </p:sp>
      <p:sp>
        <p:nvSpPr>
          <p:cNvPr id="105" name="object 105"/>
          <p:cNvSpPr/>
          <p:nvPr/>
        </p:nvSpPr>
        <p:spPr>
          <a:xfrm>
            <a:off x="7030402" y="1646873"/>
            <a:ext cx="401955" cy="403860"/>
          </a:xfrm>
          <a:custGeom>
            <a:avLst/>
            <a:gdLst/>
            <a:ahLst/>
            <a:cxnLst/>
            <a:rect l="l" t="t" r="r" b="b"/>
            <a:pathLst>
              <a:path w="535940" h="538480">
                <a:moveTo>
                  <a:pt x="267970" y="0"/>
                </a:moveTo>
                <a:lnTo>
                  <a:pt x="219812" y="4337"/>
                </a:lnTo>
                <a:lnTo>
                  <a:pt x="174483" y="16842"/>
                </a:lnTo>
                <a:lnTo>
                  <a:pt x="132738" y="36754"/>
                </a:lnTo>
                <a:lnTo>
                  <a:pt x="95337" y="63315"/>
                </a:lnTo>
                <a:lnTo>
                  <a:pt x="63036" y="95763"/>
                </a:lnTo>
                <a:lnTo>
                  <a:pt x="36594" y="133340"/>
                </a:lnTo>
                <a:lnTo>
                  <a:pt x="16769" y="175285"/>
                </a:lnTo>
                <a:lnTo>
                  <a:pt x="4318" y="220838"/>
                </a:lnTo>
                <a:lnTo>
                  <a:pt x="0" y="269240"/>
                </a:lnTo>
                <a:lnTo>
                  <a:pt x="4318" y="317641"/>
                </a:lnTo>
                <a:lnTo>
                  <a:pt x="16769" y="363194"/>
                </a:lnTo>
                <a:lnTo>
                  <a:pt x="36594" y="405139"/>
                </a:lnTo>
                <a:lnTo>
                  <a:pt x="63036" y="442716"/>
                </a:lnTo>
                <a:lnTo>
                  <a:pt x="95337" y="475164"/>
                </a:lnTo>
                <a:lnTo>
                  <a:pt x="132738" y="501725"/>
                </a:lnTo>
                <a:lnTo>
                  <a:pt x="174483" y="521637"/>
                </a:lnTo>
                <a:lnTo>
                  <a:pt x="219812" y="534142"/>
                </a:lnTo>
                <a:lnTo>
                  <a:pt x="267970" y="538480"/>
                </a:lnTo>
                <a:lnTo>
                  <a:pt x="316127" y="534142"/>
                </a:lnTo>
                <a:lnTo>
                  <a:pt x="361456" y="521637"/>
                </a:lnTo>
                <a:lnTo>
                  <a:pt x="403201" y="501725"/>
                </a:lnTo>
                <a:lnTo>
                  <a:pt x="440602" y="475164"/>
                </a:lnTo>
                <a:lnTo>
                  <a:pt x="472903" y="442716"/>
                </a:lnTo>
                <a:lnTo>
                  <a:pt x="499345" y="405139"/>
                </a:lnTo>
                <a:lnTo>
                  <a:pt x="519170" y="363194"/>
                </a:lnTo>
                <a:lnTo>
                  <a:pt x="531621" y="317641"/>
                </a:lnTo>
                <a:lnTo>
                  <a:pt x="535939" y="269240"/>
                </a:lnTo>
                <a:lnTo>
                  <a:pt x="531621" y="220838"/>
                </a:lnTo>
                <a:lnTo>
                  <a:pt x="519170" y="175285"/>
                </a:lnTo>
                <a:lnTo>
                  <a:pt x="499345" y="133340"/>
                </a:lnTo>
                <a:lnTo>
                  <a:pt x="472903" y="95763"/>
                </a:lnTo>
                <a:lnTo>
                  <a:pt x="440602" y="63315"/>
                </a:lnTo>
                <a:lnTo>
                  <a:pt x="403201" y="36754"/>
                </a:lnTo>
                <a:lnTo>
                  <a:pt x="361456" y="16842"/>
                </a:lnTo>
                <a:lnTo>
                  <a:pt x="316127" y="4337"/>
                </a:lnTo>
                <a:lnTo>
                  <a:pt x="267970" y="0"/>
                </a:lnTo>
                <a:close/>
              </a:path>
            </a:pathLst>
          </a:custGeom>
          <a:solidFill>
            <a:srgbClr val="2B3546"/>
          </a:solidFill>
        </p:spPr>
        <p:txBody>
          <a:bodyPr wrap="square" lIns="0" tIns="0" rIns="0" bIns="0" rtlCol="0"/>
          <a:lstStyle/>
          <a:p>
            <a:endParaRPr sz="1350"/>
          </a:p>
        </p:txBody>
      </p:sp>
      <p:sp>
        <p:nvSpPr>
          <p:cNvPr id="106" name="object 106"/>
          <p:cNvSpPr/>
          <p:nvPr/>
        </p:nvSpPr>
        <p:spPr>
          <a:xfrm>
            <a:off x="7030402" y="1646873"/>
            <a:ext cx="401955" cy="403860"/>
          </a:xfrm>
          <a:custGeom>
            <a:avLst/>
            <a:gdLst/>
            <a:ahLst/>
            <a:cxnLst/>
            <a:rect l="l" t="t" r="r" b="b"/>
            <a:pathLst>
              <a:path w="535940" h="538480">
                <a:moveTo>
                  <a:pt x="0" y="269240"/>
                </a:moveTo>
                <a:lnTo>
                  <a:pt x="4318" y="220838"/>
                </a:lnTo>
                <a:lnTo>
                  <a:pt x="16769" y="175285"/>
                </a:lnTo>
                <a:lnTo>
                  <a:pt x="36594" y="133340"/>
                </a:lnTo>
                <a:lnTo>
                  <a:pt x="63036" y="95763"/>
                </a:lnTo>
                <a:lnTo>
                  <a:pt x="95337" y="63315"/>
                </a:lnTo>
                <a:lnTo>
                  <a:pt x="132738" y="36754"/>
                </a:lnTo>
                <a:lnTo>
                  <a:pt x="174483" y="16842"/>
                </a:lnTo>
                <a:lnTo>
                  <a:pt x="219812" y="4337"/>
                </a:lnTo>
                <a:lnTo>
                  <a:pt x="267970" y="0"/>
                </a:lnTo>
                <a:lnTo>
                  <a:pt x="316127" y="4337"/>
                </a:lnTo>
                <a:lnTo>
                  <a:pt x="361456" y="16842"/>
                </a:lnTo>
                <a:lnTo>
                  <a:pt x="403201" y="36754"/>
                </a:lnTo>
                <a:lnTo>
                  <a:pt x="440602" y="63315"/>
                </a:lnTo>
                <a:lnTo>
                  <a:pt x="472903" y="95763"/>
                </a:lnTo>
                <a:lnTo>
                  <a:pt x="499345" y="133340"/>
                </a:lnTo>
                <a:lnTo>
                  <a:pt x="519170" y="175285"/>
                </a:lnTo>
                <a:lnTo>
                  <a:pt x="531621" y="220838"/>
                </a:lnTo>
                <a:lnTo>
                  <a:pt x="535939" y="269240"/>
                </a:lnTo>
                <a:lnTo>
                  <a:pt x="531621" y="317641"/>
                </a:lnTo>
                <a:lnTo>
                  <a:pt x="519170" y="363194"/>
                </a:lnTo>
                <a:lnTo>
                  <a:pt x="499345" y="405139"/>
                </a:lnTo>
                <a:lnTo>
                  <a:pt x="472903" y="442716"/>
                </a:lnTo>
                <a:lnTo>
                  <a:pt x="440602" y="475164"/>
                </a:lnTo>
                <a:lnTo>
                  <a:pt x="403201" y="501725"/>
                </a:lnTo>
                <a:lnTo>
                  <a:pt x="361456" y="521637"/>
                </a:lnTo>
                <a:lnTo>
                  <a:pt x="316127" y="534142"/>
                </a:lnTo>
                <a:lnTo>
                  <a:pt x="267970" y="538480"/>
                </a:lnTo>
                <a:lnTo>
                  <a:pt x="219812" y="534142"/>
                </a:lnTo>
                <a:lnTo>
                  <a:pt x="174483" y="521637"/>
                </a:lnTo>
                <a:lnTo>
                  <a:pt x="132738" y="501725"/>
                </a:lnTo>
                <a:lnTo>
                  <a:pt x="95337" y="475164"/>
                </a:lnTo>
                <a:lnTo>
                  <a:pt x="63036" y="442716"/>
                </a:lnTo>
                <a:lnTo>
                  <a:pt x="36594" y="405139"/>
                </a:lnTo>
                <a:lnTo>
                  <a:pt x="16769" y="363194"/>
                </a:lnTo>
                <a:lnTo>
                  <a:pt x="4318" y="317641"/>
                </a:lnTo>
                <a:lnTo>
                  <a:pt x="0" y="269240"/>
                </a:lnTo>
                <a:close/>
              </a:path>
            </a:pathLst>
          </a:custGeom>
          <a:ln w="12700">
            <a:solidFill>
              <a:srgbClr val="1D2331"/>
            </a:solidFill>
          </a:ln>
        </p:spPr>
        <p:txBody>
          <a:bodyPr wrap="square" lIns="0" tIns="0" rIns="0" bIns="0" rtlCol="0"/>
          <a:lstStyle/>
          <a:p>
            <a:endParaRPr sz="1350"/>
          </a:p>
        </p:txBody>
      </p:sp>
      <p:sp>
        <p:nvSpPr>
          <p:cNvPr id="107" name="object 107"/>
          <p:cNvSpPr txBox="1"/>
          <p:nvPr/>
        </p:nvSpPr>
        <p:spPr>
          <a:xfrm>
            <a:off x="7177088" y="1721168"/>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5</a:t>
            </a:r>
            <a:endParaRPr sz="1350">
              <a:latin typeface="Calibri"/>
              <a:cs typeface="Calibri"/>
            </a:endParaRPr>
          </a:p>
        </p:txBody>
      </p:sp>
      <p:sp>
        <p:nvSpPr>
          <p:cNvPr id="108" name="object 108"/>
          <p:cNvSpPr/>
          <p:nvPr/>
        </p:nvSpPr>
        <p:spPr>
          <a:xfrm>
            <a:off x="2130742" y="3934778"/>
            <a:ext cx="401955" cy="403860"/>
          </a:xfrm>
          <a:custGeom>
            <a:avLst/>
            <a:gdLst/>
            <a:ahLst/>
            <a:cxnLst/>
            <a:rect l="l" t="t" r="r" b="b"/>
            <a:pathLst>
              <a:path w="535939" h="538479">
                <a:moveTo>
                  <a:pt x="267970" y="0"/>
                </a:moveTo>
                <a:lnTo>
                  <a:pt x="219812" y="4337"/>
                </a:lnTo>
                <a:lnTo>
                  <a:pt x="174483" y="16842"/>
                </a:lnTo>
                <a:lnTo>
                  <a:pt x="132738" y="36754"/>
                </a:lnTo>
                <a:lnTo>
                  <a:pt x="95337" y="63315"/>
                </a:lnTo>
                <a:lnTo>
                  <a:pt x="63036" y="95763"/>
                </a:lnTo>
                <a:lnTo>
                  <a:pt x="36594" y="133340"/>
                </a:lnTo>
                <a:lnTo>
                  <a:pt x="16769" y="175285"/>
                </a:lnTo>
                <a:lnTo>
                  <a:pt x="4318" y="220838"/>
                </a:lnTo>
                <a:lnTo>
                  <a:pt x="0" y="269239"/>
                </a:lnTo>
                <a:lnTo>
                  <a:pt x="4318" y="317641"/>
                </a:lnTo>
                <a:lnTo>
                  <a:pt x="16769" y="363194"/>
                </a:lnTo>
                <a:lnTo>
                  <a:pt x="36594" y="405139"/>
                </a:lnTo>
                <a:lnTo>
                  <a:pt x="63036" y="442716"/>
                </a:lnTo>
                <a:lnTo>
                  <a:pt x="95337" y="475164"/>
                </a:lnTo>
                <a:lnTo>
                  <a:pt x="132738" y="501725"/>
                </a:lnTo>
                <a:lnTo>
                  <a:pt x="174483" y="521637"/>
                </a:lnTo>
                <a:lnTo>
                  <a:pt x="219812" y="534142"/>
                </a:lnTo>
                <a:lnTo>
                  <a:pt x="267970" y="538479"/>
                </a:lnTo>
                <a:lnTo>
                  <a:pt x="316127" y="534142"/>
                </a:lnTo>
                <a:lnTo>
                  <a:pt x="361456" y="521637"/>
                </a:lnTo>
                <a:lnTo>
                  <a:pt x="403201" y="501725"/>
                </a:lnTo>
                <a:lnTo>
                  <a:pt x="440602" y="475164"/>
                </a:lnTo>
                <a:lnTo>
                  <a:pt x="472903" y="442716"/>
                </a:lnTo>
                <a:lnTo>
                  <a:pt x="499345" y="405139"/>
                </a:lnTo>
                <a:lnTo>
                  <a:pt x="519170" y="363194"/>
                </a:lnTo>
                <a:lnTo>
                  <a:pt x="531621" y="317641"/>
                </a:lnTo>
                <a:lnTo>
                  <a:pt x="535939" y="269239"/>
                </a:lnTo>
                <a:lnTo>
                  <a:pt x="531621" y="220838"/>
                </a:lnTo>
                <a:lnTo>
                  <a:pt x="519170" y="175285"/>
                </a:lnTo>
                <a:lnTo>
                  <a:pt x="499345" y="133340"/>
                </a:lnTo>
                <a:lnTo>
                  <a:pt x="472903" y="95763"/>
                </a:lnTo>
                <a:lnTo>
                  <a:pt x="440602" y="63315"/>
                </a:lnTo>
                <a:lnTo>
                  <a:pt x="403201" y="36754"/>
                </a:lnTo>
                <a:lnTo>
                  <a:pt x="361456" y="16842"/>
                </a:lnTo>
                <a:lnTo>
                  <a:pt x="316127" y="4337"/>
                </a:lnTo>
                <a:lnTo>
                  <a:pt x="267970" y="0"/>
                </a:lnTo>
                <a:close/>
              </a:path>
            </a:pathLst>
          </a:custGeom>
          <a:solidFill>
            <a:srgbClr val="2B3546"/>
          </a:solidFill>
        </p:spPr>
        <p:txBody>
          <a:bodyPr wrap="square" lIns="0" tIns="0" rIns="0" bIns="0" rtlCol="0"/>
          <a:lstStyle/>
          <a:p>
            <a:endParaRPr sz="1350"/>
          </a:p>
        </p:txBody>
      </p:sp>
      <p:sp>
        <p:nvSpPr>
          <p:cNvPr id="109" name="object 109"/>
          <p:cNvSpPr/>
          <p:nvPr/>
        </p:nvSpPr>
        <p:spPr>
          <a:xfrm>
            <a:off x="2130742" y="3934778"/>
            <a:ext cx="401955" cy="403860"/>
          </a:xfrm>
          <a:custGeom>
            <a:avLst/>
            <a:gdLst/>
            <a:ahLst/>
            <a:cxnLst/>
            <a:rect l="l" t="t" r="r" b="b"/>
            <a:pathLst>
              <a:path w="535939" h="538479">
                <a:moveTo>
                  <a:pt x="0" y="269239"/>
                </a:moveTo>
                <a:lnTo>
                  <a:pt x="4318" y="220838"/>
                </a:lnTo>
                <a:lnTo>
                  <a:pt x="16769" y="175285"/>
                </a:lnTo>
                <a:lnTo>
                  <a:pt x="36594" y="133340"/>
                </a:lnTo>
                <a:lnTo>
                  <a:pt x="63036" y="95763"/>
                </a:lnTo>
                <a:lnTo>
                  <a:pt x="95337" y="63315"/>
                </a:lnTo>
                <a:lnTo>
                  <a:pt x="132738" y="36754"/>
                </a:lnTo>
                <a:lnTo>
                  <a:pt x="174483" y="16842"/>
                </a:lnTo>
                <a:lnTo>
                  <a:pt x="219812" y="4337"/>
                </a:lnTo>
                <a:lnTo>
                  <a:pt x="267970" y="0"/>
                </a:lnTo>
                <a:lnTo>
                  <a:pt x="316127" y="4337"/>
                </a:lnTo>
                <a:lnTo>
                  <a:pt x="361456" y="16842"/>
                </a:lnTo>
                <a:lnTo>
                  <a:pt x="403201" y="36754"/>
                </a:lnTo>
                <a:lnTo>
                  <a:pt x="440602" y="63315"/>
                </a:lnTo>
                <a:lnTo>
                  <a:pt x="472903" y="95763"/>
                </a:lnTo>
                <a:lnTo>
                  <a:pt x="499345" y="133340"/>
                </a:lnTo>
                <a:lnTo>
                  <a:pt x="519170" y="175285"/>
                </a:lnTo>
                <a:lnTo>
                  <a:pt x="531621" y="220838"/>
                </a:lnTo>
                <a:lnTo>
                  <a:pt x="535939" y="269239"/>
                </a:lnTo>
                <a:lnTo>
                  <a:pt x="531621" y="317641"/>
                </a:lnTo>
                <a:lnTo>
                  <a:pt x="519170" y="363194"/>
                </a:lnTo>
                <a:lnTo>
                  <a:pt x="499345" y="405139"/>
                </a:lnTo>
                <a:lnTo>
                  <a:pt x="472903" y="442716"/>
                </a:lnTo>
                <a:lnTo>
                  <a:pt x="440602" y="475164"/>
                </a:lnTo>
                <a:lnTo>
                  <a:pt x="403201" y="501725"/>
                </a:lnTo>
                <a:lnTo>
                  <a:pt x="361456" y="521637"/>
                </a:lnTo>
                <a:lnTo>
                  <a:pt x="316127" y="534142"/>
                </a:lnTo>
                <a:lnTo>
                  <a:pt x="267970" y="538479"/>
                </a:lnTo>
                <a:lnTo>
                  <a:pt x="219812" y="534142"/>
                </a:lnTo>
                <a:lnTo>
                  <a:pt x="174483" y="521637"/>
                </a:lnTo>
                <a:lnTo>
                  <a:pt x="132738" y="501725"/>
                </a:lnTo>
                <a:lnTo>
                  <a:pt x="95337" y="475164"/>
                </a:lnTo>
                <a:lnTo>
                  <a:pt x="63036" y="442716"/>
                </a:lnTo>
                <a:lnTo>
                  <a:pt x="36594" y="405139"/>
                </a:lnTo>
                <a:lnTo>
                  <a:pt x="16769" y="363194"/>
                </a:lnTo>
                <a:lnTo>
                  <a:pt x="4318" y="317641"/>
                </a:lnTo>
                <a:lnTo>
                  <a:pt x="0" y="269239"/>
                </a:lnTo>
                <a:close/>
              </a:path>
            </a:pathLst>
          </a:custGeom>
          <a:ln w="12700">
            <a:solidFill>
              <a:srgbClr val="1D2331"/>
            </a:solidFill>
          </a:ln>
        </p:spPr>
        <p:txBody>
          <a:bodyPr wrap="square" lIns="0" tIns="0" rIns="0" bIns="0" rtlCol="0"/>
          <a:lstStyle/>
          <a:p>
            <a:endParaRPr sz="1350"/>
          </a:p>
        </p:txBody>
      </p:sp>
      <p:sp>
        <p:nvSpPr>
          <p:cNvPr id="110" name="object 110"/>
          <p:cNvSpPr txBox="1"/>
          <p:nvPr/>
        </p:nvSpPr>
        <p:spPr>
          <a:xfrm>
            <a:off x="2286000" y="4010216"/>
            <a:ext cx="96679" cy="217367"/>
          </a:xfrm>
          <a:prstGeom prst="rect">
            <a:avLst/>
          </a:prstGeom>
        </p:spPr>
        <p:txBody>
          <a:bodyPr vert="horz" wrap="square" lIns="0" tIns="9525" rIns="0" bIns="0" rtlCol="0">
            <a:spAutoFit/>
          </a:bodyPr>
          <a:lstStyle/>
          <a:p>
            <a:pPr>
              <a:spcBef>
                <a:spcPts val="75"/>
              </a:spcBef>
            </a:pPr>
            <a:r>
              <a:rPr sz="1350" dirty="0">
                <a:solidFill>
                  <a:srgbClr val="FFFFFF"/>
                </a:solidFill>
                <a:latin typeface="Calibri"/>
                <a:cs typeface="Calibri"/>
              </a:rPr>
              <a:t>9</a:t>
            </a:r>
            <a:endParaRPr sz="1350">
              <a:latin typeface="Calibri"/>
              <a:cs typeface="Calibri"/>
            </a:endParaRPr>
          </a:p>
        </p:txBody>
      </p:sp>
      <p:sp>
        <p:nvSpPr>
          <p:cNvPr id="111" name="object 111"/>
          <p:cNvSpPr/>
          <p:nvPr/>
        </p:nvSpPr>
        <p:spPr>
          <a:xfrm>
            <a:off x="465773" y="3934778"/>
            <a:ext cx="401955" cy="403860"/>
          </a:xfrm>
          <a:custGeom>
            <a:avLst/>
            <a:gdLst/>
            <a:ahLst/>
            <a:cxnLst/>
            <a:rect l="l" t="t" r="r" b="b"/>
            <a:pathLst>
              <a:path w="535940" h="538479">
                <a:moveTo>
                  <a:pt x="267970" y="0"/>
                </a:moveTo>
                <a:lnTo>
                  <a:pt x="219802" y="4337"/>
                </a:lnTo>
                <a:lnTo>
                  <a:pt x="174467" y="16842"/>
                </a:lnTo>
                <a:lnTo>
                  <a:pt x="132721" y="36754"/>
                </a:lnTo>
                <a:lnTo>
                  <a:pt x="95321" y="63315"/>
                </a:lnTo>
                <a:lnTo>
                  <a:pt x="63024" y="95763"/>
                </a:lnTo>
                <a:lnTo>
                  <a:pt x="36586" y="133340"/>
                </a:lnTo>
                <a:lnTo>
                  <a:pt x="16765" y="175285"/>
                </a:lnTo>
                <a:lnTo>
                  <a:pt x="4317" y="220838"/>
                </a:lnTo>
                <a:lnTo>
                  <a:pt x="0" y="269239"/>
                </a:lnTo>
                <a:lnTo>
                  <a:pt x="4317" y="317641"/>
                </a:lnTo>
                <a:lnTo>
                  <a:pt x="16765" y="363194"/>
                </a:lnTo>
                <a:lnTo>
                  <a:pt x="36586" y="405139"/>
                </a:lnTo>
                <a:lnTo>
                  <a:pt x="63024" y="442716"/>
                </a:lnTo>
                <a:lnTo>
                  <a:pt x="95321" y="475164"/>
                </a:lnTo>
                <a:lnTo>
                  <a:pt x="132721" y="501725"/>
                </a:lnTo>
                <a:lnTo>
                  <a:pt x="174467" y="521637"/>
                </a:lnTo>
                <a:lnTo>
                  <a:pt x="219802" y="534142"/>
                </a:lnTo>
                <a:lnTo>
                  <a:pt x="267970" y="538479"/>
                </a:lnTo>
                <a:lnTo>
                  <a:pt x="316137" y="534142"/>
                </a:lnTo>
                <a:lnTo>
                  <a:pt x="361472" y="521637"/>
                </a:lnTo>
                <a:lnTo>
                  <a:pt x="403218" y="501725"/>
                </a:lnTo>
                <a:lnTo>
                  <a:pt x="440618" y="475164"/>
                </a:lnTo>
                <a:lnTo>
                  <a:pt x="472915" y="442716"/>
                </a:lnTo>
                <a:lnTo>
                  <a:pt x="499353" y="405139"/>
                </a:lnTo>
                <a:lnTo>
                  <a:pt x="519174" y="363194"/>
                </a:lnTo>
                <a:lnTo>
                  <a:pt x="531622" y="317641"/>
                </a:lnTo>
                <a:lnTo>
                  <a:pt x="535940" y="269239"/>
                </a:lnTo>
                <a:lnTo>
                  <a:pt x="531622" y="220838"/>
                </a:lnTo>
                <a:lnTo>
                  <a:pt x="519174" y="175285"/>
                </a:lnTo>
                <a:lnTo>
                  <a:pt x="499353" y="133340"/>
                </a:lnTo>
                <a:lnTo>
                  <a:pt x="472915" y="95763"/>
                </a:lnTo>
                <a:lnTo>
                  <a:pt x="440618" y="63315"/>
                </a:lnTo>
                <a:lnTo>
                  <a:pt x="403218" y="36754"/>
                </a:lnTo>
                <a:lnTo>
                  <a:pt x="361472" y="16842"/>
                </a:lnTo>
                <a:lnTo>
                  <a:pt x="316137" y="4337"/>
                </a:lnTo>
                <a:lnTo>
                  <a:pt x="267970" y="0"/>
                </a:lnTo>
                <a:close/>
              </a:path>
            </a:pathLst>
          </a:custGeom>
          <a:solidFill>
            <a:srgbClr val="2B3546"/>
          </a:solidFill>
        </p:spPr>
        <p:txBody>
          <a:bodyPr wrap="square" lIns="0" tIns="0" rIns="0" bIns="0" rtlCol="0"/>
          <a:lstStyle/>
          <a:p>
            <a:endParaRPr sz="1350"/>
          </a:p>
        </p:txBody>
      </p:sp>
      <p:sp>
        <p:nvSpPr>
          <p:cNvPr id="112" name="object 112"/>
          <p:cNvSpPr/>
          <p:nvPr/>
        </p:nvSpPr>
        <p:spPr>
          <a:xfrm>
            <a:off x="465773" y="3934778"/>
            <a:ext cx="401955" cy="403860"/>
          </a:xfrm>
          <a:custGeom>
            <a:avLst/>
            <a:gdLst/>
            <a:ahLst/>
            <a:cxnLst/>
            <a:rect l="l" t="t" r="r" b="b"/>
            <a:pathLst>
              <a:path w="535940" h="538479">
                <a:moveTo>
                  <a:pt x="0" y="269239"/>
                </a:moveTo>
                <a:lnTo>
                  <a:pt x="4317" y="220838"/>
                </a:lnTo>
                <a:lnTo>
                  <a:pt x="16765" y="175285"/>
                </a:lnTo>
                <a:lnTo>
                  <a:pt x="36586" y="133340"/>
                </a:lnTo>
                <a:lnTo>
                  <a:pt x="63024" y="95763"/>
                </a:lnTo>
                <a:lnTo>
                  <a:pt x="95321" y="63315"/>
                </a:lnTo>
                <a:lnTo>
                  <a:pt x="132721" y="36754"/>
                </a:lnTo>
                <a:lnTo>
                  <a:pt x="174467" y="16842"/>
                </a:lnTo>
                <a:lnTo>
                  <a:pt x="219802" y="4337"/>
                </a:lnTo>
                <a:lnTo>
                  <a:pt x="267970" y="0"/>
                </a:lnTo>
                <a:lnTo>
                  <a:pt x="316137" y="4337"/>
                </a:lnTo>
                <a:lnTo>
                  <a:pt x="361472" y="16842"/>
                </a:lnTo>
                <a:lnTo>
                  <a:pt x="403218" y="36754"/>
                </a:lnTo>
                <a:lnTo>
                  <a:pt x="440618" y="63315"/>
                </a:lnTo>
                <a:lnTo>
                  <a:pt x="472915" y="95763"/>
                </a:lnTo>
                <a:lnTo>
                  <a:pt x="499353" y="133340"/>
                </a:lnTo>
                <a:lnTo>
                  <a:pt x="519174" y="175285"/>
                </a:lnTo>
                <a:lnTo>
                  <a:pt x="531622" y="220838"/>
                </a:lnTo>
                <a:lnTo>
                  <a:pt x="535940" y="269239"/>
                </a:lnTo>
                <a:lnTo>
                  <a:pt x="531622" y="317641"/>
                </a:lnTo>
                <a:lnTo>
                  <a:pt x="519174" y="363194"/>
                </a:lnTo>
                <a:lnTo>
                  <a:pt x="499353" y="405139"/>
                </a:lnTo>
                <a:lnTo>
                  <a:pt x="472915" y="442716"/>
                </a:lnTo>
                <a:lnTo>
                  <a:pt x="440618" y="475164"/>
                </a:lnTo>
                <a:lnTo>
                  <a:pt x="403218" y="501725"/>
                </a:lnTo>
                <a:lnTo>
                  <a:pt x="361472" y="521637"/>
                </a:lnTo>
                <a:lnTo>
                  <a:pt x="316137" y="534142"/>
                </a:lnTo>
                <a:lnTo>
                  <a:pt x="267970" y="538479"/>
                </a:lnTo>
                <a:lnTo>
                  <a:pt x="219802" y="534142"/>
                </a:lnTo>
                <a:lnTo>
                  <a:pt x="174467" y="521637"/>
                </a:lnTo>
                <a:lnTo>
                  <a:pt x="132721" y="501725"/>
                </a:lnTo>
                <a:lnTo>
                  <a:pt x="95321" y="475164"/>
                </a:lnTo>
                <a:lnTo>
                  <a:pt x="63024" y="442716"/>
                </a:lnTo>
                <a:lnTo>
                  <a:pt x="36586" y="405139"/>
                </a:lnTo>
                <a:lnTo>
                  <a:pt x="16765" y="363194"/>
                </a:lnTo>
                <a:lnTo>
                  <a:pt x="4317" y="317641"/>
                </a:lnTo>
                <a:lnTo>
                  <a:pt x="0" y="269239"/>
                </a:lnTo>
                <a:close/>
              </a:path>
            </a:pathLst>
          </a:custGeom>
          <a:ln w="12700">
            <a:solidFill>
              <a:srgbClr val="1D2331"/>
            </a:solidFill>
          </a:ln>
        </p:spPr>
        <p:txBody>
          <a:bodyPr wrap="square" lIns="0" tIns="0" rIns="0" bIns="0" rtlCol="0"/>
          <a:lstStyle/>
          <a:p>
            <a:endParaRPr sz="1350"/>
          </a:p>
        </p:txBody>
      </p:sp>
      <p:sp>
        <p:nvSpPr>
          <p:cNvPr id="113" name="object 113"/>
          <p:cNvSpPr txBox="1"/>
          <p:nvPr/>
        </p:nvSpPr>
        <p:spPr>
          <a:xfrm>
            <a:off x="567452" y="4010216"/>
            <a:ext cx="194309" cy="217367"/>
          </a:xfrm>
          <a:prstGeom prst="rect">
            <a:avLst/>
          </a:prstGeom>
        </p:spPr>
        <p:txBody>
          <a:bodyPr vert="horz" wrap="square" lIns="0" tIns="9525" rIns="0" bIns="0" rtlCol="0">
            <a:spAutoFit/>
          </a:bodyPr>
          <a:lstStyle/>
          <a:p>
            <a:pPr marL="9525">
              <a:spcBef>
                <a:spcPts val="75"/>
              </a:spcBef>
            </a:pPr>
            <a:r>
              <a:rPr sz="1350" spc="4" dirty="0">
                <a:solidFill>
                  <a:srgbClr val="FFFFFF"/>
                </a:solidFill>
                <a:latin typeface="Calibri"/>
                <a:cs typeface="Calibri"/>
              </a:rPr>
              <a:t>10</a:t>
            </a:r>
            <a:endParaRPr sz="1350">
              <a:latin typeface="Calibri"/>
              <a:cs typeface="Calibri"/>
            </a:endParaRPr>
          </a:p>
        </p:txBody>
      </p:sp>
      <p:sp>
        <p:nvSpPr>
          <p:cNvPr id="114" name="object 114"/>
          <p:cNvSpPr txBox="1"/>
          <p:nvPr/>
        </p:nvSpPr>
        <p:spPr>
          <a:xfrm>
            <a:off x="8980170" y="5725239"/>
            <a:ext cx="106204"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Calibri"/>
                <a:cs typeface="Calibri"/>
              </a:rPr>
              <a:t>5</a:t>
            </a:r>
            <a:endParaRPr sz="1350">
              <a:latin typeface="Calibri"/>
              <a:cs typeface="Calibri"/>
            </a:endParaRPr>
          </a:p>
        </p:txBody>
      </p:sp>
      <p:sp>
        <p:nvSpPr>
          <p:cNvPr id="115" name="Slide Number Placeholder 114">
            <a:extLst>
              <a:ext uri="{FF2B5EF4-FFF2-40B4-BE49-F238E27FC236}">
                <a16:creationId xmlns:a16="http://schemas.microsoft.com/office/drawing/2014/main" id="{EA6F27B3-2AEB-47D7-B96D-0E9C4E29A3B2}"/>
              </a:ext>
            </a:extLst>
          </p:cNvPr>
          <p:cNvSpPr>
            <a:spLocks noGrp="1"/>
          </p:cNvSpPr>
          <p:nvPr>
            <p:ph type="sldNum" sz="quarter" idx="7"/>
          </p:nvPr>
        </p:nvSpPr>
        <p:spPr>
          <a:xfrm>
            <a:off x="11925300" y="6579552"/>
            <a:ext cx="203200" cy="200025"/>
          </a:xfrm>
          <a:prstGeom prst="rect">
            <a:avLst/>
          </a:prstGeom>
        </p:spPr>
        <p:txBody>
          <a:bodyPr wrap="square" lIns="0" tIns="0" rIns="0" bIns="0">
            <a:spAutoFit/>
          </a:bodyPr>
          <a:lstStyle>
            <a:defPPr>
              <a:defRPr lang="id-ID"/>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id-ID" smtClean="0">
                <a:solidFill>
                  <a:srgbClr val="FFFFFF"/>
                </a:solidFill>
              </a:rPr>
              <a:pPr marL="25400">
                <a:lnSpc>
                  <a:spcPts val="1240"/>
                </a:lnSpc>
              </a:pPr>
              <a:t>18</a:t>
            </a:fld>
            <a:endParaRPr lang="id-ID" dirty="0">
              <a:solidFill>
                <a:srgbClr val="FFFFFF"/>
              </a:solidFill>
            </a:endParaRPr>
          </a:p>
        </p:txBody>
      </p:sp>
      <p:sp>
        <p:nvSpPr>
          <p:cNvPr id="116" name="object 2">
            <a:extLst>
              <a:ext uri="{FF2B5EF4-FFF2-40B4-BE49-F238E27FC236}">
                <a16:creationId xmlns:a16="http://schemas.microsoft.com/office/drawing/2014/main" id="{B3054987-5823-4F60-8D16-32818E46D283}"/>
              </a:ext>
            </a:extLst>
          </p:cNvPr>
          <p:cNvSpPr txBox="1">
            <a:spLocks/>
          </p:cNvSpPr>
          <p:nvPr/>
        </p:nvSpPr>
        <p:spPr>
          <a:xfrm>
            <a:off x="247298" y="5971641"/>
            <a:ext cx="8462714" cy="866263"/>
          </a:xfrm>
          <a:prstGeom prst="rect">
            <a:avLst/>
          </a:prstGeom>
          <a:effectLst>
            <a:outerShdw blurRad="25400" dir="17880000">
              <a:srgbClr val="000000">
                <a:alpha val="46000"/>
              </a:srgbClr>
            </a:outerShdw>
          </a:effectLst>
        </p:spPr>
        <p:txBody>
          <a:bodyPr vert="horz" wrap="square" lIns="0" tIns="9525" rIns="0" bIns="0" numCol="1" rtlCol="0" anchor="ctr" anchorCtr="0" compatLnSpc="1">
            <a:prstTxWarp prst="textNoShape">
              <a:avLst/>
            </a:prstTxWarp>
            <a:sp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6194" algn="l">
              <a:spcBef>
                <a:spcPts val="75"/>
              </a:spcBef>
            </a:pPr>
            <a:r>
              <a:rPr lang="en-US" sz="1800" spc="-8">
                <a:solidFill>
                  <a:srgbClr val="FFFF00"/>
                </a:solidFill>
                <a:effectLst/>
                <a:latin typeface="Arial Narrow" panose="020B0606020202030204" pitchFamily="34" charset="0"/>
                <a:cs typeface="Calibri"/>
              </a:rPr>
              <a:t>Lihat:</a:t>
            </a:r>
          </a:p>
          <a:p>
            <a:pPr marL="180975" indent="-155575" algn="l">
              <a:spcBef>
                <a:spcPts val="75"/>
              </a:spcBef>
              <a:buClr>
                <a:srgbClr val="FF0000"/>
              </a:buClr>
              <a:buFont typeface="Wingdings" panose="05000000000000000000" pitchFamily="2" charset="2"/>
              <a:buChar char="§"/>
            </a:pPr>
            <a:r>
              <a:rPr lang="en-US" sz="1800" spc="-8">
                <a:solidFill>
                  <a:srgbClr val="FFFF00"/>
                </a:solidFill>
                <a:effectLst/>
                <a:latin typeface="Arial Narrow" panose="020B0606020202030204" pitchFamily="34" charset="0"/>
                <a:cs typeface="Calibri"/>
              </a:rPr>
              <a:t>UU 26/27 tentang Penataan Ruang</a:t>
            </a:r>
          </a:p>
          <a:p>
            <a:pPr marL="180975" indent="-155575" algn="l">
              <a:spcBef>
                <a:spcPts val="75"/>
              </a:spcBef>
              <a:buClr>
                <a:srgbClr val="FF0000"/>
              </a:buClr>
              <a:buFont typeface="Wingdings" panose="05000000000000000000" pitchFamily="2" charset="2"/>
              <a:buChar char="§"/>
            </a:pPr>
            <a:r>
              <a:rPr lang="id-ID" sz="1800">
                <a:solidFill>
                  <a:srgbClr val="FFFF00"/>
                </a:solidFill>
                <a:effectLst/>
                <a:latin typeface="Arial Narrow" panose="020B0606020202030204" pitchFamily="34" charset="0"/>
              </a:rPr>
              <a:t>PP 15/2010 tentang Penyelenggaraaan Penataan Ruang</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55576" y="2852936"/>
            <a:ext cx="7772400" cy="2520280"/>
          </a:xfrm>
        </p:spPr>
        <p:txBody>
          <a:bodyPr>
            <a:normAutofit/>
          </a:bodyPr>
          <a:lstStyle/>
          <a:p>
            <a:pPr eaLnBrk="1" hangingPunct="1"/>
            <a:r>
              <a:rPr lang="en-US">
                <a:solidFill>
                  <a:srgbClr val="FFC000"/>
                </a:solidFill>
                <a:latin typeface="Arial" charset="0"/>
                <a:cs typeface="Arial" charset="0"/>
              </a:rPr>
              <a:t>Selesai</a:t>
            </a:r>
            <a:br>
              <a:rPr lang="id-ID">
                <a:latin typeface="Arial" charset="0"/>
                <a:cs typeface="Arial" charset="0"/>
              </a:rPr>
            </a:br>
            <a:br>
              <a:rPr lang="en-US">
                <a:latin typeface="Arial" charset="0"/>
                <a:cs typeface="Arial" charset="0"/>
              </a:rPr>
            </a:br>
            <a:r>
              <a:rPr lang="id-ID" sz="3200">
                <a:solidFill>
                  <a:schemeClr val="tx1">
                    <a:lumMod val="25000"/>
                  </a:schemeClr>
                </a:solidFill>
                <a:latin typeface="Arial" charset="0"/>
                <a:cs typeface="Arial" charset="0"/>
              </a:rPr>
              <a:t>Lanjut ke </a:t>
            </a:r>
            <a:br>
              <a:rPr lang="en-US" sz="3200">
                <a:solidFill>
                  <a:schemeClr val="tx1">
                    <a:lumMod val="25000"/>
                  </a:schemeClr>
                </a:solidFill>
                <a:latin typeface="Arial" charset="0"/>
                <a:cs typeface="Arial" charset="0"/>
              </a:rPr>
            </a:br>
            <a:r>
              <a:rPr lang="en-US" sz="3200">
                <a:solidFill>
                  <a:schemeClr val="tx1">
                    <a:lumMod val="25000"/>
                  </a:schemeClr>
                </a:solidFill>
                <a:latin typeface="Arial" charset="0"/>
                <a:cs typeface="Arial" charset="0"/>
              </a:rPr>
              <a:t>Prosedur Perencanaan Tata Ruang</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noChangeArrowheads="1"/>
          </p:cNvSpPr>
          <p:nvPr/>
        </p:nvSpPr>
        <p:spPr bwMode="auto">
          <a:xfrm>
            <a:off x="2555776" y="-27384"/>
            <a:ext cx="4032448" cy="369332"/>
          </a:xfrm>
          <a:prstGeom prst="rect">
            <a:avLst/>
          </a:prstGeom>
          <a:noFill/>
          <a:ln w="9525">
            <a:noFill/>
            <a:miter lim="800000"/>
            <a:headEnd/>
            <a:tailEnd/>
          </a:ln>
        </p:spPr>
        <p:txBody>
          <a:bodyPr wrap="square" anchor="ctr">
            <a:spAutoFit/>
          </a:bodyPr>
          <a:lstStyle/>
          <a:p>
            <a:pPr algn="ctr"/>
            <a:r>
              <a:rPr lang="en-US" sz="1800">
                <a:solidFill>
                  <a:srgbClr val="C00000"/>
                </a:solidFill>
                <a:latin typeface="Arial" charset="0"/>
                <a:cs typeface="Arial" charset="0"/>
              </a:rPr>
              <a:t>11 Maret 2020</a:t>
            </a:r>
            <a:endParaRPr lang="id-ID" sz="1800" dirty="0">
              <a:solidFill>
                <a:srgbClr val="C00000"/>
              </a:solidFill>
              <a:latin typeface="Arial" charset="0"/>
              <a:cs typeface="Arial" charset="0"/>
            </a:endParaRPr>
          </a:p>
        </p:txBody>
      </p:sp>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899592" y="-27384"/>
            <a:ext cx="7560840" cy="833936"/>
          </a:xfrm>
        </p:spPr>
        <p:txBody>
          <a:bodyPr/>
          <a:lstStyle/>
          <a:p>
            <a:r>
              <a:rPr lang="en-US" sz="3600">
                <a:solidFill>
                  <a:srgbClr val="FFC000"/>
                </a:solidFill>
                <a:latin typeface="Arial" panose="020B0604020202020204" pitchFamily="34" charset="0"/>
                <a:cs typeface="Arial" panose="020B0604020202020204" pitchFamily="34" charset="0"/>
              </a:rPr>
              <a:t>PENGERTIAN HUKUM</a:t>
            </a:r>
            <a:endParaRPr lang="id-ID" sz="3600">
              <a:solidFill>
                <a:srgbClr val="FFC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62C02C-7804-4494-AD82-0348E90E3C76}"/>
              </a:ext>
            </a:extLst>
          </p:cNvPr>
          <p:cNvSpPr/>
          <p:nvPr/>
        </p:nvSpPr>
        <p:spPr>
          <a:xfrm>
            <a:off x="305565" y="2600840"/>
            <a:ext cx="8600726" cy="2554545"/>
          </a:xfrm>
          <a:prstGeom prst="rect">
            <a:avLst/>
          </a:prstGeom>
        </p:spPr>
        <p:txBody>
          <a:bodyPr wrap="square">
            <a:spAutoFit/>
          </a:bodyPr>
          <a:lstStyle/>
          <a:p>
            <a:pPr algn="ctr"/>
            <a:r>
              <a:rPr lang="id-ID" sz="3200">
                <a:latin typeface="Arial Narrow" panose="020B0606020202030204" pitchFamily="34" charset="0"/>
              </a:rPr>
              <a:t>Hukum adalah peraturan </a:t>
            </a:r>
            <a:r>
              <a:rPr lang="en-US" sz="3200">
                <a:latin typeface="Arial Narrow" panose="020B0606020202030204" pitchFamily="34" charset="0"/>
              </a:rPr>
              <a:t>atau </a:t>
            </a:r>
            <a:r>
              <a:rPr lang="id-ID" sz="3200">
                <a:latin typeface="Arial Narrow" panose="020B0606020202030204" pitchFamily="34" charset="0"/>
              </a:rPr>
              <a:t>norma </a:t>
            </a:r>
            <a:r>
              <a:rPr lang="en-US" sz="3200">
                <a:latin typeface="Arial Narrow" panose="020B0606020202030204" pitchFamily="34" charset="0"/>
              </a:rPr>
              <a:t>yang mengatur apa yang boleh dan apa yang tidak boleh serta ada </a:t>
            </a:r>
            <a:r>
              <a:rPr lang="id-ID" sz="3200">
                <a:latin typeface="Arial Narrow" panose="020B0606020202030204" pitchFamily="34" charset="0"/>
              </a:rPr>
              <a:t>sanksi yang dibuat dengan tujuan untuk mengatur tingkah laku manusia, menjaga ketertiban, keadilan, mencegah terjadinya kekacauan</a:t>
            </a:r>
            <a:endParaRPr lang="id-ID" sz="3200">
              <a:latin typeface="Arial Narrow" panose="020B060602020203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89704" y="980728"/>
            <a:ext cx="4032448" cy="830997"/>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DARI BERBAGAI SUMBER salah satu di antaranya:</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81D0E01D-013D-4F14-9032-CF0942D5781E}"/>
              </a:ext>
            </a:extLst>
          </p:cNvPr>
          <p:cNvSpPr/>
          <p:nvPr/>
        </p:nvSpPr>
        <p:spPr>
          <a:xfrm>
            <a:off x="305565" y="5643245"/>
            <a:ext cx="8600726" cy="954107"/>
          </a:xfrm>
          <a:prstGeom prst="rect">
            <a:avLst/>
          </a:prstGeom>
        </p:spPr>
        <p:txBody>
          <a:bodyPr wrap="square">
            <a:spAutoFit/>
          </a:bodyPr>
          <a:lstStyle/>
          <a:p>
            <a:pPr algn="ctr"/>
            <a:r>
              <a:rPr lang="en-US" sz="2800">
                <a:latin typeface="Arial Narrow" panose="020B0606020202030204" pitchFamily="34" charset="0"/>
                <a:ea typeface="Calibri" panose="020F0502020204030204" pitchFamily="34" charset="0"/>
                <a:cs typeface="Arial" panose="020B0604020202020204" pitchFamily="34" charset="0"/>
              </a:rPr>
              <a:t>Dari pemahaman hukum, terdapat tujuan, unsur-unsur agar bisa terlaksana, jenis, dan sebagainya</a:t>
            </a:r>
            <a:endParaRPr lang="id-ID" sz="2800">
              <a:latin typeface="Arial Narrow" panose="020B0606020202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6E22E9E-F703-4649-93A7-87CF374FDAC5}"/>
              </a:ext>
            </a:extLst>
          </p:cNvPr>
          <p:cNvSpPr/>
          <p:nvPr/>
        </p:nvSpPr>
        <p:spPr>
          <a:xfrm>
            <a:off x="924781" y="693585"/>
            <a:ext cx="7560840" cy="400110"/>
          </a:xfrm>
          <a:prstGeom prst="rect">
            <a:avLst/>
          </a:prstGeom>
        </p:spPr>
        <p:txBody>
          <a:bodyPr wrap="square">
            <a:spAutoFit/>
          </a:bodyPr>
          <a:lstStyle/>
          <a:p>
            <a:pPr algn="ctr"/>
            <a:r>
              <a:rPr lang="en-US" sz="2000" i="1">
                <a:latin typeface="Arial Narrow" panose="020B0606020202030204" pitchFamily="34" charset="0"/>
                <a:ea typeface="Calibri" panose="020F0502020204030204" pitchFamily="34" charset="0"/>
                <a:cs typeface="Arial" panose="020B0604020202020204" pitchFamily="34" charset="0"/>
              </a:rPr>
              <a:t>Sudah dijelaskan di perkuliahan sebelumnya</a:t>
            </a:r>
            <a:endParaRPr lang="id-ID" sz="2000" i="1">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423964996"/>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noChangeArrowheads="1"/>
          </p:cNvSpPr>
          <p:nvPr/>
        </p:nvSpPr>
        <p:spPr bwMode="auto">
          <a:xfrm>
            <a:off x="2555776" y="35332"/>
            <a:ext cx="4032448" cy="369332"/>
          </a:xfrm>
          <a:prstGeom prst="rect">
            <a:avLst/>
          </a:prstGeom>
          <a:noFill/>
          <a:ln w="9525">
            <a:noFill/>
            <a:miter lim="800000"/>
            <a:headEnd/>
            <a:tailEnd/>
          </a:ln>
        </p:spPr>
        <p:txBody>
          <a:bodyPr wrap="square" anchor="ctr">
            <a:spAutoFit/>
          </a:bodyPr>
          <a:lstStyle/>
          <a:p>
            <a:pPr algn="ctr"/>
            <a:r>
              <a:rPr lang="en-US" sz="1800">
                <a:solidFill>
                  <a:srgbClr val="C00000"/>
                </a:solidFill>
                <a:latin typeface="Arial" charset="0"/>
                <a:cs typeface="Arial" charset="0"/>
              </a:rPr>
              <a:t>11 Maret 2020</a:t>
            </a:r>
            <a:endParaRPr lang="id-ID" sz="1800" dirty="0">
              <a:solidFill>
                <a:srgbClr val="C00000"/>
              </a:solidFill>
              <a:latin typeface="Arial" charset="0"/>
              <a:cs typeface="Arial" charset="0"/>
            </a:endParaRPr>
          </a:p>
        </p:txBody>
      </p:sp>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899592" y="25799"/>
            <a:ext cx="7772400" cy="954929"/>
          </a:xfrm>
        </p:spPr>
        <p:txBody>
          <a:bodyPr/>
          <a:lstStyle/>
          <a:p>
            <a:r>
              <a:rPr lang="en-US" sz="3600">
                <a:solidFill>
                  <a:srgbClr val="FFC000"/>
                </a:solidFill>
                <a:latin typeface="Arial" panose="020B0604020202020204" pitchFamily="34" charset="0"/>
                <a:cs typeface="Arial" panose="020B0604020202020204" pitchFamily="34" charset="0"/>
              </a:rPr>
              <a:t>PENGERTIAN ADMINISTRASI</a:t>
            </a:r>
            <a:endParaRPr lang="id-ID" sz="3600">
              <a:solidFill>
                <a:srgbClr val="FFC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62C02C-7804-4494-AD82-0348E90E3C76}"/>
              </a:ext>
            </a:extLst>
          </p:cNvPr>
          <p:cNvSpPr/>
          <p:nvPr/>
        </p:nvSpPr>
        <p:spPr>
          <a:xfrm>
            <a:off x="271637" y="1623327"/>
            <a:ext cx="8600726" cy="3046988"/>
          </a:xfrm>
          <a:prstGeom prst="rect">
            <a:avLst/>
          </a:prstGeom>
        </p:spPr>
        <p:txBody>
          <a:bodyPr wrap="square">
            <a:spAutoFit/>
          </a:bodyPr>
          <a:lstStyle/>
          <a:p>
            <a:pPr algn="ctr"/>
            <a:r>
              <a:rPr lang="id-ID" sz="3200">
                <a:latin typeface="Arial Narrow" panose="020B0606020202030204" pitchFamily="34" charset="0"/>
                <a:cs typeface="Arial" panose="020B0604020202020204" pitchFamily="34" charset="0"/>
              </a:rPr>
              <a:t>Administrasi </a:t>
            </a:r>
            <a:r>
              <a:rPr lang="en-US" sz="3200">
                <a:latin typeface="Arial Narrow" panose="020B0606020202030204" pitchFamily="34" charset="0"/>
                <a:cs typeface="Arial" panose="020B0604020202020204" pitchFamily="34" charset="0"/>
              </a:rPr>
              <a:t>adalah tata usaha yang mencakup </a:t>
            </a:r>
            <a:r>
              <a:rPr lang="id-ID" sz="3200">
                <a:latin typeface="Arial Narrow" panose="020B0606020202030204" pitchFamily="34" charset="0"/>
                <a:cs typeface="Arial" panose="020B0604020202020204" pitchFamily="34" charset="0"/>
              </a:rPr>
              <a:t>seluruh proses </a:t>
            </a:r>
            <a:r>
              <a:rPr lang="en-US" sz="3200">
                <a:latin typeface="Arial Narrow" panose="020B0606020202030204" pitchFamily="34" charset="0"/>
                <a:cs typeface="Arial" panose="020B0604020202020204" pitchFamily="34" charset="0"/>
              </a:rPr>
              <a:t>dan </a:t>
            </a:r>
            <a:r>
              <a:rPr lang="id-ID" sz="3200">
                <a:latin typeface="Arial Narrow" panose="020B0606020202030204" pitchFamily="34" charset="0"/>
                <a:cs typeface="Arial" panose="020B0604020202020204" pitchFamily="34" charset="0"/>
              </a:rPr>
              <a:t>aktivitas yang dilakukan oleh suatu kelompok atau orang secara bersama-sama</a:t>
            </a:r>
            <a:r>
              <a:rPr lang="en-US" sz="3200">
                <a:latin typeface="Arial Narrow" panose="020B0606020202030204" pitchFamily="34" charset="0"/>
                <a:cs typeface="Arial" panose="020B0604020202020204" pitchFamily="34" charset="0"/>
              </a:rPr>
              <a:t>, mengikuti prosedur atau urutan yang </a:t>
            </a:r>
            <a:r>
              <a:rPr lang="id-ID" sz="3200">
                <a:latin typeface="Arial Narrow" panose="020B0606020202030204" pitchFamily="34" charset="0"/>
                <a:cs typeface="Arial" panose="020B0604020202020204" pitchFamily="34" charset="0"/>
              </a:rPr>
              <a:t>si</a:t>
            </a:r>
            <a:r>
              <a:rPr lang="en-US" sz="3200">
                <a:latin typeface="Arial Narrow" panose="020B0606020202030204" pitchFamily="34" charset="0"/>
                <a:cs typeface="Arial" panose="020B0604020202020204" pitchFamily="34" charset="0"/>
              </a:rPr>
              <a:t>stematis dengan menggunakan sarana dan prasarana </a:t>
            </a:r>
            <a:r>
              <a:rPr lang="id-ID" sz="3200">
                <a:latin typeface="Arial Narrow" panose="020B0606020202030204" pitchFamily="34" charset="0"/>
                <a:cs typeface="Arial" panose="020B0604020202020204" pitchFamily="34" charset="0"/>
              </a:rPr>
              <a:t>agar </a:t>
            </a:r>
            <a:r>
              <a:rPr lang="en-US" sz="3200">
                <a:latin typeface="Arial Narrow" panose="020B0606020202030204" pitchFamily="34" charset="0"/>
                <a:cs typeface="Arial" panose="020B0604020202020204" pitchFamily="34" charset="0"/>
              </a:rPr>
              <a:t>secara efektif dan efisien </a:t>
            </a:r>
            <a:r>
              <a:rPr lang="id-ID" sz="3200">
                <a:latin typeface="Arial Narrow" panose="020B0606020202030204" pitchFamily="34" charset="0"/>
                <a:cs typeface="Arial" panose="020B0604020202020204" pitchFamily="34" charset="0"/>
              </a:rPr>
              <a:t>mencapai tujuan yang sudah ditetapkan</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89704" y="792330"/>
            <a:ext cx="4032448" cy="830997"/>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DARI BERBAGAI SUMBER salah satu di antaranya:</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305565" y="5013176"/>
            <a:ext cx="8600726" cy="954107"/>
          </a:xfrm>
          <a:prstGeom prst="rect">
            <a:avLst/>
          </a:prstGeom>
        </p:spPr>
        <p:txBody>
          <a:bodyPr wrap="square">
            <a:spAutoFit/>
          </a:bodyPr>
          <a:lstStyle/>
          <a:p>
            <a:pPr algn="ctr"/>
            <a:r>
              <a:rPr lang="en-US" sz="2800">
                <a:latin typeface="Arial Narrow" panose="020B0606020202030204" pitchFamily="34" charset="0"/>
                <a:ea typeface="Calibri" panose="020F0502020204030204" pitchFamily="34" charset="0"/>
                <a:cs typeface="Arial" panose="020B0604020202020204" pitchFamily="34" charset="0"/>
              </a:rPr>
              <a:t>Dari pemahaman administrasi, terdapat tujuan, unsur-unsur agar bisa terlaksana, prosedur, jenis, dan sebagainya</a:t>
            </a:r>
            <a:endParaRPr lang="id-ID" sz="280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29519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899592" y="53667"/>
            <a:ext cx="7772400" cy="738663"/>
          </a:xfrm>
        </p:spPr>
        <p:txBody>
          <a:bodyPr/>
          <a:lstStyle/>
          <a:p>
            <a:r>
              <a:rPr lang="en-US" sz="3200">
                <a:solidFill>
                  <a:srgbClr val="FFC000"/>
                </a:solidFill>
                <a:latin typeface="Arial Narrow" panose="020B0606020202030204" pitchFamily="34" charset="0"/>
                <a:cs typeface="Arial" panose="020B0604020202020204" pitchFamily="34" charset="0"/>
              </a:rPr>
              <a:t>HUKUM DAN ADMINISTRASI PERENCANAAN</a:t>
            </a:r>
            <a:endParaRPr lang="id-ID" sz="3200">
              <a:solidFill>
                <a:srgbClr val="FFC000"/>
              </a:solidFill>
              <a:latin typeface="Arial Narrow" panose="020B0606020202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62C02C-7804-4494-AD82-0348E90E3C76}"/>
              </a:ext>
            </a:extLst>
          </p:cNvPr>
          <p:cNvSpPr/>
          <p:nvPr/>
        </p:nvSpPr>
        <p:spPr>
          <a:xfrm>
            <a:off x="271637" y="1623327"/>
            <a:ext cx="8600726" cy="1077218"/>
          </a:xfrm>
          <a:prstGeom prst="rect">
            <a:avLst/>
          </a:prstGeom>
        </p:spPr>
        <p:txBody>
          <a:bodyPr wrap="square">
            <a:spAutoFit/>
          </a:bodyPr>
          <a:lstStyle/>
          <a:p>
            <a:pPr algn="ctr"/>
            <a:r>
              <a:rPr lang="en-US" sz="3200">
                <a:latin typeface="Arial Narrow" panose="020B0606020202030204" pitchFamily="34" charset="0"/>
                <a:cs typeface="Arial" panose="020B0604020202020204" pitchFamily="34" charset="0"/>
              </a:rPr>
              <a:t>Hukum lebih pada peraturan; dan </a:t>
            </a:r>
          </a:p>
          <a:p>
            <a:pPr algn="ctr"/>
            <a:r>
              <a:rPr lang="id-ID" sz="3200">
                <a:latin typeface="Arial Narrow" panose="020B0606020202030204" pitchFamily="34" charset="0"/>
                <a:cs typeface="Arial" panose="020B0604020202020204" pitchFamily="34" charset="0"/>
              </a:rPr>
              <a:t>Administrasi </a:t>
            </a:r>
            <a:r>
              <a:rPr lang="en-US" sz="3200">
                <a:latin typeface="Arial Narrow" panose="020B0606020202030204" pitchFamily="34" charset="0"/>
                <a:cs typeface="Arial" panose="020B0604020202020204" pitchFamily="34" charset="0"/>
              </a:rPr>
              <a:t>lebih pada prosedur implementasi</a:t>
            </a:r>
            <a:endParaRPr lang="id-ID" sz="3200">
              <a:latin typeface="Arial Narrow" panose="020B060602020203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89704" y="792330"/>
            <a:ext cx="4032448" cy="830997"/>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DISIMPULKAN DARI BERBAGAI SUMBER</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305565" y="2996952"/>
            <a:ext cx="8600726" cy="1754326"/>
          </a:xfrm>
          <a:prstGeom prst="rect">
            <a:avLst/>
          </a:prstGeom>
        </p:spPr>
        <p:txBody>
          <a:bodyPr wrap="square">
            <a:spAutoFit/>
          </a:bodyPr>
          <a:lstStyle/>
          <a:p>
            <a:pPr algn="ctr"/>
            <a:r>
              <a:rPr lang="en-US" sz="3600">
                <a:latin typeface="Arial" panose="020B0604020202020204" pitchFamily="34" charset="0"/>
                <a:ea typeface="Calibri" panose="020F0502020204030204" pitchFamily="34" charset="0"/>
                <a:cs typeface="Arial" panose="020B0604020202020204" pitchFamily="34" charset="0"/>
              </a:rPr>
              <a:t>Hukum dan administrasi perencanaan mencakup peraturan dan prosedur legal formal terkait dengan perencanaan.</a:t>
            </a:r>
            <a:endParaRPr lang="id-ID" sz="36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620E72-4E21-4171-9C9C-32670219AB88}"/>
              </a:ext>
            </a:extLst>
          </p:cNvPr>
          <p:cNvSpPr/>
          <p:nvPr/>
        </p:nvSpPr>
        <p:spPr>
          <a:xfrm>
            <a:off x="107504" y="5234673"/>
            <a:ext cx="9036495" cy="1569660"/>
          </a:xfrm>
          <a:prstGeom prst="rect">
            <a:avLst/>
          </a:prstGeom>
        </p:spPr>
        <p:txBody>
          <a:bodyPr wrap="square">
            <a:spAutoFit/>
          </a:bodyPr>
          <a:lstStyle/>
          <a:p>
            <a:pPr algn="ctr"/>
            <a:r>
              <a:rPr lang="en-US" sz="3200">
                <a:latin typeface="Arial" panose="020B0604020202020204" pitchFamily="34" charset="0"/>
                <a:ea typeface="Calibri" panose="020F0502020204030204" pitchFamily="34" charset="0"/>
                <a:cs typeface="Arial" panose="020B0604020202020204" pitchFamily="34" charset="0"/>
              </a:rPr>
              <a:t>Hukum dan administrasi perencanaan berbeda dengan </a:t>
            </a:r>
            <a:r>
              <a:rPr lang="en-US" sz="3200">
                <a:solidFill>
                  <a:srgbClr val="FFFF00"/>
                </a:solidFill>
                <a:latin typeface="Arial" panose="020B0604020202020204" pitchFamily="34" charset="0"/>
                <a:ea typeface="Calibri" panose="020F0502020204030204" pitchFamily="34" charset="0"/>
                <a:cs typeface="Arial" panose="020B0604020202020204" pitchFamily="34" charset="0"/>
              </a:rPr>
              <a:t>teori dan konsep</a:t>
            </a:r>
            <a:r>
              <a:rPr lang="en-US" sz="3200">
                <a:latin typeface="Arial" panose="020B0604020202020204" pitchFamily="34" charset="0"/>
                <a:ea typeface="Calibri" panose="020F0502020204030204" pitchFamily="34" charset="0"/>
                <a:cs typeface="Arial" panose="020B0604020202020204" pitchFamily="34" charset="0"/>
              </a:rPr>
              <a:t> perencanaan yang pendekatannya ilmiah atau akademis.</a:t>
            </a:r>
            <a:endParaRPr lang="id-ID" sz="3200">
              <a:latin typeface="Arial" panose="020B0604020202020204" pitchFamily="34" charset="0"/>
              <a:cs typeface="Arial" panose="020B0604020202020204" pitchFamily="34" charset="0"/>
            </a:endParaRPr>
          </a:p>
        </p:txBody>
      </p:sp>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66E5967C-C085-4B4E-B2AC-1F19F6EE672C}"/>
                  </a:ext>
                </a:extLst>
              </p:cNvPr>
              <p:cNvGraphicFramePr>
                <a:graphicFrameLocks noChangeAspect="1"/>
              </p:cNvGraphicFramePr>
              <p:nvPr>
                <p:extLst>
                  <p:ext uri="{D42A27DB-BD31-4B8C-83A1-F6EECF244321}">
                    <p14:modId xmlns:p14="http://schemas.microsoft.com/office/powerpoint/2010/main" val="722859493"/>
                  </p:ext>
                </p:extLst>
              </p:nvPr>
            </p:nvGraphicFramePr>
            <p:xfrm>
              <a:off x="-1035496" y="0"/>
              <a:ext cx="2286000" cy="1714500"/>
            </p:xfrm>
            <a:graphic>
              <a:graphicData uri="http://schemas.microsoft.com/office/powerpoint/2016/slidezoom">
                <pslz:sldZm>
                  <pslz:sldZmObj sldId="484" cId="2654249774">
                    <pslz:zmPr id="{157075B3-CEFB-47D5-AA04-A0708C79954B}"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Slide Zoom 3">
                <a:hlinkClick r:id="rId3" action="ppaction://hlinksldjump"/>
                <a:extLst>
                  <a:ext uri="{FF2B5EF4-FFF2-40B4-BE49-F238E27FC236}">
                    <a16:creationId xmlns:a16="http://schemas.microsoft.com/office/drawing/2014/main" id="{66E5967C-C085-4B4E-B2AC-1F19F6EE672C}"/>
                  </a:ext>
                </a:extLst>
              </p:cNvPr>
              <p:cNvPicPr>
                <a:picLocks noGrp="1" noRot="1" noChangeAspect="1" noMove="1" noResize="1" noEditPoints="1" noAdjustHandles="1" noChangeArrowheads="1" noChangeShapeType="1"/>
              </p:cNvPicPr>
              <p:nvPr/>
            </p:nvPicPr>
            <p:blipFill>
              <a:blip r:embed="rId2"/>
              <a:stretch>
                <a:fillRect/>
              </a:stretch>
            </p:blipFill>
            <p:spPr>
              <a:xfrm>
                <a:off x="-1035496" y="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452590834"/>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899592" y="25799"/>
            <a:ext cx="7772400" cy="954929"/>
          </a:xfrm>
        </p:spPr>
        <p:txBody>
          <a:bodyPr/>
          <a:lstStyle/>
          <a:p>
            <a:r>
              <a:rPr lang="en-US" sz="3200">
                <a:solidFill>
                  <a:srgbClr val="FFC000"/>
                </a:solidFill>
                <a:latin typeface="Arial Narrow" panose="020B0606020202030204" pitchFamily="34" charset="0"/>
                <a:cs typeface="Arial" panose="020B0604020202020204" pitchFamily="34" charset="0"/>
              </a:rPr>
              <a:t>HUKUM DAN ADMINISTRASI PERENCANAAN</a:t>
            </a:r>
            <a:endParaRPr lang="id-ID" sz="3200">
              <a:solidFill>
                <a:srgbClr val="FFC000"/>
              </a:solidFill>
              <a:latin typeface="Arial Narrow" panose="020B0606020202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62C02C-7804-4494-AD82-0348E90E3C76}"/>
              </a:ext>
            </a:extLst>
          </p:cNvPr>
          <p:cNvSpPr/>
          <p:nvPr/>
        </p:nvSpPr>
        <p:spPr>
          <a:xfrm>
            <a:off x="271637" y="1623327"/>
            <a:ext cx="8600726" cy="1077218"/>
          </a:xfrm>
          <a:prstGeom prst="rect">
            <a:avLst/>
          </a:prstGeom>
        </p:spPr>
        <p:txBody>
          <a:bodyPr wrap="square">
            <a:spAutoFit/>
          </a:bodyPr>
          <a:lstStyle/>
          <a:p>
            <a:pPr algn="ctr"/>
            <a:r>
              <a:rPr lang="en-US" sz="3200">
                <a:latin typeface="Arial Narrow" panose="020B0606020202030204" pitchFamily="34" charset="0"/>
                <a:cs typeface="Arial" panose="020B0604020202020204" pitchFamily="34" charset="0"/>
              </a:rPr>
              <a:t>untuk menyusun hukum diperlukan naskah akademik yang ada dasar ilmiahnya</a:t>
            </a:r>
            <a:endParaRPr lang="id-ID" sz="3200">
              <a:latin typeface="Arial Narrow" panose="020B060602020203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55776" y="760760"/>
            <a:ext cx="4032448" cy="461665"/>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DI INDONESIA</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305565" y="2996952"/>
            <a:ext cx="8600726" cy="3108543"/>
          </a:xfrm>
          <a:prstGeom prst="rect">
            <a:avLst/>
          </a:prstGeom>
        </p:spPr>
        <p:txBody>
          <a:bodyPr wrap="square">
            <a:spAutoFit/>
          </a:bodyPr>
          <a:lstStyle/>
          <a:p>
            <a:r>
              <a:rPr lang="en-US" sz="2800">
                <a:latin typeface="Arial Narrow" panose="020B0606020202030204" pitchFamily="34" charset="0"/>
                <a:ea typeface="Calibri" panose="020F0502020204030204" pitchFamily="34" charset="0"/>
                <a:cs typeface="Arial" panose="020B0604020202020204" pitchFamily="34" charset="0"/>
              </a:rPr>
              <a:t>Baca:</a:t>
            </a:r>
          </a:p>
          <a:p>
            <a:pPr marL="457200" indent="-457200">
              <a:buClr>
                <a:srgbClr val="FF0000"/>
              </a:buClr>
              <a:buFont typeface="Wingdings" panose="05000000000000000000" pitchFamily="2" charset="2"/>
              <a:buChar char="§"/>
            </a:pPr>
            <a:r>
              <a:rPr lang="en-US" sz="2800">
                <a:latin typeface="Arial Narrow" panose="020B0606020202030204" pitchFamily="34" charset="0"/>
                <a:ea typeface="Calibri" panose="020F0502020204030204" pitchFamily="34" charset="0"/>
                <a:cs typeface="Arial" panose="020B0604020202020204" pitchFamily="34" charset="0"/>
              </a:rPr>
              <a:t>Naskah Akademik RUU Penataan Ruang</a:t>
            </a:r>
          </a:p>
          <a:p>
            <a:pPr marL="450850">
              <a:buClr>
                <a:srgbClr val="FF0000"/>
              </a:buClr>
            </a:pPr>
            <a:r>
              <a:rPr lang="en-US" sz="1400">
                <a:latin typeface="Arial Narrow" panose="020B0606020202030204" pitchFamily="34" charset="0"/>
                <a:ea typeface="Calibri" panose="020F0502020204030204" pitchFamily="34" charset="0"/>
                <a:cs typeface="Arial" panose="020B0604020202020204" pitchFamily="34" charset="0"/>
              </a:rPr>
              <a:t>http://docplayer.info/32216761-Naskah-akademik-rancangan-undang-undang-tentang-penataan-ruang-departemen-pekerjaan-umum-jakarta-2005.html</a:t>
            </a:r>
          </a:p>
          <a:p>
            <a:pPr>
              <a:buClr>
                <a:srgbClr val="FF0000"/>
              </a:buClr>
            </a:pPr>
            <a:r>
              <a:rPr lang="en-US" sz="2800">
                <a:latin typeface="Arial Narrow" panose="020B0606020202030204" pitchFamily="34" charset="0"/>
                <a:ea typeface="Calibri" panose="020F0502020204030204" pitchFamily="34" charset="0"/>
                <a:cs typeface="Arial" panose="020B0604020202020204" pitchFamily="34" charset="0"/>
              </a:rPr>
              <a:t>Baca sebagai bahan pengayaan:</a:t>
            </a:r>
          </a:p>
          <a:p>
            <a:pPr marL="457200" indent="-457200">
              <a:buClr>
                <a:srgbClr val="FF0000"/>
              </a:buClr>
              <a:buFont typeface="Wingdings" panose="05000000000000000000" pitchFamily="2" charset="2"/>
              <a:buChar char="§"/>
            </a:pPr>
            <a:r>
              <a:rPr lang="en-US" sz="2800">
                <a:latin typeface="Arial Narrow" panose="020B0606020202030204" pitchFamily="34" charset="0"/>
                <a:cs typeface="Arial" panose="020B0604020202020204" pitchFamily="34" charset="0"/>
              </a:rPr>
              <a:t>Naskah Akademik RUU Arsitek</a:t>
            </a:r>
          </a:p>
          <a:p>
            <a:pPr marL="457200" indent="-457200">
              <a:buClr>
                <a:srgbClr val="FF0000"/>
              </a:buClr>
              <a:buFont typeface="Wingdings" panose="05000000000000000000" pitchFamily="2" charset="2"/>
              <a:buChar char="§"/>
            </a:pPr>
            <a:r>
              <a:rPr lang="en-US" sz="2800">
                <a:latin typeface="Arial Narrow" panose="020B0606020202030204" pitchFamily="34" charset="0"/>
                <a:cs typeface="Arial" panose="020B0604020202020204" pitchFamily="34" charset="0"/>
              </a:rPr>
              <a:t>Naskah Akademik RUU Jalan</a:t>
            </a:r>
          </a:p>
          <a:p>
            <a:pPr marL="457200" indent="-457200">
              <a:buClr>
                <a:srgbClr val="FF0000"/>
              </a:buClr>
              <a:buFont typeface="Wingdings" panose="05000000000000000000" pitchFamily="2" charset="2"/>
              <a:buChar char="§"/>
            </a:pPr>
            <a:r>
              <a:rPr lang="en-US" sz="2800">
                <a:latin typeface="Arial Narrow" panose="020B0606020202030204" pitchFamily="34" charset="0"/>
                <a:cs typeface="Arial" panose="020B0604020202020204" pitchFamily="34" charset="0"/>
              </a:rPr>
              <a:t>Dsb.</a:t>
            </a:r>
            <a:endParaRPr lang="id-ID" sz="2800">
              <a:latin typeface="Arial Narrow" panose="020B060602020203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318BD04A-AE8E-47DD-BB6F-1D510774559C}"/>
              </a:ext>
            </a:extLst>
          </p:cNvPr>
          <p:cNvSpPr>
            <a:spLocks noChangeArrowheads="1"/>
          </p:cNvSpPr>
          <p:nvPr/>
        </p:nvSpPr>
        <p:spPr bwMode="auto">
          <a:xfrm>
            <a:off x="2555776" y="92135"/>
            <a:ext cx="4032448" cy="461665"/>
          </a:xfrm>
          <a:prstGeom prst="rect">
            <a:avLst/>
          </a:prstGeom>
          <a:noFill/>
          <a:ln w="9525">
            <a:noFill/>
            <a:miter lim="800000"/>
            <a:headEnd/>
            <a:tailEnd/>
          </a:ln>
        </p:spPr>
        <p:txBody>
          <a:bodyPr wrap="square" anchor="ctr">
            <a:spAutoFit/>
          </a:bodyPr>
          <a:lstStyle/>
          <a:p>
            <a:pPr algn="ctr"/>
            <a:r>
              <a:rPr lang="en-US" sz="2400">
                <a:solidFill>
                  <a:srgbClr val="FFFF00"/>
                </a:solidFill>
                <a:latin typeface="Arial" charset="0"/>
                <a:cs typeface="Arial" charset="0"/>
              </a:rPr>
              <a:t>PENYUSUNAN</a:t>
            </a:r>
            <a:endParaRPr lang="id-ID" sz="2400" dirty="0">
              <a:solidFill>
                <a:srgbClr val="FFFF00"/>
              </a:solidFill>
              <a:latin typeface="Arial" charset="0"/>
              <a:cs typeface="Arial" charset="0"/>
            </a:endParaRPr>
          </a:p>
        </p:txBody>
      </p:sp>
    </p:spTree>
    <p:extLst>
      <p:ext uri="{BB962C8B-B14F-4D97-AF65-F5344CB8AC3E}">
        <p14:creationId xmlns:p14="http://schemas.microsoft.com/office/powerpoint/2010/main" val="265424977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899592" y="25799"/>
            <a:ext cx="7772400" cy="954929"/>
          </a:xfrm>
        </p:spPr>
        <p:txBody>
          <a:bodyPr/>
          <a:lstStyle/>
          <a:p>
            <a:r>
              <a:rPr lang="en-US" sz="3200">
                <a:solidFill>
                  <a:srgbClr val="FFC000"/>
                </a:solidFill>
                <a:latin typeface="Arial Narrow" panose="020B0606020202030204" pitchFamily="34" charset="0"/>
                <a:cs typeface="Arial" panose="020B0604020202020204" pitchFamily="34" charset="0"/>
              </a:rPr>
              <a:t>HUKUM DAN ADMINISTRASI PERENCANAAN</a:t>
            </a:r>
            <a:endParaRPr lang="id-ID" sz="3200">
              <a:solidFill>
                <a:srgbClr val="FFC000"/>
              </a:solidFill>
              <a:latin typeface="Arial Narrow" panose="020B0606020202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62C02C-7804-4494-AD82-0348E90E3C76}"/>
              </a:ext>
            </a:extLst>
          </p:cNvPr>
          <p:cNvSpPr/>
          <p:nvPr/>
        </p:nvSpPr>
        <p:spPr>
          <a:xfrm>
            <a:off x="271637" y="1623327"/>
            <a:ext cx="8600726" cy="1077218"/>
          </a:xfrm>
          <a:prstGeom prst="rect">
            <a:avLst/>
          </a:prstGeom>
        </p:spPr>
        <p:txBody>
          <a:bodyPr wrap="square">
            <a:spAutoFit/>
          </a:bodyPr>
          <a:lstStyle/>
          <a:p>
            <a:pPr algn="ctr"/>
            <a:r>
              <a:rPr lang="en-US" sz="3200">
                <a:latin typeface="Arial Narrow" panose="020B0606020202030204" pitchFamily="34" charset="0"/>
                <a:cs typeface="Arial" panose="020B0604020202020204" pitchFamily="34" charset="0"/>
              </a:rPr>
              <a:t>untuk menyusun hukum diperlukan </a:t>
            </a:r>
            <a:r>
              <a:rPr lang="en-US" sz="3200">
                <a:solidFill>
                  <a:srgbClr val="FFFF00"/>
                </a:solidFill>
                <a:latin typeface="Arial Narrow" panose="020B0606020202030204" pitchFamily="34" charset="0"/>
                <a:cs typeface="Arial" panose="020B0604020202020204" pitchFamily="34" charset="0"/>
              </a:rPr>
              <a:t>naskah akademik </a:t>
            </a:r>
            <a:r>
              <a:rPr lang="en-US" sz="3200">
                <a:latin typeface="Arial Narrow" panose="020B0606020202030204" pitchFamily="34" charset="0"/>
                <a:cs typeface="Arial" panose="020B0604020202020204" pitchFamily="34" charset="0"/>
              </a:rPr>
              <a:t>yang ada dasar ilmiahnya</a:t>
            </a:r>
            <a:endParaRPr lang="id-ID" sz="3200">
              <a:latin typeface="Arial Narrow" panose="020B060602020203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55776" y="760760"/>
            <a:ext cx="4032448" cy="461665"/>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DI INDONESIA</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305565" y="2996952"/>
            <a:ext cx="8600726" cy="3754874"/>
          </a:xfrm>
          <a:prstGeom prst="rect">
            <a:avLst/>
          </a:prstGeom>
        </p:spPr>
        <p:txBody>
          <a:bodyPr wrap="square">
            <a:spAutoFit/>
          </a:bodyPr>
          <a:lstStyle/>
          <a:p>
            <a:r>
              <a:rPr lang="en-US" sz="2800">
                <a:latin typeface="Arial Narrow" panose="020B0606020202030204" pitchFamily="34" charset="0"/>
                <a:ea typeface="Calibri" panose="020F0502020204030204" pitchFamily="34" charset="0"/>
                <a:cs typeface="Arial" panose="020B0604020202020204" pitchFamily="34" charset="0"/>
              </a:rPr>
              <a:t>Baca:</a:t>
            </a:r>
          </a:p>
          <a:p>
            <a:pPr marL="457200" indent="-457200">
              <a:buClr>
                <a:srgbClr val="FF0000"/>
              </a:buClr>
              <a:buFont typeface="Wingdings" panose="05000000000000000000" pitchFamily="2" charset="2"/>
              <a:buChar char="§"/>
            </a:pPr>
            <a:r>
              <a:rPr lang="en-US" sz="2800">
                <a:latin typeface="Arial Narrow" panose="020B0606020202030204" pitchFamily="34" charset="0"/>
                <a:ea typeface="Calibri" panose="020F0502020204030204" pitchFamily="34" charset="0"/>
                <a:cs typeface="Arial" panose="020B0604020202020204" pitchFamily="34" charset="0"/>
              </a:rPr>
              <a:t>Naskah Akademik RUU Penataan Ruang</a:t>
            </a:r>
          </a:p>
          <a:p>
            <a:pPr marL="450850">
              <a:buClr>
                <a:srgbClr val="FF0000"/>
              </a:buClr>
            </a:pPr>
            <a:r>
              <a:rPr lang="en-US" sz="1400">
                <a:latin typeface="Arial Narrow" panose="020B0606020202030204" pitchFamily="34" charset="0"/>
                <a:ea typeface="Calibri" panose="020F0502020204030204" pitchFamily="34" charset="0"/>
                <a:cs typeface="Arial" panose="020B0604020202020204" pitchFamily="34" charset="0"/>
                <a:hlinkClick r:id="rId2"/>
              </a:rPr>
              <a:t>http://docplayer.info/32216761-Naskah-akademik-rancangan-undang-undang-tentang-penataan-ruang-departemen-pekerjaan-umum-jakarta-2005.html</a:t>
            </a:r>
            <a:endParaRPr lang="en-US" sz="1400">
              <a:latin typeface="Arial Narrow" panose="020B0606020202030204" pitchFamily="34" charset="0"/>
              <a:ea typeface="Calibri" panose="020F0502020204030204" pitchFamily="34" charset="0"/>
              <a:cs typeface="Arial" panose="020B0604020202020204" pitchFamily="34" charset="0"/>
            </a:endParaRPr>
          </a:p>
          <a:p>
            <a:pPr marL="457200" indent="-457200">
              <a:buClr>
                <a:srgbClr val="FF0000"/>
              </a:buClr>
              <a:buFont typeface="Wingdings" panose="05000000000000000000" pitchFamily="2" charset="2"/>
              <a:buChar char="§"/>
            </a:pPr>
            <a:r>
              <a:rPr lang="en-US" sz="2800">
                <a:latin typeface="Arial Narrow" panose="020B0606020202030204" pitchFamily="34" charset="0"/>
                <a:ea typeface="Calibri" panose="020F0502020204030204" pitchFamily="34" charset="0"/>
                <a:cs typeface="Arial" panose="020B0604020202020204" pitchFamily="34" charset="0"/>
              </a:rPr>
              <a:t>Naskah Akademik RUU SPPN</a:t>
            </a:r>
          </a:p>
          <a:p>
            <a:pPr marL="450850">
              <a:buClr>
                <a:srgbClr val="FF0000"/>
              </a:buClr>
            </a:pPr>
            <a:endParaRPr lang="en-US" sz="1400">
              <a:latin typeface="Arial Narrow" panose="020B0606020202030204" pitchFamily="34" charset="0"/>
              <a:ea typeface="Calibri" panose="020F0502020204030204" pitchFamily="34" charset="0"/>
              <a:cs typeface="Arial" panose="020B0604020202020204" pitchFamily="34" charset="0"/>
            </a:endParaRPr>
          </a:p>
          <a:p>
            <a:pPr>
              <a:buClr>
                <a:srgbClr val="FF0000"/>
              </a:buClr>
            </a:pPr>
            <a:r>
              <a:rPr lang="en-US" sz="2800">
                <a:latin typeface="Arial Narrow" panose="020B0606020202030204" pitchFamily="34" charset="0"/>
                <a:ea typeface="Calibri" panose="020F0502020204030204" pitchFamily="34" charset="0"/>
                <a:cs typeface="Arial" panose="020B0604020202020204" pitchFamily="34" charset="0"/>
              </a:rPr>
              <a:t>Baca sebagai bahan pengayaan:</a:t>
            </a:r>
          </a:p>
          <a:p>
            <a:pPr marL="457200" indent="-457200">
              <a:buClr>
                <a:srgbClr val="FF0000"/>
              </a:buClr>
              <a:buFont typeface="Wingdings" panose="05000000000000000000" pitchFamily="2" charset="2"/>
              <a:buChar char="§"/>
            </a:pPr>
            <a:r>
              <a:rPr lang="en-US" sz="2800">
                <a:latin typeface="Arial Narrow" panose="020B0606020202030204" pitchFamily="34" charset="0"/>
                <a:cs typeface="Arial" panose="020B0604020202020204" pitchFamily="34" charset="0"/>
              </a:rPr>
              <a:t>Naskah Akademik RUU Arsitek</a:t>
            </a:r>
          </a:p>
          <a:p>
            <a:pPr marL="457200" indent="-457200">
              <a:buClr>
                <a:srgbClr val="FF0000"/>
              </a:buClr>
              <a:buFont typeface="Wingdings" panose="05000000000000000000" pitchFamily="2" charset="2"/>
              <a:buChar char="§"/>
            </a:pPr>
            <a:r>
              <a:rPr lang="en-US" sz="2800">
                <a:latin typeface="Arial Narrow" panose="020B0606020202030204" pitchFamily="34" charset="0"/>
                <a:cs typeface="Arial" panose="020B0604020202020204" pitchFamily="34" charset="0"/>
              </a:rPr>
              <a:t>Naskah Akademik RUU Jalan</a:t>
            </a:r>
          </a:p>
          <a:p>
            <a:pPr marL="457200" indent="-457200">
              <a:buClr>
                <a:srgbClr val="FF0000"/>
              </a:buClr>
              <a:buFont typeface="Wingdings" panose="05000000000000000000" pitchFamily="2" charset="2"/>
              <a:buChar char="§"/>
            </a:pPr>
            <a:r>
              <a:rPr lang="en-US" sz="2800">
                <a:latin typeface="Arial Narrow" panose="020B0606020202030204" pitchFamily="34" charset="0"/>
                <a:cs typeface="Arial" panose="020B0604020202020204" pitchFamily="34" charset="0"/>
              </a:rPr>
              <a:t>Dsb.</a:t>
            </a:r>
            <a:endParaRPr lang="id-ID" sz="2800">
              <a:latin typeface="Arial Narrow" panose="020B060602020203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318BD04A-AE8E-47DD-BB6F-1D510774559C}"/>
              </a:ext>
            </a:extLst>
          </p:cNvPr>
          <p:cNvSpPr>
            <a:spLocks noChangeArrowheads="1"/>
          </p:cNvSpPr>
          <p:nvPr/>
        </p:nvSpPr>
        <p:spPr bwMode="auto">
          <a:xfrm>
            <a:off x="2555776" y="92135"/>
            <a:ext cx="4032448" cy="461665"/>
          </a:xfrm>
          <a:prstGeom prst="rect">
            <a:avLst/>
          </a:prstGeom>
          <a:noFill/>
          <a:ln w="9525">
            <a:noFill/>
            <a:miter lim="800000"/>
            <a:headEnd/>
            <a:tailEnd/>
          </a:ln>
        </p:spPr>
        <p:txBody>
          <a:bodyPr wrap="square" anchor="ctr">
            <a:spAutoFit/>
          </a:bodyPr>
          <a:lstStyle/>
          <a:p>
            <a:pPr algn="ctr"/>
            <a:r>
              <a:rPr lang="en-US" sz="2400">
                <a:solidFill>
                  <a:srgbClr val="FFFF00"/>
                </a:solidFill>
                <a:latin typeface="Arial" charset="0"/>
                <a:cs typeface="Arial" charset="0"/>
              </a:rPr>
              <a:t>PENYUSUNAN</a:t>
            </a:r>
            <a:endParaRPr lang="id-ID" sz="2400" dirty="0">
              <a:solidFill>
                <a:srgbClr val="FFFF00"/>
              </a:solidFill>
              <a:latin typeface="Arial" charset="0"/>
              <a:cs typeface="Arial" charset="0"/>
            </a:endParaRPr>
          </a:p>
        </p:txBody>
      </p:sp>
    </p:spTree>
    <p:extLst>
      <p:ext uri="{BB962C8B-B14F-4D97-AF65-F5344CB8AC3E}">
        <p14:creationId xmlns:p14="http://schemas.microsoft.com/office/powerpoint/2010/main" val="329242423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899592" y="25799"/>
            <a:ext cx="7772400" cy="954929"/>
          </a:xfrm>
        </p:spPr>
        <p:txBody>
          <a:bodyPr/>
          <a:lstStyle/>
          <a:p>
            <a:r>
              <a:rPr lang="en-US" sz="3200">
                <a:solidFill>
                  <a:srgbClr val="FFC000"/>
                </a:solidFill>
                <a:latin typeface="Arial Narrow" panose="020B0606020202030204" pitchFamily="34" charset="0"/>
                <a:cs typeface="Arial" panose="020B0604020202020204" pitchFamily="34" charset="0"/>
              </a:rPr>
              <a:t>HUKUM DAN ADMINISTRASI PERENCANAAN</a:t>
            </a:r>
            <a:endParaRPr lang="id-ID" sz="3200">
              <a:solidFill>
                <a:srgbClr val="FFC000"/>
              </a:solidFill>
              <a:latin typeface="Arial Narrow" panose="020B060602020203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55776" y="976083"/>
            <a:ext cx="4032448" cy="461665"/>
          </a:xfrm>
          <a:prstGeom prst="rect">
            <a:avLst/>
          </a:prstGeom>
          <a:noFill/>
          <a:ln w="9525">
            <a:noFill/>
            <a:miter lim="800000"/>
            <a:headEnd/>
            <a:tailEnd/>
          </a:ln>
        </p:spPr>
        <p:txBody>
          <a:bodyPr wrap="square" anchor="ctr">
            <a:spAutoFit/>
          </a:bodyPr>
          <a:lstStyle/>
          <a:p>
            <a:pPr algn="ctr"/>
            <a:r>
              <a:rPr lang="en-US">
                <a:solidFill>
                  <a:srgbClr val="FFFF00"/>
                </a:solidFill>
                <a:latin typeface="Arial" charset="0"/>
                <a:cs typeface="Arial" charset="0"/>
              </a:rPr>
              <a:t>DI INDONESIA</a:t>
            </a:r>
            <a:endParaRPr lang="id-ID"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271637" y="1680766"/>
            <a:ext cx="8600726" cy="3970318"/>
          </a:xfrm>
          <a:prstGeom prst="rect">
            <a:avLst/>
          </a:prstGeom>
        </p:spPr>
        <p:txBody>
          <a:bodyPr wrap="square">
            <a:spAutoFit/>
          </a:bodyPr>
          <a:lstStyle/>
          <a:p>
            <a:r>
              <a:rPr lang="en-US" sz="2800">
                <a:latin typeface="Arial Narrow" panose="020B0606020202030204" pitchFamily="34" charset="0"/>
                <a:ea typeface="Calibri" panose="020F0502020204030204" pitchFamily="34" charset="0"/>
                <a:cs typeface="Arial" panose="020B0604020202020204" pitchFamily="34" charset="0"/>
              </a:rPr>
              <a:t>Baca:</a:t>
            </a:r>
          </a:p>
          <a:p>
            <a:pPr marL="457200" indent="-457200">
              <a:buClr>
                <a:srgbClr val="FF0000"/>
              </a:buClr>
              <a:buFont typeface="Wingdings" panose="05000000000000000000" pitchFamily="2" charset="2"/>
              <a:buChar char="§"/>
            </a:pPr>
            <a:r>
              <a:rPr lang="en-US" sz="2800">
                <a:latin typeface="Arial Narrow" panose="020B0606020202030204" pitchFamily="34" charset="0"/>
                <a:ea typeface="Calibri" panose="020F0502020204030204" pitchFamily="34" charset="0"/>
                <a:cs typeface="Arial" panose="020B0604020202020204" pitchFamily="34" charset="0"/>
              </a:rPr>
              <a:t>UU Nomor 26 Tahun 2007 Tentang </a:t>
            </a:r>
            <a:r>
              <a:rPr lang="en-US" sz="2800" b="1">
                <a:latin typeface="Arial Narrow" panose="020B0606020202030204" pitchFamily="34" charset="0"/>
                <a:ea typeface="Calibri" panose="020F0502020204030204" pitchFamily="34" charset="0"/>
                <a:cs typeface="Arial" panose="020B0604020202020204" pitchFamily="34" charset="0"/>
              </a:rPr>
              <a:t>Penataan Ruang</a:t>
            </a:r>
          </a:p>
          <a:p>
            <a:pPr marL="450850">
              <a:buClr>
                <a:srgbClr val="FF0000"/>
              </a:buClr>
            </a:pPr>
            <a:r>
              <a:rPr lang="en-US" sz="2000">
                <a:solidFill>
                  <a:srgbClr val="00B0F0"/>
                </a:solidFill>
                <a:latin typeface="Arial Narrow" panose="020B0606020202030204" pitchFamily="34" charset="0"/>
                <a:ea typeface="Calibri" panose="020F0502020204030204" pitchFamily="34" charset="0"/>
                <a:cs typeface="Arial" panose="020B0604020202020204" pitchFamily="34" charset="0"/>
                <a:hlinkClick r:id="rId2"/>
              </a:rPr>
              <a:t>http://www.jdih.kemenkeu.go.id/fullText/2007/26TAHUN2007UU.HTM</a:t>
            </a:r>
            <a:endParaRPr lang="en-US" sz="2000">
              <a:solidFill>
                <a:srgbClr val="00B0F0"/>
              </a:solidFill>
              <a:latin typeface="Arial Narrow" panose="020B0606020202030204" pitchFamily="34" charset="0"/>
              <a:ea typeface="Calibri" panose="020F0502020204030204" pitchFamily="34" charset="0"/>
              <a:cs typeface="Arial" panose="020B0604020202020204" pitchFamily="34" charset="0"/>
            </a:endParaRPr>
          </a:p>
          <a:p>
            <a:pPr marL="450850">
              <a:buClr>
                <a:srgbClr val="FF0000"/>
              </a:buClr>
            </a:pPr>
            <a:endParaRPr lang="en-US" sz="2000">
              <a:solidFill>
                <a:srgbClr val="00B0F0"/>
              </a:solidFill>
              <a:latin typeface="Arial Narrow" panose="020B0606020202030204" pitchFamily="34" charset="0"/>
              <a:ea typeface="Calibri" panose="020F0502020204030204" pitchFamily="34" charset="0"/>
              <a:cs typeface="Arial" panose="020B0604020202020204" pitchFamily="34" charset="0"/>
            </a:endParaRPr>
          </a:p>
          <a:p>
            <a:pPr marL="457200" indent="-457200">
              <a:buClr>
                <a:srgbClr val="FF0000"/>
              </a:buClr>
              <a:buFont typeface="Wingdings" panose="05000000000000000000" pitchFamily="2" charset="2"/>
              <a:buChar char="§"/>
            </a:pPr>
            <a:r>
              <a:rPr lang="en-US" sz="2800">
                <a:latin typeface="Arial Narrow" panose="020B0606020202030204" pitchFamily="34" charset="0"/>
                <a:ea typeface="Calibri" panose="020F0502020204030204" pitchFamily="34" charset="0"/>
                <a:cs typeface="Arial" panose="020B0604020202020204" pitchFamily="34" charset="0"/>
              </a:rPr>
              <a:t>UU Nomor 25 Tahun 2004 </a:t>
            </a:r>
            <a:r>
              <a:rPr lang="en-US" sz="2800" b="1">
                <a:latin typeface="Arial Narrow" panose="020B0606020202030204" pitchFamily="34" charset="0"/>
                <a:ea typeface="Calibri" panose="020F0502020204030204" pitchFamily="34" charset="0"/>
                <a:cs typeface="Arial" panose="020B0604020202020204" pitchFamily="34" charset="0"/>
              </a:rPr>
              <a:t>Tentang Sistem Perencanaan Pembangunan Nasional</a:t>
            </a:r>
            <a:r>
              <a:rPr lang="en-US" sz="2800">
                <a:latin typeface="Arial Narrow" panose="020B0606020202030204" pitchFamily="34" charset="0"/>
                <a:ea typeface="Calibri" panose="020F0502020204030204" pitchFamily="34" charset="0"/>
                <a:cs typeface="Arial" panose="020B0604020202020204" pitchFamily="34" charset="0"/>
              </a:rPr>
              <a:t> (SPPN)</a:t>
            </a:r>
          </a:p>
          <a:p>
            <a:pPr marL="450850">
              <a:buClr>
                <a:srgbClr val="FF0000"/>
              </a:buClr>
            </a:pPr>
            <a:r>
              <a:rPr lang="en-US" sz="2000">
                <a:solidFill>
                  <a:srgbClr val="00B0F0"/>
                </a:solidFill>
                <a:latin typeface="Arial Narrow" panose="020B0606020202030204" pitchFamily="34" charset="0"/>
                <a:ea typeface="Calibri" panose="020F0502020204030204" pitchFamily="34" charset="0"/>
                <a:cs typeface="Arial" panose="020B0604020202020204" pitchFamily="34" charset="0"/>
                <a:hlinkClick r:id="rId3"/>
              </a:rPr>
              <a:t>https://www.google.com/url?sa=t&amp;rct=j&amp;q=&amp;esrc=s&amp;source=web&amp;cd=4&amp;cad=rja&amp;uact=8&amp;ved=2ahUKEwjh86Pu8KLoAhUg7XMBHd6VBoMQFjADegQIBRAB&amp;url=http%3A%2F%2Fwww.dpr.go.id%2Fdokjdih%2Fdocument%2Fuu%2F26.pdf&amp;usg=AOvVaw2qxcM-qikAMsEbveCNKHNh</a:t>
            </a:r>
            <a:endParaRPr lang="en-US" sz="2000">
              <a:solidFill>
                <a:srgbClr val="00B0F0"/>
              </a:solidFill>
              <a:latin typeface="Arial Narrow" panose="020B0606020202030204" pitchFamily="34" charset="0"/>
              <a:ea typeface="Calibri" panose="020F0502020204030204" pitchFamily="34" charset="0"/>
              <a:cs typeface="Arial" panose="020B0604020202020204" pitchFamily="34" charset="0"/>
            </a:endParaRPr>
          </a:p>
          <a:p>
            <a:pPr marL="450850">
              <a:buClr>
                <a:srgbClr val="FF0000"/>
              </a:buClr>
            </a:pPr>
            <a:endParaRPr lang="en-US" sz="2000">
              <a:solidFill>
                <a:srgbClr val="00B0F0"/>
              </a:solidFill>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4272910"/>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CB78B-8DA8-49E7-9F03-0D7A3148FBAE}"/>
              </a:ext>
            </a:extLst>
          </p:cNvPr>
          <p:cNvSpPr>
            <a:spLocks noGrp="1"/>
          </p:cNvSpPr>
          <p:nvPr>
            <p:ph type="ctrTitle"/>
          </p:nvPr>
        </p:nvSpPr>
        <p:spPr>
          <a:xfrm>
            <a:off x="71266" y="25799"/>
            <a:ext cx="8965230" cy="594889"/>
          </a:xfrm>
        </p:spPr>
        <p:txBody>
          <a:bodyPr>
            <a:normAutofit/>
          </a:bodyPr>
          <a:lstStyle/>
          <a:p>
            <a:pPr>
              <a:buClr>
                <a:srgbClr val="FF0000"/>
              </a:buClr>
            </a:pPr>
            <a:r>
              <a:rPr lang="en-US" sz="3200">
                <a:solidFill>
                  <a:srgbClr val="FFC000"/>
                </a:solidFill>
                <a:latin typeface="Arial Narrow" panose="020B0606020202030204" pitchFamily="34" charset="0"/>
                <a:ea typeface="Calibri" panose="020F0502020204030204" pitchFamily="34" charset="0"/>
                <a:cs typeface="Arial" panose="020B0604020202020204" pitchFamily="34" charset="0"/>
              </a:rPr>
              <a:t>UU NO. 26 TH. 2007 TENTANG </a:t>
            </a:r>
            <a:r>
              <a:rPr lang="en-US" sz="3200" b="1">
                <a:solidFill>
                  <a:srgbClr val="FFC000"/>
                </a:solidFill>
                <a:latin typeface="Arial Narrow" panose="020B0606020202030204" pitchFamily="34" charset="0"/>
                <a:ea typeface="Calibri" panose="020F0502020204030204" pitchFamily="34" charset="0"/>
                <a:cs typeface="Arial" panose="020B0604020202020204" pitchFamily="34" charset="0"/>
              </a:rPr>
              <a:t>PENATAAN RUANG</a:t>
            </a:r>
          </a:p>
        </p:txBody>
      </p:sp>
      <p:sp>
        <p:nvSpPr>
          <p:cNvPr id="6" name="Rectangle 1">
            <a:extLst>
              <a:ext uri="{FF2B5EF4-FFF2-40B4-BE49-F238E27FC236}">
                <a16:creationId xmlns:a16="http://schemas.microsoft.com/office/drawing/2014/main" id="{BBD38C32-3D41-4C1B-A853-336BADD51F7B}"/>
              </a:ext>
            </a:extLst>
          </p:cNvPr>
          <p:cNvSpPr>
            <a:spLocks noChangeArrowheads="1"/>
          </p:cNvSpPr>
          <p:nvPr/>
        </p:nvSpPr>
        <p:spPr bwMode="auto">
          <a:xfrm>
            <a:off x="2555776" y="729982"/>
            <a:ext cx="4032448" cy="523220"/>
          </a:xfrm>
          <a:prstGeom prst="rect">
            <a:avLst/>
          </a:prstGeom>
          <a:noFill/>
          <a:ln w="9525">
            <a:noFill/>
            <a:miter lim="800000"/>
            <a:headEnd/>
            <a:tailEnd/>
          </a:ln>
        </p:spPr>
        <p:txBody>
          <a:bodyPr wrap="square" anchor="ctr">
            <a:spAutoFit/>
          </a:bodyPr>
          <a:lstStyle/>
          <a:p>
            <a:pPr algn="ctr"/>
            <a:r>
              <a:rPr lang="en-US" sz="2800">
                <a:solidFill>
                  <a:srgbClr val="FFFF00"/>
                </a:solidFill>
                <a:latin typeface="Arial" charset="0"/>
                <a:cs typeface="Arial" charset="0"/>
              </a:rPr>
              <a:t>ARAH PENGATURAN</a:t>
            </a:r>
            <a:endParaRPr lang="id-ID" sz="2800" dirty="0">
              <a:solidFill>
                <a:srgbClr val="FFFF00"/>
              </a:solidFill>
              <a:latin typeface="Arial" charset="0"/>
              <a:cs typeface="Arial" charset="0"/>
            </a:endParaRPr>
          </a:p>
        </p:txBody>
      </p:sp>
      <p:sp>
        <p:nvSpPr>
          <p:cNvPr id="7" name="Rectangle 6">
            <a:extLst>
              <a:ext uri="{FF2B5EF4-FFF2-40B4-BE49-F238E27FC236}">
                <a16:creationId xmlns:a16="http://schemas.microsoft.com/office/drawing/2014/main" id="{3A240316-1656-4DD8-8E76-EDD16E13FE4F}"/>
              </a:ext>
            </a:extLst>
          </p:cNvPr>
          <p:cNvSpPr/>
          <p:nvPr/>
        </p:nvSpPr>
        <p:spPr>
          <a:xfrm>
            <a:off x="271636" y="1189934"/>
            <a:ext cx="8872363" cy="5570756"/>
          </a:xfrm>
          <a:prstGeom prst="rect">
            <a:avLst/>
          </a:prstGeom>
        </p:spPr>
        <p:txBody>
          <a:bodyPr wrap="square">
            <a:spAutoFit/>
          </a:bodyPr>
          <a:lstStyle/>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Untuk memperkukuh ketahanan nasional berdasarkan wawasan nusantara, demi  menjaga  keserasian  dan  keterpaduan  antardaerah  dan  antara  pusat dan daerah agar tidak menimbulkan kesenjangan; </a:t>
            </a:r>
          </a:p>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Penyelenggaraan  penataan  ruang  yang  komprehensif,  holistik, terkoordinasi,  terpadu,  efektif,  dan  efisien  dengan  memperhatikan  faktor politik,  ekonomi,  sosial,  budaya,  pertahanan,  keamanan,  dan  kelestarian lingkungan hidup; </a:t>
            </a:r>
          </a:p>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Penataan  ruang  yang  dapat  mengharmoniskan  lingkungan  alam  dan lingkungan buatan, dan keterpaduan penggunaannya; </a:t>
            </a:r>
          </a:p>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Memberi  perlindungan  terhadap  fungsi  ruang  dan  pencegahan  dampak negatif tahadap lingkungan hidup akibat pemanfaatan ruang; dan </a:t>
            </a:r>
          </a:p>
          <a:p>
            <a:pPr marL="342900" indent="-342900">
              <a:spcBef>
                <a:spcPts val="600"/>
              </a:spcBef>
              <a:buClr>
                <a:srgbClr val="FF0000"/>
              </a:buClr>
              <a:buFont typeface="Arial Narrow" panose="020B0606020202030204" pitchFamily="34" charset="0"/>
              <a:buChar char="●"/>
            </a:pPr>
            <a:r>
              <a:rPr lang="en-US" sz="2400">
                <a:latin typeface="Arial Narrow" panose="020B0606020202030204" pitchFamily="34" charset="0"/>
                <a:ea typeface="Calibri" panose="020F0502020204030204" pitchFamily="34" charset="0"/>
                <a:cs typeface="Arial" panose="020B0604020202020204" pitchFamily="34" charset="0"/>
              </a:rPr>
              <a:t>Penataan  ruang  didasarkan  pada  pendekatan  sistem,  fungsi  utama kawasan,  wilayah  administratif,  kegiatan  kawasan,  dan  nilai  strategis kawasan. </a:t>
            </a:r>
            <a:endParaRPr lang="en-US" sz="2400">
              <a:solidFill>
                <a:srgbClr val="00B0F0"/>
              </a:solidFill>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959731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2E48-F448-4E48-9E81-939CBE74B362}"/>
              </a:ext>
            </a:extLst>
          </p:cNvPr>
          <p:cNvSpPr>
            <a:spLocks noGrp="1"/>
          </p:cNvSpPr>
          <p:nvPr>
            <p:ph type="title"/>
          </p:nvPr>
        </p:nvSpPr>
        <p:spPr>
          <a:xfrm>
            <a:off x="791580" y="11088"/>
            <a:ext cx="7772400" cy="753616"/>
          </a:xfrm>
        </p:spPr>
        <p:txBody>
          <a:bodyPr/>
          <a:lstStyle/>
          <a:p>
            <a:r>
              <a:rPr lang="en-US" sz="3600">
                <a:solidFill>
                  <a:srgbClr val="FFC000"/>
                </a:solidFill>
                <a:latin typeface="Arial Narrow" panose="020B0606020202030204" pitchFamily="34" charset="0"/>
              </a:rPr>
              <a:t>PENYELENGGARAAN PENATAAN RUANG</a:t>
            </a:r>
            <a:endParaRPr lang="id-ID" sz="3600">
              <a:solidFill>
                <a:srgbClr val="FFC000"/>
              </a:solidFill>
              <a:latin typeface="Arial Narrow" panose="020B0606020202030204" pitchFamily="34" charset="0"/>
            </a:endParaRPr>
          </a:p>
        </p:txBody>
      </p:sp>
      <p:pic>
        <p:nvPicPr>
          <p:cNvPr id="5" name="Picture 4">
            <a:extLst>
              <a:ext uri="{FF2B5EF4-FFF2-40B4-BE49-F238E27FC236}">
                <a16:creationId xmlns:a16="http://schemas.microsoft.com/office/drawing/2014/main" id="{AE49A98C-09E9-4039-85FC-67FE34DD880D}"/>
              </a:ext>
            </a:extLst>
          </p:cNvPr>
          <p:cNvPicPr>
            <a:picLocks noChangeAspect="1"/>
          </p:cNvPicPr>
          <p:nvPr/>
        </p:nvPicPr>
        <p:blipFill>
          <a:blip r:embed="rId2"/>
          <a:stretch>
            <a:fillRect/>
          </a:stretch>
        </p:blipFill>
        <p:spPr>
          <a:xfrm>
            <a:off x="0" y="1052737"/>
            <a:ext cx="9144000" cy="5805264"/>
          </a:xfrm>
          <a:prstGeom prst="rect">
            <a:avLst/>
          </a:prstGeom>
        </p:spPr>
      </p:pic>
      <p:sp>
        <p:nvSpPr>
          <p:cNvPr id="6" name="Title 1">
            <a:extLst>
              <a:ext uri="{FF2B5EF4-FFF2-40B4-BE49-F238E27FC236}">
                <a16:creationId xmlns:a16="http://schemas.microsoft.com/office/drawing/2014/main" id="{3708C435-995A-4548-A6AA-EEAA92AA1B15}"/>
              </a:ext>
            </a:extLst>
          </p:cNvPr>
          <p:cNvSpPr txBox="1">
            <a:spLocks/>
          </p:cNvSpPr>
          <p:nvPr/>
        </p:nvSpPr>
        <p:spPr bwMode="auto">
          <a:xfrm>
            <a:off x="775257" y="387896"/>
            <a:ext cx="7772400" cy="75361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nSpc>
                <a:spcPct val="100000"/>
              </a:lnSpc>
              <a:buClrTx/>
              <a:buSzTx/>
              <a:buFontTx/>
              <a:buNone/>
            </a:pPr>
            <a:r>
              <a:rPr lang="en-US" sz="1600" kern="0">
                <a:latin typeface="Arial Narrow" panose="020B0606020202030204" pitchFamily="34" charset="0"/>
              </a:rPr>
              <a:t>Menurut UU 26 / 2007 Tentang PR</a:t>
            </a:r>
            <a:endParaRPr lang="id-ID" sz="1600" kern="0">
              <a:latin typeface="Arial Narrow" panose="020B0606020202030204" pitchFamily="34" charset="0"/>
            </a:endParaRPr>
          </a:p>
        </p:txBody>
      </p:sp>
    </p:spTree>
    <p:extLst>
      <p:ext uri="{BB962C8B-B14F-4D97-AF65-F5344CB8AC3E}">
        <p14:creationId xmlns:p14="http://schemas.microsoft.com/office/powerpoint/2010/main" val="855705170"/>
      </p:ext>
    </p:extLst>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1753</TotalTime>
  <Words>1372</Words>
  <Application>Microsoft Office PowerPoint</Application>
  <PresentationFormat>On-screen Show (4:3)</PresentationFormat>
  <Paragraphs>207</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Calibri</vt:lpstr>
      <vt:lpstr>Calibri Light</vt:lpstr>
      <vt:lpstr>Calisto MT</vt:lpstr>
      <vt:lpstr>Tahoma</vt:lpstr>
      <vt:lpstr>Times New Roman</vt:lpstr>
      <vt:lpstr>Wingdings</vt:lpstr>
      <vt:lpstr>Wingdings 2</vt:lpstr>
      <vt:lpstr>Slate</vt:lpstr>
      <vt:lpstr>HUKUM PERENCANAAN DI INDONESIA</vt:lpstr>
      <vt:lpstr>PENGERTIAN HUKUM</vt:lpstr>
      <vt:lpstr>PENGERTIAN ADMINISTRASI</vt:lpstr>
      <vt:lpstr>HUKUM DAN ADMINISTRASI PERENCANAAN</vt:lpstr>
      <vt:lpstr>HUKUM DAN ADMINISTRASI PERENCANAAN</vt:lpstr>
      <vt:lpstr>HUKUM DAN ADMINISTRASI PERENCANAAN</vt:lpstr>
      <vt:lpstr>HUKUM DAN ADMINISTRASI PERENCANAAN</vt:lpstr>
      <vt:lpstr>UU NO. 26 TH. 2007 TENTANG PENATAAN RUANG</vt:lpstr>
      <vt:lpstr>PENYELENGGARAAN PENATAAN RUANG</vt:lpstr>
      <vt:lpstr>UU NO. 26 TH. 2007 TENTANG PENATAAN RUANG</vt:lpstr>
      <vt:lpstr>UU NO. 26 TH. 2007 TENTANG PENATAAN RUANG</vt:lpstr>
      <vt:lpstr>UU NO. 26 TH. 2007 TENTANG PENATAAN RUANG</vt:lpstr>
      <vt:lpstr>UU NO. 26 TH. 2007 TENTANG PENATAAN RUANG</vt:lpstr>
      <vt:lpstr>STRUKTUR HUKUM DALAM PENATAAN RUANG</vt:lpstr>
      <vt:lpstr>STRUKTUR HUKUM DALAM PENATAAN RUANG</vt:lpstr>
      <vt:lpstr>PROSEDUR PENYUSUNAN  RENCANA TATA RUANG WILAYAH (PP 15/2010 tentang Penyelenggaraaan Penataan Ruang)</vt:lpstr>
      <vt:lpstr>PROSEDUR PENYUSUNAN  RENCANA TATA RUANG WILAYAH</vt:lpstr>
      <vt:lpstr>PROSES PENYUSUNAN DAN PENETAPAN  PERATURAN DAERAH MASUKAN INFORMASI UNTUK RENCANA TATA RUANG WILAYAH</vt:lpstr>
      <vt:lpstr>Selesai  Lanjut ke  Prosedur Perencanaan Tata Ruang</vt:lpstr>
    </vt:vector>
  </TitlesOfParts>
  <Company>JATINGALEH I/51 0822406623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RASIONALITAS DALAM PERENCANAAN</dc:title>
  <dc:creator>SOEDWIWAHJONO</dc:creator>
  <cp:lastModifiedBy>Soedwiwahjono</cp:lastModifiedBy>
  <cp:revision>192</cp:revision>
  <dcterms:created xsi:type="dcterms:W3CDTF">2007-02-27T10:35:51Z</dcterms:created>
  <dcterms:modified xsi:type="dcterms:W3CDTF">2020-03-18T05:58:20Z</dcterms:modified>
</cp:coreProperties>
</file>