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9" r:id="rId3"/>
    <p:sldId id="311" r:id="rId4"/>
    <p:sldId id="315" r:id="rId5"/>
    <p:sldId id="326" r:id="rId6"/>
    <p:sldId id="290" r:id="rId7"/>
    <p:sldId id="291" r:id="rId8"/>
    <p:sldId id="292" r:id="rId9"/>
    <p:sldId id="293" r:id="rId10"/>
    <p:sldId id="331" r:id="rId11"/>
    <p:sldId id="309" r:id="rId12"/>
    <p:sldId id="317" r:id="rId13"/>
    <p:sldId id="328" r:id="rId14"/>
    <p:sldId id="329" r:id="rId15"/>
    <p:sldId id="294" r:id="rId16"/>
    <p:sldId id="295" r:id="rId17"/>
    <p:sldId id="319" r:id="rId18"/>
    <p:sldId id="296" r:id="rId19"/>
    <p:sldId id="297" r:id="rId20"/>
    <p:sldId id="320" r:id="rId21"/>
    <p:sldId id="298" r:id="rId22"/>
    <p:sldId id="324" r:id="rId23"/>
    <p:sldId id="325" r:id="rId24"/>
    <p:sldId id="301" r:id="rId25"/>
    <p:sldId id="302" r:id="rId26"/>
    <p:sldId id="269" r:id="rId27"/>
    <p:sldId id="272" r:id="rId28"/>
    <p:sldId id="273" r:id="rId29"/>
    <p:sldId id="274" r:id="rId30"/>
    <p:sldId id="259" r:id="rId31"/>
    <p:sldId id="261" r:id="rId32"/>
    <p:sldId id="307" r:id="rId33"/>
    <p:sldId id="304" r:id="rId34"/>
    <p:sldId id="305" r:id="rId3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3" autoAdjust="0"/>
    <p:restoredTop sz="94652" autoAdjust="0"/>
  </p:normalViewPr>
  <p:slideViewPr>
    <p:cSldViewPr>
      <p:cViewPr varScale="1">
        <p:scale>
          <a:sx n="64" d="100"/>
          <a:sy n="64" d="100"/>
        </p:scale>
        <p:origin x="-15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94546-E9C2-4AC0-908C-4C8C0C1D7726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E1616-A9B3-45F5-A7FF-C4105619E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AFDBC5-CBFD-412B-9DA7-7D244E780BA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1FF87238-FEBF-49DA-8661-2155F394860F}" type="slidenum">
              <a:rPr lang="en-GB" smtClean="0">
                <a:latin typeface="Arial" charset="0"/>
                <a:ea typeface="Lucida Sans Unicode" pitchFamily="34" charset="0"/>
              </a:rPr>
              <a:pPr>
                <a:buFont typeface="Arial" charset="0"/>
                <a:buNone/>
              </a:pPr>
              <a:t>11</a:t>
            </a:fld>
            <a:endParaRPr lang="en-GB" smtClean="0">
              <a:latin typeface="Arial" charset="0"/>
              <a:ea typeface="Lucida Sans Unicode" pitchFamily="34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91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29B584-F12D-4CAE-8938-96EBACBC9BA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71C64-75AD-45AF-B432-7AB2CD85D2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82264-0DA7-42DC-B6D1-22BFE06135B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06D56-11E3-48A1-A4C3-7900C56A040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EBF7-9E51-46E5-BE04-85838F7EC9C8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YL - BLOK 4.1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E6365-4B00-4256-9E4A-0D4085EFE6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D070F-4A8D-4001-82B3-741E0C9F48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DEDD6-665B-429D-901A-544C0EC9DD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4521D-E0F3-4DDE-A7CA-8F1ADDA8A21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CFE94-704D-4EBE-81FD-7A04D503DA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0195A-2CBC-42D3-B69D-4CCCF0903AF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DB599-563D-43C6-AEF7-3849E118FC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C5EC9-4A5C-4ACE-877B-0921D1DB673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7A61EF-FF3D-48DB-8058-D257E753B7A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PERATURAN TENTANG LINGKUNGAN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Rectangle 25"/>
          <p:cNvSpPr txBox="1">
            <a:spLocks noChangeArrowheads="1"/>
          </p:cNvSpPr>
          <p:nvPr/>
        </p:nvSpPr>
        <p:spPr bwMode="auto">
          <a:xfrm>
            <a:off x="1500166" y="5643578"/>
            <a:ext cx="6000792" cy="54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Tyas</a:t>
            </a:r>
            <a:r>
              <a:rPr kumimoji="0" lang="es-E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Lilia </a:t>
            </a:r>
            <a:r>
              <a:rPr kumimoji="0" lang="es-E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Wardani</a:t>
            </a:r>
            <a:r>
              <a:rPr kumimoji="0" lang="es-E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SST., M.KKK</a:t>
            </a: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4034" name="Picture 2" descr="https://1.bp.blogspot.com/-AbX95Mjv59M/WG4Pi9JhRrI/AAAAAAAAATM/egeUq3KbLiwdLBcicYhVAaeLh3tE5m4GwCLcB/s400/animasi%2Bpabr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257176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>
            <a:off x="990600" y="2895600"/>
            <a:ext cx="7391400" cy="990600"/>
          </a:xfrm>
          <a:prstGeom prst="round1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Azazi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= Tap MPR </a:t>
            </a:r>
            <a:r>
              <a:rPr lang="en-US" dirty="0" err="1" smtClean="0"/>
              <a:t>No.XVII</a:t>
            </a:r>
            <a:r>
              <a:rPr lang="en-US" dirty="0" smtClean="0"/>
              <a:t>/MPR/1998 </a:t>
            </a:r>
            <a:r>
              <a:rPr lang="en-US" dirty="0" err="1" smtClean="0"/>
              <a:t>ttg</a:t>
            </a:r>
            <a:r>
              <a:rPr lang="en-US" dirty="0" smtClean="0"/>
              <a:t> HAM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3200" dirty="0" smtClean="0">
                <a:latin typeface="Rockwell" pitchFamily="18" charset="0"/>
              </a:rPr>
              <a:t>	</a:t>
            </a:r>
            <a:r>
              <a:rPr lang="en-US" sz="3200" dirty="0" err="1" smtClean="0">
                <a:latin typeface="Rockwell" pitchFamily="18" charset="0"/>
              </a:rPr>
              <a:t>Pasal</a:t>
            </a:r>
            <a:r>
              <a:rPr lang="en-US" sz="3200" dirty="0" smtClean="0">
                <a:latin typeface="Rockwell" pitchFamily="18" charset="0"/>
              </a:rPr>
              <a:t> 28 : </a:t>
            </a:r>
            <a:r>
              <a:rPr lang="en-US" sz="3200" dirty="0" err="1" smtClean="0">
                <a:latin typeface="Rockwell" pitchFamily="18" charset="0"/>
              </a:rPr>
              <a:t>Setiap</a:t>
            </a:r>
            <a:r>
              <a:rPr lang="en-US" sz="3200" dirty="0" smtClean="0">
                <a:latin typeface="Rockwell" pitchFamily="18" charset="0"/>
              </a:rPr>
              <a:t> </a:t>
            </a:r>
            <a:r>
              <a:rPr lang="en-US" sz="3200" dirty="0" err="1" smtClean="0">
                <a:latin typeface="Rockwell" pitchFamily="18" charset="0"/>
              </a:rPr>
              <a:t>orang</a:t>
            </a:r>
            <a:r>
              <a:rPr lang="en-US" sz="3200" dirty="0" smtClean="0">
                <a:latin typeface="Rockwell" pitchFamily="18" charset="0"/>
              </a:rPr>
              <a:t> </a:t>
            </a:r>
            <a:r>
              <a:rPr lang="en-US" sz="3200" dirty="0" err="1" smtClean="0">
                <a:latin typeface="Rockwell" pitchFamily="18" charset="0"/>
              </a:rPr>
              <a:t>berhak</a:t>
            </a:r>
            <a:r>
              <a:rPr lang="en-US" sz="3200" dirty="0" smtClean="0">
                <a:latin typeface="Rockwell" pitchFamily="18" charset="0"/>
              </a:rPr>
              <a:t> </a:t>
            </a:r>
            <a:r>
              <a:rPr lang="en-US" sz="3200" dirty="0" err="1" smtClean="0">
                <a:latin typeface="Rockwell" pitchFamily="18" charset="0"/>
              </a:rPr>
              <a:t>atas</a:t>
            </a:r>
            <a:r>
              <a:rPr lang="en-US" sz="3200" dirty="0" smtClean="0">
                <a:latin typeface="Rockwell" pitchFamily="18" charset="0"/>
              </a:rPr>
              <a:t> </a:t>
            </a:r>
            <a:r>
              <a:rPr lang="en-US" sz="3200" dirty="0" err="1" smtClean="0">
                <a:latin typeface="Rockwell" pitchFamily="18" charset="0"/>
              </a:rPr>
              <a:t>lingkungan</a:t>
            </a:r>
            <a:r>
              <a:rPr lang="en-US" sz="3200" dirty="0" smtClean="0">
                <a:latin typeface="Rockwell" pitchFamily="18" charset="0"/>
              </a:rPr>
              <a:t> </a:t>
            </a:r>
            <a:r>
              <a:rPr lang="en-US" sz="3200" dirty="0" err="1" smtClean="0">
                <a:latin typeface="Rockwell" pitchFamily="18" charset="0"/>
              </a:rPr>
              <a:t>hidup</a:t>
            </a:r>
            <a:r>
              <a:rPr lang="en-US" sz="3200" dirty="0" smtClean="0">
                <a:latin typeface="Rockwell" pitchFamily="18" charset="0"/>
              </a:rPr>
              <a:t> yang </a:t>
            </a:r>
            <a:r>
              <a:rPr lang="en-US" sz="3200" dirty="0" err="1" smtClean="0">
                <a:latin typeface="Rockwell" pitchFamily="18" charset="0"/>
              </a:rPr>
              <a:t>baik</a:t>
            </a:r>
            <a:r>
              <a:rPr lang="en-US" sz="3200" dirty="0" smtClean="0">
                <a:latin typeface="Rockwell" pitchFamily="18" charset="0"/>
              </a:rPr>
              <a:t> </a:t>
            </a:r>
            <a:r>
              <a:rPr lang="en-US" sz="3200" dirty="0" err="1" smtClean="0">
                <a:latin typeface="Rockwell" pitchFamily="18" charset="0"/>
              </a:rPr>
              <a:t>dan</a:t>
            </a:r>
            <a:r>
              <a:rPr lang="en-US" sz="3200" dirty="0" smtClean="0">
                <a:latin typeface="Rockwell" pitchFamily="18" charset="0"/>
              </a:rPr>
              <a:t> </a:t>
            </a:r>
            <a:r>
              <a:rPr lang="en-US" sz="3200" dirty="0" err="1" smtClean="0">
                <a:latin typeface="Rockwell" pitchFamily="18" charset="0"/>
              </a:rPr>
              <a:t>sehat</a:t>
            </a:r>
            <a:endParaRPr lang="en-US" sz="3200" dirty="0" smtClean="0">
              <a:latin typeface="Rockwell" pitchFamily="18" charset="0"/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/>
              </a:rPr>
              <a:t>HAM</a:t>
            </a:r>
            <a:endParaRPr lang="en-US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62609" y="407841"/>
            <a:ext cx="8228772" cy="1092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2691" tIns="43000" rIns="82691" bIns="43000" anchor="ctr"/>
          <a:lstStyle/>
          <a:p>
            <a:pPr algn="ctr" defTabSz="419452">
              <a:buClr>
                <a:srgbClr val="E5FFFF"/>
              </a:buClr>
              <a:tabLst>
                <a:tab pos="0" algn="l"/>
                <a:tab pos="840279" algn="l"/>
                <a:tab pos="1680557" algn="l"/>
                <a:tab pos="2520836" algn="l"/>
                <a:tab pos="3359739" algn="l"/>
                <a:tab pos="4200017" algn="l"/>
                <a:tab pos="5040296" algn="l"/>
                <a:tab pos="5880574" algn="l"/>
                <a:tab pos="6722228" algn="l"/>
                <a:tab pos="7562507" algn="l"/>
                <a:tab pos="8402785" algn="l"/>
                <a:tab pos="9243064" algn="l"/>
              </a:tabLst>
              <a:defRPr/>
            </a:pPr>
            <a:r>
              <a:rPr lang="en-GB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HUKUM LINGKUNGAN DALAM UNDANG-UNDANG NOMOR 32 TAHUN 2009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5720" y="1428737"/>
            <a:ext cx="8501122" cy="4829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2691" tIns="43000" rIns="82691" bIns="43000"/>
          <a:lstStyle/>
          <a:p>
            <a:pPr defTabSz="419452">
              <a:lnSpc>
                <a:spcPct val="80000"/>
              </a:lnSpc>
              <a:spcBef>
                <a:spcPts val="455"/>
              </a:spcBef>
              <a:buClr>
                <a:srgbClr val="00CCFF"/>
              </a:buClr>
              <a:buSzPct val="65000"/>
              <a:tabLst>
                <a:tab pos="7734413" algn="l"/>
                <a:tab pos="8574692" algn="l"/>
                <a:tab pos="9413595" algn="l"/>
              </a:tabLst>
              <a:defRPr/>
            </a:pPr>
            <a:endParaRPr lang="en-GB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152653" lvl="1" indent="-53635" defTabSz="419452">
              <a:lnSpc>
                <a:spcPct val="80000"/>
              </a:lnSpc>
              <a:spcBef>
                <a:spcPts val="455"/>
              </a:spcBef>
              <a:buClr>
                <a:schemeClr val="tx1"/>
              </a:buClr>
              <a:buSzPct val="65000"/>
              <a:buFont typeface="Wingdings" pitchFamily="2" charset="2"/>
              <a:buChar char="Ø"/>
              <a:tabLst>
                <a:tab pos="7734413" algn="l"/>
                <a:tab pos="8574692" algn="l"/>
                <a:tab pos="9413595" algn="l"/>
              </a:tabLst>
              <a:defRPr/>
            </a:pPr>
            <a:r>
              <a:rPr lang="en-GB" sz="21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HUKUM YG MENGATUR TATANAN LINGKUNGAN HIDUP</a:t>
            </a:r>
          </a:p>
          <a:p>
            <a:pPr marL="152653" lvl="1" indent="-53635" defTabSz="419452">
              <a:lnSpc>
                <a:spcPct val="80000"/>
              </a:lnSpc>
              <a:spcBef>
                <a:spcPts val="455"/>
              </a:spcBef>
              <a:buClr>
                <a:schemeClr val="tx1"/>
              </a:buClr>
              <a:buSzPct val="65000"/>
              <a:buFont typeface="Wingdings" pitchFamily="2" charset="2"/>
              <a:buChar char="Ø"/>
              <a:tabLst>
                <a:tab pos="7734413" algn="l"/>
                <a:tab pos="8574692" algn="l"/>
                <a:tab pos="9413595" algn="l"/>
              </a:tabLst>
              <a:defRPr/>
            </a:pPr>
            <a:endParaRPr lang="en-GB" sz="21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defTabSz="419452">
              <a:lnSpc>
                <a:spcPct val="80000"/>
              </a:lnSpc>
              <a:spcBef>
                <a:spcPts val="455"/>
              </a:spcBef>
              <a:buClr>
                <a:schemeClr val="tx1"/>
              </a:buClr>
              <a:buSzPct val="65000"/>
              <a:buFont typeface="Wingdings" pitchFamily="2" charset="2"/>
              <a:buChar char="Ø"/>
              <a:tabLst>
                <a:tab pos="7734413" algn="l"/>
                <a:tab pos="8574692" algn="l"/>
                <a:tab pos="9413595" algn="l"/>
              </a:tabLst>
              <a:defRPr/>
            </a:pPr>
            <a:r>
              <a:rPr lang="en-GB" sz="21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TUJUAN HUKUM LINGKUNGAN  : MEMBERIKAN/MEWUJUDKAN PERLINDUNGAN TERHADAP LH.  </a:t>
            </a:r>
          </a:p>
          <a:p>
            <a:pPr defTabSz="419452">
              <a:lnSpc>
                <a:spcPct val="80000"/>
              </a:lnSpc>
              <a:spcBef>
                <a:spcPts val="455"/>
              </a:spcBef>
              <a:buClr>
                <a:schemeClr val="tx1"/>
              </a:buClr>
              <a:buSzPct val="65000"/>
              <a:buFont typeface="Wingdings" pitchFamily="2" charset="2"/>
              <a:buChar char="Ø"/>
              <a:tabLst>
                <a:tab pos="7734413" algn="l"/>
                <a:tab pos="8574692" algn="l"/>
                <a:tab pos="9413595" algn="l"/>
              </a:tabLst>
              <a:defRPr/>
            </a:pPr>
            <a:endParaRPr lang="en-GB" sz="21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just">
              <a:defRPr/>
            </a:pPr>
            <a:r>
              <a:rPr lang="en-GB" sz="21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LINGKUNGAN HIDUP : </a:t>
            </a:r>
            <a:r>
              <a:rPr lang="en-US" sz="1700" dirty="0" err="1"/>
              <a:t>Kesatuan</a:t>
            </a:r>
            <a:r>
              <a:rPr lang="en-US" sz="1700" dirty="0"/>
              <a:t> </a:t>
            </a:r>
            <a:r>
              <a:rPr lang="en-US" sz="1700" dirty="0" err="1"/>
              <a:t>ruang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semua</a:t>
            </a:r>
            <a:r>
              <a:rPr lang="en-US" sz="1700" dirty="0"/>
              <a:t> </a:t>
            </a:r>
            <a:r>
              <a:rPr lang="en-US" sz="1700" dirty="0" err="1"/>
              <a:t>benda</a:t>
            </a:r>
            <a:r>
              <a:rPr lang="en-US" sz="1700" dirty="0"/>
              <a:t>, </a:t>
            </a:r>
            <a:r>
              <a:rPr lang="en-US" sz="1700" dirty="0" err="1"/>
              <a:t>daya</a:t>
            </a:r>
            <a:r>
              <a:rPr lang="en-US" sz="1700" dirty="0"/>
              <a:t>, </a:t>
            </a:r>
            <a:r>
              <a:rPr lang="en-US" sz="1700" dirty="0" err="1"/>
              <a:t>keadaan</a:t>
            </a:r>
            <a:r>
              <a:rPr lang="en-US" sz="1700" dirty="0"/>
              <a:t>,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makhluk</a:t>
            </a:r>
            <a:r>
              <a:rPr lang="en-US" sz="1700" dirty="0"/>
              <a:t> </a:t>
            </a:r>
            <a:r>
              <a:rPr lang="en-US" sz="1700" dirty="0" err="1"/>
              <a:t>hidup</a:t>
            </a:r>
            <a:r>
              <a:rPr lang="en-US" sz="1700" dirty="0"/>
              <a:t>, </a:t>
            </a:r>
            <a:r>
              <a:rPr lang="en-US" sz="1700" dirty="0" err="1"/>
              <a:t>termasuk</a:t>
            </a:r>
            <a:r>
              <a:rPr lang="en-US" sz="1700" dirty="0"/>
              <a:t> </a:t>
            </a:r>
            <a:r>
              <a:rPr lang="en-US" sz="1700" dirty="0" err="1"/>
              <a:t>manusia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perilakunya</a:t>
            </a:r>
            <a:r>
              <a:rPr lang="en-US" sz="1700" dirty="0"/>
              <a:t>, yang </a:t>
            </a:r>
            <a:r>
              <a:rPr lang="en-US" sz="1700" dirty="0" err="1"/>
              <a:t>mempengaruhi</a:t>
            </a:r>
            <a:r>
              <a:rPr lang="en-US" sz="1700" dirty="0"/>
              <a:t> </a:t>
            </a:r>
            <a:r>
              <a:rPr lang="en-US" sz="1700" dirty="0" err="1"/>
              <a:t>alam</a:t>
            </a:r>
            <a:r>
              <a:rPr lang="en-US" sz="1700" dirty="0"/>
              <a:t> </a:t>
            </a:r>
            <a:r>
              <a:rPr lang="en-US" sz="1700" dirty="0" err="1"/>
              <a:t>itu</a:t>
            </a:r>
            <a:r>
              <a:rPr lang="en-US" sz="1700" dirty="0"/>
              <a:t> </a:t>
            </a:r>
            <a:r>
              <a:rPr lang="en-US" sz="1700" dirty="0" err="1"/>
              <a:t>sendiri</a:t>
            </a:r>
            <a:r>
              <a:rPr lang="en-US" sz="1700" dirty="0"/>
              <a:t>, </a:t>
            </a:r>
            <a:r>
              <a:rPr lang="en-US" sz="1700" dirty="0" err="1"/>
              <a:t>kelangsungan</a:t>
            </a:r>
            <a:r>
              <a:rPr lang="en-US" sz="1700" dirty="0"/>
              <a:t> </a:t>
            </a:r>
            <a:r>
              <a:rPr lang="fi-FI" sz="1700" dirty="0"/>
              <a:t>perikehidupan, dan kesejahteraan manusia serta </a:t>
            </a:r>
            <a:r>
              <a:rPr lang="en-US" sz="1700" dirty="0" err="1"/>
              <a:t>makhluk</a:t>
            </a:r>
            <a:r>
              <a:rPr lang="en-US" sz="1700" dirty="0"/>
              <a:t> </a:t>
            </a:r>
            <a:r>
              <a:rPr lang="en-US" sz="1700" dirty="0" err="1"/>
              <a:t>hidup</a:t>
            </a:r>
            <a:r>
              <a:rPr lang="en-US" sz="1700" dirty="0"/>
              <a:t> lain</a:t>
            </a:r>
            <a:r>
              <a:rPr lang="en-US" sz="1700" dirty="0" smtClean="0"/>
              <a:t>.</a:t>
            </a:r>
          </a:p>
          <a:p>
            <a:pPr algn="just">
              <a:defRPr/>
            </a:pPr>
            <a:endParaRPr lang="en-GB" sz="35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 defTabSz="419452">
              <a:lnSpc>
                <a:spcPct val="80000"/>
              </a:lnSpc>
              <a:spcBef>
                <a:spcPts val="455"/>
              </a:spcBef>
              <a:buClr>
                <a:schemeClr val="tx1"/>
              </a:buClr>
              <a:buSzPct val="65000"/>
              <a:tabLst>
                <a:tab pos="7734413" algn="l"/>
                <a:tab pos="8574692" algn="l"/>
                <a:tab pos="9413595" algn="l"/>
              </a:tabLst>
              <a:defRPr/>
            </a:pPr>
            <a:r>
              <a:rPr lang="en-GB" b="1" dirty="0">
                <a:solidFill>
                  <a:schemeClr val="tx2"/>
                </a:solidFill>
                <a:latin typeface="Comic Sans MS" pitchFamily="66" charset="0"/>
              </a:rPr>
              <a:t>LINGKUNGAN HIDUP :</a:t>
            </a:r>
            <a:endParaRPr lang="en-GB" sz="21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52064" lvl="3" algn="ctr" defTabSz="419452">
              <a:tabLst>
                <a:tab pos="7734413" algn="l"/>
                <a:tab pos="8574692" algn="l"/>
                <a:tab pos="9413595" algn="l"/>
              </a:tabLst>
              <a:defRPr/>
            </a:pP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FISIK (</a:t>
            </a:r>
            <a:r>
              <a:rPr lang="en-GB" b="1" dirty="0" err="1">
                <a:solidFill>
                  <a:schemeClr val="tx1"/>
                </a:solidFill>
                <a:latin typeface="Comic Sans MS" pitchFamily="66" charset="0"/>
              </a:rPr>
              <a:t>air,tanah</a:t>
            </a: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 &amp; </a:t>
            </a:r>
            <a:r>
              <a:rPr lang="en-GB" b="1" dirty="0" err="1">
                <a:solidFill>
                  <a:schemeClr val="tx1"/>
                </a:solidFill>
                <a:latin typeface="Comic Sans MS" pitchFamily="66" charset="0"/>
              </a:rPr>
              <a:t>Udara</a:t>
            </a: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352064" lvl="3" algn="ctr" defTabSz="419452">
              <a:tabLst>
                <a:tab pos="7734413" algn="l"/>
                <a:tab pos="8574692" algn="l"/>
                <a:tab pos="9413595" algn="l"/>
              </a:tabLst>
              <a:defRPr/>
            </a:pPr>
            <a:r>
              <a:rPr lang="en-GB" b="1" dirty="0" err="1">
                <a:solidFill>
                  <a:schemeClr val="tx1"/>
                </a:solidFill>
                <a:latin typeface="Comic Sans MS" pitchFamily="66" charset="0"/>
              </a:rPr>
              <a:t>Biologis</a:t>
            </a: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GB" b="1" dirty="0" err="1">
                <a:solidFill>
                  <a:schemeClr val="tx1"/>
                </a:solidFill>
                <a:latin typeface="Comic Sans MS" pitchFamily="66" charset="0"/>
              </a:rPr>
              <a:t>khewan</a:t>
            </a: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 &amp;</a:t>
            </a:r>
            <a:r>
              <a:rPr lang="en-GB" b="1" dirty="0" err="1">
                <a:solidFill>
                  <a:schemeClr val="tx1"/>
                </a:solidFill>
                <a:latin typeface="Comic Sans MS" pitchFamily="66" charset="0"/>
              </a:rPr>
              <a:t>Tumbuhan</a:t>
            </a: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352064" lvl="3" algn="ctr" defTabSz="419452">
              <a:tabLst>
                <a:tab pos="7734413" algn="l"/>
                <a:tab pos="8574692" algn="l"/>
                <a:tab pos="9413595" algn="l"/>
              </a:tabLst>
              <a:defRPr/>
            </a:pPr>
            <a:r>
              <a:rPr lang="en-GB" b="1" dirty="0" err="1">
                <a:solidFill>
                  <a:schemeClr val="tx1"/>
                </a:solidFill>
                <a:latin typeface="Comic Sans MS" pitchFamily="66" charset="0"/>
              </a:rPr>
              <a:t>Sosial-Budaya</a:t>
            </a: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GB" b="1" dirty="0" err="1">
                <a:solidFill>
                  <a:schemeClr val="tx1"/>
                </a:solidFill>
                <a:latin typeface="Comic Sans MS" pitchFamily="66" charset="0"/>
              </a:rPr>
              <a:t>Interaksi</a:t>
            </a: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omic Sans MS" pitchFamily="66" charset="0"/>
              </a:rPr>
              <a:t>manusia</a:t>
            </a: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Comic Sans MS" pitchFamily="66" charset="0"/>
              </a:rPr>
              <a:t>sesama</a:t>
            </a:r>
            <a:r>
              <a:rPr lang="en-GB" b="1" dirty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defTabSz="419452">
              <a:lnSpc>
                <a:spcPct val="80000"/>
              </a:lnSpc>
              <a:spcBef>
                <a:spcPts val="455"/>
              </a:spcBef>
              <a:buClr>
                <a:schemeClr val="tx1"/>
              </a:buClr>
              <a:buSzPct val="65000"/>
              <a:tabLst>
                <a:tab pos="7734413" algn="l"/>
                <a:tab pos="8574692" algn="l"/>
                <a:tab pos="9413595" algn="l"/>
              </a:tabLst>
              <a:defRPr/>
            </a:pPr>
            <a:endParaRPr lang="en-GB" sz="21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r" defTabSz="419452">
              <a:lnSpc>
                <a:spcPct val="80000"/>
              </a:lnSpc>
              <a:spcBef>
                <a:spcPts val="455"/>
              </a:spcBef>
              <a:buClr>
                <a:schemeClr val="tx1"/>
              </a:buClr>
              <a:buSzPct val="65000"/>
              <a:buFont typeface="Wingdings" pitchFamily="2" charset="2"/>
              <a:buChar char="Ø"/>
              <a:tabLst>
                <a:tab pos="7734413" algn="l"/>
                <a:tab pos="8574692" algn="l"/>
                <a:tab pos="9413595" algn="l"/>
              </a:tabLst>
              <a:defRPr/>
            </a:pPr>
            <a:endParaRPr lang="en-GB" sz="21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defTabSz="419452">
              <a:lnSpc>
                <a:spcPct val="80000"/>
              </a:lnSpc>
              <a:spcBef>
                <a:spcPts val="325"/>
              </a:spcBef>
              <a:buClr>
                <a:schemeClr val="tx1"/>
              </a:buClr>
              <a:buSzPct val="65000"/>
              <a:tabLst>
                <a:tab pos="7734413" algn="l"/>
                <a:tab pos="8574692" algn="l"/>
                <a:tab pos="9413595" algn="l"/>
              </a:tabLst>
              <a:defRPr/>
            </a:pPr>
            <a:endParaRPr lang="en-GB" sz="17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GB" sz="4000"/>
              <a:t>Perlindungan dan pengelolaan lingkungan hidup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321175"/>
          </a:xfrm>
        </p:spPr>
        <p:txBody>
          <a:bodyPr/>
          <a:lstStyle/>
          <a:p>
            <a:pPr>
              <a:buFontTx/>
              <a:buNone/>
            </a:pPr>
            <a:r>
              <a:rPr lang="id-ID"/>
              <a:t>   PPLH </a:t>
            </a:r>
            <a:r>
              <a:rPr lang="en-GB"/>
              <a:t>adalah upaya sistematis dan terpadu yang</a:t>
            </a:r>
            <a:r>
              <a:rPr lang="id-ID"/>
              <a:t> </a:t>
            </a:r>
            <a:r>
              <a:rPr lang="en-GB"/>
              <a:t>dilakukan untuk melestarikan fungsi lingkungan</a:t>
            </a:r>
            <a:r>
              <a:rPr lang="id-ID"/>
              <a:t> </a:t>
            </a:r>
            <a:r>
              <a:rPr lang="en-GB"/>
              <a:t>hidup dan mencegah terjadinya pencemaran</a:t>
            </a:r>
            <a:r>
              <a:rPr lang="id-ID"/>
              <a:t> </a:t>
            </a:r>
            <a:r>
              <a:rPr lang="en-GB"/>
              <a:t>dan/atau kerusakan lingkungan hidup yang</a:t>
            </a:r>
            <a:r>
              <a:rPr lang="id-ID"/>
              <a:t> </a:t>
            </a:r>
            <a:r>
              <a:rPr lang="en-GB"/>
              <a:t>meliputi perencanaan, pemanfaatan,</a:t>
            </a:r>
            <a:r>
              <a:rPr lang="id-ID"/>
              <a:t> </a:t>
            </a:r>
            <a:r>
              <a:rPr lang="en-GB"/>
              <a:t>pengendalian, pemeliharaan, pengawasan, dan</a:t>
            </a:r>
            <a:r>
              <a:rPr lang="id-ID"/>
              <a:t> </a:t>
            </a:r>
            <a:r>
              <a:rPr lang="en-GB"/>
              <a:t>penegakan hukum.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042988" y="188913"/>
            <a:ext cx="7200900" cy="1295400"/>
          </a:xfrm>
          <a:prstGeom prst="roundRect">
            <a:avLst>
              <a:gd name="adj" fmla="val 16667"/>
            </a:avLst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05504" marR="5080" indent="-339344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Tujuan </a:t>
            </a:r>
            <a:r>
              <a:rPr spc="-5"/>
              <a:t>pengelolaan </a:t>
            </a:r>
            <a:r>
              <a:rPr lang="en-US" spc="-15" dirty="0" smtClean="0"/>
              <a:t>LH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26565"/>
            <a:ext cx="7987665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165" indent="-515620">
              <a:lnSpc>
                <a:spcPct val="100000"/>
              </a:lnSpc>
              <a:spcBef>
                <a:spcPts val="10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Melindungi </a:t>
            </a:r>
            <a:r>
              <a:rPr sz="3200" spc="-20" dirty="0">
                <a:latin typeface="Calibri"/>
                <a:cs typeface="Calibri"/>
              </a:rPr>
              <a:t>wilayah </a:t>
            </a:r>
            <a:r>
              <a:rPr sz="3200" spc="-25" dirty="0">
                <a:latin typeface="Calibri"/>
                <a:cs typeface="Calibri"/>
              </a:rPr>
              <a:t>negara </a:t>
            </a:r>
            <a:r>
              <a:rPr sz="3200" spc="-20" dirty="0">
                <a:latin typeface="Calibri"/>
                <a:cs typeface="Calibri"/>
              </a:rPr>
              <a:t>kesatuan </a:t>
            </a:r>
            <a:r>
              <a:rPr sz="3200" dirty="0">
                <a:latin typeface="Calibri"/>
                <a:cs typeface="Calibri"/>
              </a:rPr>
              <a:t>RI </a:t>
            </a:r>
            <a:r>
              <a:rPr sz="3200" spc="-5" dirty="0">
                <a:latin typeface="Calibri"/>
                <a:cs typeface="Calibri"/>
              </a:rPr>
              <a:t>dari  </a:t>
            </a:r>
            <a:r>
              <a:rPr sz="3200" spc="-10" dirty="0">
                <a:latin typeface="Calibri"/>
                <a:cs typeface="Calibri"/>
              </a:rPr>
              <a:t>pencemaran </a:t>
            </a:r>
            <a:r>
              <a:rPr sz="3200" spc="-5" dirty="0">
                <a:latin typeface="Calibri"/>
                <a:cs typeface="Calibri"/>
              </a:rPr>
              <a:t>dan </a:t>
            </a:r>
            <a:r>
              <a:rPr sz="3200" spc="-25" dirty="0">
                <a:latin typeface="Calibri"/>
                <a:cs typeface="Calibri"/>
              </a:rPr>
              <a:t>/atau </a:t>
            </a:r>
            <a:r>
              <a:rPr sz="3200" spc="-20" dirty="0">
                <a:latin typeface="Calibri"/>
                <a:cs typeface="Calibri"/>
              </a:rPr>
              <a:t>kerusakan </a:t>
            </a:r>
            <a:r>
              <a:rPr sz="3200" spc="-15" dirty="0">
                <a:latin typeface="Calibri"/>
                <a:cs typeface="Calibri"/>
              </a:rPr>
              <a:t>lingkungan  </a:t>
            </a:r>
            <a:r>
              <a:rPr sz="3200" spc="-5" dirty="0">
                <a:latin typeface="Calibri"/>
                <a:cs typeface="Calibri"/>
              </a:rPr>
              <a:t>hidup;</a:t>
            </a:r>
            <a:endParaRPr sz="3200">
              <a:latin typeface="Calibri"/>
              <a:cs typeface="Calibri"/>
            </a:endParaRPr>
          </a:p>
          <a:p>
            <a:pPr marL="527685" marR="1000760" indent="-515620">
              <a:lnSpc>
                <a:spcPct val="100000"/>
              </a:lnSpc>
              <a:spcBef>
                <a:spcPts val="770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Menjamin </a:t>
            </a:r>
            <a:r>
              <a:rPr sz="3200" spc="-20" dirty="0">
                <a:latin typeface="Calibri"/>
                <a:cs typeface="Calibri"/>
              </a:rPr>
              <a:t>keselamatan ,kesehatan </a:t>
            </a:r>
            <a:r>
              <a:rPr sz="3200" spc="-5" dirty="0">
                <a:latin typeface="Calibri"/>
                <a:cs typeface="Calibri"/>
              </a:rPr>
              <a:t>dan  </a:t>
            </a:r>
            <a:r>
              <a:rPr sz="3200" spc="-15" dirty="0">
                <a:latin typeface="Calibri"/>
                <a:cs typeface="Calibri"/>
              </a:rPr>
              <a:t>kehidupan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manusia</a:t>
            </a:r>
            <a:endParaRPr sz="3200">
              <a:latin typeface="Calibri"/>
              <a:cs typeface="Calibri"/>
            </a:endParaRPr>
          </a:p>
          <a:p>
            <a:pPr marL="527685" marR="277495" indent="-515620">
              <a:lnSpc>
                <a:spcPct val="100000"/>
              </a:lnSpc>
              <a:spcBef>
                <a:spcPts val="770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Menjamin </a:t>
            </a:r>
            <a:r>
              <a:rPr sz="3200" spc="-15" dirty="0">
                <a:latin typeface="Calibri"/>
                <a:cs typeface="Calibri"/>
              </a:rPr>
              <a:t>kelangsungan kehidupan </a:t>
            </a:r>
            <a:r>
              <a:rPr sz="3200" spc="-5" dirty="0">
                <a:latin typeface="Calibri"/>
                <a:cs typeface="Calibri"/>
              </a:rPr>
              <a:t>mahluk  hidup dan </a:t>
            </a:r>
            <a:r>
              <a:rPr sz="3200" spc="-20" dirty="0">
                <a:latin typeface="Calibri"/>
                <a:cs typeface="Calibri"/>
              </a:rPr>
              <a:t>kelestarian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ekosistem;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Calibri"/>
                <a:cs typeface="Calibri"/>
              </a:rPr>
              <a:t>Menjaga </a:t>
            </a:r>
            <a:r>
              <a:rPr sz="3200" spc="-20" dirty="0">
                <a:latin typeface="Calibri"/>
                <a:cs typeface="Calibri"/>
              </a:rPr>
              <a:t>kelestarian </a:t>
            </a:r>
            <a:r>
              <a:rPr sz="3200" spc="-5" dirty="0">
                <a:latin typeface="Calibri"/>
                <a:cs typeface="Calibri"/>
              </a:rPr>
              <a:t>fungsi </a:t>
            </a:r>
            <a:r>
              <a:rPr sz="3200" spc="-15" dirty="0">
                <a:latin typeface="Calibri"/>
                <a:cs typeface="Calibri"/>
              </a:rPr>
              <a:t>lingkungan</a:t>
            </a:r>
            <a:r>
              <a:rPr sz="3200" spc="1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hidup;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39597"/>
            <a:ext cx="8008620" cy="594714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527685" marR="1106805" indent="-515620">
              <a:lnSpc>
                <a:spcPts val="3460"/>
              </a:lnSpc>
              <a:spcBef>
                <a:spcPts val="535"/>
              </a:spcBef>
              <a:buAutoNum type="alphaLcPeriod" startAt="5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Mencapai </a:t>
            </a:r>
            <a:r>
              <a:rPr sz="3200" spc="-20" dirty="0">
                <a:latin typeface="Calibri"/>
                <a:cs typeface="Calibri"/>
              </a:rPr>
              <a:t>keserasian 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20" dirty="0">
                <a:latin typeface="Calibri"/>
                <a:cs typeface="Calibri"/>
              </a:rPr>
              <a:t>keselarasan </a:t>
            </a:r>
            <a:r>
              <a:rPr sz="3200" spc="-5" dirty="0">
                <a:latin typeface="Calibri"/>
                <a:cs typeface="Calibri"/>
              </a:rPr>
              <a:t>dan  </a:t>
            </a:r>
            <a:r>
              <a:rPr sz="3200" spc="-20" dirty="0">
                <a:latin typeface="Calibri"/>
                <a:cs typeface="Calibri"/>
              </a:rPr>
              <a:t>keseimbangan </a:t>
            </a:r>
            <a:r>
              <a:rPr sz="3200" spc="-15" dirty="0">
                <a:latin typeface="Calibri"/>
                <a:cs typeface="Calibri"/>
              </a:rPr>
              <a:t>lingkungan</a:t>
            </a:r>
            <a:r>
              <a:rPr sz="3200" spc="8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hidup</a:t>
            </a:r>
            <a:endParaRPr sz="3200">
              <a:latin typeface="Calibri"/>
              <a:cs typeface="Calibri"/>
            </a:endParaRPr>
          </a:p>
          <a:p>
            <a:pPr marL="527685" marR="530225" indent="-515620">
              <a:lnSpc>
                <a:spcPts val="3460"/>
              </a:lnSpc>
              <a:spcBef>
                <a:spcPts val="760"/>
              </a:spcBef>
              <a:buAutoNum type="alphaLcPeriod" startAt="5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Menjamin </a:t>
            </a:r>
            <a:r>
              <a:rPr sz="3200" spc="-15" dirty="0">
                <a:latin typeface="Calibri"/>
                <a:cs typeface="Calibri"/>
              </a:rPr>
              <a:t>terpenuhinya keadilan </a:t>
            </a:r>
            <a:r>
              <a:rPr sz="3200" spc="-10" dirty="0">
                <a:latin typeface="Calibri"/>
                <a:cs typeface="Calibri"/>
              </a:rPr>
              <a:t>generasi  </a:t>
            </a:r>
            <a:r>
              <a:rPr sz="3200" dirty="0">
                <a:latin typeface="Calibri"/>
                <a:cs typeface="Calibri"/>
              </a:rPr>
              <a:t>masa </a:t>
            </a:r>
            <a:r>
              <a:rPr sz="3200" spc="-5" dirty="0">
                <a:latin typeface="Calibri"/>
                <a:cs typeface="Calibri"/>
              </a:rPr>
              <a:t>kini dan </a:t>
            </a:r>
            <a:r>
              <a:rPr sz="3200" spc="-10" dirty="0">
                <a:latin typeface="Calibri"/>
                <a:cs typeface="Calibri"/>
              </a:rPr>
              <a:t>generasi </a:t>
            </a:r>
            <a:r>
              <a:rPr sz="3200" dirty="0">
                <a:latin typeface="Calibri"/>
                <a:cs typeface="Calibri"/>
              </a:rPr>
              <a:t>masa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depan;</a:t>
            </a:r>
            <a:endParaRPr sz="3200">
              <a:latin typeface="Calibri"/>
              <a:cs typeface="Calibri"/>
            </a:endParaRPr>
          </a:p>
          <a:p>
            <a:pPr marL="527685" marR="5080" indent="-515620">
              <a:lnSpc>
                <a:spcPts val="3460"/>
              </a:lnSpc>
              <a:spcBef>
                <a:spcPts val="765"/>
              </a:spcBef>
              <a:buAutoNum type="alphaLcPeriod" startAt="5"/>
              <a:tabLst>
                <a:tab pos="527685" algn="l"/>
                <a:tab pos="528320" algn="l"/>
              </a:tabLst>
            </a:pPr>
            <a:r>
              <a:rPr sz="3200" dirty="0">
                <a:latin typeface="Calibri"/>
                <a:cs typeface="Calibri"/>
              </a:rPr>
              <a:t>Menjamin </a:t>
            </a:r>
            <a:r>
              <a:rPr sz="3200" spc="-5" dirty="0">
                <a:latin typeface="Calibri"/>
                <a:cs typeface="Calibri"/>
              </a:rPr>
              <a:t>pemenuhan dan </a:t>
            </a:r>
            <a:r>
              <a:rPr sz="3200" spc="-10" dirty="0">
                <a:latin typeface="Calibri"/>
                <a:cs typeface="Calibri"/>
              </a:rPr>
              <a:t>perlindungan </a:t>
            </a:r>
            <a:r>
              <a:rPr sz="3200" spc="-5" dirty="0">
                <a:latin typeface="Calibri"/>
                <a:cs typeface="Calibri"/>
              </a:rPr>
              <a:t>hak  </a:t>
            </a:r>
            <a:r>
              <a:rPr sz="3200" spc="-20" dirty="0">
                <a:latin typeface="Calibri"/>
                <a:cs typeface="Calibri"/>
              </a:rPr>
              <a:t>atas </a:t>
            </a:r>
            <a:r>
              <a:rPr sz="3200" spc="-15" dirty="0">
                <a:latin typeface="Calibri"/>
                <a:cs typeface="Calibri"/>
              </a:rPr>
              <a:t>lingkungan </a:t>
            </a:r>
            <a:r>
              <a:rPr sz="3200" spc="-5" dirty="0">
                <a:latin typeface="Calibri"/>
                <a:cs typeface="Calibri"/>
              </a:rPr>
              <a:t>hidup </a:t>
            </a:r>
            <a:r>
              <a:rPr sz="3200" spc="-15" dirty="0">
                <a:latin typeface="Calibri"/>
                <a:cs typeface="Calibri"/>
              </a:rPr>
              <a:t>sebagai </a:t>
            </a:r>
            <a:r>
              <a:rPr sz="3200" spc="-5" dirty="0">
                <a:latin typeface="Calibri"/>
                <a:cs typeface="Calibri"/>
              </a:rPr>
              <a:t>bagian dari  hak </a:t>
            </a:r>
            <a:r>
              <a:rPr sz="3200" dirty="0">
                <a:latin typeface="Calibri"/>
                <a:cs typeface="Calibri"/>
              </a:rPr>
              <a:t>asasi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manusia;</a:t>
            </a:r>
            <a:endParaRPr sz="3200">
              <a:latin typeface="Calibri"/>
              <a:cs typeface="Calibri"/>
            </a:endParaRPr>
          </a:p>
          <a:p>
            <a:pPr marL="527685" marR="421640" indent="-515620">
              <a:lnSpc>
                <a:spcPts val="3460"/>
              </a:lnSpc>
              <a:spcBef>
                <a:spcPts val="755"/>
              </a:spcBef>
              <a:buAutoNum type="alphaLcPeriod" startAt="5"/>
              <a:tabLst>
                <a:tab pos="527685" algn="l"/>
                <a:tab pos="528320" algn="l"/>
              </a:tabLst>
            </a:pPr>
            <a:r>
              <a:rPr sz="3200" spc="-10" dirty="0">
                <a:latin typeface="Calibri"/>
                <a:cs typeface="Calibri"/>
              </a:rPr>
              <a:t>Mengendalikan </a:t>
            </a:r>
            <a:r>
              <a:rPr sz="3200" spc="-20" dirty="0">
                <a:latin typeface="Calibri"/>
                <a:cs typeface="Calibri"/>
              </a:rPr>
              <a:t>pemanfataan </a:t>
            </a:r>
            <a:r>
              <a:rPr sz="3200" spc="-5" dirty="0">
                <a:latin typeface="Calibri"/>
                <a:cs typeface="Calibri"/>
              </a:rPr>
              <a:t>sumber </a:t>
            </a:r>
            <a:r>
              <a:rPr sz="3200" spc="-30" dirty="0">
                <a:latin typeface="Calibri"/>
                <a:cs typeface="Calibri"/>
              </a:rPr>
              <a:t>daya  </a:t>
            </a:r>
            <a:r>
              <a:rPr sz="3200" dirty="0">
                <a:latin typeface="Calibri"/>
                <a:cs typeface="Calibri"/>
              </a:rPr>
              <a:t>alam </a:t>
            </a:r>
            <a:r>
              <a:rPr sz="3200" spc="-20" dirty="0">
                <a:latin typeface="Calibri"/>
                <a:cs typeface="Calibri"/>
              </a:rPr>
              <a:t>secara</a:t>
            </a:r>
            <a:r>
              <a:rPr sz="3200" spc="-10" dirty="0">
                <a:latin typeface="Calibri"/>
                <a:cs typeface="Calibri"/>
              </a:rPr>
              <a:t> bijaksana;</a:t>
            </a:r>
            <a:endParaRPr sz="3200">
              <a:latin typeface="Calibri"/>
              <a:cs typeface="Calibri"/>
            </a:endParaRPr>
          </a:p>
          <a:p>
            <a:pPr marL="527685" marR="342265" indent="-515620">
              <a:lnSpc>
                <a:spcPts val="3460"/>
              </a:lnSpc>
              <a:spcBef>
                <a:spcPts val="765"/>
              </a:spcBef>
              <a:buAutoNum type="alphaLcPeriod" startAt="5"/>
              <a:tabLst>
                <a:tab pos="527685" algn="l"/>
                <a:tab pos="528320" algn="l"/>
              </a:tabLst>
            </a:pPr>
            <a:r>
              <a:rPr sz="3200" spc="-10" dirty="0">
                <a:latin typeface="Calibri"/>
                <a:cs typeface="Calibri"/>
              </a:rPr>
              <a:t>Mewujudkan </a:t>
            </a:r>
            <a:r>
              <a:rPr sz="3200" spc="-5" dirty="0">
                <a:latin typeface="Calibri"/>
                <a:cs typeface="Calibri"/>
              </a:rPr>
              <a:t>pembangunan </a:t>
            </a:r>
            <a:r>
              <a:rPr sz="3200" spc="-15" dirty="0">
                <a:latin typeface="Calibri"/>
                <a:cs typeface="Calibri"/>
              </a:rPr>
              <a:t>berkelanjutan,  </a:t>
            </a:r>
            <a:r>
              <a:rPr sz="3200" spc="-5" dirty="0">
                <a:latin typeface="Calibri"/>
                <a:cs typeface="Calibri"/>
              </a:rPr>
              <a:t>dan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25"/>
              </a:spcBef>
              <a:buAutoNum type="alphaLcPeriod" startAt="5"/>
              <a:tabLst>
                <a:tab pos="527685" algn="l"/>
                <a:tab pos="528320" algn="l"/>
              </a:tabLst>
            </a:pPr>
            <a:r>
              <a:rPr sz="3200" spc="-10" dirty="0">
                <a:latin typeface="Calibri"/>
                <a:cs typeface="Calibri"/>
              </a:rPr>
              <a:t>Mengantisipasi </a:t>
            </a:r>
            <a:r>
              <a:rPr sz="3200" spc="-5" dirty="0">
                <a:latin typeface="Calibri"/>
                <a:cs typeface="Calibri"/>
              </a:rPr>
              <a:t>isu </a:t>
            </a:r>
            <a:r>
              <a:rPr sz="3200" spc="-10" dirty="0">
                <a:latin typeface="Calibri"/>
                <a:cs typeface="Calibri"/>
              </a:rPr>
              <a:t>lingkungan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global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32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UU lain /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pendukung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7715304" cy="3876498"/>
          </a:xfrm>
        </p:spPr>
        <p:txBody>
          <a:bodyPr/>
          <a:lstStyle/>
          <a:p>
            <a:r>
              <a:rPr lang="en-US" sz="2800" dirty="0" smtClean="0">
                <a:latin typeface="Arial"/>
              </a:rPr>
              <a:t>UU no.5/1990 </a:t>
            </a:r>
            <a:r>
              <a:rPr lang="en-US" sz="2800" dirty="0" err="1" smtClean="0">
                <a:latin typeface="Arial"/>
              </a:rPr>
              <a:t>ttg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err="1" smtClean="0">
                <a:latin typeface="Arial"/>
              </a:rPr>
              <a:t>konservasi</a:t>
            </a:r>
            <a:r>
              <a:rPr lang="en-US" sz="2800" dirty="0" smtClean="0">
                <a:latin typeface="Arial"/>
              </a:rPr>
              <a:t> SDA </a:t>
            </a:r>
            <a:r>
              <a:rPr lang="en-US" sz="2800" dirty="0" err="1" smtClean="0">
                <a:latin typeface="Arial"/>
              </a:rPr>
              <a:t>hayati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err="1" smtClean="0">
                <a:latin typeface="Arial"/>
              </a:rPr>
              <a:t>dan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err="1" smtClean="0">
                <a:latin typeface="Arial"/>
              </a:rPr>
              <a:t>ekosistemnya</a:t>
            </a:r>
            <a:endParaRPr lang="en-US" sz="2800" dirty="0" smtClean="0">
              <a:latin typeface="Arial"/>
            </a:endParaRPr>
          </a:p>
          <a:p>
            <a:r>
              <a:rPr lang="en-US" sz="2800" dirty="0" smtClean="0"/>
              <a:t>UU </a:t>
            </a:r>
            <a:r>
              <a:rPr lang="en-US" sz="2800" dirty="0" smtClean="0"/>
              <a:t>no 18/2008—Pengelolaan </a:t>
            </a:r>
            <a:r>
              <a:rPr lang="en-US" sz="2800" dirty="0" err="1" smtClean="0"/>
              <a:t>Sampah</a:t>
            </a:r>
            <a:endParaRPr lang="en-US" sz="2800" dirty="0" smtClean="0"/>
          </a:p>
          <a:p>
            <a:pPr marL="577606" indent="-57760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UU </a:t>
            </a:r>
            <a:r>
              <a:rPr lang="id-ID" sz="2800" dirty="0" smtClean="0"/>
              <a:t>N</a:t>
            </a:r>
            <a:r>
              <a:rPr lang="en-US" sz="2800" dirty="0" smtClean="0"/>
              <a:t>O.</a:t>
            </a:r>
            <a:r>
              <a:rPr lang="id-ID" sz="2800" dirty="0" smtClean="0"/>
              <a:t> 41</a:t>
            </a:r>
            <a:r>
              <a:rPr lang="en-US" sz="2800" dirty="0" smtClean="0"/>
              <a:t>/</a:t>
            </a:r>
            <a:r>
              <a:rPr lang="id-ID" sz="2800" dirty="0" smtClean="0"/>
              <a:t> 1999 tentang Kehutanan </a:t>
            </a:r>
            <a:endParaRPr lang="en-US" sz="2800" dirty="0" smtClean="0"/>
          </a:p>
          <a:p>
            <a:pPr marL="577606" indent="-57760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UU </a:t>
            </a:r>
            <a:r>
              <a:rPr lang="id-ID" sz="2800" dirty="0" smtClean="0"/>
              <a:t>N</a:t>
            </a:r>
            <a:r>
              <a:rPr lang="en-US" sz="2800" dirty="0" smtClean="0"/>
              <a:t>O.</a:t>
            </a:r>
            <a:r>
              <a:rPr lang="id-ID" sz="2800" dirty="0" smtClean="0"/>
              <a:t> 7</a:t>
            </a:r>
            <a:r>
              <a:rPr lang="en-US" sz="2800" dirty="0" smtClean="0"/>
              <a:t>/</a:t>
            </a:r>
            <a:r>
              <a:rPr lang="id-ID" sz="2800" dirty="0" smtClean="0"/>
              <a:t> 2004 tentang Sumber Daya Air  </a:t>
            </a:r>
            <a:endParaRPr lang="en-US" sz="2800" dirty="0" smtClean="0"/>
          </a:p>
          <a:p>
            <a:pPr marL="577606" indent="-57760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UU </a:t>
            </a:r>
            <a:r>
              <a:rPr lang="id-ID" sz="2800" dirty="0" smtClean="0"/>
              <a:t>N</a:t>
            </a:r>
            <a:r>
              <a:rPr lang="en-US" sz="2800" dirty="0" smtClean="0"/>
              <a:t>O.</a:t>
            </a:r>
            <a:r>
              <a:rPr lang="id-ID" sz="2800" dirty="0" smtClean="0"/>
              <a:t>  24</a:t>
            </a:r>
            <a:r>
              <a:rPr lang="en-US" sz="2800" dirty="0" smtClean="0"/>
              <a:t>/</a:t>
            </a:r>
            <a:r>
              <a:rPr lang="id-ID" sz="2800" dirty="0" smtClean="0"/>
              <a:t> 2007 tentang Penataan Penanggulangan Bencana</a:t>
            </a:r>
          </a:p>
          <a:p>
            <a:pPr marL="577606" indent="-57760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UU </a:t>
            </a:r>
            <a:r>
              <a:rPr lang="id-ID" sz="2800" dirty="0" smtClean="0"/>
              <a:t>N</a:t>
            </a:r>
            <a:r>
              <a:rPr lang="en-US" sz="2800" dirty="0" smtClean="0"/>
              <a:t>O.</a:t>
            </a:r>
            <a:r>
              <a:rPr lang="id-ID" sz="2800" dirty="0" smtClean="0"/>
              <a:t> 26</a:t>
            </a:r>
            <a:r>
              <a:rPr lang="en-US" sz="2800" dirty="0" smtClean="0"/>
              <a:t>/</a:t>
            </a:r>
            <a:r>
              <a:rPr lang="id-ID" sz="2800" dirty="0" smtClean="0"/>
              <a:t> 2007 tentang Penataan Ruang</a:t>
            </a:r>
            <a:r>
              <a:rPr lang="en-US" sz="2800" dirty="0" smtClean="0"/>
              <a:t>, </a:t>
            </a:r>
          </a:p>
          <a:p>
            <a:endParaRPr lang="en-US" sz="2800" dirty="0" smtClean="0"/>
          </a:p>
          <a:p>
            <a:pPr>
              <a:buNone/>
            </a:pPr>
            <a:endParaRPr lang="es-ES" sz="2800" dirty="0" smtClean="0">
              <a:latin typeface="Arial"/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Arial"/>
              </a:rPr>
              <a:t>Peraturan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pemerintah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/>
              </a:rPr>
              <a:t>PP </a:t>
            </a:r>
            <a:r>
              <a:rPr lang="en-US" dirty="0" smtClean="0">
                <a:latin typeface="Arial"/>
              </a:rPr>
              <a:t>no.27/2012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izin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lingkungan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PP no.85/1999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perubahan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atas</a:t>
            </a:r>
            <a:r>
              <a:rPr lang="en-US" dirty="0" smtClean="0">
                <a:latin typeface="Arial"/>
              </a:rPr>
              <a:t> PP no.18/1999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pengelolaan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limbah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berbahaya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dan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beracun</a:t>
            </a:r>
            <a:r>
              <a:rPr lang="en-US" dirty="0" smtClean="0">
                <a:latin typeface="Arial"/>
              </a:rPr>
              <a:t> 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PP no.19/1999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pengendalian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pencemaran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dan</a:t>
            </a:r>
            <a:r>
              <a:rPr lang="en-US" dirty="0" smtClean="0">
                <a:latin typeface="Arial"/>
              </a:rPr>
              <a:t>/</a:t>
            </a:r>
            <a:r>
              <a:rPr lang="en-US" dirty="0" err="1" smtClean="0">
                <a:latin typeface="Arial"/>
              </a:rPr>
              <a:t>perusakan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laut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PP no.41/1999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pengendalian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pencemaran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udara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pPr>
              <a:buNone/>
            </a:pPr>
            <a:endParaRPr lang="en-US" dirty="0" smtClean="0">
              <a:latin typeface="Arial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158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800080"/>
                </a:solidFill>
                <a:latin typeface="Arial Black" pitchFamily="34" charset="0"/>
              </a:rPr>
              <a:t>PP </a:t>
            </a:r>
            <a:r>
              <a:rPr lang="en-US" sz="1800" b="1" dirty="0">
                <a:solidFill>
                  <a:srgbClr val="800080"/>
                </a:solidFill>
                <a:latin typeface="Arial Black" pitchFamily="34" charset="0"/>
              </a:rPr>
              <a:t>NO. 19/1999 </a:t>
            </a:r>
            <a:r>
              <a:rPr lang="en-US" sz="1800" b="1" dirty="0" err="1">
                <a:solidFill>
                  <a:srgbClr val="800080"/>
                </a:solidFill>
                <a:latin typeface="Arial Black" pitchFamily="34" charset="0"/>
              </a:rPr>
              <a:t>tentang</a:t>
            </a:r>
            <a:r>
              <a:rPr lang="en-US" sz="1800" b="1" dirty="0">
                <a:solidFill>
                  <a:srgbClr val="800080"/>
                </a:solidFill>
                <a:latin typeface="Arial Black" pitchFamily="34" charset="0"/>
              </a:rPr>
              <a:t> PENGENDALIAN PENCEMARAN DAN/ATAU PERUSAKAN LAUT</a:t>
            </a:r>
          </a:p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  <a:defRPr/>
            </a:pPr>
            <a:r>
              <a:rPr lang="en-US" sz="1800" b="1" dirty="0">
                <a:solidFill>
                  <a:srgbClr val="800080"/>
                </a:solidFill>
                <a:latin typeface="Arial Black" pitchFamily="34" charset="0"/>
              </a:rPr>
              <a:t>PP NO.82/2001 </a:t>
            </a:r>
            <a:r>
              <a:rPr lang="en-US" sz="1800" b="1" dirty="0" err="1">
                <a:solidFill>
                  <a:srgbClr val="800080"/>
                </a:solidFill>
                <a:latin typeface="Arial Black" pitchFamily="34" charset="0"/>
              </a:rPr>
              <a:t>tentang</a:t>
            </a:r>
            <a:r>
              <a:rPr lang="en-US" sz="1800" b="1" dirty="0">
                <a:solidFill>
                  <a:srgbClr val="800080"/>
                </a:solidFill>
                <a:latin typeface="Arial Black" pitchFamily="34" charset="0"/>
              </a:rPr>
              <a:t> PENGELOLAAN KUALITAS AIR DAN PENGENDALIAN PENCEMARAN AIR</a:t>
            </a:r>
          </a:p>
          <a:p>
            <a:pPr marL="457200" indent="-457200"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Arial"/>
              </a:rPr>
              <a:t>Keputusan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menteri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</a:t>
            </a:r>
            <a:r>
              <a:rPr lang="en-US" dirty="0" smtClean="0">
                <a:latin typeface="Arial"/>
              </a:rPr>
              <a:t> LH no. KEP-42/MENLH/11/1994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pedoman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umum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pelaksanaan</a:t>
            </a:r>
            <a:r>
              <a:rPr lang="en-US" dirty="0" smtClean="0">
                <a:latin typeface="Arial"/>
              </a:rPr>
              <a:t> audit </a:t>
            </a:r>
            <a:r>
              <a:rPr lang="en-US" dirty="0" err="1" smtClean="0">
                <a:latin typeface="Arial"/>
              </a:rPr>
              <a:t>lingkungan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 KEP-30/MENLH/10/1999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panduan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penyusunan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dokumen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pengelolaan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lingkungan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no.2/2000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penilaian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dokumen</a:t>
            </a:r>
            <a:r>
              <a:rPr lang="en-US" dirty="0" smtClean="0">
                <a:latin typeface="Arial"/>
              </a:rPr>
              <a:t> AMDAL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no.17/2001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jenis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usaha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dan</a:t>
            </a:r>
            <a:r>
              <a:rPr lang="en-US" dirty="0" smtClean="0">
                <a:latin typeface="Arial"/>
              </a:rPr>
              <a:t>/</a:t>
            </a:r>
            <a:r>
              <a:rPr lang="en-US" dirty="0" err="1" smtClean="0">
                <a:latin typeface="Arial"/>
              </a:rPr>
              <a:t>kegiatan</a:t>
            </a:r>
            <a:r>
              <a:rPr lang="en-US" dirty="0" smtClean="0">
                <a:latin typeface="Arial"/>
              </a:rPr>
              <a:t> yang </a:t>
            </a:r>
            <a:r>
              <a:rPr lang="en-US" dirty="0" err="1" smtClean="0">
                <a:latin typeface="Arial"/>
              </a:rPr>
              <a:t>wajib</a:t>
            </a:r>
            <a:r>
              <a:rPr lang="en-US" dirty="0" smtClean="0">
                <a:latin typeface="Arial"/>
              </a:rPr>
              <a:t> AMDAL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no.86/2002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pedoman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pelaksanaan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upaya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pengelolaan</a:t>
            </a:r>
            <a:r>
              <a:rPr lang="en-US" dirty="0" smtClean="0">
                <a:latin typeface="Arial"/>
              </a:rPr>
              <a:t> LH </a:t>
            </a:r>
            <a:r>
              <a:rPr lang="en-US" dirty="0" err="1" smtClean="0">
                <a:latin typeface="Arial"/>
              </a:rPr>
              <a:t>dan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upaya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pemantauan</a:t>
            </a:r>
            <a:r>
              <a:rPr lang="en-US" dirty="0" smtClean="0">
                <a:latin typeface="Arial"/>
              </a:rPr>
              <a:t> LH</a:t>
            </a:r>
          </a:p>
          <a:p>
            <a:endParaRPr lang="en-US" dirty="0" smtClean="0">
              <a:latin typeface="Arial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Arial"/>
              </a:rPr>
              <a:t>Keputusan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menteri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(2)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 KEP-51/MENLH/10/1995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baku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mutu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limbah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cair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bagi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kegiatan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industri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 KEP-35/MENLH/10/1993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Ambang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batas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emisi</a:t>
            </a:r>
            <a:r>
              <a:rPr lang="en-US" dirty="0" smtClean="0">
                <a:latin typeface="Arial"/>
              </a:rPr>
              <a:t> gas </a:t>
            </a:r>
            <a:r>
              <a:rPr lang="en-US" dirty="0" err="1" smtClean="0">
                <a:latin typeface="Arial"/>
              </a:rPr>
              <a:t>buang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kendaraan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bermotor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no.KEP-13/MENLH/3/1995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Baku </a:t>
            </a:r>
            <a:r>
              <a:rPr lang="en-US" dirty="0" err="1" smtClean="0">
                <a:latin typeface="Arial"/>
              </a:rPr>
              <a:t>mutu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emisi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sumber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tidak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bergerak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 KEP-48/MENLH/11/1996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baku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tingkat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kebisingan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no.KEP-49/MENLH/11/1996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baku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tingkat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getaran</a:t>
            </a:r>
            <a:r>
              <a:rPr lang="en-US" dirty="0" smtClean="0">
                <a:latin typeface="Arial"/>
              </a:rPr>
              <a:t> 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KepmenLH</a:t>
            </a:r>
            <a:r>
              <a:rPr lang="en-US" dirty="0" smtClean="0">
                <a:latin typeface="Arial"/>
              </a:rPr>
              <a:t> no.KEP-50/MENLH/11/1996 </a:t>
            </a:r>
            <a:r>
              <a:rPr lang="en-US" dirty="0" err="1" smtClean="0">
                <a:latin typeface="Arial"/>
              </a:rPr>
              <a:t>ttg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baku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tingkat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kebauan</a:t>
            </a:r>
            <a:endParaRPr lang="en-US" dirty="0" smtClean="0">
              <a:latin typeface="Arial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3275"/>
          </a:xfr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  <a:latin typeface="Arial"/>
              </a:rPr>
              <a:t>Pendahuluan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066800"/>
            <a:ext cx="4648200" cy="494049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Arial"/>
              </a:rPr>
              <a:t>Kegiatan</a:t>
            </a:r>
            <a:r>
              <a:rPr lang="en-US" dirty="0" smtClean="0">
                <a:latin typeface="Arial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Arial"/>
                <a:sym typeface="Symbol" pitchFamily="18" charset="2"/>
              </a:rPr>
              <a:t>    </a:t>
            </a:r>
            <a:r>
              <a:rPr lang="en-US" b="1" dirty="0" err="1" smtClean="0">
                <a:sym typeface="Symbol" pitchFamily="18" charset="2"/>
              </a:rPr>
              <a:t>pembangunan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perumahan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err="1" smtClean="0">
                <a:sym typeface="Symbol" pitchFamily="18" charset="2"/>
              </a:rPr>
              <a:t>transportasi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err="1" smtClean="0">
                <a:sym typeface="Symbol" pitchFamily="18" charset="2"/>
              </a:rPr>
              <a:t>industri,penyemprotan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insektisida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err="1" smtClean="0">
                <a:sym typeface="Symbol" pitchFamily="18" charset="2"/>
              </a:rPr>
              <a:t>dll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 smtClean="0">
              <a:latin typeface="Arial"/>
            </a:endParaRPr>
          </a:p>
          <a:p>
            <a:pPr marL="624078" indent="-514350">
              <a:buNone/>
            </a:pPr>
            <a:r>
              <a:rPr lang="en-US" dirty="0" smtClean="0">
                <a:latin typeface="Arial"/>
              </a:rPr>
              <a:t>       </a:t>
            </a:r>
          </a:p>
          <a:p>
            <a:pPr>
              <a:buNone/>
            </a:pPr>
            <a:r>
              <a:rPr lang="en-US" dirty="0" smtClean="0">
                <a:latin typeface="Arial"/>
              </a:rPr>
              <a:t>  </a:t>
            </a:r>
          </a:p>
          <a:p>
            <a:r>
              <a:rPr lang="en-US" dirty="0" err="1" smtClean="0">
                <a:latin typeface="Arial"/>
              </a:rPr>
              <a:t>Dampak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lingkungan</a:t>
            </a:r>
            <a:endParaRPr lang="en-US" dirty="0" smtClean="0">
              <a:latin typeface="Arial"/>
            </a:endParaRPr>
          </a:p>
          <a:p>
            <a:pPr lvl="1"/>
            <a:r>
              <a:rPr lang="en-US" dirty="0" err="1" smtClean="0">
                <a:latin typeface="Arial"/>
              </a:rPr>
              <a:t>Dampak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Sosial</a:t>
            </a:r>
            <a:r>
              <a:rPr lang="en-US" dirty="0" smtClean="0">
                <a:latin typeface="Arial"/>
              </a:rPr>
              <a:t> </a:t>
            </a:r>
          </a:p>
          <a:p>
            <a:pPr lvl="1"/>
            <a:r>
              <a:rPr lang="en-US" dirty="0" err="1" smtClean="0">
                <a:latin typeface="Arial"/>
              </a:rPr>
              <a:t>Dampak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Ekonomi</a:t>
            </a:r>
            <a:endParaRPr lang="en-US" dirty="0" smtClean="0">
              <a:latin typeface="Arial"/>
            </a:endParaRPr>
          </a:p>
          <a:p>
            <a:pPr lvl="1"/>
            <a:r>
              <a:rPr lang="en-US" dirty="0" err="1" smtClean="0">
                <a:latin typeface="Arial"/>
              </a:rPr>
              <a:t>Dampak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Biofisik</a:t>
            </a:r>
            <a:endParaRPr lang="en-US" dirty="0" smtClean="0">
              <a:latin typeface="Arial"/>
            </a:endParaRP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Dampak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kesehatan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00760" y="2643182"/>
            <a:ext cx="2286000" cy="1371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oper Black" pitchFamily="18" charset="0"/>
              </a:rPr>
              <a:t>PENGATURAN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2643174" y="2928934"/>
            <a:ext cx="3276600" cy="381000"/>
          </a:xfrm>
          <a:prstGeom prst="leftArrow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857356" y="2857496"/>
            <a:ext cx="914400" cy="914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Black" pitchFamily="34" charset="0"/>
              </a:rPr>
              <a:t>KEPMENEG LH NO.58/1995 </a:t>
            </a:r>
            <a:r>
              <a:rPr lang="en-US" sz="2400" b="1" dirty="0" err="1" smtClean="0">
                <a:latin typeface="Arial Black" pitchFamily="34" charset="0"/>
              </a:rPr>
              <a:t>tentang</a:t>
            </a:r>
            <a:r>
              <a:rPr lang="en-US" sz="2400" b="1" dirty="0" smtClean="0">
                <a:latin typeface="Arial Black" pitchFamily="34" charset="0"/>
              </a:rPr>
              <a:t> BAKU MUTU LIMBAH CAIR BAGI KEGIATAN RUMAH SAKIT</a:t>
            </a:r>
          </a:p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Black" pitchFamily="34" charset="0"/>
              </a:rPr>
              <a:t>KEPMENEG LH NO. 42/1996 </a:t>
            </a:r>
            <a:r>
              <a:rPr lang="en-US" sz="2400" b="1" dirty="0" err="1" smtClean="0">
                <a:latin typeface="Arial Black" pitchFamily="34" charset="0"/>
              </a:rPr>
              <a:t>tentang</a:t>
            </a:r>
            <a:r>
              <a:rPr lang="en-US" sz="2400" b="1" dirty="0" smtClean="0">
                <a:latin typeface="Arial Black" pitchFamily="34" charset="0"/>
              </a:rPr>
              <a:t> BAKU MUTU LIMBAH CAIR BAGI KEGIATAN MINYAK DAN GAS BUMI</a:t>
            </a:r>
          </a:p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Black" pitchFamily="34" charset="0"/>
              </a:rPr>
              <a:t>KEPMENEG LH NO.48/1996 </a:t>
            </a:r>
            <a:r>
              <a:rPr lang="en-US" sz="2400" b="1" dirty="0" err="1" smtClean="0">
                <a:latin typeface="Arial Black" pitchFamily="34" charset="0"/>
              </a:rPr>
              <a:t>tentang</a:t>
            </a:r>
            <a:r>
              <a:rPr lang="en-US" sz="2400" b="1" dirty="0" smtClean="0">
                <a:latin typeface="Arial Black" pitchFamily="34" charset="0"/>
              </a:rPr>
              <a:t> BAKU TINGKAT KEBISINGAN</a:t>
            </a:r>
          </a:p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Black" pitchFamily="34" charset="0"/>
              </a:rPr>
              <a:t>KEPMENEG LH NO.49/1996 </a:t>
            </a:r>
            <a:r>
              <a:rPr lang="en-US" sz="2400" b="1" dirty="0" err="1" smtClean="0">
                <a:latin typeface="Arial Black" pitchFamily="34" charset="0"/>
              </a:rPr>
              <a:t>tentang</a:t>
            </a:r>
            <a:r>
              <a:rPr lang="en-US" sz="2400" b="1" dirty="0" smtClean="0">
                <a:latin typeface="Arial Black" pitchFamily="34" charset="0"/>
              </a:rPr>
              <a:t> BAKU TINGKAT GETARAN</a:t>
            </a:r>
          </a:p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Black" pitchFamily="34" charset="0"/>
              </a:rPr>
              <a:t>KEPMENEG LH NO.50/1996 </a:t>
            </a:r>
            <a:r>
              <a:rPr lang="en-US" sz="2400" b="1" dirty="0" err="1" smtClean="0">
                <a:latin typeface="Arial Black" pitchFamily="34" charset="0"/>
              </a:rPr>
              <a:t>tentang</a:t>
            </a:r>
            <a:r>
              <a:rPr lang="en-US" sz="2400" b="1" dirty="0" smtClean="0">
                <a:latin typeface="Arial Black" pitchFamily="34" charset="0"/>
              </a:rPr>
              <a:t> BAKU TINGKAT KEBAUAN</a:t>
            </a:r>
          </a:p>
          <a:p>
            <a:pPr marL="457200" indent="-457200">
              <a:defRPr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Arial"/>
              </a:rPr>
              <a:t>Peraturan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Daerah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219200"/>
            <a:ext cx="7620000" cy="4940491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/>
              </a:rPr>
              <a:t>Perda</a:t>
            </a:r>
            <a:r>
              <a:rPr lang="en-US" sz="2400" dirty="0" smtClean="0">
                <a:latin typeface="Arial"/>
              </a:rPr>
              <a:t> Kota Semarang no 13/2006 </a:t>
            </a:r>
            <a:r>
              <a:rPr lang="en-US" sz="2400" dirty="0" err="1" smtClean="0">
                <a:latin typeface="Arial"/>
              </a:rPr>
              <a:t>ttg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 smtClean="0">
                <a:latin typeface="Arial"/>
              </a:rPr>
              <a:t>pengendalian</a:t>
            </a:r>
            <a:r>
              <a:rPr lang="en-US" sz="2400" dirty="0" smtClean="0">
                <a:latin typeface="Arial"/>
              </a:rPr>
              <a:t> LH </a:t>
            </a:r>
          </a:p>
          <a:p>
            <a:r>
              <a:rPr lang="en-US" sz="2400" dirty="0" err="1" smtClean="0">
                <a:latin typeface="Arial"/>
              </a:rPr>
              <a:t>Pergub</a:t>
            </a:r>
            <a:r>
              <a:rPr lang="en-US" sz="2400" dirty="0" smtClean="0">
                <a:latin typeface="Arial"/>
              </a:rPr>
              <a:t> no 8/2012 </a:t>
            </a:r>
            <a:r>
              <a:rPr lang="en-US" sz="2400" dirty="0" err="1" smtClean="0">
                <a:latin typeface="Arial"/>
              </a:rPr>
              <a:t>yyg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 smtClean="0">
                <a:latin typeface="Arial"/>
              </a:rPr>
              <a:t>baku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 smtClean="0">
                <a:latin typeface="Arial"/>
              </a:rPr>
              <a:t>mutu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 smtClean="0">
                <a:latin typeface="Arial"/>
              </a:rPr>
              <a:t>limbah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 smtClean="0">
                <a:latin typeface="Arial"/>
              </a:rPr>
              <a:t>cair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 smtClean="0">
                <a:latin typeface="Arial"/>
              </a:rPr>
              <a:t>bagi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 smtClean="0">
                <a:latin typeface="Arial"/>
              </a:rPr>
              <a:t>kegiatan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 smtClean="0">
                <a:latin typeface="Arial"/>
              </a:rPr>
              <a:t>industri</a:t>
            </a:r>
            <a:r>
              <a:rPr lang="en-US" sz="2400" dirty="0" smtClean="0">
                <a:latin typeface="Arial"/>
              </a:rPr>
              <a:t>, hotel, RS, </a:t>
            </a:r>
            <a:r>
              <a:rPr lang="en-US" sz="2400" dirty="0" err="1" smtClean="0">
                <a:latin typeface="Arial"/>
              </a:rPr>
              <a:t>domestik</a:t>
            </a:r>
            <a:r>
              <a:rPr lang="en-US" sz="2400" dirty="0" smtClean="0">
                <a:latin typeface="Arial"/>
              </a:rPr>
              <a:t> &amp; </a:t>
            </a:r>
            <a:r>
              <a:rPr lang="en-US" sz="2400" dirty="0" err="1" smtClean="0">
                <a:latin typeface="Arial"/>
              </a:rPr>
              <a:t>pertambangan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2400" dirty="0" err="1" smtClean="0">
                <a:latin typeface="Arial"/>
              </a:rPr>
              <a:t>batubara</a:t>
            </a:r>
            <a:r>
              <a:rPr lang="en-US" sz="2400" dirty="0" smtClean="0">
                <a:latin typeface="Arial"/>
              </a:rPr>
              <a:t> – prov. </a:t>
            </a:r>
            <a:r>
              <a:rPr lang="en-US" sz="2400" dirty="0" err="1" smtClean="0">
                <a:latin typeface="Arial"/>
              </a:rPr>
              <a:t>sumsel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879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>
                <a:latin typeface="Bookman Old Style" pitchFamily="18" charset="0"/>
              </a:rPr>
              <a:t>ukuran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batas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atau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kadar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makhluk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hidup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zat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energi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atau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komponen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ada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atau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harus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ada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dan</a:t>
            </a:r>
            <a:r>
              <a:rPr lang="en-US" dirty="0" smtClean="0">
                <a:latin typeface="Bookman Old Style" pitchFamily="18" charset="0"/>
              </a:rPr>
              <a:t>/</a:t>
            </a:r>
            <a:r>
              <a:rPr lang="en-US" dirty="0" err="1" smtClean="0">
                <a:latin typeface="Bookman Old Style" pitchFamily="18" charset="0"/>
              </a:rPr>
              <a:t>atau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unsur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pencemar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ditenggang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keberadaannya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dalam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suatu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sumber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daya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tertentu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sebagai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unsur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lingkungan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hidup</a:t>
            </a:r>
            <a:r>
              <a:rPr lang="en-US" dirty="0" smtClean="0">
                <a:latin typeface="Bookman Old Style" pitchFamily="18" charset="0"/>
              </a:rPr>
              <a:t> (</a:t>
            </a:r>
            <a:r>
              <a:rPr lang="en-US" dirty="0" err="1" smtClean="0">
                <a:latin typeface="Bookman Old Style" pitchFamily="18" charset="0"/>
              </a:rPr>
              <a:t>Pasal</a:t>
            </a:r>
            <a:r>
              <a:rPr lang="en-US" dirty="0" smtClean="0">
                <a:latin typeface="Bookman Old Style" pitchFamily="18" charset="0"/>
              </a:rPr>
              <a:t> 1 </a:t>
            </a:r>
            <a:r>
              <a:rPr lang="en-US" dirty="0" err="1" smtClean="0">
                <a:latin typeface="Bookman Old Style" pitchFamily="18" charset="0"/>
              </a:rPr>
              <a:t>angka</a:t>
            </a:r>
            <a:r>
              <a:rPr lang="en-US" dirty="0" smtClean="0">
                <a:latin typeface="Bookman Old Style" pitchFamily="18" charset="0"/>
              </a:rPr>
              <a:t> 13 UU No.32 </a:t>
            </a:r>
            <a:r>
              <a:rPr lang="en-US" dirty="0" err="1" smtClean="0">
                <a:latin typeface="Bookman Old Style" pitchFamily="18" charset="0"/>
              </a:rPr>
              <a:t>Tahun</a:t>
            </a:r>
            <a:r>
              <a:rPr lang="en-US" dirty="0" smtClean="0">
                <a:latin typeface="Bookman Old Style" pitchFamily="18" charset="0"/>
              </a:rPr>
              <a:t> 2009)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Bookman Old Style" pitchFamily="18" charset="0"/>
              </a:rPr>
              <a:t>BML </a:t>
            </a:r>
            <a:r>
              <a:rPr lang="en-US" sz="2800" dirty="0" err="1" smtClean="0">
                <a:latin typeface="Bookman Old Style" pitchFamily="18" charset="0"/>
              </a:rPr>
              <a:t>berfungsi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sebagai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tolok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ukur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terjadi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atau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tidak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pencemaran</a:t>
            </a:r>
            <a:r>
              <a:rPr lang="en-US" sz="2800" dirty="0" smtClean="0">
                <a:latin typeface="Bookman Old Style" pitchFamily="18" charset="0"/>
              </a:rPr>
              <a:t> LH </a:t>
            </a:r>
            <a:r>
              <a:rPr lang="en-US" sz="2800" dirty="0" err="1" smtClean="0">
                <a:latin typeface="Bookman Old Style" pitchFamily="18" charset="0"/>
              </a:rPr>
              <a:t>dari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segi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hukum</a:t>
            </a:r>
            <a:endParaRPr lang="en-US" sz="2800" dirty="0" smtClean="0">
              <a:latin typeface="Bookman Old Style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Bookman Old Style" pitchFamily="18" charset="0"/>
              </a:rPr>
              <a:t>BML </a:t>
            </a:r>
            <a:r>
              <a:rPr lang="en-US" sz="2800" dirty="0" err="1" smtClean="0">
                <a:latin typeface="Bookman Old Style" pitchFamily="18" charset="0"/>
              </a:rPr>
              <a:t>istilah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dalam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hukum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lingkungan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err="1" smtClean="0">
                <a:latin typeface="Bookman Old Style" pitchFamily="18" charset="0"/>
              </a:rPr>
              <a:t>sedangkan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Nilai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Ambang</a:t>
            </a:r>
            <a:r>
              <a:rPr lang="en-US" sz="2800" dirty="0" smtClean="0">
                <a:latin typeface="Bookman Old Style" pitchFamily="18" charset="0"/>
              </a:rPr>
              <a:t> Batas (NAB) </a:t>
            </a:r>
            <a:r>
              <a:rPr lang="en-US" sz="2800" dirty="0" err="1" smtClean="0">
                <a:latin typeface="Bookman Old Style" pitchFamily="18" charset="0"/>
              </a:rPr>
              <a:t>istilah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dalam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ilmu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lingkungan</a:t>
            </a:r>
            <a:endParaRPr lang="en-US" sz="2800" dirty="0" smtClean="0">
              <a:latin typeface="Bookman Old Style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latin typeface="Bookman Old Styl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Bookman Old Style" pitchFamily="18" charset="0"/>
              </a:rPr>
              <a:t>BAKU MUTU LINGKUNGAN HIDUP</a:t>
            </a:r>
            <a:r>
              <a:rPr lang="id-ID" sz="32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id-ID" sz="32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481138"/>
            <a:ext cx="6781800" cy="4525962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Bookman Old Style" pitchFamily="18" charset="0"/>
              </a:rPr>
              <a:t>Baku </a:t>
            </a:r>
            <a:r>
              <a:rPr lang="en-US" sz="2800" dirty="0" err="1" smtClean="0">
                <a:latin typeface="Bookman Old Style" pitchFamily="18" charset="0"/>
              </a:rPr>
              <a:t>Mutu</a:t>
            </a:r>
            <a:r>
              <a:rPr lang="en-US" sz="2800" dirty="0" smtClean="0">
                <a:latin typeface="Bookman Old Style" pitchFamily="18" charset="0"/>
              </a:rPr>
              <a:t> Air (PP No.82/2001)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Bookman Old Style" pitchFamily="18" charset="0"/>
              </a:rPr>
              <a:t>Baku </a:t>
            </a:r>
            <a:r>
              <a:rPr lang="en-US" sz="2800" dirty="0" err="1" smtClean="0">
                <a:latin typeface="Bookman Old Style" pitchFamily="18" charset="0"/>
              </a:rPr>
              <a:t>Mutu</a:t>
            </a:r>
            <a:r>
              <a:rPr lang="en-US" sz="2800" dirty="0" smtClean="0">
                <a:latin typeface="Bookman Old Style" pitchFamily="18" charset="0"/>
              </a:rPr>
              <a:t> Air </a:t>
            </a:r>
            <a:r>
              <a:rPr lang="en-US" sz="2800" dirty="0" err="1" smtClean="0">
                <a:latin typeface="Bookman Old Style" pitchFamily="18" charset="0"/>
              </a:rPr>
              <a:t>Laut</a:t>
            </a:r>
            <a:r>
              <a:rPr lang="en-US" sz="2800" dirty="0" smtClean="0">
                <a:latin typeface="Bookman Old Style" pitchFamily="18" charset="0"/>
              </a:rPr>
              <a:t> (PP No.19/1999)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Bookman Old Style" pitchFamily="18" charset="0"/>
              </a:rPr>
              <a:t>Baku </a:t>
            </a:r>
            <a:r>
              <a:rPr lang="en-US" sz="2800" dirty="0" err="1" smtClean="0">
                <a:latin typeface="Bookman Old Style" pitchFamily="18" charset="0"/>
              </a:rPr>
              <a:t>Mutu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Udara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Ambien</a:t>
            </a:r>
            <a:r>
              <a:rPr lang="en-US" sz="2800" dirty="0" smtClean="0">
                <a:latin typeface="Bookman Old Style" pitchFamily="18" charset="0"/>
              </a:rPr>
              <a:t> (PP No.41/1999)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Bookman Old Style" pitchFamily="18" charset="0"/>
              </a:rPr>
              <a:t>Baku </a:t>
            </a:r>
            <a:r>
              <a:rPr lang="en-US" sz="2800" dirty="0" err="1" smtClean="0">
                <a:latin typeface="Bookman Old Style" pitchFamily="18" charset="0"/>
              </a:rPr>
              <a:t>Mutu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Emisi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Sumber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Tidak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Bergerak</a:t>
            </a:r>
            <a:r>
              <a:rPr lang="en-US" sz="2800" dirty="0" smtClean="0">
                <a:latin typeface="Bookman Old Style" pitchFamily="18" charset="0"/>
              </a:rPr>
              <a:t> (PP No.41/1999)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Bookman Old Style" pitchFamily="18" charset="0"/>
              </a:rPr>
              <a:t>Baku </a:t>
            </a:r>
            <a:r>
              <a:rPr lang="en-US" sz="2800" dirty="0" err="1" smtClean="0">
                <a:latin typeface="Bookman Old Style" pitchFamily="18" charset="0"/>
              </a:rPr>
              <a:t>Mutu</a:t>
            </a:r>
            <a:r>
              <a:rPr lang="en-US" sz="2800" dirty="0" smtClean="0">
                <a:latin typeface="Bookman Old Style" pitchFamily="18" charset="0"/>
              </a:rPr>
              <a:t> Air </a:t>
            </a:r>
            <a:r>
              <a:rPr lang="en-US" sz="2800" dirty="0" err="1" smtClean="0">
                <a:latin typeface="Bookman Old Style" pitchFamily="18" charset="0"/>
              </a:rPr>
              <a:t>Limbah</a:t>
            </a:r>
            <a:r>
              <a:rPr lang="en-US" sz="2800" dirty="0" smtClean="0">
                <a:latin typeface="Bookman Old Style" pitchFamily="18" charset="0"/>
              </a:rPr>
              <a:t> (PP No. 82/2001)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Bookman Old Style" pitchFamily="18" charset="0"/>
              </a:rPr>
              <a:t>Baku </a:t>
            </a:r>
            <a:r>
              <a:rPr lang="en-US" sz="2800" dirty="0" err="1" smtClean="0">
                <a:latin typeface="Bookman Old Style" pitchFamily="18" charset="0"/>
              </a:rPr>
              <a:t>Mutu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Limbah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Cair</a:t>
            </a:r>
            <a:r>
              <a:rPr lang="en-US" sz="2800" dirty="0" smtClean="0">
                <a:latin typeface="Bookman Old Style" pitchFamily="18" charset="0"/>
              </a:rPr>
              <a:t> (Keg. </a:t>
            </a:r>
            <a:r>
              <a:rPr lang="en-US" sz="2800" dirty="0" err="1" smtClean="0">
                <a:latin typeface="Bookman Old Style" pitchFamily="18" charset="0"/>
              </a:rPr>
              <a:t>Industri</a:t>
            </a:r>
            <a:r>
              <a:rPr lang="en-US" sz="2800" dirty="0" smtClean="0">
                <a:latin typeface="Bookman Old Style" pitchFamily="18" charset="0"/>
              </a:rPr>
              <a:t>, Hotel, </a:t>
            </a:r>
            <a:r>
              <a:rPr lang="en-US" sz="2800" dirty="0" err="1" smtClean="0">
                <a:latin typeface="Bookman Old Style" pitchFamily="18" charset="0"/>
              </a:rPr>
              <a:t>Rumah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Sakit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err="1" smtClean="0">
                <a:latin typeface="Bookman Old Style" pitchFamily="18" charset="0"/>
              </a:rPr>
              <a:t>Minyak</a:t>
            </a:r>
            <a:r>
              <a:rPr lang="en-US" sz="2800" dirty="0" smtClean="0">
                <a:latin typeface="Bookman Old Style" pitchFamily="18" charset="0"/>
              </a:rPr>
              <a:t> Gas </a:t>
            </a:r>
            <a:r>
              <a:rPr lang="en-US" sz="2800" dirty="0" err="1" smtClean="0">
                <a:latin typeface="Bookman Old Style" pitchFamily="18" charset="0"/>
              </a:rPr>
              <a:t>dan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Panas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Bumi</a:t>
            </a:r>
            <a:r>
              <a:rPr lang="en-US" sz="2800" dirty="0" smtClean="0">
                <a:latin typeface="Bookman Old Style" pitchFamily="18" charset="0"/>
              </a:rPr>
              <a:t>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Bookman Old Style" pitchFamily="18" charset="0"/>
              </a:rPr>
              <a:t>Baku Tingkat </a:t>
            </a:r>
            <a:r>
              <a:rPr lang="en-US" sz="2800" dirty="0" err="1" smtClean="0">
                <a:latin typeface="Bookman Old Style" pitchFamily="18" charset="0"/>
              </a:rPr>
              <a:t>Kebauan</a:t>
            </a:r>
            <a:r>
              <a:rPr lang="en-US" sz="2800" dirty="0" smtClean="0">
                <a:latin typeface="Bookman Old Style" pitchFamily="18" charset="0"/>
              </a:rPr>
              <a:t> (</a:t>
            </a:r>
            <a:r>
              <a:rPr lang="en-US" sz="2800" dirty="0" err="1" smtClean="0">
                <a:latin typeface="Bookman Old Style" pitchFamily="18" charset="0"/>
              </a:rPr>
              <a:t>Kep.Men.LH</a:t>
            </a:r>
            <a:r>
              <a:rPr lang="en-US" sz="2800" dirty="0" smtClean="0">
                <a:latin typeface="Bookman Old Style" pitchFamily="18" charset="0"/>
              </a:rPr>
              <a:t> No. 50/1996)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latin typeface="Bookman Old Styl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BML </a:t>
            </a:r>
            <a:r>
              <a:rPr lang="en-US" dirty="0" err="1" smtClean="0">
                <a:solidFill>
                  <a:schemeClr val="tx1"/>
                </a:solidFill>
                <a:latin typeface="Bookman Old Style" pitchFamily="18" charset="0"/>
              </a:rPr>
              <a:t>terbagi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ookman Old Style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ookman Old Style" pitchFamily="18" charset="0"/>
              </a:rPr>
              <a:t>jenis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:</a:t>
            </a:r>
            <a:endParaRPr lang="en-US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 rot="16200000">
            <a:off x="-874712" y="3013075"/>
            <a:ext cx="4114800" cy="733425"/>
          </a:xfrm>
          <a:prstGeom prst="curvedDownArrow">
            <a:avLst>
              <a:gd name="adj1" fmla="val 112208"/>
              <a:gd name="adj2" fmla="val 224416"/>
              <a:gd name="adj3" fmla="val 46319"/>
            </a:avLst>
          </a:prstGeom>
          <a:gradFill rotWithShape="1">
            <a:gsLst>
              <a:gs pos="0">
                <a:srgbClr val="00CC99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Kewenangan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pemerintah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pusat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kebijakan</a:t>
            </a:r>
            <a:r>
              <a:rPr lang="en-US" dirty="0" smtClean="0">
                <a:solidFill>
                  <a:schemeClr val="bg1"/>
                </a:solidFill>
              </a:rPr>
              <a:t> LH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SDA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12 mil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Penilaian</a:t>
            </a:r>
            <a:r>
              <a:rPr lang="en-US" dirty="0" smtClean="0"/>
              <a:t> AMDAL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 SDA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Kewenangan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daerah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otonom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propinsi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bidang</a:t>
            </a:r>
            <a:r>
              <a:rPr lang="en-US" dirty="0" smtClean="0">
                <a:solidFill>
                  <a:schemeClr val="bg1"/>
                </a:solidFill>
              </a:rPr>
              <a:t> LH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/Kota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4 </a:t>
            </a:r>
            <a:r>
              <a:rPr lang="en-US" dirty="0" err="1" smtClean="0"/>
              <a:t>sampai</a:t>
            </a:r>
            <a:r>
              <a:rPr lang="en-US" dirty="0" smtClean="0"/>
              <a:t> 12 mil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SDA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Penilaian</a:t>
            </a:r>
            <a:r>
              <a:rPr lang="en-US" dirty="0" smtClean="0"/>
              <a:t> AMDAL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BML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8C55-B40B-4A7B-A7AB-8ABC77A5EE78}" type="slidenum">
              <a:rPr lang="en-US"/>
              <a:pPr/>
              <a:t>26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 Sifat Perangkat Peraturan Perundang-undangan Lingkungan Hidup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00200"/>
            <a:ext cx="8289925" cy="4781550"/>
          </a:xfrm>
        </p:spPr>
        <p:txBody>
          <a:bodyPr/>
          <a:lstStyle/>
          <a:p>
            <a:r>
              <a:rPr lang="en-US" altLang="en-US" dirty="0" err="1"/>
              <a:t>Bersifat</a:t>
            </a:r>
            <a:r>
              <a:rPr lang="en-US" altLang="en-US" dirty="0"/>
              <a:t> </a:t>
            </a:r>
            <a:r>
              <a:rPr lang="en-US" altLang="en-US" dirty="0" err="1"/>
              <a:t>insidental</a:t>
            </a:r>
            <a:r>
              <a:rPr lang="en-US" dirty="0"/>
              <a:t>;</a:t>
            </a:r>
            <a:endParaRPr lang="en-US" altLang="en-US" dirty="0"/>
          </a:p>
          <a:p>
            <a:r>
              <a:rPr lang="en-US" altLang="en-US" dirty="0" err="1"/>
              <a:t>Bersifat</a:t>
            </a:r>
            <a:r>
              <a:rPr lang="en-US" altLang="en-US" dirty="0"/>
              <a:t> </a:t>
            </a:r>
            <a:r>
              <a:rPr lang="en-US" altLang="en-US" dirty="0" err="1" smtClean="0"/>
              <a:t>komensalis</a:t>
            </a:r>
            <a:endParaRPr lang="en-US" altLang="en-US" dirty="0" smtClean="0"/>
          </a:p>
          <a:p>
            <a:r>
              <a:rPr lang="en-US" altLang="en-US" dirty="0" err="1" smtClean="0"/>
              <a:t>Bersifat</a:t>
            </a:r>
            <a:r>
              <a:rPr lang="en-US" altLang="en-US" dirty="0" smtClean="0"/>
              <a:t> </a:t>
            </a:r>
            <a:r>
              <a:rPr lang="en-US" altLang="en-US" dirty="0"/>
              <a:t>Partial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</a:t>
            </a:r>
            <a:r>
              <a:rPr lang="en-US" dirty="0" err="1"/>
              <a:t>Perpu</a:t>
            </a:r>
            <a:r>
              <a:rPr lang="en-US" dirty="0"/>
              <a:t> 1/2004 </a:t>
            </a:r>
            <a:r>
              <a:rPr lang="en-US" dirty="0" err="1"/>
              <a:t>jo</a:t>
            </a:r>
            <a:r>
              <a:rPr lang="en-US" dirty="0"/>
              <a:t> UU No. 19/2005 yang </a:t>
            </a:r>
            <a:r>
              <a:rPr lang="en-US" dirty="0" err="1"/>
              <a:t>membolehkan</a:t>
            </a:r>
            <a:r>
              <a:rPr lang="en-US" dirty="0"/>
              <a:t> </a:t>
            </a:r>
            <a:r>
              <a:rPr lang="en-US" dirty="0" err="1"/>
              <a:t>penambangan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, yang nota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UU No. 41/1999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Kehutanan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.</a:t>
            </a:r>
            <a:r>
              <a:rPr lang="en-US" altLang="en-US" dirty="0"/>
              <a:t> 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9F1D-F74A-4A3D-942B-B7A002D6A77C}" type="slidenum">
              <a:rPr lang="en-US"/>
              <a:pPr/>
              <a:t>27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 Sifat Perangkat Peraturan Perundang-undangan Lingkungan Hidup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00200"/>
            <a:ext cx="8289925" cy="4781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Komprehensif: artinya  substansi perundang-undangan ini memuat setiap aspek dari pengelolaan lingkungan antara lain meliputi: inventarisasi, perencanaan, perlindungan, pencegahan,  pemanfaatan, penanggulangan, pemulihan, pelestarian, konservasi, kelembagaan, partisipasi masyarakat, desentralisasi, pengawasan, pengendalian, perizinan, sumber daya manusia, standar, baku mutu, instrumen ekonomi, meninternalisasi komitmen global.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3607-B68A-4D4E-9D5D-A3B645D73CC9}" type="slidenum">
              <a:rPr lang="en-US"/>
              <a:pPr/>
              <a:t>28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 Sifat Perangkat Peraturan Perundang-undangan Lingkungan Hidup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00200"/>
            <a:ext cx="8289925" cy="4781550"/>
          </a:xfrm>
        </p:spPr>
        <p:txBody>
          <a:bodyPr/>
          <a:lstStyle/>
          <a:p>
            <a:r>
              <a:rPr lang="en-US" dirty="0" err="1"/>
              <a:t>Kohesif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: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keterpaduan</a:t>
            </a:r>
            <a:r>
              <a:rPr lang="en-US" dirty="0"/>
              <a:t>, </a:t>
            </a:r>
            <a:r>
              <a:rPr lang="en-US" dirty="0" err="1"/>
              <a:t>keterkaitan</a:t>
            </a:r>
            <a:r>
              <a:rPr lang="en-US" dirty="0"/>
              <a:t>, </a:t>
            </a:r>
            <a:r>
              <a:rPr lang="en-US" dirty="0" err="1"/>
              <a:t>keterlekatan</a:t>
            </a:r>
            <a:r>
              <a:rPr lang="en-US" dirty="0"/>
              <a:t>, </a:t>
            </a:r>
            <a:r>
              <a:rPr lang="en-US" dirty="0" err="1"/>
              <a:t>keterhubungan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8754-2288-4209-96D2-BEE6E82A4691}" type="slidenum">
              <a:rPr lang="en-US"/>
              <a:pPr/>
              <a:t>29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 Sifat Perangkat Peraturan Perundang-undangan Lingkungan Hidup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00200"/>
            <a:ext cx="8289925" cy="4781550"/>
          </a:xfrm>
        </p:spPr>
        <p:txBody>
          <a:bodyPr/>
          <a:lstStyle/>
          <a:p>
            <a:r>
              <a:rPr lang="en-US" sz="2400"/>
              <a:t>Konsisten: bahwa setiap produk perundang-undangan di bidang lingkungan hidup senantiasa mengedepankan  selain good process, artinya dibentuk dengan melibatkan   pemangku kepentingan (stakeholders) seluas mungkin secara genuine; juga good norms artinya tepat jenis perundang-undangannya, dibuat oleh lembaga yang tepat, mampu menjabarkan dengan jelas (clearly) prisnip-prinsip good environmental governance dan good sustainable development governance ke dalam norma yang enforceable, sehingga UUPLH dapat dijadikan atau berfungsi “payung” bagi kegiatan sektor.         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buFontTx/>
              <a:buNone/>
            </a:pPr>
            <a:r>
              <a:rPr lang="id-ID"/>
              <a:t>	A</a:t>
            </a:r>
            <a:r>
              <a:rPr lang="en-GB"/>
              <a:t>dalah upaya sadar</a:t>
            </a:r>
            <a:r>
              <a:rPr lang="id-ID"/>
              <a:t> </a:t>
            </a:r>
            <a:r>
              <a:rPr lang="en-GB"/>
              <a:t>dan terencana yang memadukan aspek lingkungan</a:t>
            </a:r>
            <a:r>
              <a:rPr lang="id-ID"/>
              <a:t> </a:t>
            </a:r>
            <a:r>
              <a:rPr lang="en-GB"/>
              <a:t>hidup, sosial, dan ekonomi ke dalam strategi</a:t>
            </a:r>
            <a:r>
              <a:rPr lang="id-ID"/>
              <a:t> </a:t>
            </a:r>
            <a:r>
              <a:rPr lang="en-GB"/>
              <a:t>pembangunan untuk menjamin keutuhan</a:t>
            </a:r>
            <a:r>
              <a:rPr lang="id-ID"/>
              <a:t> </a:t>
            </a:r>
            <a:r>
              <a:rPr lang="en-GB"/>
              <a:t>lingkungan hidup serta keselamatan, kemampuan,</a:t>
            </a:r>
            <a:r>
              <a:rPr lang="id-ID"/>
              <a:t> </a:t>
            </a:r>
            <a:r>
              <a:rPr lang="en-GB"/>
              <a:t>kesejahteraan, dan mutu hidup generasi masa kini</a:t>
            </a:r>
            <a:r>
              <a:rPr lang="id-ID"/>
              <a:t> </a:t>
            </a:r>
            <a:r>
              <a:rPr lang="en-GB"/>
              <a:t>dan generasi masa depan.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971550" y="476250"/>
            <a:ext cx="6913563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800" b="1" dirty="0"/>
              <a:t>PEMBANGUNAN </a:t>
            </a:r>
            <a:r>
              <a:rPr lang="id-ID" sz="2800" b="1" dirty="0" smtClean="0"/>
              <a:t>BERKELANJUTAN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302316" y="1527346"/>
            <a:ext cx="8503478" cy="45710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UNTUK SELANJUTNYA SAYA SARANKAN BACA </a:t>
            </a:r>
            <a:r>
              <a:rPr lang="en-US" dirty="0" smtClean="0"/>
              <a:t>PERATURAN PER</a:t>
            </a:r>
            <a:r>
              <a:rPr lang="en-US" dirty="0" smtClean="0"/>
              <a:t>UNDANG-UNDANGNYA </a:t>
            </a:r>
            <a:r>
              <a:rPr lang="en-US" dirty="0" smtClean="0"/>
              <a:t>DAN PAHAMI, LAKSANAKAN SERTA  TEGAKKAN AGAR LINGKUNGAN HIDUP KITA TETAP BAIK DAN SEHAT UNTUK KITA SEMUA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pic>
        <p:nvPicPr>
          <p:cNvPr id="3" name="Picture 2" descr="animasi-bergerak-terima-kasih-001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214554"/>
            <a:ext cx="6500858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b="1" dirty="0" smtClean="0"/>
              <a:t>MIND MAP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perundangan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terkait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ontoh mind 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857232"/>
            <a:ext cx="4572032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4274" name="Picture 2" descr="Image result for contoh mind 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334375" cy="562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WordArt 4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426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normalizeH="1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3378596" algn="ctr" rotWithShape="0">
                    <a:schemeClr val="tx1">
                      <a:alpha val="79999"/>
                    </a:schemeClr>
                  </a:outerShdw>
                </a:effectLst>
                <a:latin typeface="Arial Black"/>
              </a:rPr>
              <a:t>PENDEKATAN ADA / CAC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762000" y="2733675"/>
            <a:ext cx="77724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537" tIns="42768" rIns="85537" bIns="42768">
            <a:spAutoFit/>
          </a:bodyPr>
          <a:lstStyle/>
          <a:p>
            <a:pPr algn="ctr" defTabSz="855663">
              <a:defRPr/>
            </a:pPr>
            <a:r>
              <a:rPr lang="en-US" sz="2000" dirty="0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PENDEKATAN ATUR DAN AWASI ATAU </a:t>
            </a:r>
            <a:r>
              <a:rPr lang="en-US" sz="2000" i="1" dirty="0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COMMAND and CONTROL APPROACH </a:t>
            </a:r>
            <a:r>
              <a:rPr lang="en-US" sz="2000" dirty="0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MENEKANKAN PADA UPAYA PENCEGAHAN PENCEMARAN MELALUI PERATURAN PERUNDANG-UNDANGAN</a:t>
            </a:r>
          </a:p>
          <a:p>
            <a:pPr algn="ctr" defTabSz="855663">
              <a:defRPr/>
            </a:pPr>
            <a:r>
              <a:rPr lang="en-US" sz="2000" dirty="0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TERMASUK JUGA PENGATURAN MELALUI IZIN YG MENETAPKAN PERSYARATAN-PERSYARATAN LH DAN PENJATUHAN SANKSI</a:t>
            </a:r>
          </a:p>
        </p:txBody>
      </p:sp>
      <p:sp>
        <p:nvSpPr>
          <p:cNvPr id="145414" name="AutoShape 6"/>
          <p:cNvSpPr>
            <a:spLocks noChangeArrowheads="1"/>
          </p:cNvSpPr>
          <p:nvPr/>
        </p:nvSpPr>
        <p:spPr bwMode="auto">
          <a:xfrm>
            <a:off x="2743200" y="1676400"/>
            <a:ext cx="4114800" cy="533400"/>
          </a:xfrm>
          <a:prstGeom prst="curvedDownArrow">
            <a:avLst>
              <a:gd name="adj1" fmla="val 154286"/>
              <a:gd name="adj2" fmla="val 308571"/>
              <a:gd name="adj3" fmla="val 46319"/>
            </a:avLst>
          </a:prstGeom>
          <a:gradFill rotWithShape="1">
            <a:gsLst>
              <a:gs pos="0">
                <a:srgbClr val="00CC99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145413" grpId="0" autoUpdateAnimBg="0"/>
      <p:bldP spid="1454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LH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pc="-15" dirty="0" smtClean="0">
                <a:latin typeface="Calibri"/>
                <a:cs typeface="Calibri"/>
              </a:rPr>
              <a:t>diharapkan sebagai </a:t>
            </a:r>
            <a:r>
              <a:rPr lang="sv-SE" spc="-10" dirty="0" smtClean="0">
                <a:latin typeface="Calibri"/>
                <a:cs typeface="Calibri"/>
              </a:rPr>
              <a:t>payung </a:t>
            </a:r>
            <a:r>
              <a:rPr lang="sv-SE" spc="-15" dirty="0" smtClean="0">
                <a:latin typeface="Calibri"/>
                <a:cs typeface="Calibri"/>
              </a:rPr>
              <a:t>hukum </a:t>
            </a:r>
            <a:r>
              <a:rPr lang="sv-SE" i="1" spc="-5" dirty="0" smtClean="0">
                <a:latin typeface="Calibri"/>
                <a:cs typeface="Calibri"/>
              </a:rPr>
              <a:t>(umbrella  act) </a:t>
            </a:r>
            <a:r>
              <a:rPr lang="sv-SE" spc="-5" dirty="0" smtClean="0">
                <a:latin typeface="Calibri"/>
                <a:cs typeface="Calibri"/>
              </a:rPr>
              <a:t>dari pengelolaan </a:t>
            </a:r>
            <a:r>
              <a:rPr lang="sv-SE" spc="-15" dirty="0" smtClean="0">
                <a:latin typeface="Calibri"/>
                <a:cs typeface="Calibri"/>
              </a:rPr>
              <a:t>lingkungan lingkungan  </a:t>
            </a:r>
            <a:r>
              <a:rPr lang="sv-SE" spc="-5" dirty="0" smtClean="0">
                <a:latin typeface="Calibri"/>
                <a:cs typeface="Calibri"/>
              </a:rPr>
              <a:t>hidup</a:t>
            </a:r>
            <a:r>
              <a:rPr lang="sv-SE" spc="25" dirty="0" smtClean="0">
                <a:latin typeface="Calibri"/>
                <a:cs typeface="Calibri"/>
              </a:rPr>
              <a:t> </a:t>
            </a:r>
            <a:endParaRPr lang="sv-SE" dirty="0" smtClean="0">
              <a:latin typeface="Calibri"/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Konstitusional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757626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4 </a:t>
            </a:r>
            <a:r>
              <a:rPr lang="en-US" dirty="0" err="1" smtClean="0"/>
              <a:t>Pembukaan</a:t>
            </a:r>
            <a:r>
              <a:rPr lang="en-US" dirty="0" smtClean="0"/>
              <a:t> UUD 1945 :</a:t>
            </a:r>
          </a:p>
          <a:p>
            <a:pPr marL="624078" indent="-514350">
              <a:buNone/>
            </a:pPr>
            <a:r>
              <a:rPr lang="en-US" dirty="0" smtClean="0"/>
              <a:t>	“…..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segenap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tumpah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Indonesia …..”</a:t>
            </a:r>
          </a:p>
          <a:p>
            <a:pPr marL="624078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Pasal</a:t>
            </a:r>
            <a:r>
              <a:rPr lang="en-US" dirty="0" smtClean="0"/>
              <a:t> 33 </a:t>
            </a:r>
            <a:r>
              <a:rPr lang="en-US" dirty="0" err="1" smtClean="0"/>
              <a:t>ayat</a:t>
            </a:r>
            <a:r>
              <a:rPr lang="en-US" dirty="0" smtClean="0"/>
              <a:t> 3</a:t>
            </a:r>
          </a:p>
          <a:p>
            <a:pPr marL="624078" indent="-514350">
              <a:buNone/>
            </a:pPr>
            <a:r>
              <a:rPr lang="en-US" dirty="0" smtClean="0"/>
              <a:t>	“ </a:t>
            </a:r>
            <a:r>
              <a:rPr lang="en-US" dirty="0" err="1" smtClean="0"/>
              <a:t>Bumi</a:t>
            </a:r>
            <a:r>
              <a:rPr lang="en-US" dirty="0" smtClean="0"/>
              <a:t>,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sebesar-besarnya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”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6781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838200"/>
            <a:ext cx="6477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6758006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</a:rPr>
              <a:t>UU no 4/1982 -- UULH</a:t>
            </a:r>
          </a:p>
          <a:p>
            <a:pPr lvl="1">
              <a:buNone/>
            </a:pPr>
            <a:endParaRPr lang="en-US" dirty="0" smtClean="0">
              <a:latin typeface="Arial"/>
            </a:endParaRPr>
          </a:p>
          <a:p>
            <a:pPr marL="146050" indent="-25400"/>
            <a:r>
              <a:rPr lang="en-US" dirty="0" smtClean="0">
                <a:latin typeface="Arial"/>
              </a:rPr>
              <a:t> UU no </a:t>
            </a:r>
            <a:r>
              <a:rPr lang="en-US" dirty="0" smtClean="0">
                <a:latin typeface="Arial"/>
              </a:rPr>
              <a:t>23/1997 -- UUPLH</a:t>
            </a:r>
            <a:endParaRPr lang="en-US" dirty="0" smtClean="0">
              <a:latin typeface="Arial"/>
            </a:endParaRPr>
          </a:p>
          <a:p>
            <a:pPr marL="347663" indent="-25400">
              <a:buNone/>
            </a:pPr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UU no.32/2009-- UUPPLH</a:t>
            </a:r>
          </a:p>
          <a:p>
            <a:pPr lvl="1">
              <a:buNone/>
            </a:pPr>
            <a:endParaRPr lang="en-US" dirty="0" smtClean="0">
              <a:latin typeface="Arial"/>
            </a:endParaRPr>
          </a:p>
          <a:p>
            <a:pPr lvl="1"/>
            <a:r>
              <a:rPr lang="it-IT" dirty="0" smtClean="0">
                <a:latin typeface="Arial"/>
              </a:rPr>
              <a:t>Sanksi administratif, perdata dan pidana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54AA-F18D-4273-98E3-7EE68544908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  <a:solidFill>
            <a:schemeClr val="tx2"/>
          </a:solidFill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/>
              </a:rPr>
              <a:t>UU </a:t>
            </a:r>
            <a:r>
              <a:rPr lang="en-US" dirty="0" err="1" smtClean="0">
                <a:solidFill>
                  <a:schemeClr val="bg1"/>
                </a:solidFill>
                <a:latin typeface="Arial"/>
              </a:rPr>
              <a:t>terkait</a:t>
            </a:r>
            <a:r>
              <a:rPr lang="en-US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/>
              </a:rPr>
              <a:t>lingkungan</a:t>
            </a:r>
            <a:endParaRPr lang="en-US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1072</Words>
  <Application>Microsoft Office PowerPoint</Application>
  <PresentationFormat>On-screen Show (4:3)</PresentationFormat>
  <Paragraphs>174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Diseño predeterminado</vt:lpstr>
      <vt:lpstr>PERATURAN TENTANG LINGKUNGAN</vt:lpstr>
      <vt:lpstr>Pendahuluan</vt:lpstr>
      <vt:lpstr>Slide 3</vt:lpstr>
      <vt:lpstr>Slide 4</vt:lpstr>
      <vt:lpstr>Peraturan perundangan LH</vt:lpstr>
      <vt:lpstr>Dasar Konstitusional</vt:lpstr>
      <vt:lpstr>Slide 7</vt:lpstr>
      <vt:lpstr>Slide 8</vt:lpstr>
      <vt:lpstr>UU terkait lingkungan</vt:lpstr>
      <vt:lpstr>HAM</vt:lpstr>
      <vt:lpstr>Slide 11</vt:lpstr>
      <vt:lpstr>Perlindungan dan pengelolaan lingkungan hidup</vt:lpstr>
      <vt:lpstr>Tujuan pengelolaan LH</vt:lpstr>
      <vt:lpstr>Slide 14</vt:lpstr>
      <vt:lpstr>UU lain / pendukung </vt:lpstr>
      <vt:lpstr>Peraturan pemerintah</vt:lpstr>
      <vt:lpstr>Slide 17</vt:lpstr>
      <vt:lpstr>Keputusan menteri</vt:lpstr>
      <vt:lpstr>Keputusan menteri (2)</vt:lpstr>
      <vt:lpstr>Keputusan Menteri (3)</vt:lpstr>
      <vt:lpstr>Peraturan Daerah</vt:lpstr>
      <vt:lpstr>BAKU MUTU LINGKUNGAN HIDUP </vt:lpstr>
      <vt:lpstr>BML terbagi berbagai jenis :</vt:lpstr>
      <vt:lpstr>Kewenangan pemerintah pusat dalam kebijakan LH</vt:lpstr>
      <vt:lpstr>Kewenangan daerah otonom propinsi dalam bidang LH</vt:lpstr>
      <vt:lpstr> Sifat Perangkat Peraturan Perundang-undangan Lingkungan Hidup </vt:lpstr>
      <vt:lpstr> Sifat Perangkat Peraturan Perundang-undangan Lingkungan Hidup </vt:lpstr>
      <vt:lpstr> Sifat Perangkat Peraturan Perundang-undangan Lingkungan Hidup </vt:lpstr>
      <vt:lpstr> Sifat Perangkat Peraturan Perundang-undangan Lingkungan Hidup </vt:lpstr>
      <vt:lpstr>Slide 30</vt:lpstr>
      <vt:lpstr>TERIMA KASIH</vt:lpstr>
      <vt:lpstr>PRAKTIKUM</vt:lpstr>
      <vt:lpstr>Slide 33</vt:lpstr>
      <vt:lpstr>Slide 34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202</cp:revision>
  <dcterms:created xsi:type="dcterms:W3CDTF">2010-05-23T14:28:12Z</dcterms:created>
  <dcterms:modified xsi:type="dcterms:W3CDTF">2020-03-04T03:33:54Z</dcterms:modified>
</cp:coreProperties>
</file>