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7" r:id="rId2"/>
    <p:sldId id="309" r:id="rId3"/>
    <p:sldId id="259" r:id="rId4"/>
    <p:sldId id="261" r:id="rId5"/>
    <p:sldId id="282" r:id="rId6"/>
    <p:sldId id="284" r:id="rId7"/>
    <p:sldId id="303" r:id="rId8"/>
    <p:sldId id="304" r:id="rId9"/>
    <p:sldId id="265" r:id="rId10"/>
    <p:sldId id="286" r:id="rId11"/>
    <p:sldId id="267" r:id="rId12"/>
    <p:sldId id="288" r:id="rId13"/>
    <p:sldId id="290" r:id="rId14"/>
    <p:sldId id="291" r:id="rId15"/>
    <p:sldId id="292" r:id="rId16"/>
    <p:sldId id="293" r:id="rId17"/>
    <p:sldId id="294" r:id="rId18"/>
    <p:sldId id="295" r:id="rId19"/>
    <p:sldId id="297" r:id="rId20"/>
    <p:sldId id="299" r:id="rId21"/>
    <p:sldId id="270" r:id="rId22"/>
    <p:sldId id="271" r:id="rId23"/>
    <p:sldId id="301" r:id="rId24"/>
    <p:sldId id="273" r:id="rId25"/>
    <p:sldId id="274" r:id="rId26"/>
    <p:sldId id="306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1835B-3B36-4C99-B95A-259FE69F914E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1D777-C29F-4C65-A85A-0489E13F5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2020-02-27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2020-02-27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2100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SMK Negeri 2 Amuntai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21A8382-90ED-414F-8DF9-B1EE61F9BD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diamond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352800" y="6480175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1404C-3F40-416C-9024-C14F0724C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SMK Negeri 2 Amuntai</a:t>
            </a:r>
          </a:p>
        </p:txBody>
      </p:sp>
    </p:spTree>
  </p:cSld>
  <p:clrMapOvr>
    <a:masterClrMapping/>
  </p:clrMapOvr>
  <p:transition spd="slow">
    <p:diamond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2020-02-27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2020-02-27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2020-02-27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2020-02-27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2020-02-27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2020-02-27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2020-02-27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package" Target="../embeddings/Microsoft_Office_Word_Document1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9514"/>
          </a:xfrm>
        </p:spPr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endParaRPr lang="en-US" dirty="0" smtClean="0"/>
          </a:p>
          <a:p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endParaRPr lang="en-US" dirty="0" smtClean="0"/>
          </a:p>
          <a:p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endParaRPr lang="en-US" dirty="0" smtClean="0"/>
          </a:p>
          <a:p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endParaRPr lang="en-US" dirty="0" smtClean="0"/>
          </a:p>
          <a:p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endParaRPr lang="en-US" dirty="0" smtClean="0"/>
          </a:p>
          <a:p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endParaRPr lang="en-US" dirty="0" smtClean="0"/>
          </a:p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391400" cy="563563"/>
          </a:xfrm>
        </p:spPr>
        <p:txBody>
          <a:bodyPr/>
          <a:lstStyle/>
          <a:p>
            <a:r>
              <a:rPr lang="en-US" sz="4000" dirty="0" err="1" smtClean="0"/>
              <a:t>Berdasarkan</a:t>
            </a:r>
            <a:r>
              <a:rPr lang="en-US" sz="4000" dirty="0" smtClean="0"/>
              <a:t> </a:t>
            </a:r>
            <a:r>
              <a:rPr lang="en-US" sz="4000" dirty="0" err="1" smtClean="0"/>
              <a:t>Nilai</a:t>
            </a:r>
            <a:r>
              <a:rPr lang="en-US" sz="4000" dirty="0" smtClean="0"/>
              <a:t> </a:t>
            </a:r>
            <a:r>
              <a:rPr lang="en-US" sz="4000" dirty="0" err="1" smtClean="0"/>
              <a:t>Ekonomis</a:t>
            </a:r>
            <a:endParaRPr lang="en-US" sz="4000" dirty="0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5562600" y="32766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066800" y="3276600"/>
            <a:ext cx="23622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143000" y="3429000"/>
            <a:ext cx="2133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000000"/>
                </a:solidFill>
              </a:rPr>
              <a:t>Limbah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en-US" sz="2800" b="1" dirty="0" err="1" smtClean="0">
                <a:solidFill>
                  <a:srgbClr val="000000"/>
                </a:solidFill>
              </a:rPr>
              <a:t>Ekonomis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en-US" sz="2800" b="1" dirty="0" smtClean="0">
                <a:solidFill>
                  <a:srgbClr val="000000"/>
                </a:solidFill>
              </a:rPr>
              <a:t>(</a:t>
            </a:r>
            <a:r>
              <a:rPr lang="en-US" sz="2800" b="1" dirty="0" err="1" smtClean="0">
                <a:solidFill>
                  <a:srgbClr val="000000"/>
                </a:solidFill>
              </a:rPr>
              <a:t>hasil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en-US" sz="2800" b="1" dirty="0" err="1" smtClean="0">
                <a:solidFill>
                  <a:srgbClr val="000000"/>
                </a:solidFill>
              </a:rPr>
              <a:t>samping</a:t>
            </a:r>
            <a:r>
              <a:rPr lang="en-US" sz="2800" b="1" dirty="0" smtClean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3222625" y="31797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765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4875213" y="31797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0" y="1552575"/>
            <a:ext cx="2998788" cy="1601788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657600" y="1752600"/>
            <a:ext cx="1905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err="1" smtClean="0">
                <a:solidFill>
                  <a:srgbClr val="000000"/>
                </a:solidFill>
              </a:rPr>
              <a:t>Limbah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5715000" y="3581400"/>
            <a:ext cx="2133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000000"/>
                </a:solidFill>
              </a:rPr>
              <a:t>Limbah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en-US" sz="2800" b="1" dirty="0" smtClean="0">
                <a:solidFill>
                  <a:srgbClr val="000000"/>
                </a:solidFill>
              </a:rPr>
              <a:t>non </a:t>
            </a:r>
          </a:p>
          <a:p>
            <a:pPr eaLnBrk="0" hangingPunct="0"/>
            <a:r>
              <a:rPr lang="en-US" sz="2800" b="1" dirty="0" err="1" smtClean="0">
                <a:solidFill>
                  <a:srgbClr val="000000"/>
                </a:solidFill>
              </a:rPr>
              <a:t>ekonomis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600200"/>
            <a:ext cx="6324600" cy="40306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-396875" algn="l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A. </a:t>
            </a:r>
            <a:r>
              <a:rPr lang="en-US" b="1" dirty="0" err="1" smtClean="0">
                <a:solidFill>
                  <a:schemeClr val="tx1"/>
                </a:solidFill>
              </a:rPr>
              <a:t>Limbah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Organik</a:t>
            </a:r>
            <a:endParaRPr lang="en-US" b="1" dirty="0" smtClean="0">
              <a:solidFill>
                <a:schemeClr val="tx1"/>
              </a:solidFill>
            </a:endParaRPr>
          </a:p>
          <a:p>
            <a:pPr marL="685800" lvl="1" indent="-228600" algn="l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yang </a:t>
            </a:r>
            <a:r>
              <a:rPr lang="en-US" b="1" dirty="0" err="1" smtClean="0"/>
              <a:t>berasal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endParaRPr lang="en-US" b="1" dirty="0" smtClean="0"/>
          </a:p>
          <a:p>
            <a:pPr marL="685800" lvl="1" indent="-228600" algn="l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makhluk</a:t>
            </a:r>
            <a:r>
              <a:rPr lang="en-US" b="1" dirty="0" smtClean="0"/>
              <a:t> </a:t>
            </a:r>
            <a:r>
              <a:rPr lang="en-US" b="1" dirty="0" err="1" smtClean="0"/>
              <a:t>hidup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alami</a:t>
            </a:r>
            <a:r>
              <a:rPr lang="en-US" dirty="0" smtClean="0"/>
              <a:t>) &amp; </a:t>
            </a:r>
            <a:r>
              <a:rPr lang="en-US" dirty="0" err="1" smtClean="0"/>
              <a:t>sifatnya</a:t>
            </a:r>
            <a:r>
              <a:rPr lang="en-US" dirty="0" smtClean="0"/>
              <a:t> </a:t>
            </a:r>
          </a:p>
          <a:p>
            <a:pPr marL="685800" lvl="1" indent="-228600" algn="l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busuk</a:t>
            </a:r>
            <a:r>
              <a:rPr lang="en-US" dirty="0" smtClean="0"/>
              <a:t> &amp; </a:t>
            </a:r>
            <a:r>
              <a:rPr lang="en-US" dirty="0" err="1" smtClean="0"/>
              <a:t>mengandung</a:t>
            </a:r>
            <a:endParaRPr lang="en-US" dirty="0" smtClean="0"/>
          </a:p>
          <a:p>
            <a:pPr marL="685800" lvl="1" indent="-228600" algn="l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 (C)</a:t>
            </a:r>
          </a:p>
          <a:p>
            <a:pPr marL="685800" lvl="1" indent="-228600" algn="l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685800" lvl="1" indent="-228600" algn="l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685800" lvl="1" indent="-625475" algn="l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B. </a:t>
            </a:r>
            <a:r>
              <a:rPr lang="en-US" b="1" dirty="0" err="1" smtClean="0">
                <a:solidFill>
                  <a:schemeClr val="tx1"/>
                </a:solidFill>
              </a:rPr>
              <a:t>Limbah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Anorganik</a:t>
            </a:r>
            <a:endParaRPr lang="en-US" b="1" dirty="0" smtClean="0">
              <a:solidFill>
                <a:schemeClr val="tx1"/>
              </a:solidFill>
            </a:endParaRPr>
          </a:p>
          <a:p>
            <a:pPr marL="914400" lvl="1" indent="-457200" algn="l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b="1" dirty="0" err="1"/>
              <a:t>berasal</a:t>
            </a:r>
            <a:r>
              <a:rPr lang="en-US" b="1" dirty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</a:p>
          <a:p>
            <a:pPr marL="914400" lvl="1" indent="-457200" algn="l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b="1" dirty="0" err="1" smtClean="0"/>
              <a:t>zat-zat</a:t>
            </a:r>
            <a:r>
              <a:rPr lang="en-US" b="1" dirty="0" smtClean="0"/>
              <a:t> </a:t>
            </a:r>
            <a:r>
              <a:rPr lang="en-US" b="1" dirty="0" err="1" smtClean="0"/>
              <a:t>kimia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</a:p>
          <a:p>
            <a:pPr marL="914400" lvl="1" indent="-457200" algn="l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terurai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</a:p>
          <a:p>
            <a:pPr marL="914400" lvl="1" indent="-457200" algn="l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 (C)</a:t>
            </a:r>
            <a:endParaRPr lang="en-GB" dirty="0" smtClean="0"/>
          </a:p>
        </p:txBody>
      </p:sp>
      <p:sp>
        <p:nvSpPr>
          <p:cNvPr id="3" name="Rectangle 2"/>
          <p:cNvSpPr/>
          <p:nvPr/>
        </p:nvSpPr>
        <p:spPr>
          <a:xfrm>
            <a:off x="990600" y="228600"/>
            <a:ext cx="7566992" cy="10527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BERDASARKAN JENIS SENYAWANYA</a:t>
            </a:r>
          </a:p>
        </p:txBody>
      </p:sp>
      <p:pic>
        <p:nvPicPr>
          <p:cNvPr id="108550" name="Picture 6" descr="D:\sampah-organ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698625"/>
            <a:ext cx="28194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1" name="Picture 7" descr="D:\h03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437063"/>
            <a:ext cx="28463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988" y="515938"/>
            <a:ext cx="7418387" cy="57308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420" dirty="0"/>
              <a:t>Pengelompokan </a:t>
            </a:r>
            <a:r>
              <a:rPr spc="-425" dirty="0"/>
              <a:t>berdasarkan</a:t>
            </a:r>
            <a:r>
              <a:rPr spc="-5" dirty="0"/>
              <a:t> </a:t>
            </a:r>
            <a:r>
              <a:rPr spc="-365" dirty="0"/>
              <a:t>Wujud</a:t>
            </a:r>
          </a:p>
        </p:txBody>
      </p:sp>
      <p:sp>
        <p:nvSpPr>
          <p:cNvPr id="13315" name="object 3"/>
          <p:cNvSpPr>
            <a:spLocks noChangeArrowheads="1"/>
          </p:cNvSpPr>
          <p:nvPr/>
        </p:nvSpPr>
        <p:spPr bwMode="auto">
          <a:xfrm>
            <a:off x="2819400" y="3810000"/>
            <a:ext cx="4572000" cy="2781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6388" y="5521325"/>
            <a:ext cx="2025650" cy="4508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3. Limbah</a:t>
            </a:r>
            <a:r>
              <a:rPr sz="28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gas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317" name="object 5"/>
          <p:cNvSpPr>
            <a:spLocks noChangeArrowheads="1"/>
          </p:cNvSpPr>
          <p:nvPr/>
        </p:nvSpPr>
        <p:spPr bwMode="auto">
          <a:xfrm>
            <a:off x="5724525" y="1295400"/>
            <a:ext cx="3168650" cy="26209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7275" y="3133725"/>
            <a:ext cx="2397125" cy="4508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800" b="1" spc="-5" dirty="0">
                <a:solidFill>
                  <a:srgbClr val="00274F"/>
                </a:solidFill>
                <a:latin typeface="Calibri"/>
                <a:cs typeface="Calibri"/>
              </a:rPr>
              <a:t>2. Limbah</a:t>
            </a:r>
            <a:r>
              <a:rPr sz="2800" b="1" spc="-100" dirty="0">
                <a:solidFill>
                  <a:srgbClr val="00274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274F"/>
                </a:solidFill>
                <a:latin typeface="Calibri"/>
                <a:cs typeface="Calibri"/>
              </a:rPr>
              <a:t>padat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319" name="object 7"/>
          <p:cNvSpPr>
            <a:spLocks noChangeArrowheads="1"/>
          </p:cNvSpPr>
          <p:nvPr/>
        </p:nvSpPr>
        <p:spPr bwMode="auto">
          <a:xfrm>
            <a:off x="280988" y="1139825"/>
            <a:ext cx="3382962" cy="53641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9788" y="1330325"/>
            <a:ext cx="2079625" cy="4508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1. Limbah</a:t>
            </a:r>
            <a:r>
              <a:rPr sz="2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cair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988" y="515938"/>
            <a:ext cx="3656012" cy="57308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b="0" spc="-434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Limbah</a:t>
            </a:r>
            <a:r>
              <a:rPr spc="-434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spc="-455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cair</a:t>
            </a:r>
            <a:r>
              <a:rPr spc="-45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spc="-27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988" y="1154113"/>
            <a:ext cx="7183437" cy="4429418"/>
          </a:xfrm>
          <a:prstGeom prst="rect">
            <a:avLst/>
          </a:prstGeom>
        </p:spPr>
        <p:txBody>
          <a:bodyPr lIns="0" tIns="88900" rIns="0" bIns="0">
            <a:spAutoFit/>
          </a:bodyPr>
          <a:lstStyle/>
          <a:p>
            <a:pPr marL="12700">
              <a:spcBef>
                <a:spcPts val="700"/>
              </a:spcBef>
            </a:pPr>
            <a:r>
              <a:rPr lang="en-US" sz="2400" b="1" u="sng" dirty="0" err="1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Pengertian</a:t>
            </a:r>
            <a:endParaRPr lang="en-US" sz="2400" dirty="0">
              <a:latin typeface="Eras Demi ITC" pitchFamily="34" charset="0"/>
              <a:ea typeface="Eras Demi ITC" pitchFamily="34" charset="0"/>
              <a:cs typeface="Eras Demi ITC" pitchFamily="34" charset="0"/>
            </a:endParaRPr>
          </a:p>
          <a:p>
            <a:pPr marL="12700">
              <a:spcBef>
                <a:spcPts val="600"/>
              </a:spcBef>
            </a:pP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limbah</a:t>
            </a:r>
            <a:r>
              <a:rPr lang="en-US" sz="2400" dirty="0"/>
              <a:t> yang </a:t>
            </a:r>
            <a:r>
              <a:rPr lang="en-US" sz="2400" dirty="0" err="1"/>
              <a:t>berwujud</a:t>
            </a:r>
            <a:r>
              <a:rPr lang="en-US" sz="2400" dirty="0"/>
              <a:t> </a:t>
            </a:r>
            <a:r>
              <a:rPr lang="en-US" sz="2400" dirty="0" err="1"/>
              <a:t>cairan</a:t>
            </a:r>
            <a:r>
              <a:rPr lang="en-US" sz="2400" dirty="0"/>
              <a:t>, </a:t>
            </a:r>
            <a:r>
              <a:rPr lang="en-US" sz="2400" dirty="0" err="1"/>
              <a:t>berupa</a:t>
            </a:r>
            <a:r>
              <a:rPr lang="en-US" sz="2400" dirty="0"/>
              <a:t> air  </a:t>
            </a:r>
            <a:r>
              <a:rPr lang="en-US" sz="2400" dirty="0" err="1"/>
              <a:t>beserta</a:t>
            </a:r>
            <a:r>
              <a:rPr lang="en-US" sz="2400" dirty="0"/>
              <a:t> </a:t>
            </a:r>
            <a:r>
              <a:rPr lang="en-US" sz="2400" dirty="0" err="1"/>
              <a:t>bahan-bahan</a:t>
            </a:r>
            <a:r>
              <a:rPr lang="en-US" sz="2400" dirty="0"/>
              <a:t> </a:t>
            </a:r>
            <a:r>
              <a:rPr lang="en-US" sz="2400" dirty="0" err="1"/>
              <a:t>buangan</a:t>
            </a:r>
            <a:r>
              <a:rPr lang="en-US" sz="2400" dirty="0"/>
              <a:t> lain yang </a:t>
            </a:r>
            <a:endParaRPr lang="en-US" sz="2400" dirty="0" smtClean="0"/>
          </a:p>
          <a:p>
            <a:pPr marL="12700">
              <a:spcBef>
                <a:spcPts val="600"/>
              </a:spcBef>
            </a:pPr>
            <a:r>
              <a:rPr lang="en-US" sz="2400" dirty="0" err="1" smtClean="0"/>
              <a:t>tercampur</a:t>
            </a:r>
            <a:r>
              <a:rPr lang="en-US" sz="2400" dirty="0" smtClean="0"/>
              <a:t> 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terlarut</a:t>
            </a:r>
            <a:endParaRPr lang="en-US" sz="2400" dirty="0"/>
          </a:p>
          <a:p>
            <a:pPr marL="12700">
              <a:spcBef>
                <a:spcPts val="50"/>
              </a:spcBef>
            </a:pP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en-US" sz="2400" b="1" u="sng" dirty="0" err="1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Jenis</a:t>
            </a:r>
            <a:endParaRPr lang="en-US" sz="2400" dirty="0">
              <a:latin typeface="Eras Demi ITC" pitchFamily="34" charset="0"/>
              <a:ea typeface="Eras Demi ITC" pitchFamily="34" charset="0"/>
              <a:cs typeface="Eras Demi ITC" pitchFamily="34" charset="0"/>
            </a:endParaRPr>
          </a:p>
          <a:p>
            <a:pPr marL="12700">
              <a:lnSpc>
                <a:spcPct val="121000"/>
              </a:lnSpc>
            </a:pPr>
            <a:r>
              <a:rPr lang="en-US" sz="2400" dirty="0"/>
              <a:t>1.Limbah </a:t>
            </a:r>
            <a:r>
              <a:rPr lang="en-US" sz="2400" dirty="0" err="1"/>
              <a:t>cair</a:t>
            </a:r>
            <a:r>
              <a:rPr lang="en-US" sz="2400" dirty="0"/>
              <a:t> </a:t>
            </a:r>
            <a:r>
              <a:rPr lang="en-US" sz="2400" dirty="0" err="1"/>
              <a:t>domestik</a:t>
            </a:r>
            <a:r>
              <a:rPr lang="en-US" sz="2400" dirty="0"/>
              <a:t> (domestic wastewater)  </a:t>
            </a:r>
            <a:endParaRPr lang="en-US" sz="2400" dirty="0" smtClean="0"/>
          </a:p>
          <a:p>
            <a:pPr marL="12700">
              <a:lnSpc>
                <a:spcPct val="121000"/>
              </a:lnSpc>
            </a:pPr>
            <a:r>
              <a:rPr lang="en-US" sz="2400" dirty="0" smtClean="0"/>
              <a:t>2.Limbah </a:t>
            </a:r>
            <a:r>
              <a:rPr lang="en-US" sz="2400" dirty="0" err="1"/>
              <a:t>cair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(industrial wastewater) </a:t>
            </a:r>
            <a:endParaRPr lang="en-US" sz="2400" dirty="0" smtClean="0"/>
          </a:p>
          <a:p>
            <a:pPr marL="12700">
              <a:lnSpc>
                <a:spcPct val="121000"/>
              </a:lnSpc>
            </a:pPr>
            <a:r>
              <a:rPr lang="en-US" sz="2400" dirty="0" smtClean="0"/>
              <a:t>3.Rembesan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Luapan</a:t>
            </a:r>
            <a:r>
              <a:rPr lang="en-US" sz="2400" dirty="0"/>
              <a:t> (infiltration and inflow) </a:t>
            </a:r>
            <a:endParaRPr lang="en-US" sz="2400" dirty="0" smtClean="0"/>
          </a:p>
          <a:p>
            <a:pPr marL="12700">
              <a:lnSpc>
                <a:spcPct val="121000"/>
              </a:lnSpc>
            </a:pPr>
            <a:r>
              <a:rPr lang="en-US" sz="2400" dirty="0" smtClean="0"/>
              <a:t>4.Air </a:t>
            </a:r>
            <a:r>
              <a:rPr lang="en-US" sz="2400" dirty="0" err="1"/>
              <a:t>hujan</a:t>
            </a:r>
            <a:r>
              <a:rPr lang="en-US" sz="2400" dirty="0"/>
              <a:t> (storm water)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988" y="301625"/>
            <a:ext cx="7307262" cy="1001713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  <a:tabLst>
                <a:tab pos="1835150" algn="l"/>
                <a:tab pos="2884488" algn="l"/>
                <a:tab pos="5099050" algn="l"/>
              </a:tabLst>
            </a:pPr>
            <a:r>
              <a:rPr lang="en-US" sz="3200" smtClean="0">
                <a:solidFill>
                  <a:srgbClr val="009E00"/>
                </a:solidFill>
                <a:latin typeface="Kristen ITC" pitchFamily="66" charset="0"/>
                <a:ea typeface="Kristen ITC" pitchFamily="66" charset="0"/>
                <a:cs typeface="Kristen ITC" pitchFamily="66" charset="0"/>
              </a:rPr>
              <a:t>Limbah	cair	domestik	(domestic  wastewater)</a:t>
            </a:r>
            <a:endParaRPr lang="en-US" sz="3200" smtClean="0">
              <a:latin typeface="Kristen ITC" pitchFamily="66" charset="0"/>
              <a:ea typeface="Kristen ITC" pitchFamily="66" charset="0"/>
              <a:cs typeface="Kristen ITC" pitchFamily="66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371600"/>
            <a:ext cx="4267200" cy="1561966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000" u="sng" dirty="0" err="1"/>
              <a:t>Pengertian</a:t>
            </a:r>
            <a:endParaRPr lang="en-US" sz="2000" dirty="0"/>
          </a:p>
          <a:p>
            <a:pPr marL="12700">
              <a:lnSpc>
                <a:spcPct val="80000"/>
              </a:lnSpc>
              <a:spcBef>
                <a:spcPts val="488"/>
              </a:spcBef>
            </a:pPr>
            <a:r>
              <a:rPr lang="en-US" sz="2000" dirty="0" err="1"/>
              <a:t>Limbah</a:t>
            </a:r>
            <a:r>
              <a:rPr lang="en-US" sz="2000" dirty="0"/>
              <a:t> </a:t>
            </a:r>
            <a:r>
              <a:rPr lang="en-US" sz="2000" dirty="0" err="1"/>
              <a:t>cair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buangan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endParaRPr lang="en-US" sz="2000" dirty="0" smtClean="0"/>
          </a:p>
          <a:p>
            <a:pPr marL="12700">
              <a:lnSpc>
                <a:spcPct val="80000"/>
              </a:lnSpc>
              <a:spcBef>
                <a:spcPts val="488"/>
              </a:spcBef>
            </a:pPr>
            <a:r>
              <a:rPr lang="en-US" sz="2000" dirty="0" smtClean="0"/>
              <a:t> </a:t>
            </a:r>
            <a:r>
              <a:rPr lang="en-US" sz="2000" dirty="0" err="1"/>
              <a:t>perumahan</a:t>
            </a:r>
            <a:r>
              <a:rPr lang="en-US" sz="2000" dirty="0"/>
              <a:t>, </a:t>
            </a:r>
            <a:r>
              <a:rPr lang="en-US" sz="2000" dirty="0" err="1"/>
              <a:t>bangunan</a:t>
            </a:r>
            <a:r>
              <a:rPr lang="en-US" sz="2000" dirty="0"/>
              <a:t>  </a:t>
            </a:r>
            <a:endParaRPr lang="en-US" sz="2000" dirty="0" smtClean="0"/>
          </a:p>
          <a:p>
            <a:pPr marL="12700">
              <a:lnSpc>
                <a:spcPct val="80000"/>
              </a:lnSpc>
              <a:spcBef>
                <a:spcPts val="488"/>
              </a:spcBef>
            </a:pPr>
            <a:r>
              <a:rPr lang="en-US" sz="2000" dirty="0" err="1" smtClean="0"/>
              <a:t>perdagangan</a:t>
            </a:r>
            <a:r>
              <a:rPr lang="en-US" sz="2000" dirty="0"/>
              <a:t>, </a:t>
            </a:r>
            <a:r>
              <a:rPr lang="en-US" sz="2000" dirty="0" err="1"/>
              <a:t>perkantoran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 </a:t>
            </a:r>
            <a:endParaRPr lang="en-US" sz="2000" dirty="0" smtClean="0"/>
          </a:p>
          <a:p>
            <a:pPr marL="12700">
              <a:lnSpc>
                <a:spcPct val="80000"/>
              </a:lnSpc>
              <a:spcBef>
                <a:spcPts val="488"/>
              </a:spcBef>
            </a:pPr>
            <a:r>
              <a:rPr lang="en-US" sz="2000" dirty="0" err="1" smtClean="0"/>
              <a:t>sarana</a:t>
            </a:r>
            <a:r>
              <a:rPr lang="en-US" sz="2000" dirty="0" smtClean="0"/>
              <a:t> </a:t>
            </a:r>
            <a:r>
              <a:rPr lang="en-US" sz="2000" dirty="0" err="1"/>
              <a:t>sejenis</a:t>
            </a:r>
            <a:endParaRPr lang="en-US"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228600" y="3933825"/>
            <a:ext cx="2809875" cy="1130300"/>
          </a:xfrm>
          <a:prstGeom prst="rect">
            <a:avLst/>
          </a:prstGeom>
        </p:spPr>
        <p:txBody>
          <a:bodyPr wrap="square" lIns="0" tIns="76200" rIns="0" bIns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en-US" sz="2000" u="sng" dirty="0" err="1"/>
              <a:t>Contoh</a:t>
            </a:r>
            <a:endParaRPr lang="en-US" sz="2000" dirty="0"/>
          </a:p>
          <a:p>
            <a:pPr marL="12700">
              <a:lnSpc>
                <a:spcPct val="121000"/>
              </a:lnSpc>
            </a:pPr>
            <a:r>
              <a:rPr lang="en-US" sz="2000" dirty="0"/>
              <a:t>Air </a:t>
            </a:r>
            <a:r>
              <a:rPr lang="en-US" sz="2000" dirty="0" err="1"/>
              <a:t>deterjen</a:t>
            </a:r>
            <a:r>
              <a:rPr lang="en-US" sz="2000" dirty="0"/>
              <a:t> </a:t>
            </a:r>
            <a:r>
              <a:rPr lang="en-US" sz="2000" dirty="0" err="1"/>
              <a:t>sisa</a:t>
            </a:r>
            <a:r>
              <a:rPr lang="en-US" sz="2000" dirty="0"/>
              <a:t> </a:t>
            </a:r>
            <a:r>
              <a:rPr lang="en-US" sz="2000" dirty="0" err="1"/>
              <a:t>cucian</a:t>
            </a:r>
            <a:r>
              <a:rPr lang="en-US" sz="2000" dirty="0"/>
              <a:t>  Air </a:t>
            </a:r>
            <a:r>
              <a:rPr lang="en-US" sz="2000" dirty="0" err="1"/>
              <a:t>sabun</a:t>
            </a:r>
            <a:endParaRPr lang="en-US" sz="2000" dirty="0"/>
          </a:p>
        </p:txBody>
      </p:sp>
      <p:sp>
        <p:nvSpPr>
          <p:cNvPr id="15365" name="object 5"/>
          <p:cNvSpPr>
            <a:spLocks noChangeArrowheads="1"/>
          </p:cNvSpPr>
          <p:nvPr/>
        </p:nvSpPr>
        <p:spPr bwMode="auto">
          <a:xfrm>
            <a:off x="3124200" y="2667000"/>
            <a:ext cx="5953125" cy="3733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086600" cy="1122363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tabLst>
                <a:tab pos="2061210" algn="l"/>
                <a:tab pos="3244850" algn="l"/>
              </a:tabLst>
              <a:defRPr/>
            </a:pPr>
            <a:r>
              <a:rPr spc="245" dirty="0">
                <a:solidFill>
                  <a:srgbClr val="006FBF"/>
                </a:solidFill>
                <a:latin typeface="Kristen ITC"/>
                <a:cs typeface="Kristen ITC"/>
              </a:rPr>
              <a:t>Limbah	</a:t>
            </a:r>
            <a:r>
              <a:rPr spc="220" dirty="0">
                <a:solidFill>
                  <a:srgbClr val="006FBF"/>
                </a:solidFill>
                <a:latin typeface="Kristen ITC"/>
                <a:cs typeface="Kristen ITC"/>
              </a:rPr>
              <a:t>cair	</a:t>
            </a:r>
            <a:r>
              <a:rPr spc="254" dirty="0">
                <a:solidFill>
                  <a:srgbClr val="006FBF"/>
                </a:solidFill>
                <a:latin typeface="Kristen ITC"/>
                <a:cs typeface="Kristen ITC"/>
              </a:rPr>
              <a:t>industri</a:t>
            </a:r>
            <a:br>
              <a:rPr spc="254" dirty="0">
                <a:solidFill>
                  <a:srgbClr val="006FBF"/>
                </a:solidFill>
                <a:latin typeface="Kristen ITC"/>
                <a:cs typeface="Kristen ITC"/>
              </a:rPr>
            </a:br>
            <a:r>
              <a:rPr spc="265" dirty="0">
                <a:solidFill>
                  <a:srgbClr val="006FBF"/>
                </a:solidFill>
                <a:latin typeface="Kristen ITC"/>
                <a:cs typeface="Kristen ITC"/>
              </a:rPr>
              <a:t>(industrial	waterwaste)</a:t>
            </a:r>
          </a:p>
        </p:txBody>
      </p:sp>
      <p:sp>
        <p:nvSpPr>
          <p:cNvPr id="16387" name="object 3"/>
          <p:cNvSpPr>
            <a:spLocks noChangeArrowheads="1"/>
          </p:cNvSpPr>
          <p:nvPr/>
        </p:nvSpPr>
        <p:spPr bwMode="auto">
          <a:xfrm>
            <a:off x="3810000" y="1981200"/>
            <a:ext cx="4838700" cy="4343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588" y="1360488"/>
            <a:ext cx="3160712" cy="5489003"/>
          </a:xfrm>
          <a:prstGeom prst="rect">
            <a:avLst/>
          </a:prstGeom>
        </p:spPr>
        <p:txBody>
          <a:bodyPr lIns="0" tIns="100330" rIns="0" bIns="0">
            <a:spAutoFit/>
          </a:bodyPr>
          <a:lstStyle/>
          <a:p>
            <a:pPr marL="47625">
              <a:spcBef>
                <a:spcPts val="788"/>
              </a:spcBef>
            </a:pPr>
            <a:r>
              <a:rPr lang="en-US" sz="2800" u="sng" dirty="0" err="1">
                <a:solidFill>
                  <a:srgbClr val="270106"/>
                </a:solidFill>
                <a:latin typeface="Calibri" pitchFamily="34" charset="0"/>
                <a:cs typeface="Calibri" pitchFamily="34" charset="0"/>
              </a:rPr>
              <a:t>Pengertian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47625">
              <a:spcBef>
                <a:spcPts val="688"/>
              </a:spcBef>
            </a:pPr>
            <a:r>
              <a:rPr lang="en-US" sz="2800" dirty="0" err="1">
                <a:solidFill>
                  <a:srgbClr val="270106"/>
                </a:solidFill>
                <a:latin typeface="Calibri" pitchFamily="34" charset="0"/>
                <a:cs typeface="Calibri" pitchFamily="34" charset="0"/>
              </a:rPr>
              <a:t>Limbah</a:t>
            </a:r>
            <a:r>
              <a:rPr lang="en-US" sz="2800" dirty="0">
                <a:solidFill>
                  <a:srgbClr val="27010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270106"/>
                </a:solidFill>
                <a:latin typeface="Calibri" pitchFamily="34" charset="0"/>
                <a:cs typeface="Calibri" pitchFamily="34" charset="0"/>
              </a:rPr>
              <a:t>cair</a:t>
            </a:r>
            <a:r>
              <a:rPr lang="en-US" sz="2800" dirty="0">
                <a:solidFill>
                  <a:srgbClr val="27010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270106"/>
                </a:solidFill>
                <a:latin typeface="Calibri" pitchFamily="34" charset="0"/>
                <a:cs typeface="Calibri" pitchFamily="34" charset="0"/>
              </a:rPr>
              <a:t>hasil</a:t>
            </a:r>
            <a:r>
              <a:rPr lang="en-US" sz="2800" dirty="0">
                <a:solidFill>
                  <a:srgbClr val="270106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800" dirty="0" smtClean="0">
              <a:solidFill>
                <a:srgbClr val="270106"/>
              </a:solidFill>
              <a:latin typeface="Calibri" pitchFamily="34" charset="0"/>
              <a:cs typeface="Calibri" pitchFamily="34" charset="0"/>
            </a:endParaRPr>
          </a:p>
          <a:p>
            <a:pPr marL="47625">
              <a:spcBef>
                <a:spcPts val="688"/>
              </a:spcBef>
            </a:pPr>
            <a:r>
              <a:rPr lang="en-US" sz="2800" dirty="0" smtClean="0">
                <a:solidFill>
                  <a:srgbClr val="27010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270106"/>
                </a:solidFill>
                <a:latin typeface="Calibri" pitchFamily="34" charset="0"/>
                <a:cs typeface="Calibri" pitchFamily="34" charset="0"/>
              </a:rPr>
              <a:t>buangan</a:t>
            </a:r>
            <a:r>
              <a:rPr lang="en-US" sz="2800" dirty="0">
                <a:solidFill>
                  <a:srgbClr val="27010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270106"/>
                </a:solidFill>
                <a:latin typeface="Calibri" pitchFamily="34" charset="0"/>
                <a:cs typeface="Calibri" pitchFamily="34" charset="0"/>
              </a:rPr>
              <a:t>industri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47625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7625">
              <a:spcBef>
                <a:spcPts val="1913"/>
              </a:spcBef>
            </a:pPr>
            <a:r>
              <a:rPr lang="en-US" sz="2300" u="sng" dirty="0" err="1"/>
              <a:t>Contoh</a:t>
            </a:r>
            <a:endParaRPr lang="en-US" sz="2300" dirty="0"/>
          </a:p>
          <a:p>
            <a:pPr marL="47625">
              <a:lnSpc>
                <a:spcPct val="101000"/>
              </a:lnSpc>
              <a:spcBef>
                <a:spcPts val="575"/>
              </a:spcBef>
            </a:pPr>
            <a:r>
              <a:rPr lang="en-US" sz="2300" dirty="0"/>
              <a:t>Air </a:t>
            </a:r>
            <a:r>
              <a:rPr lang="en-US" sz="2300" dirty="0" err="1"/>
              <a:t>sisa</a:t>
            </a:r>
            <a:r>
              <a:rPr lang="en-US" sz="2300" dirty="0"/>
              <a:t> </a:t>
            </a:r>
            <a:r>
              <a:rPr lang="en-US" sz="2300" dirty="0" err="1"/>
              <a:t>cucian</a:t>
            </a:r>
            <a:r>
              <a:rPr lang="en-US" sz="2300" dirty="0"/>
              <a:t> </a:t>
            </a:r>
            <a:r>
              <a:rPr lang="en-US" sz="2300" dirty="0" err="1"/>
              <a:t>daging</a:t>
            </a:r>
            <a:r>
              <a:rPr lang="en-US" sz="2300" dirty="0"/>
              <a:t>,  </a:t>
            </a:r>
            <a:r>
              <a:rPr lang="en-US" sz="2300" dirty="0" err="1"/>
              <a:t>buah</a:t>
            </a:r>
            <a:r>
              <a:rPr lang="en-US" sz="2300" dirty="0"/>
              <a:t>,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sayur</a:t>
            </a:r>
            <a:r>
              <a:rPr lang="en-US" sz="2300" dirty="0"/>
              <a:t> </a:t>
            </a:r>
            <a:r>
              <a:rPr lang="en-US" sz="2300" dirty="0" err="1"/>
              <a:t>dari</a:t>
            </a:r>
            <a:r>
              <a:rPr lang="en-US" sz="2300" dirty="0"/>
              <a:t> </a:t>
            </a:r>
            <a:endParaRPr lang="en-US" sz="2300" dirty="0" smtClean="0"/>
          </a:p>
          <a:p>
            <a:pPr marL="47625">
              <a:lnSpc>
                <a:spcPct val="101000"/>
              </a:lnSpc>
              <a:spcBef>
                <a:spcPts val="575"/>
              </a:spcBef>
            </a:pPr>
            <a:r>
              <a:rPr lang="en-US" sz="2300" dirty="0" err="1" smtClean="0"/>
              <a:t>industri</a:t>
            </a:r>
            <a:r>
              <a:rPr lang="en-US" sz="2300" dirty="0" smtClean="0"/>
              <a:t> </a:t>
            </a:r>
            <a:r>
              <a:rPr lang="en-US" sz="2300" dirty="0" err="1"/>
              <a:t>pengolahan</a:t>
            </a:r>
            <a:r>
              <a:rPr lang="en-US" sz="2300" dirty="0"/>
              <a:t>  </a:t>
            </a:r>
            <a:r>
              <a:rPr lang="en-US" sz="2300" dirty="0" err="1"/>
              <a:t>makanan</a:t>
            </a:r>
            <a:endParaRPr lang="en-US" sz="2300" dirty="0"/>
          </a:p>
          <a:p>
            <a:pPr marL="47625">
              <a:lnSpc>
                <a:spcPct val="101000"/>
              </a:lnSpc>
              <a:spcBef>
                <a:spcPts val="575"/>
              </a:spcBef>
            </a:pPr>
            <a:r>
              <a:rPr lang="en-US" sz="2300" dirty="0"/>
              <a:t>Air </a:t>
            </a:r>
            <a:r>
              <a:rPr lang="en-US" sz="2300" dirty="0" err="1"/>
              <a:t>sisa</a:t>
            </a:r>
            <a:r>
              <a:rPr lang="en-US" sz="2300" dirty="0"/>
              <a:t> </a:t>
            </a:r>
            <a:r>
              <a:rPr lang="en-US" sz="2300" dirty="0" err="1" smtClean="0"/>
              <a:t>pewarnaan</a:t>
            </a:r>
            <a:endParaRPr lang="en-US" sz="2300" dirty="0" smtClean="0"/>
          </a:p>
          <a:p>
            <a:pPr marL="47625">
              <a:lnSpc>
                <a:spcPct val="101000"/>
              </a:lnSpc>
              <a:spcBef>
                <a:spcPts val="575"/>
              </a:spcBef>
            </a:pPr>
            <a:r>
              <a:rPr lang="en-US" sz="2300" dirty="0" err="1" smtClean="0"/>
              <a:t>kain</a:t>
            </a:r>
            <a:r>
              <a:rPr lang="en-US" sz="2300" dirty="0" smtClean="0"/>
              <a:t>  </a:t>
            </a:r>
            <a:r>
              <a:rPr lang="en-US" sz="2300" dirty="0" err="1"/>
              <a:t>dari</a:t>
            </a:r>
            <a:r>
              <a:rPr lang="en-US" sz="2300" dirty="0"/>
              <a:t> </a:t>
            </a:r>
            <a:r>
              <a:rPr lang="en-US" sz="2300" dirty="0" err="1"/>
              <a:t>industri</a:t>
            </a:r>
            <a:r>
              <a:rPr lang="en-US" sz="2300" dirty="0"/>
              <a:t> </a:t>
            </a:r>
            <a:endParaRPr lang="en-US" sz="2300" dirty="0" smtClean="0"/>
          </a:p>
          <a:p>
            <a:pPr marL="47625">
              <a:lnSpc>
                <a:spcPct val="101000"/>
              </a:lnSpc>
              <a:spcBef>
                <a:spcPts val="575"/>
              </a:spcBef>
            </a:pPr>
            <a:r>
              <a:rPr lang="en-US" sz="2300" dirty="0" err="1" smtClean="0"/>
              <a:t>tekstil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988" y="301625"/>
            <a:ext cx="7947025" cy="1001713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  <a:tabLst>
                <a:tab pos="993775" algn="l"/>
                <a:tab pos="2416175" algn="l"/>
                <a:tab pos="3398838" algn="l"/>
                <a:tab pos="5240338" algn="l"/>
              </a:tabLst>
            </a:pPr>
            <a:r>
              <a:rPr lang="en-US" sz="3200" smtClean="0">
                <a:solidFill>
                  <a:srgbClr val="2D4400"/>
                </a:solidFill>
                <a:latin typeface="Kristen ITC" pitchFamily="66" charset="0"/>
                <a:ea typeface="Kristen ITC" pitchFamily="66" charset="0"/>
                <a:cs typeface="Kristen ITC" pitchFamily="66" charset="0"/>
              </a:rPr>
              <a:t>Rembesan	dan	Luapan	(infiltration  and	inflow)</a:t>
            </a:r>
            <a:endParaRPr lang="en-US" sz="3200" smtClean="0">
              <a:latin typeface="Kristen ITC" pitchFamily="66" charset="0"/>
              <a:ea typeface="Kristen ITC" pitchFamily="66" charset="0"/>
              <a:cs typeface="Kristen ITC" pitchFamily="66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388" y="1406525"/>
            <a:ext cx="4029075" cy="3031599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tabLst>
                <a:tab pos="1503363" algn="l"/>
              </a:tabLst>
            </a:pPr>
            <a:r>
              <a:rPr lang="en-US" sz="2400" dirty="0" err="1"/>
              <a:t>Limbah</a:t>
            </a:r>
            <a:r>
              <a:rPr lang="en-US" sz="2400" dirty="0"/>
              <a:t> </a:t>
            </a:r>
            <a:r>
              <a:rPr lang="en-US" sz="2400" dirty="0" err="1"/>
              <a:t>cair</a:t>
            </a:r>
            <a:r>
              <a:rPr lang="en-US" sz="2400" dirty="0"/>
              <a:t> yang </a:t>
            </a:r>
            <a:r>
              <a:rPr lang="en-US" sz="2400" dirty="0" err="1" smtClean="0"/>
              <a:t>berasal</a:t>
            </a:r>
            <a:endParaRPr lang="en-US" sz="2400" dirty="0" smtClean="0"/>
          </a:p>
          <a:p>
            <a:pPr marL="12700">
              <a:spcBef>
                <a:spcPts val="100"/>
              </a:spcBef>
              <a:tabLst>
                <a:tab pos="1503363" algn="l"/>
              </a:tabLst>
            </a:pPr>
            <a:r>
              <a:rPr lang="en-US" sz="2400" dirty="0" err="1" smtClean="0"/>
              <a:t>dari</a:t>
            </a:r>
            <a:r>
              <a:rPr lang="en-US" sz="2400" dirty="0" smtClean="0"/>
              <a:t> 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 </a:t>
            </a:r>
            <a:r>
              <a:rPr lang="en-US" sz="2400" dirty="0" err="1"/>
              <a:t>memasuki</a:t>
            </a:r>
            <a:r>
              <a:rPr lang="en-US" sz="2400" dirty="0"/>
              <a:t> </a:t>
            </a:r>
            <a:r>
              <a:rPr lang="en-US" sz="2400" dirty="0" err="1"/>
              <a:t>saluran</a:t>
            </a:r>
            <a:r>
              <a:rPr lang="en-US" sz="2400" dirty="0"/>
              <a:t>  </a:t>
            </a:r>
            <a:endParaRPr lang="en-US" sz="2400" dirty="0" smtClean="0"/>
          </a:p>
          <a:p>
            <a:pPr marL="12700">
              <a:spcBef>
                <a:spcPts val="100"/>
              </a:spcBef>
              <a:tabLst>
                <a:tab pos="1503363" algn="l"/>
              </a:tabLst>
            </a:pPr>
            <a:r>
              <a:rPr lang="en-US" sz="2400" dirty="0" err="1" smtClean="0"/>
              <a:t>pembuangan</a:t>
            </a:r>
            <a:r>
              <a:rPr lang="en-US" sz="2400" dirty="0" smtClean="0"/>
              <a:t> </a:t>
            </a:r>
            <a:r>
              <a:rPr lang="en-US" sz="2400" dirty="0" err="1"/>
              <a:t>limbah</a:t>
            </a:r>
            <a:r>
              <a:rPr lang="en-US" sz="2400" dirty="0"/>
              <a:t> </a:t>
            </a:r>
            <a:r>
              <a:rPr lang="en-US" sz="2400" dirty="0" err="1"/>
              <a:t>cair</a:t>
            </a:r>
            <a:r>
              <a:rPr lang="en-US" sz="2400" dirty="0"/>
              <a:t>  </a:t>
            </a:r>
            <a:endParaRPr lang="en-US" sz="2400" dirty="0" smtClean="0"/>
          </a:p>
          <a:p>
            <a:pPr marL="12700">
              <a:spcBef>
                <a:spcPts val="100"/>
              </a:spcBef>
              <a:tabLst>
                <a:tab pos="1503363" algn="l"/>
              </a:tabLst>
            </a:pPr>
            <a:r>
              <a:rPr lang="en-US" sz="2400" dirty="0" err="1" smtClean="0"/>
              <a:t>kemudian</a:t>
            </a:r>
            <a:r>
              <a:rPr lang="en-US" sz="2400" dirty="0"/>
              <a:t>	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endParaRPr lang="en-US" sz="2400" dirty="0" smtClean="0"/>
          </a:p>
          <a:p>
            <a:pPr marL="12700">
              <a:spcBef>
                <a:spcPts val="100"/>
              </a:spcBef>
              <a:tabLst>
                <a:tab pos="1503363" algn="l"/>
              </a:tabLst>
            </a:pPr>
            <a:r>
              <a:rPr lang="en-US" sz="2400" dirty="0" err="1" smtClean="0"/>
              <a:t>rembesan</a:t>
            </a:r>
            <a:r>
              <a:rPr lang="en-US" sz="2400" dirty="0" smtClean="0"/>
              <a:t> 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 smtClean="0"/>
              <a:t>tanah</a:t>
            </a:r>
            <a:endParaRPr lang="en-US" sz="2400" dirty="0" smtClean="0"/>
          </a:p>
          <a:p>
            <a:pPr marL="12700">
              <a:spcBef>
                <a:spcPts val="100"/>
              </a:spcBef>
              <a:tabLst>
                <a:tab pos="1503363" algn="l"/>
              </a:tabLst>
            </a:pP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/>
              <a:t>luapan</a:t>
            </a:r>
            <a:r>
              <a:rPr lang="en-US" sz="2400" dirty="0"/>
              <a:t> 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endParaRPr lang="en-US" sz="2400" dirty="0" smtClean="0"/>
          </a:p>
          <a:p>
            <a:pPr marL="12700">
              <a:spcBef>
                <a:spcPts val="100"/>
              </a:spcBef>
              <a:tabLst>
                <a:tab pos="1503363" algn="l"/>
              </a:tabLst>
            </a:pPr>
            <a:r>
              <a:rPr lang="en-US" sz="2400" dirty="0" err="1" smtClean="0"/>
              <a:t>permukaan</a:t>
            </a:r>
            <a:endParaRPr lang="en-US" sz="2400" dirty="0"/>
          </a:p>
        </p:txBody>
      </p:sp>
      <p:sp>
        <p:nvSpPr>
          <p:cNvPr id="17412" name="object 4"/>
          <p:cNvSpPr>
            <a:spLocks noChangeArrowheads="1"/>
          </p:cNvSpPr>
          <p:nvPr/>
        </p:nvSpPr>
        <p:spPr bwMode="auto">
          <a:xfrm>
            <a:off x="4724400" y="1295400"/>
            <a:ext cx="4114800" cy="49752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611188"/>
            <a:ext cx="2362200" cy="1304925"/>
          </a:xfrm>
        </p:spPr>
        <p:txBody>
          <a:bodyPr tIns="12700" rtlCol="0"/>
          <a:lstStyle/>
          <a:p>
            <a:pPr marL="12700" marR="5080" eaLnBrk="1" fontAlgn="auto" hangingPunct="1">
              <a:spcBef>
                <a:spcPts val="100"/>
              </a:spcBef>
              <a:spcAft>
                <a:spcPts val="0"/>
              </a:spcAft>
              <a:tabLst>
                <a:tab pos="810260" algn="l"/>
              </a:tabLst>
              <a:defRPr/>
            </a:pPr>
            <a:r>
              <a:rPr sz="2800" spc="229" dirty="0">
                <a:solidFill>
                  <a:srgbClr val="7E7E7E"/>
                </a:solidFill>
                <a:latin typeface="Kristen ITC"/>
                <a:cs typeface="Kristen ITC"/>
              </a:rPr>
              <a:t>Ai</a:t>
            </a:r>
            <a:r>
              <a:rPr sz="2800" dirty="0">
                <a:solidFill>
                  <a:srgbClr val="7E7E7E"/>
                </a:solidFill>
                <a:latin typeface="Kristen ITC"/>
                <a:cs typeface="Kristen ITC"/>
              </a:rPr>
              <a:t>r	</a:t>
            </a:r>
            <a:r>
              <a:rPr sz="2800" spc="220">
                <a:solidFill>
                  <a:srgbClr val="7E7E7E"/>
                </a:solidFill>
                <a:latin typeface="Kristen ITC"/>
                <a:cs typeface="Kristen ITC"/>
              </a:rPr>
              <a:t>hu</a:t>
            </a:r>
            <a:r>
              <a:rPr sz="2800" spc="235">
                <a:solidFill>
                  <a:srgbClr val="7E7E7E"/>
                </a:solidFill>
                <a:latin typeface="Kristen ITC"/>
                <a:cs typeface="Kristen ITC"/>
              </a:rPr>
              <a:t>j</a:t>
            </a:r>
            <a:r>
              <a:rPr sz="2800" spc="215">
                <a:solidFill>
                  <a:srgbClr val="7E7E7E"/>
                </a:solidFill>
                <a:latin typeface="Kristen ITC"/>
                <a:cs typeface="Kristen ITC"/>
              </a:rPr>
              <a:t>a</a:t>
            </a:r>
            <a:r>
              <a:rPr sz="2800">
                <a:solidFill>
                  <a:srgbClr val="7E7E7E"/>
                </a:solidFill>
                <a:latin typeface="Kristen ITC"/>
                <a:cs typeface="Kristen ITC"/>
              </a:rPr>
              <a:t>n  </a:t>
            </a:r>
            <a:r>
              <a:rPr lang="en-US" sz="2800" dirty="0" smtClean="0">
                <a:solidFill>
                  <a:srgbClr val="7E7E7E"/>
                </a:solidFill>
                <a:latin typeface="Kristen ITC"/>
                <a:cs typeface="Kristen ITC"/>
              </a:rPr>
              <a:t/>
            </a:r>
            <a:br>
              <a:rPr lang="en-US" sz="2800" dirty="0" smtClean="0">
                <a:solidFill>
                  <a:srgbClr val="7E7E7E"/>
                </a:solidFill>
                <a:latin typeface="Kristen ITC"/>
                <a:cs typeface="Kristen ITC"/>
              </a:rPr>
            </a:br>
            <a:r>
              <a:rPr sz="2800" spc="185" smtClean="0">
                <a:solidFill>
                  <a:srgbClr val="7E7E7E"/>
                </a:solidFill>
                <a:latin typeface="Kristen ITC"/>
                <a:cs typeface="Kristen ITC"/>
              </a:rPr>
              <a:t>(</a:t>
            </a:r>
            <a:r>
              <a:rPr sz="2800" spc="185" dirty="0">
                <a:solidFill>
                  <a:srgbClr val="7E7E7E"/>
                </a:solidFill>
                <a:latin typeface="Kristen ITC"/>
                <a:cs typeface="Kristen ITC"/>
              </a:rPr>
              <a:t>storm</a:t>
            </a:r>
            <a:r>
              <a:rPr sz="2800">
                <a:latin typeface="Kristen ITC"/>
                <a:cs typeface="Kristen ITC"/>
              </a:rPr>
              <a:t/>
            </a:r>
            <a:br>
              <a:rPr sz="2800">
                <a:latin typeface="Kristen ITC"/>
                <a:cs typeface="Kristen ITC"/>
              </a:rPr>
            </a:br>
            <a:r>
              <a:rPr sz="2800" spc="185" dirty="0">
                <a:solidFill>
                  <a:srgbClr val="7E7E7E"/>
                </a:solidFill>
                <a:latin typeface="Kristen ITC"/>
                <a:cs typeface="Kristen ITC"/>
              </a:rPr>
              <a:t>water)</a:t>
            </a:r>
            <a:endParaRPr sz="2800">
              <a:latin typeface="Kristen ITC"/>
              <a:cs typeface="Kristen IT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0600" y="768350"/>
            <a:ext cx="3886200" cy="892937"/>
          </a:xfrm>
          <a:prstGeom prst="rect">
            <a:avLst/>
          </a:prstGeom>
          <a:ln w="9344">
            <a:solidFill>
              <a:srgbClr val="91CF4F"/>
            </a:solidFill>
          </a:ln>
        </p:spPr>
        <p:txBody>
          <a:bodyPr lIns="0" tIns="184150" rIns="0" bIns="0">
            <a:spAutoFit/>
          </a:bodyPr>
          <a:lstStyle/>
          <a:p>
            <a:pPr marL="88900">
              <a:lnSpc>
                <a:spcPct val="102000"/>
              </a:lnSpc>
              <a:spcBef>
                <a:spcPts val="1450"/>
              </a:spcBef>
            </a:pPr>
            <a:r>
              <a:rPr lang="en-US" sz="1700" dirty="0" err="1"/>
              <a:t>Limbah</a:t>
            </a:r>
            <a:r>
              <a:rPr lang="en-US" sz="1700" dirty="0"/>
              <a:t> </a:t>
            </a:r>
            <a:r>
              <a:rPr lang="en-US" sz="1700" dirty="0" err="1"/>
              <a:t>cair</a:t>
            </a:r>
            <a:r>
              <a:rPr lang="en-US" sz="1700" dirty="0"/>
              <a:t> yang </a:t>
            </a:r>
            <a:r>
              <a:rPr lang="en-US" sz="1700" dirty="0" err="1"/>
              <a:t>berasal</a:t>
            </a:r>
            <a:r>
              <a:rPr lang="en-US" sz="1700" dirty="0"/>
              <a:t> </a:t>
            </a:r>
            <a:r>
              <a:rPr lang="en-US" sz="1700" dirty="0" err="1"/>
              <a:t>dari</a:t>
            </a:r>
            <a:r>
              <a:rPr lang="en-US" sz="1700" dirty="0"/>
              <a:t> </a:t>
            </a:r>
            <a:r>
              <a:rPr lang="en-US" sz="1700" dirty="0" err="1"/>
              <a:t>aliran</a:t>
            </a:r>
            <a:r>
              <a:rPr lang="en-US" sz="1700" dirty="0"/>
              <a:t> </a:t>
            </a:r>
            <a:endParaRPr lang="en-US" sz="1700" dirty="0" smtClean="0"/>
          </a:p>
          <a:p>
            <a:pPr marL="88900">
              <a:lnSpc>
                <a:spcPct val="102000"/>
              </a:lnSpc>
              <a:spcBef>
                <a:spcPts val="1450"/>
              </a:spcBef>
            </a:pPr>
            <a:r>
              <a:rPr lang="en-US" sz="1700" dirty="0" smtClean="0"/>
              <a:t> </a:t>
            </a:r>
            <a:r>
              <a:rPr lang="en-US" sz="1700" dirty="0"/>
              <a:t>air </a:t>
            </a:r>
            <a:r>
              <a:rPr lang="en-US" sz="1700" dirty="0" err="1"/>
              <a:t>hujan</a:t>
            </a:r>
            <a:r>
              <a:rPr lang="en-US" sz="1700" dirty="0"/>
              <a:t> </a:t>
            </a:r>
            <a:r>
              <a:rPr lang="en-US" sz="1700" dirty="0" err="1"/>
              <a:t>di</a:t>
            </a:r>
            <a:r>
              <a:rPr lang="en-US" sz="1700" dirty="0"/>
              <a:t> </a:t>
            </a:r>
            <a:r>
              <a:rPr lang="en-US" sz="1700" dirty="0" err="1"/>
              <a:t>atas</a:t>
            </a:r>
            <a:r>
              <a:rPr lang="en-US" sz="1700" dirty="0"/>
              <a:t> </a:t>
            </a:r>
            <a:r>
              <a:rPr lang="en-US" sz="1700" dirty="0" err="1"/>
              <a:t>permukaan</a:t>
            </a:r>
            <a:r>
              <a:rPr lang="en-US" sz="1700" dirty="0"/>
              <a:t> </a:t>
            </a:r>
            <a:r>
              <a:rPr lang="en-US" sz="1700" dirty="0" err="1"/>
              <a:t>tanah</a:t>
            </a:r>
            <a:endParaRPr lang="en-US" sz="1700" dirty="0"/>
          </a:p>
        </p:txBody>
      </p:sp>
      <p:sp>
        <p:nvSpPr>
          <p:cNvPr id="18436" name="object 4"/>
          <p:cNvSpPr>
            <a:spLocks noChangeArrowheads="1"/>
          </p:cNvSpPr>
          <p:nvPr/>
        </p:nvSpPr>
        <p:spPr bwMode="auto">
          <a:xfrm>
            <a:off x="3276600" y="1066800"/>
            <a:ext cx="1143000" cy="304800"/>
          </a:xfrm>
          <a:custGeom>
            <a:avLst/>
            <a:gdLst>
              <a:gd name="T0" fmla="*/ 0 w 1143000"/>
              <a:gd name="T1" fmla="*/ 0 h 304800"/>
              <a:gd name="T2" fmla="*/ 1143000 w 1143000"/>
              <a:gd name="T3" fmla="*/ 304800 h 304800"/>
            </a:gdLst>
            <a:ahLst/>
            <a:cxnLst/>
            <a:rect l="T0" t="T1" r="T2" b="T3"/>
            <a:pathLst>
              <a:path w="1143000" h="304800">
                <a:moveTo>
                  <a:pt x="8889" y="76200"/>
                </a:moveTo>
                <a:lnTo>
                  <a:pt x="0" y="76200"/>
                </a:lnTo>
                <a:lnTo>
                  <a:pt x="0" y="228600"/>
                </a:lnTo>
                <a:lnTo>
                  <a:pt x="8889" y="228600"/>
                </a:lnTo>
                <a:lnTo>
                  <a:pt x="8889" y="76200"/>
                </a:lnTo>
                <a:close/>
              </a:path>
              <a:path w="1143000" h="304800">
                <a:moveTo>
                  <a:pt x="36830" y="76200"/>
                </a:moveTo>
                <a:lnTo>
                  <a:pt x="17780" y="76200"/>
                </a:lnTo>
                <a:lnTo>
                  <a:pt x="17780" y="228600"/>
                </a:lnTo>
                <a:lnTo>
                  <a:pt x="36830" y="228600"/>
                </a:lnTo>
                <a:lnTo>
                  <a:pt x="36830" y="76200"/>
                </a:lnTo>
                <a:close/>
              </a:path>
              <a:path w="1143000" h="304800">
                <a:moveTo>
                  <a:pt x="990600" y="0"/>
                </a:moveTo>
                <a:lnTo>
                  <a:pt x="990600" y="76200"/>
                </a:lnTo>
                <a:lnTo>
                  <a:pt x="46989" y="76200"/>
                </a:lnTo>
                <a:lnTo>
                  <a:pt x="46989" y="228600"/>
                </a:lnTo>
                <a:lnTo>
                  <a:pt x="990600" y="228600"/>
                </a:lnTo>
                <a:lnTo>
                  <a:pt x="990600" y="304800"/>
                </a:lnTo>
                <a:lnTo>
                  <a:pt x="1143000" y="152400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7" name="object 5"/>
          <p:cNvSpPr>
            <a:spLocks noChangeArrowheads="1"/>
          </p:cNvSpPr>
          <p:nvPr/>
        </p:nvSpPr>
        <p:spPr bwMode="auto">
          <a:xfrm>
            <a:off x="3187700" y="1136650"/>
            <a:ext cx="34925" cy="177800"/>
          </a:xfrm>
          <a:custGeom>
            <a:avLst/>
            <a:gdLst>
              <a:gd name="T0" fmla="*/ 0 w 34925"/>
              <a:gd name="T1" fmla="*/ 0 h 178434"/>
              <a:gd name="T2" fmla="*/ 34925 w 34925"/>
              <a:gd name="T3" fmla="*/ 178434 h 178434"/>
            </a:gdLst>
            <a:ahLst/>
            <a:cxnLst/>
            <a:rect l="T0" t="T1" r="T2" b="T3"/>
            <a:pathLst>
              <a:path w="34925" h="178434">
                <a:moveTo>
                  <a:pt x="0" y="177918"/>
                </a:moveTo>
                <a:lnTo>
                  <a:pt x="34408" y="177918"/>
                </a:lnTo>
                <a:lnTo>
                  <a:pt x="34408" y="0"/>
                </a:lnTo>
                <a:lnTo>
                  <a:pt x="0" y="0"/>
                </a:lnTo>
                <a:lnTo>
                  <a:pt x="0" y="177918"/>
                </a:lnTo>
                <a:close/>
              </a:path>
            </a:pathLst>
          </a:custGeom>
          <a:solidFill>
            <a:srgbClr val="09032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8" name="object 6"/>
          <p:cNvSpPr>
            <a:spLocks noChangeArrowheads="1"/>
          </p:cNvSpPr>
          <p:nvPr/>
        </p:nvSpPr>
        <p:spPr bwMode="auto">
          <a:xfrm>
            <a:off x="3205163" y="1136650"/>
            <a:ext cx="46037" cy="177800"/>
          </a:xfrm>
          <a:custGeom>
            <a:avLst/>
            <a:gdLst>
              <a:gd name="T0" fmla="*/ 0 w 45085"/>
              <a:gd name="T1" fmla="*/ 0 h 178434"/>
              <a:gd name="T2" fmla="*/ 45085 w 45085"/>
              <a:gd name="T3" fmla="*/ 178434 h 178434"/>
            </a:gdLst>
            <a:ahLst/>
            <a:cxnLst/>
            <a:rect l="T0" t="T1" r="T2" b="T3"/>
            <a:pathLst>
              <a:path w="45085" h="178434">
                <a:moveTo>
                  <a:pt x="0" y="177918"/>
                </a:moveTo>
                <a:lnTo>
                  <a:pt x="44568" y="177918"/>
                </a:lnTo>
                <a:lnTo>
                  <a:pt x="44568" y="0"/>
                </a:lnTo>
                <a:lnTo>
                  <a:pt x="0" y="0"/>
                </a:lnTo>
                <a:lnTo>
                  <a:pt x="0" y="177918"/>
                </a:lnTo>
                <a:close/>
              </a:path>
            </a:pathLst>
          </a:custGeom>
          <a:solidFill>
            <a:srgbClr val="09032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9" name="object 7"/>
          <p:cNvSpPr>
            <a:spLocks noChangeArrowheads="1"/>
          </p:cNvSpPr>
          <p:nvPr/>
        </p:nvSpPr>
        <p:spPr bwMode="auto">
          <a:xfrm>
            <a:off x="3248025" y="1073150"/>
            <a:ext cx="1095375" cy="304800"/>
          </a:xfrm>
          <a:custGeom>
            <a:avLst/>
            <a:gdLst>
              <a:gd name="T0" fmla="*/ 0 w 1096010"/>
              <a:gd name="T1" fmla="*/ 0 h 304800"/>
              <a:gd name="T2" fmla="*/ 1096010 w 1096010"/>
              <a:gd name="T3" fmla="*/ 304800 h 304800"/>
            </a:gdLst>
            <a:ahLst/>
            <a:cxnLst/>
            <a:rect l="T0" t="T1" r="T2" b="T3"/>
            <a:pathLst>
              <a:path w="1096010" h="304800">
                <a:moveTo>
                  <a:pt x="0" y="76200"/>
                </a:moveTo>
                <a:lnTo>
                  <a:pt x="943610" y="76200"/>
                </a:lnTo>
                <a:lnTo>
                  <a:pt x="943610" y="0"/>
                </a:lnTo>
                <a:lnTo>
                  <a:pt x="1096010" y="152400"/>
                </a:lnTo>
                <a:lnTo>
                  <a:pt x="943610" y="304800"/>
                </a:lnTo>
                <a:lnTo>
                  <a:pt x="943610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noFill/>
          <a:ln w="25518">
            <a:solidFill>
              <a:srgbClr val="09032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0" name="object 8"/>
          <p:cNvSpPr>
            <a:spLocks noChangeArrowheads="1"/>
          </p:cNvSpPr>
          <p:nvPr/>
        </p:nvSpPr>
        <p:spPr bwMode="auto">
          <a:xfrm>
            <a:off x="3200400" y="1073150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18">
            <a:solidFill>
              <a:srgbClr val="09032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1" name="object 9"/>
          <p:cNvSpPr>
            <a:spLocks noChangeArrowheads="1"/>
          </p:cNvSpPr>
          <p:nvPr/>
        </p:nvSpPr>
        <p:spPr bwMode="auto">
          <a:xfrm>
            <a:off x="4343400" y="1377950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18">
            <a:solidFill>
              <a:srgbClr val="09032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2" name="object 10"/>
          <p:cNvSpPr>
            <a:spLocks noChangeArrowheads="1"/>
          </p:cNvSpPr>
          <p:nvPr/>
        </p:nvSpPr>
        <p:spPr bwMode="auto">
          <a:xfrm>
            <a:off x="1066800" y="2139950"/>
            <a:ext cx="7086600" cy="3733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988" y="515938"/>
            <a:ext cx="4494212" cy="57308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dirty="0">
                <a:latin typeface="Arial"/>
                <a:cs typeface="Arial"/>
              </a:rPr>
              <a:t>Limbah </a:t>
            </a:r>
            <a:r>
              <a:rPr spc="-5" dirty="0">
                <a:latin typeface="Arial"/>
                <a:cs typeface="Arial"/>
              </a:rPr>
              <a:t>padat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988" y="1266825"/>
            <a:ext cx="7418387" cy="4260077"/>
          </a:xfrm>
          <a:prstGeom prst="rect">
            <a:avLst/>
          </a:prstGeom>
        </p:spPr>
        <p:txBody>
          <a:bodyPr lIns="0" tIns="76200" rIns="0" bIns="0">
            <a:spAutoFit/>
          </a:bodyPr>
          <a:lstStyle/>
          <a:p>
            <a:pPr marL="12700">
              <a:spcBef>
                <a:spcPts val="500"/>
              </a:spcBef>
            </a:pP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limbah</a:t>
            </a:r>
            <a:r>
              <a:rPr lang="en-US" sz="2000" dirty="0"/>
              <a:t> paling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endParaRPr lang="en-US" sz="2000" dirty="0"/>
          </a:p>
          <a:p>
            <a:pPr marL="12700">
              <a:lnSpc>
                <a:spcPct val="121000"/>
              </a:lnSpc>
            </a:pPr>
            <a:r>
              <a:rPr lang="en-US" sz="2000" dirty="0" err="1"/>
              <a:t>Bentuk</a:t>
            </a:r>
            <a:r>
              <a:rPr lang="en-US" sz="2000" dirty="0"/>
              <a:t>, </a:t>
            </a:r>
            <a:r>
              <a:rPr lang="en-US" sz="2000" dirty="0" err="1"/>
              <a:t>jenis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komposisi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dipengaruhi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endParaRPr lang="en-US" sz="2000" dirty="0" smtClean="0"/>
          </a:p>
          <a:p>
            <a:pPr marL="12700">
              <a:lnSpc>
                <a:spcPct val="121000"/>
              </a:lnSpc>
            </a:pPr>
            <a:r>
              <a:rPr lang="en-US" sz="2000" dirty="0" err="1" smtClean="0"/>
              <a:t>masyarakat</a:t>
            </a:r>
            <a:r>
              <a:rPr lang="en-US" sz="2000" dirty="0" smtClean="0"/>
              <a:t>  </a:t>
            </a:r>
          </a:p>
          <a:p>
            <a:pPr marL="12700">
              <a:lnSpc>
                <a:spcPct val="121000"/>
              </a:lnSpc>
            </a:pPr>
            <a:r>
              <a:rPr lang="en-US" sz="2000" dirty="0" err="1" smtClean="0"/>
              <a:t>Semakin</a:t>
            </a:r>
            <a:r>
              <a:rPr lang="en-US" sz="2000" dirty="0" smtClean="0"/>
              <a:t> </a:t>
            </a:r>
            <a:r>
              <a:rPr lang="en-US" sz="2000" dirty="0" err="1"/>
              <a:t>padat</a:t>
            </a:r>
            <a:r>
              <a:rPr lang="en-US" sz="2000" dirty="0"/>
              <a:t> </a:t>
            </a:r>
            <a:r>
              <a:rPr lang="en-US" sz="2000" dirty="0" err="1"/>
              <a:t>populasi</a:t>
            </a:r>
            <a:r>
              <a:rPr lang="en-US" sz="2000" dirty="0"/>
              <a:t>,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 </a:t>
            </a:r>
            <a:r>
              <a:rPr lang="en-US" sz="2000" dirty="0" err="1" smtClean="0"/>
              <a:t>limbah</a:t>
            </a:r>
            <a:r>
              <a:rPr lang="en-US" sz="2000" dirty="0" smtClean="0"/>
              <a:t> </a:t>
            </a:r>
            <a:r>
              <a:rPr lang="en-US" sz="2000" dirty="0" err="1" smtClean="0"/>
              <a:t>padat</a:t>
            </a:r>
            <a:endParaRPr lang="en-US" sz="2000" dirty="0"/>
          </a:p>
          <a:p>
            <a:pPr marL="12700"/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en-US" sz="2000" u="sng" dirty="0" err="1"/>
              <a:t>Jenis</a:t>
            </a:r>
            <a:endParaRPr lang="en-US" sz="2000" dirty="0"/>
          </a:p>
          <a:p>
            <a:pPr marL="12700">
              <a:spcBef>
                <a:spcPts val="438"/>
              </a:spcBef>
              <a:buSzPct val="94000"/>
              <a:buFontTx/>
              <a:buAutoNum type="arabicPeriod"/>
            </a:pP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busuk</a:t>
            </a:r>
            <a:r>
              <a:rPr lang="en-US" dirty="0"/>
              <a:t> (garbage)</a:t>
            </a:r>
          </a:p>
          <a:p>
            <a:pPr marL="12700">
              <a:lnSpc>
                <a:spcPct val="121000"/>
              </a:lnSpc>
              <a:buSzPct val="94000"/>
              <a:buFontTx/>
              <a:buAutoNum type="arabicPeriod"/>
            </a:pP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anorganik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busuk</a:t>
            </a:r>
            <a:r>
              <a:rPr lang="en-US" dirty="0"/>
              <a:t> (rubbish)  </a:t>
            </a:r>
            <a:endParaRPr lang="en-US" dirty="0" smtClean="0"/>
          </a:p>
          <a:p>
            <a:pPr marL="12700">
              <a:lnSpc>
                <a:spcPct val="121000"/>
              </a:lnSpc>
              <a:buSzPct val="94000"/>
              <a:buFontTx/>
              <a:buAutoNum type="arabicPeriod"/>
            </a:pPr>
            <a:r>
              <a:rPr lang="en-US" dirty="0" err="1" smtClean="0"/>
              <a:t>Sampah</a:t>
            </a:r>
            <a:r>
              <a:rPr lang="en-US" dirty="0" smtClean="0"/>
              <a:t> </a:t>
            </a:r>
            <a:r>
              <a:rPr lang="en-US" dirty="0" err="1"/>
              <a:t>abu</a:t>
            </a:r>
            <a:r>
              <a:rPr lang="en-US" dirty="0"/>
              <a:t> (ashes)</a:t>
            </a:r>
          </a:p>
          <a:p>
            <a:pPr marL="12700">
              <a:lnSpc>
                <a:spcPct val="121000"/>
              </a:lnSpc>
            </a:pPr>
            <a:r>
              <a:rPr lang="en-US" dirty="0"/>
              <a:t>4.Sampah </a:t>
            </a:r>
            <a:r>
              <a:rPr lang="en-US" dirty="0" err="1"/>
              <a:t>bangkai</a:t>
            </a:r>
            <a:r>
              <a:rPr lang="en-US" dirty="0"/>
              <a:t> </a:t>
            </a:r>
            <a:r>
              <a:rPr lang="en-US" dirty="0" err="1"/>
              <a:t>binatang</a:t>
            </a:r>
            <a:r>
              <a:rPr lang="en-US" dirty="0"/>
              <a:t> (dead animal)  </a:t>
            </a:r>
            <a:endParaRPr lang="en-US" dirty="0" smtClean="0"/>
          </a:p>
          <a:p>
            <a:pPr marL="12700">
              <a:lnSpc>
                <a:spcPct val="121000"/>
              </a:lnSpc>
            </a:pPr>
            <a:r>
              <a:rPr lang="en-US" dirty="0" smtClean="0"/>
              <a:t>5.Sampah </a:t>
            </a:r>
            <a:r>
              <a:rPr lang="en-US" dirty="0" err="1"/>
              <a:t>sapuan</a:t>
            </a:r>
            <a:r>
              <a:rPr lang="en-US" dirty="0"/>
              <a:t> (street sweeping) </a:t>
            </a:r>
            <a:endParaRPr lang="en-US" dirty="0" smtClean="0"/>
          </a:p>
          <a:p>
            <a:pPr marL="12700">
              <a:lnSpc>
                <a:spcPct val="121000"/>
              </a:lnSpc>
            </a:pPr>
            <a:r>
              <a:rPr lang="en-US" dirty="0" smtClean="0"/>
              <a:t>6.Sampah </a:t>
            </a:r>
            <a:r>
              <a:rPr lang="en-US" dirty="0" err="1"/>
              <a:t>industri</a:t>
            </a:r>
            <a:r>
              <a:rPr lang="en-US" dirty="0"/>
              <a:t> (industrial waste)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988" y="515938"/>
            <a:ext cx="4265612" cy="57308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dirty="0">
                <a:latin typeface="Arial"/>
                <a:cs typeface="Arial"/>
              </a:rPr>
              <a:t>Limbah </a:t>
            </a:r>
            <a:r>
              <a:rPr spc="-5" dirty="0">
                <a:latin typeface="Arial"/>
                <a:cs typeface="Arial"/>
              </a:rPr>
              <a:t>gas</a:t>
            </a:r>
            <a:r>
              <a:rPr spc="-10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(3)</a:t>
            </a:r>
          </a:p>
        </p:txBody>
      </p:sp>
      <p:sp>
        <p:nvSpPr>
          <p:cNvPr id="25603" name="object 3"/>
          <p:cNvSpPr>
            <a:spLocks noChangeArrowheads="1"/>
          </p:cNvSpPr>
          <p:nvPr/>
        </p:nvSpPr>
        <p:spPr bwMode="auto">
          <a:xfrm>
            <a:off x="381000" y="1905000"/>
            <a:ext cx="4670425" cy="3619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5000" y="2168525"/>
            <a:ext cx="2757488" cy="259814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49238" indent="-236538">
              <a:spcBef>
                <a:spcPts val="100"/>
              </a:spcBef>
              <a:buFont typeface="Arial" charset="0"/>
              <a:buChar char="•"/>
              <a:tabLst>
                <a:tab pos="249238" algn="l"/>
              </a:tabLst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Dilepaskan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udara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249238" indent="-236538">
              <a:buFont typeface="Arial" charset="0"/>
              <a:buChar char="•"/>
              <a:tabLst>
                <a:tab pos="249238" algn="l"/>
              </a:tabLst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Menurunkan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249238" indent="-236538">
              <a:tabLst>
                <a:tab pos="249238" algn="l"/>
              </a:tabLs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kualitas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udara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249238" indent="-236538">
              <a:buFont typeface="Arial" charset="0"/>
              <a:buChar char="•"/>
              <a:tabLst>
                <a:tab pos="249238" algn="l"/>
              </a:tabLst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menyebar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tempat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lain</a:t>
            </a:r>
          </a:p>
          <a:p>
            <a:pPr marL="249238" indent="-236538">
              <a:buFont typeface="Arial" charset="0"/>
              <a:buChar char="•"/>
              <a:tabLst>
                <a:tab pos="249238" algn="l"/>
              </a:tabLst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Hasil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dari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aktivitas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manusia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0" y="6096000"/>
            <a:ext cx="487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 err="1" smtClean="0">
                <a:latin typeface="Arial" pitchFamily="34" charset="0"/>
                <a:cs typeface="Arial" pitchFamily="34" charset="0"/>
              </a:rPr>
              <a:t>Tyas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 Lilia </a:t>
            </a:r>
            <a:r>
              <a:rPr lang="en-US" altLang="ko-KR" sz="2000" b="1" dirty="0" err="1" smtClean="0">
                <a:latin typeface="Arial" pitchFamily="34" charset="0"/>
                <a:cs typeface="Arial" pitchFamily="34" charset="0"/>
              </a:rPr>
              <a:t>Wardani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, SST., M.KKK</a:t>
            </a:r>
            <a:r>
              <a:rPr kumimoji="0" lang="en-US" altLang="ko-KR" sz="2000" b="1" dirty="0" smtClean="0">
                <a:latin typeface="Arial" pitchFamily="34" charset="0"/>
                <a:cs typeface="Arial" pitchFamily="34" charset="0"/>
              </a:rPr>
              <a:t>    </a:t>
            </a:r>
            <a:endParaRPr kumimoji="0" lang="en-US" altLang="ko-K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43808" y="2583845"/>
            <a:ext cx="3672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LIMBAH</a:t>
            </a:r>
          </a:p>
        </p:txBody>
      </p:sp>
      <p:sp>
        <p:nvSpPr>
          <p:cNvPr id="6" name="object 5"/>
          <p:cNvSpPr/>
          <p:nvPr/>
        </p:nvSpPr>
        <p:spPr>
          <a:xfrm>
            <a:off x="0" y="1447800"/>
            <a:ext cx="9144000" cy="3896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3281679" y="271779"/>
            <a:ext cx="28632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64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LIM</a:t>
            </a:r>
            <a:r>
              <a:rPr kumimoji="0" lang="en-US" sz="6000" b="1" i="0" u="none" strike="noStrike" kern="1200" cap="none" spc="-74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</a:t>
            </a:r>
            <a:r>
              <a:rPr kumimoji="0" lang="en-US" sz="6000" b="1" i="0" u="none" strike="noStrike" kern="1200" cap="none" spc="-66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AH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549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Beberapa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Macam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Limbah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Gas yang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umumnya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ada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udara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55369" name="Group 73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8229600" cy="5029200"/>
        </p:xfrm>
        <a:graphic>
          <a:graphicData uri="http://schemas.openxmlformats.org/drawingml/2006/table">
            <a:tbl>
              <a:tblPr/>
              <a:tblGrid>
                <a:gridCol w="658813"/>
                <a:gridCol w="1584325"/>
                <a:gridCol w="5986462"/>
              </a:tblGrid>
              <a:tr h="443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Jenis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Keterangan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Gas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tidak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berwarna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tidak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berbau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</a:tr>
              <a:tr h="44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Gas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tidak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berwarna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tidak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berbau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</a:tr>
              <a:tr h="44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NO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  <a:endParaRPr kumimoji="0" lang="en-US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Gas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berwarna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berbau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</a:tr>
              <a:tr h="44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SO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Tidak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berwarna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berbau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tajam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</a:tr>
              <a:tr h="44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HCl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Berupa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uap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</a:tr>
              <a:tr h="44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NH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Gas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tidak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berwarna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berbau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</a:tr>
              <a:tr h="44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CH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Gas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berbau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</a:tr>
              <a:tr h="44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Gas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tidak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berwarna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</a:tr>
              <a:tr h="44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Gas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berbau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</a:tr>
              <a:tr h="44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Cl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Gas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berbau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5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44624"/>
            <a:ext cx="6840760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BERDASARKAN SUMBERNYA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600" y="1268760"/>
            <a:ext cx="3024336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Limbah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Domestik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6096" y="1223070"/>
            <a:ext cx="3024336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Limbah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Industri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603" name="Picture 4" descr="D:\dd532f150265c5ed1a4552ab7da41a57_asap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944688"/>
            <a:ext cx="4033837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4" name="Picture 5" descr="D:\sampah_kuc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1943100"/>
            <a:ext cx="43561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44624"/>
            <a:ext cx="6840760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BERDASARKAN SUMBERNYA</a:t>
            </a:r>
          </a:p>
        </p:txBody>
      </p:sp>
      <p:sp>
        <p:nvSpPr>
          <p:cNvPr id="8" name="Rectangle 7"/>
          <p:cNvSpPr/>
          <p:nvPr/>
        </p:nvSpPr>
        <p:spPr>
          <a:xfrm>
            <a:off x="763538" y="1540082"/>
            <a:ext cx="3024336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Limbah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Pertanian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96544" y="1540082"/>
            <a:ext cx="4050146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Limbah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Pertambangan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27" name="Picture 2" descr="D:\penggunaan_pestisida_oleh_petani_10072519432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2260600"/>
            <a:ext cx="4610100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8" name="Picture 3" descr="D:\2372_kerusakan_300_1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950" y="2260600"/>
            <a:ext cx="4429125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1331913"/>
          </a:xfrm>
        </p:spPr>
        <p:txBody>
          <a:bodyPr/>
          <a:lstStyle/>
          <a:p>
            <a:pPr marL="631825" indent="-631825" eaLnBrk="1" hangingPunct="1"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2" action="ppaction://hlinksldjump"/>
              </a:rPr>
              <a:t>Limbah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2" action="ppaction://hlinksldjump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2" action="ppaction://hlinksldjump"/>
              </a:rPr>
              <a:t>Bahan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2" action="ppaction://hlinksldjump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2" action="ppaction://hlinksldjump"/>
              </a:rPr>
              <a:t>Berbahaya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2" action="ppaction://hlinksldjump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2" action="ppaction://hlinksldjump"/>
              </a:rPr>
              <a:t>dan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2" action="ppaction://hlinksldjump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2" action="ppaction://hlinksldjump"/>
              </a:rPr>
              <a:t>Beracun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2" action="ppaction://hlinksldjump"/>
              </a:rPr>
              <a:t> (B3)</a:t>
            </a:r>
            <a:endParaRPr 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775"/>
            <a:ext cx="8439150" cy="4772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/>
              <a:t>Menurut</a:t>
            </a:r>
            <a:r>
              <a:rPr lang="en-US" dirty="0" smtClean="0"/>
              <a:t> PP RI No. 18/1999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Berbahaya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Beracun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b="1" i="1" dirty="0" err="1" smtClean="0">
                <a:solidFill>
                  <a:srgbClr val="FF0000"/>
                </a:solidFill>
              </a:rPr>
              <a:t>Sisa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suatu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kegiatan</a:t>
            </a:r>
            <a:r>
              <a:rPr lang="en-US" b="1" i="1" dirty="0" smtClean="0">
                <a:solidFill>
                  <a:srgbClr val="FF0000"/>
                </a:solidFill>
              </a:rPr>
              <a:t> yang </a:t>
            </a:r>
            <a:r>
              <a:rPr lang="en-US" b="1" i="1" dirty="0" err="1" smtClean="0">
                <a:solidFill>
                  <a:srgbClr val="FF0000"/>
                </a:solidFill>
              </a:rPr>
              <a:t>mengandung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bahan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berbahaya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dan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beracun</a:t>
            </a:r>
            <a:r>
              <a:rPr lang="en-US" b="1" i="1" dirty="0" smtClean="0">
                <a:solidFill>
                  <a:srgbClr val="FF0000"/>
                </a:solidFill>
              </a:rPr>
              <a:t>, yang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</a:t>
            </a:r>
            <a:r>
              <a:rPr lang="en-US" b="1" i="1" dirty="0" err="1" smtClean="0">
                <a:solidFill>
                  <a:srgbClr val="FF0000"/>
                </a:solidFill>
              </a:rPr>
              <a:t>karena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sifat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dan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atau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konsentrasinya</a:t>
            </a:r>
            <a:r>
              <a:rPr lang="en-US" b="1" i="1" dirty="0" smtClean="0">
                <a:solidFill>
                  <a:srgbClr val="FF0000"/>
                </a:solidFill>
              </a:rPr>
              <a:t>,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</a:t>
            </a:r>
            <a:r>
              <a:rPr lang="en-US" b="1" i="1" dirty="0" err="1" smtClean="0">
                <a:solidFill>
                  <a:srgbClr val="FF0000"/>
                </a:solidFill>
              </a:rPr>
              <a:t>baik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secara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lang-ung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maupun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tak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</a:t>
            </a:r>
            <a:r>
              <a:rPr lang="en-US" b="1" i="1" dirty="0" err="1" smtClean="0">
                <a:solidFill>
                  <a:srgbClr val="FF0000"/>
                </a:solidFill>
              </a:rPr>
              <a:t>langsung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merusak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lingkungan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hidup</a:t>
            </a:r>
            <a:r>
              <a:rPr lang="en-US" b="1" i="1" dirty="0" smtClean="0">
                <a:solidFill>
                  <a:srgbClr val="FF0000"/>
                </a:solidFill>
              </a:rPr>
              <a:t>,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</a:t>
            </a:r>
            <a:r>
              <a:rPr lang="en-US" b="1" i="1" dirty="0" err="1" smtClean="0">
                <a:solidFill>
                  <a:srgbClr val="FF0000"/>
                </a:solidFill>
              </a:rPr>
              <a:t>kesehatan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maupun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manusia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914400" y="1447800"/>
          <a:ext cx="8229600" cy="5638800"/>
        </p:xfrm>
        <a:graphic>
          <a:graphicData uri="http://schemas.openxmlformats.org/presentationml/2006/ole">
            <p:oleObj spid="_x0000_s1026" name="Document" r:id="rId4" imgW="5974516" imgH="5112948" progId="Word.Document.12">
              <p:embed/>
            </p:oleObj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009650"/>
          </a:xfrm>
          <a:ln/>
          <a:extLst>
            <a:ext uri="{909E8E84-426E-40DD-AFC4-6F175D3DCCD1}"/>
            <a:ext uri="{91240B29-F687-4F45-9708-019B960494DF}"/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600" b="1" dirty="0" smtClean="0"/>
              <a:t>KLASIFIKASI LIMBAH B3</a:t>
            </a:r>
            <a:endParaRPr lang="en-US" sz="36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2055" name="Picture 2" descr="D:\explosiv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676400"/>
            <a:ext cx="2057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2209800" y="304800"/>
          <a:ext cx="5962650" cy="6229350"/>
        </p:xfrm>
        <a:graphic>
          <a:graphicData uri="http://schemas.openxmlformats.org/presentationml/2006/ole">
            <p:oleObj spid="_x0000_s2050" name="Document" r:id="rId3" imgW="5974516" imgH="6222521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39875"/>
            <a:ext cx="8385175" cy="1431925"/>
          </a:xfrm>
        </p:spPr>
        <p:txBody>
          <a:bodyPr/>
          <a:lstStyle/>
          <a:p>
            <a:r>
              <a:rPr lang="en-US"/>
              <a:t>TERIMA KASIH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5546725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F:\Disk Download\ANIMASI THANKS\Thank You candy sparkl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667000"/>
            <a:ext cx="4800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D:\117316_6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47625"/>
            <a:ext cx="43942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 descr="D:\Lingkungan-Bersi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76200"/>
            <a:ext cx="457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4" name="Title 1"/>
          <p:cNvSpPr txBox="1">
            <a:spLocks/>
          </p:cNvSpPr>
          <p:nvPr/>
        </p:nvSpPr>
        <p:spPr bwMode="auto">
          <a:xfrm>
            <a:off x="2057400" y="5029200"/>
            <a:ext cx="5400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err="1">
                <a:latin typeface="Franklin Gothic Heavy" pitchFamily="34" charset="0"/>
              </a:rPr>
              <a:t>Gambar</a:t>
            </a:r>
            <a:r>
              <a:rPr lang="en-US" sz="4400" dirty="0">
                <a:latin typeface="Franklin Gothic Heavy" pitchFamily="34" charset="0"/>
              </a:rPr>
              <a:t> </a:t>
            </a:r>
            <a:r>
              <a:rPr lang="en-US" sz="4400" dirty="0" err="1">
                <a:latin typeface="Franklin Gothic Heavy" pitchFamily="34" charset="0"/>
              </a:rPr>
              <a:t>mana</a:t>
            </a:r>
            <a:r>
              <a:rPr lang="en-US" sz="4400" dirty="0">
                <a:latin typeface="Franklin Gothic Heavy" pitchFamily="34" charset="0"/>
              </a:rPr>
              <a:t> yang kalian </a:t>
            </a:r>
            <a:r>
              <a:rPr lang="en-US" sz="4400" dirty="0" err="1">
                <a:latin typeface="Franklin Gothic Heavy" pitchFamily="34" charset="0"/>
              </a:rPr>
              <a:t>pilih</a:t>
            </a:r>
            <a:r>
              <a:rPr lang="en-US" sz="4400" dirty="0">
                <a:latin typeface="Franklin Gothic Heavy" pitchFamily="34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381000"/>
            <a:ext cx="4799012" cy="671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Bodoni MT Black" pitchFamily="18" charset="0"/>
              </a:rPr>
              <a:t>PENGERTIAN</a:t>
            </a:r>
            <a:endParaRPr lang="en-GB" sz="3200" b="1" dirty="0" smtClean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3188"/>
            <a:ext cx="8686800" cy="4576762"/>
          </a:xfrm>
        </p:spPr>
        <p:txBody>
          <a:bodyPr rtlCol="0">
            <a:noAutofit/>
          </a:bodyPr>
          <a:lstStyle/>
          <a:p>
            <a:pPr fontAlgn="auto">
              <a:buFontTx/>
              <a:buNone/>
              <a:defRPr/>
            </a:pP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Limbah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:</a:t>
            </a:r>
          </a:p>
          <a:p>
            <a:pPr fontAlgn="auto">
              <a:buFontTx/>
              <a:buNone/>
              <a:defRPr/>
            </a:pPr>
            <a:r>
              <a:rPr lang="en-US" sz="2400" dirty="0" err="1" smtClean="0">
                <a:latin typeface="Arial Black" pitchFamily="34" charset="0"/>
              </a:rPr>
              <a:t>Sisa</a:t>
            </a:r>
            <a:r>
              <a:rPr lang="en-US" sz="2400" dirty="0" smtClean="0">
                <a:latin typeface="Arial Black" pitchFamily="34" charset="0"/>
              </a:rPr>
              <a:t>/</a:t>
            </a:r>
            <a:r>
              <a:rPr lang="en-US" sz="2400" dirty="0" err="1" smtClean="0">
                <a:latin typeface="Arial Black" pitchFamily="34" charset="0"/>
              </a:rPr>
              <a:t>buangan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dari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suatu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usaha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atau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kegiatan</a:t>
            </a:r>
            <a:r>
              <a:rPr lang="en-US" sz="2400" dirty="0" smtClean="0">
                <a:latin typeface="Arial Black" pitchFamily="34" charset="0"/>
              </a:rPr>
              <a:t> </a:t>
            </a:r>
          </a:p>
          <a:p>
            <a:pPr fontAlgn="auto">
              <a:buFontTx/>
              <a:buNone/>
              <a:defRPr/>
            </a:pPr>
            <a:r>
              <a:rPr lang="en-US" sz="2400" dirty="0" smtClean="0">
                <a:latin typeface="Arial Black" pitchFamily="34" charset="0"/>
              </a:rPr>
              <a:t> (</a:t>
            </a:r>
            <a:r>
              <a:rPr lang="en-US" sz="2400" dirty="0" err="1" smtClean="0"/>
              <a:t>Peraturan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 No. 101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2014) </a:t>
            </a:r>
            <a:endParaRPr lang="en-US" sz="2400" dirty="0" smtClean="0">
              <a:latin typeface="Arial Black" pitchFamily="34" charset="0"/>
            </a:endParaRPr>
          </a:p>
          <a:p>
            <a:pPr fontAlgn="auto">
              <a:buFontTx/>
              <a:buNone/>
              <a:defRPr/>
            </a:pPr>
            <a:endParaRPr lang="en-US" sz="2400" dirty="0" smtClean="0">
              <a:latin typeface="Arial Black" pitchFamily="34" charset="0"/>
            </a:endParaRPr>
          </a:p>
          <a:p>
            <a:pPr fontAlgn="auto">
              <a:buFontTx/>
              <a:buNone/>
              <a:defRPr/>
            </a:pPr>
            <a:r>
              <a:rPr lang="en-US" sz="2400" dirty="0" err="1" smtClean="0">
                <a:latin typeface="Arial Black" pitchFamily="34" charset="0"/>
              </a:rPr>
              <a:t>Limbah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dapat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menimbulkan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dampak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negatif</a:t>
            </a:r>
            <a:endParaRPr lang="en-US" sz="2400" dirty="0" smtClean="0">
              <a:latin typeface="Arial Black" pitchFamily="34" charset="0"/>
            </a:endParaRPr>
          </a:p>
          <a:p>
            <a:pPr fontAlgn="auto">
              <a:buFontTx/>
              <a:buNone/>
              <a:defRPr/>
            </a:pP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apabila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jumlah</a:t>
            </a:r>
            <a:r>
              <a:rPr lang="en-US" sz="2400" dirty="0" smtClean="0">
                <a:latin typeface="Arial Black" pitchFamily="34" charset="0"/>
              </a:rPr>
              <a:t> / </a:t>
            </a:r>
            <a:r>
              <a:rPr lang="en-US" sz="2400" dirty="0" err="1" smtClean="0">
                <a:latin typeface="Arial Black" pitchFamily="34" charset="0"/>
              </a:rPr>
              <a:t>konsentrasinya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di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lingkungan</a:t>
            </a:r>
            <a:r>
              <a:rPr lang="en-US" sz="2400" dirty="0" smtClean="0">
                <a:latin typeface="Arial Black" pitchFamily="34" charset="0"/>
              </a:rPr>
              <a:t> </a:t>
            </a:r>
          </a:p>
          <a:p>
            <a:pPr fontAlgn="auto">
              <a:buFontTx/>
              <a:buNone/>
              <a:defRPr/>
            </a:pPr>
            <a:r>
              <a:rPr lang="en-US" sz="2400" dirty="0" err="1" smtClean="0">
                <a:latin typeface="Arial Black" pitchFamily="34" charset="0"/>
              </a:rPr>
              <a:t>telah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melebihi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baku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mutu</a:t>
            </a:r>
            <a:r>
              <a:rPr lang="en-US" sz="2400" dirty="0" smtClean="0">
                <a:latin typeface="Arial Black" pitchFamily="34" charset="0"/>
              </a:rPr>
              <a:t> (</a:t>
            </a:r>
            <a:r>
              <a:rPr lang="en-US" sz="2400" i="1" dirty="0" err="1" smtClean="0">
                <a:latin typeface="Arial Black" pitchFamily="34" charset="0"/>
              </a:rPr>
              <a:t>ambang</a:t>
            </a:r>
            <a:r>
              <a:rPr lang="en-US" sz="2400" i="1" dirty="0" smtClean="0">
                <a:latin typeface="Arial Black" pitchFamily="34" charset="0"/>
              </a:rPr>
              <a:t> </a:t>
            </a:r>
            <a:r>
              <a:rPr lang="en-US" sz="2400" i="1" dirty="0" err="1" smtClean="0">
                <a:latin typeface="Arial Black" pitchFamily="34" charset="0"/>
              </a:rPr>
              <a:t>batasnya</a:t>
            </a:r>
            <a:r>
              <a:rPr lang="en-US" sz="2400" i="1" dirty="0" smtClean="0">
                <a:latin typeface="Arial Black" pitchFamily="34" charset="0"/>
              </a:rPr>
              <a:t>)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fontAlgn="auto">
              <a:buFontTx/>
              <a:buNone/>
              <a:defRPr/>
            </a:pPr>
            <a:endParaRPr lang="en-GB" sz="2400" dirty="0" smtClean="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988" y="515938"/>
            <a:ext cx="5256212" cy="57308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455" dirty="0"/>
              <a:t>Baku Mutu</a:t>
            </a:r>
            <a:r>
              <a:rPr spc="-30" dirty="0"/>
              <a:t> </a:t>
            </a:r>
            <a:r>
              <a:rPr spc="-425" dirty="0"/>
              <a:t>Lingkungan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406525"/>
            <a:ext cx="7543800" cy="1343958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100" dirty="0" err="1"/>
              <a:t>Ukuran</a:t>
            </a:r>
            <a:r>
              <a:rPr lang="en-US" sz="2100" dirty="0"/>
              <a:t> </a:t>
            </a:r>
            <a:r>
              <a:rPr lang="en-US" sz="2100" dirty="0" err="1"/>
              <a:t>batas</a:t>
            </a:r>
            <a:r>
              <a:rPr lang="en-US" sz="2100" dirty="0"/>
              <a:t> </a:t>
            </a:r>
            <a:r>
              <a:rPr lang="en-US" sz="2100" dirty="0" err="1"/>
              <a:t>atau</a:t>
            </a:r>
            <a:r>
              <a:rPr lang="en-US" sz="2100" dirty="0"/>
              <a:t> </a:t>
            </a:r>
            <a:r>
              <a:rPr lang="en-US" sz="2100" dirty="0" err="1"/>
              <a:t>kadar</a:t>
            </a:r>
            <a:r>
              <a:rPr lang="en-US" sz="2100" dirty="0"/>
              <a:t> </a:t>
            </a:r>
            <a:r>
              <a:rPr lang="en-US" sz="2100" dirty="0" err="1"/>
              <a:t>makhluk</a:t>
            </a:r>
            <a:r>
              <a:rPr lang="en-US" sz="2100" dirty="0"/>
              <a:t> </a:t>
            </a:r>
            <a:r>
              <a:rPr lang="en-US" sz="2100" dirty="0" err="1"/>
              <a:t>hidup</a:t>
            </a:r>
            <a:r>
              <a:rPr lang="en-US" sz="2100" dirty="0"/>
              <a:t>, </a:t>
            </a:r>
            <a:r>
              <a:rPr lang="en-US" sz="2100" dirty="0" err="1"/>
              <a:t>zat</a:t>
            </a:r>
            <a:r>
              <a:rPr lang="en-US" sz="2100" dirty="0"/>
              <a:t>, </a:t>
            </a:r>
            <a:r>
              <a:rPr lang="en-US" sz="2100" dirty="0" err="1"/>
              <a:t>energi</a:t>
            </a:r>
            <a:r>
              <a:rPr lang="en-US" sz="2100" dirty="0"/>
              <a:t>  </a:t>
            </a:r>
            <a:r>
              <a:rPr lang="en-US" sz="2100" dirty="0" err="1"/>
              <a:t>atau</a:t>
            </a:r>
            <a:r>
              <a:rPr lang="en-US" sz="2100" dirty="0"/>
              <a:t> </a:t>
            </a:r>
            <a:endParaRPr lang="en-US" sz="2100" dirty="0" smtClean="0"/>
          </a:p>
          <a:p>
            <a:pPr marL="12700">
              <a:spcBef>
                <a:spcPts val="100"/>
              </a:spcBef>
            </a:pPr>
            <a:r>
              <a:rPr lang="en-US" sz="2100" dirty="0" err="1" smtClean="0"/>
              <a:t>komponen</a:t>
            </a:r>
            <a:r>
              <a:rPr lang="en-US" sz="2100" dirty="0" smtClean="0"/>
              <a:t> </a:t>
            </a:r>
            <a:r>
              <a:rPr lang="en-US" sz="2100" dirty="0"/>
              <a:t>yang </a:t>
            </a:r>
            <a:r>
              <a:rPr lang="en-US" sz="2100" dirty="0" err="1"/>
              <a:t>ada</a:t>
            </a:r>
            <a:r>
              <a:rPr lang="en-US" sz="2100" dirty="0"/>
              <a:t> </a:t>
            </a:r>
            <a:r>
              <a:rPr lang="en-US" sz="2100" dirty="0" err="1"/>
              <a:t>atau</a:t>
            </a:r>
            <a:r>
              <a:rPr lang="en-US" sz="2100" dirty="0"/>
              <a:t> </a:t>
            </a:r>
            <a:r>
              <a:rPr lang="en-US" sz="2100" dirty="0" err="1"/>
              <a:t>harus</a:t>
            </a:r>
            <a:r>
              <a:rPr lang="en-US" sz="2100" dirty="0"/>
              <a:t> </a:t>
            </a:r>
            <a:r>
              <a:rPr lang="en-US" sz="2100" dirty="0" err="1"/>
              <a:t>ada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/</a:t>
            </a:r>
            <a:r>
              <a:rPr lang="en-US" sz="2100" dirty="0" err="1"/>
              <a:t>atau</a:t>
            </a:r>
            <a:r>
              <a:rPr lang="en-US" sz="2100" dirty="0"/>
              <a:t>  </a:t>
            </a:r>
            <a:r>
              <a:rPr lang="en-US" sz="2100" dirty="0" err="1"/>
              <a:t>unsur</a:t>
            </a:r>
            <a:r>
              <a:rPr lang="en-US" sz="2100" dirty="0"/>
              <a:t> </a:t>
            </a:r>
            <a:endParaRPr lang="en-US" sz="2100" dirty="0" smtClean="0"/>
          </a:p>
          <a:p>
            <a:pPr marL="12700">
              <a:spcBef>
                <a:spcPts val="100"/>
              </a:spcBef>
            </a:pPr>
            <a:r>
              <a:rPr lang="en-US" sz="2100" dirty="0" err="1" smtClean="0"/>
              <a:t>pencemar</a:t>
            </a:r>
            <a:r>
              <a:rPr lang="en-US" sz="2100" dirty="0" smtClean="0"/>
              <a:t> </a:t>
            </a:r>
            <a:r>
              <a:rPr lang="en-US" sz="2100" dirty="0"/>
              <a:t>yang </a:t>
            </a:r>
            <a:r>
              <a:rPr lang="en-US" sz="2100" dirty="0" err="1"/>
              <a:t>ditenggang</a:t>
            </a:r>
            <a:r>
              <a:rPr lang="en-US" sz="2100" dirty="0"/>
              <a:t> </a:t>
            </a:r>
            <a:r>
              <a:rPr lang="en-US" sz="2100" dirty="0" err="1"/>
              <a:t>keberadaannya</a:t>
            </a:r>
            <a:r>
              <a:rPr lang="en-US" sz="2100" dirty="0"/>
              <a:t> 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suatu</a:t>
            </a:r>
            <a:r>
              <a:rPr lang="en-US" sz="2100" dirty="0"/>
              <a:t> </a:t>
            </a:r>
            <a:endParaRPr lang="en-US" sz="2100" dirty="0" smtClean="0"/>
          </a:p>
          <a:p>
            <a:pPr marL="12700">
              <a:spcBef>
                <a:spcPts val="100"/>
              </a:spcBef>
            </a:pPr>
            <a:r>
              <a:rPr lang="en-US" sz="2100" dirty="0" err="1" smtClean="0"/>
              <a:t>sumber</a:t>
            </a:r>
            <a:r>
              <a:rPr lang="en-US" sz="2100" dirty="0" smtClean="0"/>
              <a:t> </a:t>
            </a:r>
            <a:r>
              <a:rPr lang="en-US" sz="2100" dirty="0" err="1"/>
              <a:t>daya</a:t>
            </a:r>
            <a:r>
              <a:rPr lang="en-US" sz="2100" dirty="0"/>
              <a:t> </a:t>
            </a:r>
            <a:r>
              <a:rPr lang="en-US" sz="2100" dirty="0" err="1"/>
              <a:t>tertentu</a:t>
            </a:r>
            <a:r>
              <a:rPr lang="en-US" sz="2100" dirty="0"/>
              <a:t> </a:t>
            </a:r>
            <a:r>
              <a:rPr lang="en-US" sz="2100" dirty="0" err="1"/>
              <a:t>sebagai</a:t>
            </a:r>
            <a:r>
              <a:rPr lang="en-US" sz="2100" dirty="0"/>
              <a:t> </a:t>
            </a:r>
            <a:r>
              <a:rPr lang="en-US" sz="2100" dirty="0" err="1" smtClean="0"/>
              <a:t>unsur</a:t>
            </a:r>
            <a:r>
              <a:rPr lang="en-US" sz="2100" dirty="0" smtClean="0"/>
              <a:t> </a:t>
            </a:r>
            <a:r>
              <a:rPr lang="en-US" sz="2100" dirty="0" err="1" smtClean="0"/>
              <a:t>lingkungan</a:t>
            </a:r>
            <a:r>
              <a:rPr lang="en-US" sz="2100" dirty="0" smtClean="0"/>
              <a:t> </a:t>
            </a:r>
            <a:r>
              <a:rPr lang="en-US" sz="2100" dirty="0" err="1"/>
              <a:t>hidup</a:t>
            </a:r>
            <a:endParaRPr lang="en-US" sz="2100" dirty="0"/>
          </a:p>
        </p:txBody>
      </p:sp>
      <p:sp>
        <p:nvSpPr>
          <p:cNvPr id="4" name="object 4"/>
          <p:cNvSpPr txBox="1"/>
          <p:nvPr/>
        </p:nvSpPr>
        <p:spPr>
          <a:xfrm>
            <a:off x="152400" y="2971800"/>
            <a:ext cx="5584825" cy="219075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250" dirty="0">
                <a:latin typeface="Arial"/>
                <a:cs typeface="Arial"/>
              </a:rPr>
              <a:t>(berdasarkan UU RI No. 23 </a:t>
            </a:r>
            <a:r>
              <a:rPr sz="1250" spc="-5" dirty="0">
                <a:latin typeface="Arial"/>
                <a:cs typeface="Arial"/>
              </a:rPr>
              <a:t>tahun 1997 tentang pengelolaan lingkungan</a:t>
            </a:r>
            <a:r>
              <a:rPr sz="1250" spc="15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hidup)</a:t>
            </a:r>
            <a:endParaRPr sz="1250">
              <a:latin typeface="Arial"/>
              <a:cs typeface="Arial"/>
            </a:endParaRPr>
          </a:p>
        </p:txBody>
      </p:sp>
      <p:sp>
        <p:nvSpPr>
          <p:cNvPr id="5125" name="object 5"/>
          <p:cNvSpPr>
            <a:spLocks noChangeArrowheads="1"/>
          </p:cNvSpPr>
          <p:nvPr/>
        </p:nvSpPr>
        <p:spPr bwMode="auto">
          <a:xfrm>
            <a:off x="3729038" y="3590925"/>
            <a:ext cx="5043487" cy="2667000"/>
          </a:xfrm>
          <a:custGeom>
            <a:avLst/>
            <a:gdLst>
              <a:gd name="T0" fmla="*/ 0 w 5044440"/>
              <a:gd name="T1" fmla="*/ 0 h 2668270"/>
              <a:gd name="T2" fmla="*/ 5044440 w 5044440"/>
              <a:gd name="T3" fmla="*/ 2668270 h 2668270"/>
            </a:gdLst>
            <a:ahLst/>
            <a:cxnLst/>
            <a:rect l="T0" t="T1" r="T2" b="T3"/>
            <a:pathLst>
              <a:path w="5044440" h="2668270">
                <a:moveTo>
                  <a:pt x="4878070" y="0"/>
                </a:moveTo>
                <a:lnTo>
                  <a:pt x="4862830" y="1270"/>
                </a:lnTo>
                <a:lnTo>
                  <a:pt x="4846320" y="3810"/>
                </a:lnTo>
                <a:lnTo>
                  <a:pt x="4831080" y="8889"/>
                </a:lnTo>
                <a:lnTo>
                  <a:pt x="4818380" y="15239"/>
                </a:lnTo>
                <a:lnTo>
                  <a:pt x="4801870" y="21590"/>
                </a:lnTo>
                <a:lnTo>
                  <a:pt x="4763770" y="52070"/>
                </a:lnTo>
                <a:lnTo>
                  <a:pt x="4733289" y="91440"/>
                </a:lnTo>
                <a:lnTo>
                  <a:pt x="4714239" y="135890"/>
                </a:lnTo>
                <a:lnTo>
                  <a:pt x="4711700" y="151130"/>
                </a:lnTo>
                <a:lnTo>
                  <a:pt x="4711700" y="334010"/>
                </a:lnTo>
                <a:lnTo>
                  <a:pt x="151129" y="334010"/>
                </a:lnTo>
                <a:lnTo>
                  <a:pt x="106679" y="346710"/>
                </a:lnTo>
                <a:lnTo>
                  <a:pt x="63500" y="374650"/>
                </a:lnTo>
                <a:lnTo>
                  <a:pt x="30479" y="410210"/>
                </a:lnTo>
                <a:lnTo>
                  <a:pt x="7619" y="453390"/>
                </a:lnTo>
                <a:lnTo>
                  <a:pt x="5079" y="468630"/>
                </a:lnTo>
                <a:lnTo>
                  <a:pt x="1269" y="485140"/>
                </a:lnTo>
                <a:lnTo>
                  <a:pt x="0" y="499109"/>
                </a:lnTo>
                <a:lnTo>
                  <a:pt x="0" y="2500630"/>
                </a:lnTo>
                <a:lnTo>
                  <a:pt x="1269" y="2515870"/>
                </a:lnTo>
                <a:lnTo>
                  <a:pt x="5079" y="2531110"/>
                </a:lnTo>
                <a:lnTo>
                  <a:pt x="7619" y="2547620"/>
                </a:lnTo>
                <a:lnTo>
                  <a:pt x="30479" y="2590800"/>
                </a:lnTo>
                <a:lnTo>
                  <a:pt x="63500" y="2626360"/>
                </a:lnTo>
                <a:lnTo>
                  <a:pt x="106679" y="2653030"/>
                </a:lnTo>
                <a:lnTo>
                  <a:pt x="120650" y="2658110"/>
                </a:lnTo>
                <a:lnTo>
                  <a:pt x="134619" y="2664460"/>
                </a:lnTo>
                <a:lnTo>
                  <a:pt x="151129" y="2667000"/>
                </a:lnTo>
                <a:lnTo>
                  <a:pt x="166369" y="2668270"/>
                </a:lnTo>
                <a:lnTo>
                  <a:pt x="182879" y="2667000"/>
                </a:lnTo>
                <a:lnTo>
                  <a:pt x="198119" y="2664460"/>
                </a:lnTo>
                <a:lnTo>
                  <a:pt x="213359" y="2658110"/>
                </a:lnTo>
                <a:lnTo>
                  <a:pt x="227329" y="2653030"/>
                </a:lnTo>
                <a:lnTo>
                  <a:pt x="269239" y="2626360"/>
                </a:lnTo>
                <a:lnTo>
                  <a:pt x="302259" y="2590800"/>
                </a:lnTo>
                <a:lnTo>
                  <a:pt x="325119" y="2547620"/>
                </a:lnTo>
                <a:lnTo>
                  <a:pt x="332739" y="2515870"/>
                </a:lnTo>
                <a:lnTo>
                  <a:pt x="332739" y="2334260"/>
                </a:lnTo>
                <a:lnTo>
                  <a:pt x="4878070" y="2334260"/>
                </a:lnTo>
                <a:lnTo>
                  <a:pt x="4894580" y="2332990"/>
                </a:lnTo>
                <a:lnTo>
                  <a:pt x="4909820" y="2330450"/>
                </a:lnTo>
                <a:lnTo>
                  <a:pt x="4923789" y="2325370"/>
                </a:lnTo>
                <a:lnTo>
                  <a:pt x="4939030" y="2320290"/>
                </a:lnTo>
                <a:lnTo>
                  <a:pt x="4953000" y="2312670"/>
                </a:lnTo>
                <a:lnTo>
                  <a:pt x="4966970" y="2302510"/>
                </a:lnTo>
                <a:lnTo>
                  <a:pt x="4980939" y="2293620"/>
                </a:lnTo>
                <a:lnTo>
                  <a:pt x="5013959" y="2256790"/>
                </a:lnTo>
                <a:lnTo>
                  <a:pt x="5036820" y="2213610"/>
                </a:lnTo>
                <a:lnTo>
                  <a:pt x="5044439" y="2183130"/>
                </a:lnTo>
                <a:lnTo>
                  <a:pt x="5044439" y="151130"/>
                </a:lnTo>
                <a:lnTo>
                  <a:pt x="5030470" y="105410"/>
                </a:lnTo>
                <a:lnTo>
                  <a:pt x="5003800" y="64770"/>
                </a:lnTo>
                <a:lnTo>
                  <a:pt x="4966970" y="29210"/>
                </a:lnTo>
                <a:lnTo>
                  <a:pt x="4923789" y="8889"/>
                </a:lnTo>
                <a:lnTo>
                  <a:pt x="4894580" y="1270"/>
                </a:lnTo>
                <a:lnTo>
                  <a:pt x="4878070" y="0"/>
                </a:lnTo>
                <a:close/>
              </a:path>
            </a:pathLst>
          </a:custGeom>
          <a:solidFill>
            <a:srgbClr val="000000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6" name="object 6"/>
          <p:cNvSpPr>
            <a:spLocks noChangeArrowheads="1"/>
          </p:cNvSpPr>
          <p:nvPr/>
        </p:nvSpPr>
        <p:spPr bwMode="auto">
          <a:xfrm>
            <a:off x="3729038" y="3590925"/>
            <a:ext cx="5045075" cy="2667000"/>
          </a:xfrm>
          <a:custGeom>
            <a:avLst/>
            <a:gdLst>
              <a:gd name="T0" fmla="*/ 0 w 5045709"/>
              <a:gd name="T1" fmla="*/ 0 h 2667000"/>
              <a:gd name="T2" fmla="*/ 5045709 w 5045709"/>
              <a:gd name="T3" fmla="*/ 2667000 h 2667000"/>
            </a:gdLst>
            <a:ahLst/>
            <a:cxnLst/>
            <a:rect l="T0" t="T1" r="T2" b="T3"/>
            <a:pathLst>
              <a:path w="5045709" h="2667000">
                <a:moveTo>
                  <a:pt x="0" y="499110"/>
                </a:moveTo>
                <a:lnTo>
                  <a:pt x="6596" y="458123"/>
                </a:lnTo>
                <a:lnTo>
                  <a:pt x="24835" y="419288"/>
                </a:lnTo>
                <a:lnTo>
                  <a:pt x="52387" y="384968"/>
                </a:lnTo>
                <a:lnTo>
                  <a:pt x="86924" y="357528"/>
                </a:lnTo>
                <a:lnTo>
                  <a:pt x="126118" y="339331"/>
                </a:lnTo>
                <a:lnTo>
                  <a:pt x="167639" y="332740"/>
                </a:lnTo>
                <a:lnTo>
                  <a:pt x="4711700" y="332740"/>
                </a:lnTo>
                <a:lnTo>
                  <a:pt x="4711700" y="166370"/>
                </a:lnTo>
                <a:lnTo>
                  <a:pt x="4718291" y="124942"/>
                </a:lnTo>
                <a:lnTo>
                  <a:pt x="4736488" y="85983"/>
                </a:lnTo>
                <a:lnTo>
                  <a:pt x="4763928" y="51752"/>
                </a:lnTo>
                <a:lnTo>
                  <a:pt x="4798248" y="24506"/>
                </a:lnTo>
                <a:lnTo>
                  <a:pt x="4837083" y="6502"/>
                </a:lnTo>
                <a:lnTo>
                  <a:pt x="4878070" y="0"/>
                </a:lnTo>
                <a:lnTo>
                  <a:pt x="4919591" y="6502"/>
                </a:lnTo>
                <a:lnTo>
                  <a:pt x="4958785" y="24506"/>
                </a:lnTo>
                <a:lnTo>
                  <a:pt x="4993322" y="51752"/>
                </a:lnTo>
                <a:lnTo>
                  <a:pt x="5020874" y="85983"/>
                </a:lnTo>
                <a:lnTo>
                  <a:pt x="5039113" y="124942"/>
                </a:lnTo>
                <a:lnTo>
                  <a:pt x="5045709" y="166370"/>
                </a:lnTo>
                <a:lnTo>
                  <a:pt x="5045709" y="2166620"/>
                </a:lnTo>
                <a:lnTo>
                  <a:pt x="5039113" y="2208047"/>
                </a:lnTo>
                <a:lnTo>
                  <a:pt x="5020874" y="2247006"/>
                </a:lnTo>
                <a:lnTo>
                  <a:pt x="4993322" y="2281237"/>
                </a:lnTo>
                <a:lnTo>
                  <a:pt x="4958785" y="2308483"/>
                </a:lnTo>
                <a:lnTo>
                  <a:pt x="4919591" y="2326487"/>
                </a:lnTo>
                <a:lnTo>
                  <a:pt x="4878070" y="2332990"/>
                </a:lnTo>
                <a:lnTo>
                  <a:pt x="334009" y="2332990"/>
                </a:lnTo>
                <a:lnTo>
                  <a:pt x="334009" y="2500630"/>
                </a:lnTo>
                <a:lnTo>
                  <a:pt x="327418" y="2541616"/>
                </a:lnTo>
                <a:lnTo>
                  <a:pt x="309221" y="2580451"/>
                </a:lnTo>
                <a:lnTo>
                  <a:pt x="281781" y="2614771"/>
                </a:lnTo>
                <a:lnTo>
                  <a:pt x="247461" y="2642211"/>
                </a:lnTo>
                <a:lnTo>
                  <a:pt x="208626" y="2660408"/>
                </a:lnTo>
                <a:lnTo>
                  <a:pt x="167639" y="2667000"/>
                </a:lnTo>
                <a:lnTo>
                  <a:pt x="126118" y="2660408"/>
                </a:lnTo>
                <a:lnTo>
                  <a:pt x="86924" y="2642211"/>
                </a:lnTo>
                <a:lnTo>
                  <a:pt x="52387" y="2614771"/>
                </a:lnTo>
                <a:lnTo>
                  <a:pt x="24835" y="2580451"/>
                </a:lnTo>
                <a:lnTo>
                  <a:pt x="6596" y="2541616"/>
                </a:lnTo>
                <a:lnTo>
                  <a:pt x="0" y="2500630"/>
                </a:lnTo>
                <a:lnTo>
                  <a:pt x="0" y="499110"/>
                </a:lnTo>
                <a:close/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7" name="object 7"/>
          <p:cNvSpPr>
            <a:spLocks noChangeArrowheads="1"/>
          </p:cNvSpPr>
          <p:nvPr/>
        </p:nvSpPr>
        <p:spPr bwMode="auto">
          <a:xfrm>
            <a:off x="3729038" y="3590925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8" name="object 8"/>
          <p:cNvSpPr>
            <a:spLocks noChangeArrowheads="1"/>
          </p:cNvSpPr>
          <p:nvPr/>
        </p:nvSpPr>
        <p:spPr bwMode="auto">
          <a:xfrm>
            <a:off x="8774113" y="6257925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9" name="object 9"/>
          <p:cNvSpPr>
            <a:spLocks noChangeArrowheads="1"/>
          </p:cNvSpPr>
          <p:nvPr/>
        </p:nvSpPr>
        <p:spPr bwMode="auto">
          <a:xfrm>
            <a:off x="3895725" y="4006850"/>
            <a:ext cx="165100" cy="250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0" name="object 10"/>
          <p:cNvSpPr>
            <a:spLocks noChangeArrowheads="1"/>
          </p:cNvSpPr>
          <p:nvPr/>
        </p:nvSpPr>
        <p:spPr bwMode="auto">
          <a:xfrm>
            <a:off x="3895725" y="4006850"/>
            <a:ext cx="166688" cy="250825"/>
          </a:xfrm>
          <a:custGeom>
            <a:avLst/>
            <a:gdLst>
              <a:gd name="T0" fmla="*/ 0 w 166370"/>
              <a:gd name="T1" fmla="*/ 0 h 250189"/>
              <a:gd name="T2" fmla="*/ 166370 w 166370"/>
              <a:gd name="T3" fmla="*/ 250189 h 250189"/>
            </a:gdLst>
            <a:ahLst/>
            <a:cxnLst/>
            <a:rect l="T0" t="T1" r="T2" b="T3"/>
            <a:pathLst>
              <a:path w="166370" h="250189">
                <a:moveTo>
                  <a:pt x="0" y="82550"/>
                </a:moveTo>
                <a:lnTo>
                  <a:pt x="7004" y="52506"/>
                </a:lnTo>
                <a:lnTo>
                  <a:pt x="25558" y="26035"/>
                </a:lnTo>
                <a:lnTo>
                  <a:pt x="51970" y="7183"/>
                </a:lnTo>
                <a:lnTo>
                  <a:pt x="82550" y="0"/>
                </a:lnTo>
                <a:lnTo>
                  <a:pt x="113327" y="7183"/>
                </a:lnTo>
                <a:lnTo>
                  <a:pt x="140176" y="26035"/>
                </a:lnTo>
                <a:lnTo>
                  <a:pt x="159166" y="52506"/>
                </a:lnTo>
                <a:lnTo>
                  <a:pt x="166369" y="82550"/>
                </a:lnTo>
                <a:lnTo>
                  <a:pt x="159778" y="124071"/>
                </a:lnTo>
                <a:lnTo>
                  <a:pt x="141581" y="163265"/>
                </a:lnTo>
                <a:lnTo>
                  <a:pt x="114141" y="197802"/>
                </a:lnTo>
                <a:lnTo>
                  <a:pt x="79821" y="225354"/>
                </a:lnTo>
                <a:lnTo>
                  <a:pt x="40986" y="243593"/>
                </a:lnTo>
                <a:lnTo>
                  <a:pt x="0" y="250189"/>
                </a:lnTo>
                <a:lnTo>
                  <a:pt x="0" y="82550"/>
                </a:lnTo>
                <a:close/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1" name="object 11"/>
          <p:cNvSpPr>
            <a:spLocks noChangeArrowheads="1"/>
          </p:cNvSpPr>
          <p:nvPr/>
        </p:nvSpPr>
        <p:spPr bwMode="auto">
          <a:xfrm>
            <a:off x="3729038" y="3590925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2" name="object 12"/>
          <p:cNvSpPr>
            <a:spLocks noChangeArrowheads="1"/>
          </p:cNvSpPr>
          <p:nvPr/>
        </p:nvSpPr>
        <p:spPr bwMode="auto">
          <a:xfrm>
            <a:off x="8774113" y="6257925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3" name="object 13"/>
          <p:cNvSpPr>
            <a:spLocks noChangeArrowheads="1"/>
          </p:cNvSpPr>
          <p:nvPr/>
        </p:nvSpPr>
        <p:spPr bwMode="auto">
          <a:xfrm>
            <a:off x="8440738" y="3590925"/>
            <a:ext cx="331787" cy="333375"/>
          </a:xfrm>
          <a:custGeom>
            <a:avLst/>
            <a:gdLst>
              <a:gd name="T0" fmla="*/ 0 w 332740"/>
              <a:gd name="T1" fmla="*/ 0 h 334010"/>
              <a:gd name="T2" fmla="*/ 332740 w 332740"/>
              <a:gd name="T3" fmla="*/ 334010 h 334010"/>
            </a:gdLst>
            <a:ahLst/>
            <a:cxnLst/>
            <a:rect l="T0" t="T1" r="T2" b="T3"/>
            <a:pathLst>
              <a:path w="332740" h="334010">
                <a:moveTo>
                  <a:pt x="332739" y="166370"/>
                </a:moveTo>
                <a:lnTo>
                  <a:pt x="166370" y="166370"/>
                </a:lnTo>
                <a:lnTo>
                  <a:pt x="166370" y="334010"/>
                </a:lnTo>
                <a:lnTo>
                  <a:pt x="212089" y="325120"/>
                </a:lnTo>
                <a:lnTo>
                  <a:pt x="255270" y="302260"/>
                </a:lnTo>
                <a:lnTo>
                  <a:pt x="292100" y="269240"/>
                </a:lnTo>
                <a:lnTo>
                  <a:pt x="318770" y="228600"/>
                </a:lnTo>
                <a:lnTo>
                  <a:pt x="332739" y="181610"/>
                </a:lnTo>
                <a:lnTo>
                  <a:pt x="332739" y="166370"/>
                </a:lnTo>
                <a:close/>
              </a:path>
              <a:path w="332740" h="334010">
                <a:moveTo>
                  <a:pt x="166370" y="0"/>
                </a:moveTo>
                <a:lnTo>
                  <a:pt x="151129" y="1270"/>
                </a:lnTo>
                <a:lnTo>
                  <a:pt x="134620" y="3810"/>
                </a:lnTo>
                <a:lnTo>
                  <a:pt x="119379" y="8889"/>
                </a:lnTo>
                <a:lnTo>
                  <a:pt x="106679" y="15239"/>
                </a:lnTo>
                <a:lnTo>
                  <a:pt x="90170" y="21590"/>
                </a:lnTo>
                <a:lnTo>
                  <a:pt x="52070" y="52070"/>
                </a:lnTo>
                <a:lnTo>
                  <a:pt x="21589" y="91440"/>
                </a:lnTo>
                <a:lnTo>
                  <a:pt x="2539" y="135890"/>
                </a:lnTo>
                <a:lnTo>
                  <a:pt x="0" y="151130"/>
                </a:lnTo>
                <a:lnTo>
                  <a:pt x="0" y="250190"/>
                </a:lnTo>
                <a:lnTo>
                  <a:pt x="15239" y="250190"/>
                </a:lnTo>
                <a:lnTo>
                  <a:pt x="30479" y="248920"/>
                </a:lnTo>
                <a:lnTo>
                  <a:pt x="45720" y="245110"/>
                </a:lnTo>
                <a:lnTo>
                  <a:pt x="60959" y="242570"/>
                </a:lnTo>
                <a:lnTo>
                  <a:pt x="114300" y="224790"/>
                </a:lnTo>
                <a:lnTo>
                  <a:pt x="152400" y="198120"/>
                </a:lnTo>
                <a:lnTo>
                  <a:pt x="166370" y="171450"/>
                </a:lnTo>
                <a:lnTo>
                  <a:pt x="166370" y="166370"/>
                </a:lnTo>
                <a:lnTo>
                  <a:pt x="332739" y="166370"/>
                </a:lnTo>
                <a:lnTo>
                  <a:pt x="332739" y="151130"/>
                </a:lnTo>
                <a:lnTo>
                  <a:pt x="330200" y="135890"/>
                </a:lnTo>
                <a:lnTo>
                  <a:pt x="311150" y="91440"/>
                </a:lnTo>
                <a:lnTo>
                  <a:pt x="280670" y="52070"/>
                </a:lnTo>
                <a:lnTo>
                  <a:pt x="241300" y="21590"/>
                </a:lnTo>
                <a:lnTo>
                  <a:pt x="198120" y="3810"/>
                </a:lnTo>
                <a:lnTo>
                  <a:pt x="182879" y="1270"/>
                </a:lnTo>
                <a:lnTo>
                  <a:pt x="166370" y="0"/>
                </a:lnTo>
                <a:close/>
              </a:path>
            </a:pathLst>
          </a:custGeom>
          <a:solidFill>
            <a:srgbClr val="000000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4" name="object 14"/>
          <p:cNvSpPr>
            <a:spLocks noChangeArrowheads="1"/>
          </p:cNvSpPr>
          <p:nvPr/>
        </p:nvSpPr>
        <p:spPr bwMode="auto">
          <a:xfrm>
            <a:off x="8440738" y="3590925"/>
            <a:ext cx="333375" cy="331788"/>
          </a:xfrm>
          <a:custGeom>
            <a:avLst/>
            <a:gdLst>
              <a:gd name="T0" fmla="*/ 0 w 334009"/>
              <a:gd name="T1" fmla="*/ 0 h 332739"/>
              <a:gd name="T2" fmla="*/ 334009 w 334009"/>
              <a:gd name="T3" fmla="*/ 332739 h 332739"/>
            </a:gdLst>
            <a:ahLst/>
            <a:cxnLst/>
            <a:rect l="T0" t="T1" r="T2" b="T3"/>
            <a:pathLst>
              <a:path w="334009" h="332739">
                <a:moveTo>
                  <a:pt x="166370" y="166370"/>
                </a:moveTo>
                <a:lnTo>
                  <a:pt x="152161" y="196949"/>
                </a:lnTo>
                <a:lnTo>
                  <a:pt x="114617" y="223361"/>
                </a:lnTo>
                <a:lnTo>
                  <a:pt x="61356" y="241915"/>
                </a:lnTo>
                <a:lnTo>
                  <a:pt x="0" y="248920"/>
                </a:lnTo>
                <a:lnTo>
                  <a:pt x="0" y="218876"/>
                </a:lnTo>
                <a:lnTo>
                  <a:pt x="0" y="192405"/>
                </a:lnTo>
                <a:lnTo>
                  <a:pt x="0" y="173553"/>
                </a:lnTo>
                <a:lnTo>
                  <a:pt x="0" y="166370"/>
                </a:lnTo>
                <a:lnTo>
                  <a:pt x="6591" y="124942"/>
                </a:lnTo>
                <a:lnTo>
                  <a:pt x="24788" y="85983"/>
                </a:lnTo>
                <a:lnTo>
                  <a:pt x="52228" y="51752"/>
                </a:lnTo>
                <a:lnTo>
                  <a:pt x="86548" y="24506"/>
                </a:lnTo>
                <a:lnTo>
                  <a:pt x="125383" y="6502"/>
                </a:lnTo>
                <a:lnTo>
                  <a:pt x="166370" y="0"/>
                </a:lnTo>
                <a:lnTo>
                  <a:pt x="207891" y="6502"/>
                </a:lnTo>
                <a:lnTo>
                  <a:pt x="247085" y="24506"/>
                </a:lnTo>
                <a:lnTo>
                  <a:pt x="281622" y="51752"/>
                </a:lnTo>
                <a:lnTo>
                  <a:pt x="309174" y="85983"/>
                </a:lnTo>
                <a:lnTo>
                  <a:pt x="327413" y="124942"/>
                </a:lnTo>
                <a:lnTo>
                  <a:pt x="334009" y="166370"/>
                </a:lnTo>
                <a:lnTo>
                  <a:pt x="327413" y="207356"/>
                </a:lnTo>
                <a:lnTo>
                  <a:pt x="309174" y="246191"/>
                </a:lnTo>
                <a:lnTo>
                  <a:pt x="281622" y="280511"/>
                </a:lnTo>
                <a:lnTo>
                  <a:pt x="247085" y="307951"/>
                </a:lnTo>
                <a:lnTo>
                  <a:pt x="207891" y="326148"/>
                </a:lnTo>
                <a:lnTo>
                  <a:pt x="166370" y="332740"/>
                </a:lnTo>
                <a:lnTo>
                  <a:pt x="166370" y="166370"/>
                </a:lnTo>
                <a:close/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5" name="object 15"/>
          <p:cNvSpPr>
            <a:spLocks noChangeArrowheads="1"/>
          </p:cNvSpPr>
          <p:nvPr/>
        </p:nvSpPr>
        <p:spPr bwMode="auto">
          <a:xfrm>
            <a:off x="3729038" y="3590925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6" name="object 16"/>
          <p:cNvSpPr>
            <a:spLocks noChangeArrowheads="1"/>
          </p:cNvSpPr>
          <p:nvPr/>
        </p:nvSpPr>
        <p:spPr bwMode="auto">
          <a:xfrm>
            <a:off x="8774113" y="6257925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7" name="object 17"/>
          <p:cNvSpPr>
            <a:spLocks noChangeArrowheads="1"/>
          </p:cNvSpPr>
          <p:nvPr/>
        </p:nvSpPr>
        <p:spPr bwMode="auto">
          <a:xfrm>
            <a:off x="3724275" y="4084638"/>
            <a:ext cx="176213" cy="177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8" name="object 18"/>
          <p:cNvSpPr>
            <a:spLocks noChangeArrowheads="1"/>
          </p:cNvSpPr>
          <p:nvPr/>
        </p:nvSpPr>
        <p:spPr bwMode="auto">
          <a:xfrm>
            <a:off x="3729038" y="3590925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9" name="object 19"/>
          <p:cNvSpPr>
            <a:spLocks noChangeArrowheads="1"/>
          </p:cNvSpPr>
          <p:nvPr/>
        </p:nvSpPr>
        <p:spPr bwMode="auto">
          <a:xfrm>
            <a:off x="8774113" y="6257925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0" name="object 20"/>
          <p:cNvSpPr>
            <a:spLocks noChangeArrowheads="1"/>
          </p:cNvSpPr>
          <p:nvPr/>
        </p:nvSpPr>
        <p:spPr bwMode="auto">
          <a:xfrm>
            <a:off x="8440738" y="3922713"/>
            <a:ext cx="166687" cy="0"/>
          </a:xfrm>
          <a:custGeom>
            <a:avLst/>
            <a:gdLst>
              <a:gd name="T0" fmla="*/ 0 w 167640"/>
              <a:gd name="T1" fmla="*/ 167640 w 167640"/>
            </a:gdLst>
            <a:ahLst/>
            <a:cxnLst/>
            <a:rect l="T0" t="0" r="T1" b="0"/>
            <a:pathLst>
              <a:path w="167640">
                <a:moveTo>
                  <a:pt x="0" y="0"/>
                </a:moveTo>
                <a:lnTo>
                  <a:pt x="167639" y="0"/>
                </a:lnTo>
              </a:path>
            </a:pathLst>
          </a:cu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1" name="object 21"/>
          <p:cNvSpPr>
            <a:spLocks noChangeArrowheads="1"/>
          </p:cNvSpPr>
          <p:nvPr/>
        </p:nvSpPr>
        <p:spPr bwMode="auto">
          <a:xfrm>
            <a:off x="8440738" y="3924300"/>
            <a:ext cx="166687" cy="0"/>
          </a:xfrm>
          <a:custGeom>
            <a:avLst/>
            <a:gdLst>
              <a:gd name="T0" fmla="*/ 0 w 167640"/>
              <a:gd name="T1" fmla="*/ 167640 w 167640"/>
            </a:gdLst>
            <a:ahLst/>
            <a:cxnLst/>
            <a:rect l="T0" t="0" r="T1" b="0"/>
            <a:pathLst>
              <a:path w="167640">
                <a:moveTo>
                  <a:pt x="0" y="0"/>
                </a:moveTo>
                <a:lnTo>
                  <a:pt x="167639" y="0"/>
                </a:lnTo>
              </a:path>
            </a:pathLst>
          </a:cu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2" name="object 22"/>
          <p:cNvSpPr>
            <a:spLocks noChangeArrowheads="1"/>
          </p:cNvSpPr>
          <p:nvPr/>
        </p:nvSpPr>
        <p:spPr bwMode="auto">
          <a:xfrm>
            <a:off x="8440738" y="3922713"/>
            <a:ext cx="166687" cy="0"/>
          </a:xfrm>
          <a:custGeom>
            <a:avLst/>
            <a:gdLst>
              <a:gd name="T0" fmla="*/ 0 w 166370"/>
              <a:gd name="T1" fmla="*/ 166370 w 166370"/>
            </a:gdLst>
            <a:ahLst/>
            <a:cxnLst/>
            <a:rect l="T0" t="0" r="T1" b="0"/>
            <a:pathLst>
              <a:path w="166370">
                <a:moveTo>
                  <a:pt x="16637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3" name="object 23"/>
          <p:cNvSpPr>
            <a:spLocks noChangeArrowheads="1"/>
          </p:cNvSpPr>
          <p:nvPr/>
        </p:nvSpPr>
        <p:spPr bwMode="auto">
          <a:xfrm>
            <a:off x="3729038" y="3590925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4" name="object 24"/>
          <p:cNvSpPr>
            <a:spLocks noChangeArrowheads="1"/>
          </p:cNvSpPr>
          <p:nvPr/>
        </p:nvSpPr>
        <p:spPr bwMode="auto">
          <a:xfrm>
            <a:off x="8774113" y="6257925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5" name="object 25"/>
          <p:cNvSpPr>
            <a:spLocks noChangeArrowheads="1"/>
          </p:cNvSpPr>
          <p:nvPr/>
        </p:nvSpPr>
        <p:spPr bwMode="auto">
          <a:xfrm>
            <a:off x="4062413" y="4089400"/>
            <a:ext cx="0" cy="2173288"/>
          </a:xfrm>
          <a:custGeom>
            <a:avLst/>
            <a:gdLst>
              <a:gd name="T0" fmla="*/ 0 h 2172970"/>
              <a:gd name="T1" fmla="*/ 2172970 h 2172970"/>
            </a:gdLst>
            <a:ahLst/>
            <a:cxnLst/>
            <a:rect l="0" t="T0" r="0" b="T1"/>
            <a:pathLst>
              <a:path h="2172970">
                <a:moveTo>
                  <a:pt x="0" y="0"/>
                </a:moveTo>
                <a:lnTo>
                  <a:pt x="0" y="2172970"/>
                </a:lnTo>
              </a:path>
            </a:pathLst>
          </a:cu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6" name="object 26"/>
          <p:cNvSpPr>
            <a:spLocks noChangeArrowheads="1"/>
          </p:cNvSpPr>
          <p:nvPr/>
        </p:nvSpPr>
        <p:spPr bwMode="auto">
          <a:xfrm>
            <a:off x="4062413" y="4089400"/>
            <a:ext cx="0" cy="2001838"/>
          </a:xfrm>
          <a:custGeom>
            <a:avLst/>
            <a:gdLst>
              <a:gd name="T0" fmla="*/ 0 h 2001520"/>
              <a:gd name="T1" fmla="*/ 2001520 h 2001520"/>
            </a:gdLst>
            <a:ahLst/>
            <a:cxnLst/>
            <a:rect l="0" t="T0" r="0" b="T1"/>
            <a:pathLst>
              <a:path h="2001520">
                <a:moveTo>
                  <a:pt x="0" y="0"/>
                </a:moveTo>
                <a:lnTo>
                  <a:pt x="0" y="200152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7" name="object 27"/>
          <p:cNvSpPr>
            <a:spLocks noChangeArrowheads="1"/>
          </p:cNvSpPr>
          <p:nvPr/>
        </p:nvSpPr>
        <p:spPr bwMode="auto">
          <a:xfrm>
            <a:off x="3729038" y="3590925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8" name="object 28"/>
          <p:cNvSpPr>
            <a:spLocks noChangeArrowheads="1"/>
          </p:cNvSpPr>
          <p:nvPr/>
        </p:nvSpPr>
        <p:spPr bwMode="auto">
          <a:xfrm>
            <a:off x="8774113" y="6257925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9" name="object 29"/>
          <p:cNvSpPr>
            <a:spLocks noChangeArrowheads="1"/>
          </p:cNvSpPr>
          <p:nvPr/>
        </p:nvSpPr>
        <p:spPr bwMode="auto">
          <a:xfrm>
            <a:off x="3657600" y="3568700"/>
            <a:ext cx="5045075" cy="2908300"/>
          </a:xfrm>
          <a:custGeom>
            <a:avLst/>
            <a:gdLst>
              <a:gd name="T0" fmla="*/ 0 w 5044440"/>
              <a:gd name="T1" fmla="*/ 0 h 2669540"/>
              <a:gd name="T2" fmla="*/ 5044440 w 5044440"/>
              <a:gd name="T3" fmla="*/ 2669540 h 2669540"/>
            </a:gdLst>
            <a:ahLst/>
            <a:cxnLst/>
            <a:rect l="T0" t="T1" r="T2" b="T3"/>
            <a:pathLst>
              <a:path w="5044440" h="2669540">
                <a:moveTo>
                  <a:pt x="4876800" y="0"/>
                </a:moveTo>
                <a:lnTo>
                  <a:pt x="4831080" y="10160"/>
                </a:lnTo>
                <a:lnTo>
                  <a:pt x="4787900" y="31750"/>
                </a:lnTo>
                <a:lnTo>
                  <a:pt x="4751070" y="66039"/>
                </a:lnTo>
                <a:lnTo>
                  <a:pt x="4724400" y="106680"/>
                </a:lnTo>
                <a:lnTo>
                  <a:pt x="4711700" y="152400"/>
                </a:lnTo>
                <a:lnTo>
                  <a:pt x="4711700" y="335280"/>
                </a:lnTo>
                <a:lnTo>
                  <a:pt x="165100" y="335280"/>
                </a:lnTo>
                <a:lnTo>
                  <a:pt x="119379" y="342900"/>
                </a:lnTo>
                <a:lnTo>
                  <a:pt x="76200" y="365760"/>
                </a:lnTo>
                <a:lnTo>
                  <a:pt x="39370" y="398780"/>
                </a:lnTo>
                <a:lnTo>
                  <a:pt x="13970" y="440689"/>
                </a:lnTo>
                <a:lnTo>
                  <a:pt x="0" y="486410"/>
                </a:lnTo>
                <a:lnTo>
                  <a:pt x="0" y="2517140"/>
                </a:lnTo>
                <a:lnTo>
                  <a:pt x="13970" y="2562860"/>
                </a:lnTo>
                <a:lnTo>
                  <a:pt x="39370" y="2603500"/>
                </a:lnTo>
                <a:lnTo>
                  <a:pt x="76200" y="2637790"/>
                </a:lnTo>
                <a:lnTo>
                  <a:pt x="119379" y="2660650"/>
                </a:lnTo>
                <a:lnTo>
                  <a:pt x="149860" y="2667000"/>
                </a:lnTo>
                <a:lnTo>
                  <a:pt x="165100" y="2669540"/>
                </a:lnTo>
                <a:lnTo>
                  <a:pt x="181610" y="2667000"/>
                </a:lnTo>
                <a:lnTo>
                  <a:pt x="196850" y="2665730"/>
                </a:lnTo>
                <a:lnTo>
                  <a:pt x="212089" y="2660650"/>
                </a:lnTo>
                <a:lnTo>
                  <a:pt x="255270" y="2637790"/>
                </a:lnTo>
                <a:lnTo>
                  <a:pt x="292100" y="2603500"/>
                </a:lnTo>
                <a:lnTo>
                  <a:pt x="317500" y="2562860"/>
                </a:lnTo>
                <a:lnTo>
                  <a:pt x="331470" y="2517140"/>
                </a:lnTo>
                <a:lnTo>
                  <a:pt x="332739" y="2501900"/>
                </a:lnTo>
                <a:lnTo>
                  <a:pt x="332739" y="2335530"/>
                </a:lnTo>
                <a:lnTo>
                  <a:pt x="4876800" y="2335530"/>
                </a:lnTo>
                <a:lnTo>
                  <a:pt x="4892040" y="2334260"/>
                </a:lnTo>
                <a:lnTo>
                  <a:pt x="4937759" y="2321560"/>
                </a:lnTo>
                <a:lnTo>
                  <a:pt x="4979670" y="2294890"/>
                </a:lnTo>
                <a:lnTo>
                  <a:pt x="5012690" y="2258060"/>
                </a:lnTo>
                <a:lnTo>
                  <a:pt x="5041900" y="2199640"/>
                </a:lnTo>
                <a:lnTo>
                  <a:pt x="5044440" y="2169160"/>
                </a:lnTo>
                <a:lnTo>
                  <a:pt x="5044440" y="168910"/>
                </a:lnTo>
                <a:lnTo>
                  <a:pt x="5029200" y="106680"/>
                </a:lnTo>
                <a:lnTo>
                  <a:pt x="5003800" y="66039"/>
                </a:lnTo>
                <a:lnTo>
                  <a:pt x="4966970" y="31750"/>
                </a:lnTo>
                <a:lnTo>
                  <a:pt x="4923790" y="10160"/>
                </a:lnTo>
                <a:lnTo>
                  <a:pt x="4892040" y="2539"/>
                </a:lnTo>
                <a:lnTo>
                  <a:pt x="487680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0" name="object 30"/>
          <p:cNvSpPr>
            <a:spLocks noChangeArrowheads="1"/>
          </p:cNvSpPr>
          <p:nvPr/>
        </p:nvSpPr>
        <p:spPr bwMode="auto">
          <a:xfrm>
            <a:off x="3657600" y="3570288"/>
            <a:ext cx="5045075" cy="2667000"/>
          </a:xfrm>
          <a:custGeom>
            <a:avLst/>
            <a:gdLst>
              <a:gd name="T0" fmla="*/ 0 w 5044440"/>
              <a:gd name="T1" fmla="*/ 0 h 2667000"/>
              <a:gd name="T2" fmla="*/ 5044440 w 5044440"/>
              <a:gd name="T3" fmla="*/ 2667000 h 2667000"/>
            </a:gdLst>
            <a:ahLst/>
            <a:cxnLst/>
            <a:rect l="T0" t="T1" r="T2" b="T3"/>
            <a:pathLst>
              <a:path w="5044440" h="2667000">
                <a:moveTo>
                  <a:pt x="0" y="500379"/>
                </a:moveTo>
                <a:lnTo>
                  <a:pt x="6502" y="458858"/>
                </a:lnTo>
                <a:lnTo>
                  <a:pt x="24506" y="419664"/>
                </a:lnTo>
                <a:lnTo>
                  <a:pt x="51752" y="385127"/>
                </a:lnTo>
                <a:lnTo>
                  <a:pt x="85983" y="357575"/>
                </a:lnTo>
                <a:lnTo>
                  <a:pt x="124942" y="339336"/>
                </a:lnTo>
                <a:lnTo>
                  <a:pt x="166370" y="332739"/>
                </a:lnTo>
                <a:lnTo>
                  <a:pt x="4710430" y="332739"/>
                </a:lnTo>
                <a:lnTo>
                  <a:pt x="4710430" y="166369"/>
                </a:lnTo>
                <a:lnTo>
                  <a:pt x="4717026" y="124942"/>
                </a:lnTo>
                <a:lnTo>
                  <a:pt x="4735265" y="85983"/>
                </a:lnTo>
                <a:lnTo>
                  <a:pt x="4762817" y="51752"/>
                </a:lnTo>
                <a:lnTo>
                  <a:pt x="4797354" y="24506"/>
                </a:lnTo>
                <a:lnTo>
                  <a:pt x="4836548" y="6502"/>
                </a:lnTo>
                <a:lnTo>
                  <a:pt x="4878070" y="0"/>
                </a:lnTo>
                <a:lnTo>
                  <a:pt x="4919056" y="6502"/>
                </a:lnTo>
                <a:lnTo>
                  <a:pt x="4957891" y="24506"/>
                </a:lnTo>
                <a:lnTo>
                  <a:pt x="4992211" y="51752"/>
                </a:lnTo>
                <a:lnTo>
                  <a:pt x="5019651" y="85983"/>
                </a:lnTo>
                <a:lnTo>
                  <a:pt x="5037848" y="124942"/>
                </a:lnTo>
                <a:lnTo>
                  <a:pt x="5044440" y="166369"/>
                </a:lnTo>
                <a:lnTo>
                  <a:pt x="5044440" y="2166619"/>
                </a:lnTo>
                <a:lnTo>
                  <a:pt x="5037848" y="2208141"/>
                </a:lnTo>
                <a:lnTo>
                  <a:pt x="5019651" y="2247335"/>
                </a:lnTo>
                <a:lnTo>
                  <a:pt x="4992211" y="2281872"/>
                </a:lnTo>
                <a:lnTo>
                  <a:pt x="4957891" y="2309424"/>
                </a:lnTo>
                <a:lnTo>
                  <a:pt x="4919056" y="2327663"/>
                </a:lnTo>
                <a:lnTo>
                  <a:pt x="4878070" y="2334260"/>
                </a:lnTo>
                <a:lnTo>
                  <a:pt x="332739" y="2334260"/>
                </a:lnTo>
                <a:lnTo>
                  <a:pt x="332739" y="2500629"/>
                </a:lnTo>
                <a:lnTo>
                  <a:pt x="326148" y="2542057"/>
                </a:lnTo>
                <a:lnTo>
                  <a:pt x="307951" y="2581016"/>
                </a:lnTo>
                <a:lnTo>
                  <a:pt x="280511" y="2615247"/>
                </a:lnTo>
                <a:lnTo>
                  <a:pt x="246191" y="2642493"/>
                </a:lnTo>
                <a:lnTo>
                  <a:pt x="207356" y="2660497"/>
                </a:lnTo>
                <a:lnTo>
                  <a:pt x="166370" y="2666999"/>
                </a:lnTo>
                <a:lnTo>
                  <a:pt x="124942" y="2660497"/>
                </a:lnTo>
                <a:lnTo>
                  <a:pt x="85983" y="2642493"/>
                </a:lnTo>
                <a:lnTo>
                  <a:pt x="51752" y="2615247"/>
                </a:lnTo>
                <a:lnTo>
                  <a:pt x="24506" y="2581016"/>
                </a:lnTo>
                <a:lnTo>
                  <a:pt x="6502" y="2542057"/>
                </a:lnTo>
                <a:lnTo>
                  <a:pt x="0" y="2500629"/>
                </a:lnTo>
                <a:lnTo>
                  <a:pt x="0" y="500379"/>
                </a:lnTo>
                <a:close/>
              </a:path>
            </a:pathLst>
          </a:custGeom>
          <a:noFill/>
          <a:ln w="9344">
            <a:solidFill>
              <a:srgbClr val="F8F8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1" name="object 31"/>
          <p:cNvSpPr>
            <a:spLocks noChangeArrowheads="1"/>
          </p:cNvSpPr>
          <p:nvPr/>
        </p:nvSpPr>
        <p:spPr bwMode="auto">
          <a:xfrm>
            <a:off x="3657600" y="3570288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F8F8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2" name="object 32"/>
          <p:cNvSpPr>
            <a:spLocks noChangeArrowheads="1"/>
          </p:cNvSpPr>
          <p:nvPr/>
        </p:nvSpPr>
        <p:spPr bwMode="auto">
          <a:xfrm>
            <a:off x="8702675" y="6237288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F8F8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3" name="object 33"/>
          <p:cNvSpPr>
            <a:spLocks noChangeArrowheads="1"/>
          </p:cNvSpPr>
          <p:nvPr/>
        </p:nvSpPr>
        <p:spPr bwMode="auto">
          <a:xfrm>
            <a:off x="3822700" y="3986213"/>
            <a:ext cx="168275" cy="2508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4" name="object 34"/>
          <p:cNvSpPr>
            <a:spLocks noChangeArrowheads="1"/>
          </p:cNvSpPr>
          <p:nvPr/>
        </p:nvSpPr>
        <p:spPr bwMode="auto">
          <a:xfrm>
            <a:off x="3824288" y="3986213"/>
            <a:ext cx="166687" cy="250825"/>
          </a:xfrm>
          <a:custGeom>
            <a:avLst/>
            <a:gdLst>
              <a:gd name="T0" fmla="*/ 0 w 166370"/>
              <a:gd name="T1" fmla="*/ 0 h 250189"/>
              <a:gd name="T2" fmla="*/ 166370 w 166370"/>
              <a:gd name="T3" fmla="*/ 250189 h 250189"/>
            </a:gdLst>
            <a:ahLst/>
            <a:cxnLst/>
            <a:rect l="T0" t="T1" r="T2" b="T3"/>
            <a:pathLst>
              <a:path w="166370" h="250189">
                <a:moveTo>
                  <a:pt x="0" y="83820"/>
                </a:moveTo>
                <a:lnTo>
                  <a:pt x="7183" y="53042"/>
                </a:lnTo>
                <a:lnTo>
                  <a:pt x="26035" y="26193"/>
                </a:lnTo>
                <a:lnTo>
                  <a:pt x="52506" y="7203"/>
                </a:lnTo>
                <a:lnTo>
                  <a:pt x="82550" y="0"/>
                </a:lnTo>
                <a:lnTo>
                  <a:pt x="113327" y="7203"/>
                </a:lnTo>
                <a:lnTo>
                  <a:pt x="140176" y="26193"/>
                </a:lnTo>
                <a:lnTo>
                  <a:pt x="159166" y="53042"/>
                </a:lnTo>
                <a:lnTo>
                  <a:pt x="166369" y="83820"/>
                </a:lnTo>
                <a:lnTo>
                  <a:pt x="159778" y="124806"/>
                </a:lnTo>
                <a:lnTo>
                  <a:pt x="141581" y="163641"/>
                </a:lnTo>
                <a:lnTo>
                  <a:pt x="114141" y="197961"/>
                </a:lnTo>
                <a:lnTo>
                  <a:pt x="79821" y="225401"/>
                </a:lnTo>
                <a:lnTo>
                  <a:pt x="40986" y="243598"/>
                </a:lnTo>
                <a:lnTo>
                  <a:pt x="0" y="250190"/>
                </a:lnTo>
                <a:lnTo>
                  <a:pt x="0" y="83820"/>
                </a:lnTo>
                <a:close/>
              </a:path>
            </a:pathLst>
          </a:custGeom>
          <a:noFill/>
          <a:ln w="9344">
            <a:solidFill>
              <a:srgbClr val="F8F8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5" name="object 35"/>
          <p:cNvSpPr>
            <a:spLocks noChangeArrowheads="1"/>
          </p:cNvSpPr>
          <p:nvPr/>
        </p:nvSpPr>
        <p:spPr bwMode="auto">
          <a:xfrm>
            <a:off x="3657600" y="3570288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F8F8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6" name="object 36"/>
          <p:cNvSpPr>
            <a:spLocks noChangeArrowheads="1"/>
          </p:cNvSpPr>
          <p:nvPr/>
        </p:nvSpPr>
        <p:spPr bwMode="auto">
          <a:xfrm>
            <a:off x="8702675" y="6237288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F8F8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7" name="object 37"/>
          <p:cNvSpPr>
            <a:spLocks noChangeArrowheads="1"/>
          </p:cNvSpPr>
          <p:nvPr/>
        </p:nvSpPr>
        <p:spPr bwMode="auto">
          <a:xfrm>
            <a:off x="8369300" y="3568700"/>
            <a:ext cx="333375" cy="334963"/>
          </a:xfrm>
          <a:custGeom>
            <a:avLst/>
            <a:gdLst>
              <a:gd name="T0" fmla="*/ 0 w 332740"/>
              <a:gd name="T1" fmla="*/ 0 h 335279"/>
              <a:gd name="T2" fmla="*/ 332740 w 332740"/>
              <a:gd name="T3" fmla="*/ 335279 h 335279"/>
            </a:gdLst>
            <a:ahLst/>
            <a:cxnLst/>
            <a:rect l="T0" t="T1" r="T2" b="T3"/>
            <a:pathLst>
              <a:path w="332740" h="335279">
                <a:moveTo>
                  <a:pt x="332740" y="168910"/>
                </a:moveTo>
                <a:lnTo>
                  <a:pt x="165100" y="168910"/>
                </a:lnTo>
                <a:lnTo>
                  <a:pt x="165100" y="335280"/>
                </a:lnTo>
                <a:lnTo>
                  <a:pt x="180340" y="334010"/>
                </a:lnTo>
                <a:lnTo>
                  <a:pt x="196850" y="330200"/>
                </a:lnTo>
                <a:lnTo>
                  <a:pt x="212090" y="326389"/>
                </a:lnTo>
                <a:lnTo>
                  <a:pt x="226059" y="320039"/>
                </a:lnTo>
                <a:lnTo>
                  <a:pt x="241300" y="313689"/>
                </a:lnTo>
                <a:lnTo>
                  <a:pt x="255270" y="303530"/>
                </a:lnTo>
                <a:lnTo>
                  <a:pt x="267970" y="294639"/>
                </a:lnTo>
                <a:lnTo>
                  <a:pt x="280670" y="283210"/>
                </a:lnTo>
                <a:lnTo>
                  <a:pt x="309879" y="243839"/>
                </a:lnTo>
                <a:lnTo>
                  <a:pt x="330200" y="199389"/>
                </a:lnTo>
                <a:lnTo>
                  <a:pt x="332740" y="168910"/>
                </a:lnTo>
                <a:close/>
              </a:path>
              <a:path w="332740" h="335279">
                <a:moveTo>
                  <a:pt x="165100" y="0"/>
                </a:moveTo>
                <a:lnTo>
                  <a:pt x="119379" y="10160"/>
                </a:lnTo>
                <a:lnTo>
                  <a:pt x="76200" y="31750"/>
                </a:lnTo>
                <a:lnTo>
                  <a:pt x="39370" y="66039"/>
                </a:lnTo>
                <a:lnTo>
                  <a:pt x="12700" y="106680"/>
                </a:lnTo>
                <a:lnTo>
                  <a:pt x="0" y="152400"/>
                </a:lnTo>
                <a:lnTo>
                  <a:pt x="0" y="251460"/>
                </a:lnTo>
                <a:lnTo>
                  <a:pt x="13970" y="251460"/>
                </a:lnTo>
                <a:lnTo>
                  <a:pt x="29209" y="250189"/>
                </a:lnTo>
                <a:lnTo>
                  <a:pt x="44450" y="247650"/>
                </a:lnTo>
                <a:lnTo>
                  <a:pt x="59690" y="243839"/>
                </a:lnTo>
                <a:lnTo>
                  <a:pt x="73659" y="241300"/>
                </a:lnTo>
                <a:lnTo>
                  <a:pt x="88900" y="236219"/>
                </a:lnTo>
                <a:lnTo>
                  <a:pt x="114300" y="226060"/>
                </a:lnTo>
                <a:lnTo>
                  <a:pt x="134620" y="213360"/>
                </a:lnTo>
                <a:lnTo>
                  <a:pt x="143509" y="205739"/>
                </a:lnTo>
                <a:lnTo>
                  <a:pt x="152400" y="199389"/>
                </a:lnTo>
                <a:lnTo>
                  <a:pt x="157479" y="190500"/>
                </a:lnTo>
                <a:lnTo>
                  <a:pt x="160020" y="187960"/>
                </a:lnTo>
                <a:lnTo>
                  <a:pt x="162559" y="180339"/>
                </a:lnTo>
                <a:lnTo>
                  <a:pt x="165100" y="176530"/>
                </a:lnTo>
                <a:lnTo>
                  <a:pt x="165100" y="168910"/>
                </a:lnTo>
                <a:lnTo>
                  <a:pt x="332740" y="168910"/>
                </a:lnTo>
                <a:lnTo>
                  <a:pt x="317500" y="106680"/>
                </a:lnTo>
                <a:lnTo>
                  <a:pt x="292100" y="66039"/>
                </a:lnTo>
                <a:lnTo>
                  <a:pt x="255270" y="31750"/>
                </a:lnTo>
                <a:lnTo>
                  <a:pt x="212090" y="10160"/>
                </a:lnTo>
                <a:lnTo>
                  <a:pt x="180340" y="2539"/>
                </a:lnTo>
                <a:lnTo>
                  <a:pt x="165100" y="0"/>
                </a:lnTo>
                <a:close/>
              </a:path>
            </a:pathLst>
          </a:cu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8" name="object 38"/>
          <p:cNvSpPr>
            <a:spLocks noChangeArrowheads="1"/>
          </p:cNvSpPr>
          <p:nvPr/>
        </p:nvSpPr>
        <p:spPr bwMode="auto">
          <a:xfrm>
            <a:off x="8367713" y="3570288"/>
            <a:ext cx="334962" cy="331787"/>
          </a:xfrm>
          <a:custGeom>
            <a:avLst/>
            <a:gdLst>
              <a:gd name="T0" fmla="*/ 0 w 334009"/>
              <a:gd name="T1" fmla="*/ 0 h 332739"/>
              <a:gd name="T2" fmla="*/ 334009 w 334009"/>
              <a:gd name="T3" fmla="*/ 332739 h 332739"/>
            </a:gdLst>
            <a:ahLst/>
            <a:cxnLst/>
            <a:rect l="T0" t="T1" r="T2" b="T3"/>
            <a:pathLst>
              <a:path w="334009" h="332739">
                <a:moveTo>
                  <a:pt x="167640" y="166369"/>
                </a:moveTo>
                <a:lnTo>
                  <a:pt x="153233" y="197147"/>
                </a:lnTo>
                <a:lnTo>
                  <a:pt x="115252" y="223996"/>
                </a:lnTo>
                <a:lnTo>
                  <a:pt x="61555" y="242986"/>
                </a:lnTo>
                <a:lnTo>
                  <a:pt x="0" y="250189"/>
                </a:lnTo>
                <a:lnTo>
                  <a:pt x="0" y="219412"/>
                </a:lnTo>
                <a:lnTo>
                  <a:pt x="0" y="192563"/>
                </a:lnTo>
                <a:lnTo>
                  <a:pt x="0" y="173573"/>
                </a:lnTo>
                <a:lnTo>
                  <a:pt x="0" y="166369"/>
                </a:lnTo>
                <a:lnTo>
                  <a:pt x="6596" y="124942"/>
                </a:lnTo>
                <a:lnTo>
                  <a:pt x="24835" y="85983"/>
                </a:lnTo>
                <a:lnTo>
                  <a:pt x="52387" y="51752"/>
                </a:lnTo>
                <a:lnTo>
                  <a:pt x="86924" y="24506"/>
                </a:lnTo>
                <a:lnTo>
                  <a:pt x="126118" y="6502"/>
                </a:lnTo>
                <a:lnTo>
                  <a:pt x="167640" y="0"/>
                </a:lnTo>
                <a:lnTo>
                  <a:pt x="208626" y="6502"/>
                </a:lnTo>
                <a:lnTo>
                  <a:pt x="247461" y="24506"/>
                </a:lnTo>
                <a:lnTo>
                  <a:pt x="281781" y="51752"/>
                </a:lnTo>
                <a:lnTo>
                  <a:pt x="309221" y="85983"/>
                </a:lnTo>
                <a:lnTo>
                  <a:pt x="327418" y="124942"/>
                </a:lnTo>
                <a:lnTo>
                  <a:pt x="334010" y="166369"/>
                </a:lnTo>
                <a:lnTo>
                  <a:pt x="327418" y="207797"/>
                </a:lnTo>
                <a:lnTo>
                  <a:pt x="309221" y="246756"/>
                </a:lnTo>
                <a:lnTo>
                  <a:pt x="281781" y="280987"/>
                </a:lnTo>
                <a:lnTo>
                  <a:pt x="247461" y="308233"/>
                </a:lnTo>
                <a:lnTo>
                  <a:pt x="208626" y="326237"/>
                </a:lnTo>
                <a:lnTo>
                  <a:pt x="167640" y="332739"/>
                </a:lnTo>
                <a:lnTo>
                  <a:pt x="167640" y="166369"/>
                </a:lnTo>
                <a:close/>
              </a:path>
            </a:pathLst>
          </a:custGeom>
          <a:noFill/>
          <a:ln w="9344">
            <a:solidFill>
              <a:srgbClr val="F8F8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9" name="object 39"/>
          <p:cNvSpPr>
            <a:spLocks noChangeArrowheads="1"/>
          </p:cNvSpPr>
          <p:nvPr/>
        </p:nvSpPr>
        <p:spPr bwMode="auto">
          <a:xfrm>
            <a:off x="3657600" y="3570288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F8F8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0" name="object 40"/>
          <p:cNvSpPr>
            <a:spLocks noChangeArrowheads="1"/>
          </p:cNvSpPr>
          <p:nvPr/>
        </p:nvSpPr>
        <p:spPr bwMode="auto">
          <a:xfrm>
            <a:off x="8702675" y="6237288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F8F8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1" name="object 41"/>
          <p:cNvSpPr>
            <a:spLocks noChangeArrowheads="1"/>
          </p:cNvSpPr>
          <p:nvPr/>
        </p:nvSpPr>
        <p:spPr bwMode="auto">
          <a:xfrm>
            <a:off x="3652838" y="4065588"/>
            <a:ext cx="176212" cy="1762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2" name="object 42"/>
          <p:cNvSpPr>
            <a:spLocks noChangeArrowheads="1"/>
          </p:cNvSpPr>
          <p:nvPr/>
        </p:nvSpPr>
        <p:spPr bwMode="auto">
          <a:xfrm>
            <a:off x="3657600" y="3570288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F8F8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3" name="object 43"/>
          <p:cNvSpPr>
            <a:spLocks noChangeArrowheads="1"/>
          </p:cNvSpPr>
          <p:nvPr/>
        </p:nvSpPr>
        <p:spPr bwMode="auto">
          <a:xfrm>
            <a:off x="8702675" y="6237288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F8F8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4" name="object 44"/>
          <p:cNvSpPr>
            <a:spLocks noChangeArrowheads="1"/>
          </p:cNvSpPr>
          <p:nvPr/>
        </p:nvSpPr>
        <p:spPr bwMode="auto">
          <a:xfrm>
            <a:off x="8367713" y="3902075"/>
            <a:ext cx="168275" cy="0"/>
          </a:xfrm>
          <a:custGeom>
            <a:avLst/>
            <a:gdLst>
              <a:gd name="T0" fmla="*/ 0 w 167640"/>
              <a:gd name="T1" fmla="*/ 167640 w 167640"/>
            </a:gdLst>
            <a:ahLst/>
            <a:cxnLst/>
            <a:rect l="T0" t="0" r="T1" b="0"/>
            <a:pathLst>
              <a:path w="167640">
                <a:moveTo>
                  <a:pt x="0" y="0"/>
                </a:moveTo>
                <a:lnTo>
                  <a:pt x="167640" y="0"/>
                </a:lnTo>
              </a:path>
            </a:pathLst>
          </a:custGeom>
          <a:noFill/>
          <a:ln w="3175">
            <a:solidFill>
              <a:srgbClr val="CCCC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5" name="object 45"/>
          <p:cNvSpPr>
            <a:spLocks noChangeArrowheads="1"/>
          </p:cNvSpPr>
          <p:nvPr/>
        </p:nvSpPr>
        <p:spPr bwMode="auto">
          <a:xfrm>
            <a:off x="8367713" y="3903663"/>
            <a:ext cx="168275" cy="0"/>
          </a:xfrm>
          <a:custGeom>
            <a:avLst/>
            <a:gdLst>
              <a:gd name="T0" fmla="*/ 0 w 167640"/>
              <a:gd name="T1" fmla="*/ 167640 w 167640"/>
            </a:gdLst>
            <a:ahLst/>
            <a:cxnLst/>
            <a:rect l="T0" t="0" r="T1" b="0"/>
            <a:pathLst>
              <a:path w="167640">
                <a:moveTo>
                  <a:pt x="0" y="0"/>
                </a:moveTo>
                <a:lnTo>
                  <a:pt x="167640" y="0"/>
                </a:lnTo>
              </a:path>
            </a:pathLst>
          </a:custGeom>
          <a:noFill/>
          <a:ln w="3175">
            <a:solidFill>
              <a:srgbClr val="CCCC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6" name="object 46"/>
          <p:cNvSpPr>
            <a:spLocks noChangeArrowheads="1"/>
          </p:cNvSpPr>
          <p:nvPr/>
        </p:nvSpPr>
        <p:spPr bwMode="auto">
          <a:xfrm>
            <a:off x="8367713" y="3902075"/>
            <a:ext cx="168275" cy="0"/>
          </a:xfrm>
          <a:custGeom>
            <a:avLst/>
            <a:gdLst>
              <a:gd name="T0" fmla="*/ 0 w 167640"/>
              <a:gd name="T1" fmla="*/ 167640 w 167640"/>
            </a:gdLst>
            <a:ahLst/>
            <a:cxnLst/>
            <a:rect l="T0" t="0" r="T1" b="0"/>
            <a:pathLst>
              <a:path w="167640">
                <a:moveTo>
                  <a:pt x="16764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F8F8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7" name="object 47"/>
          <p:cNvSpPr>
            <a:spLocks noChangeArrowheads="1"/>
          </p:cNvSpPr>
          <p:nvPr/>
        </p:nvSpPr>
        <p:spPr bwMode="auto">
          <a:xfrm>
            <a:off x="3657600" y="3570288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F8F8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8" name="object 48"/>
          <p:cNvSpPr>
            <a:spLocks noChangeArrowheads="1"/>
          </p:cNvSpPr>
          <p:nvPr/>
        </p:nvSpPr>
        <p:spPr bwMode="auto">
          <a:xfrm>
            <a:off x="8702675" y="6237288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F8F8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9" name="object 49"/>
          <p:cNvSpPr>
            <a:spLocks noChangeArrowheads="1"/>
          </p:cNvSpPr>
          <p:nvPr/>
        </p:nvSpPr>
        <p:spPr bwMode="auto">
          <a:xfrm>
            <a:off x="3990975" y="4068763"/>
            <a:ext cx="0" cy="2201862"/>
          </a:xfrm>
          <a:custGeom>
            <a:avLst/>
            <a:gdLst>
              <a:gd name="T0" fmla="*/ 0 h 2202179"/>
              <a:gd name="T1" fmla="*/ 2202179 h 2202179"/>
            </a:gdLst>
            <a:ahLst/>
            <a:cxnLst/>
            <a:rect l="0" t="T0" r="0" b="T1"/>
            <a:pathLst>
              <a:path h="2202179">
                <a:moveTo>
                  <a:pt x="0" y="0"/>
                </a:moveTo>
                <a:lnTo>
                  <a:pt x="0" y="2202180"/>
                </a:lnTo>
              </a:path>
            </a:pathLst>
          </a:custGeom>
          <a:noFill/>
          <a:ln w="3175">
            <a:solidFill>
              <a:srgbClr val="CCCC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0" name="object 50"/>
          <p:cNvSpPr>
            <a:spLocks noChangeArrowheads="1"/>
          </p:cNvSpPr>
          <p:nvPr/>
        </p:nvSpPr>
        <p:spPr bwMode="auto">
          <a:xfrm>
            <a:off x="3990975" y="4070350"/>
            <a:ext cx="0" cy="2000250"/>
          </a:xfrm>
          <a:custGeom>
            <a:avLst/>
            <a:gdLst>
              <a:gd name="T0" fmla="*/ 0 h 2000250"/>
              <a:gd name="T1" fmla="*/ 2000250 h 2000250"/>
            </a:gdLst>
            <a:ahLst/>
            <a:cxnLst/>
            <a:rect l="0" t="T0" r="0" b="T1"/>
            <a:pathLst>
              <a:path h="2000250">
                <a:moveTo>
                  <a:pt x="0" y="0"/>
                </a:moveTo>
                <a:lnTo>
                  <a:pt x="0" y="2000250"/>
                </a:lnTo>
              </a:path>
            </a:pathLst>
          </a:custGeom>
          <a:noFill/>
          <a:ln w="9344">
            <a:solidFill>
              <a:srgbClr val="F8F8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1" name="object 51"/>
          <p:cNvSpPr>
            <a:spLocks noChangeArrowheads="1"/>
          </p:cNvSpPr>
          <p:nvPr/>
        </p:nvSpPr>
        <p:spPr bwMode="auto">
          <a:xfrm>
            <a:off x="3657600" y="3570288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F8F8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2" name="object 52"/>
          <p:cNvSpPr>
            <a:spLocks noChangeArrowheads="1"/>
          </p:cNvSpPr>
          <p:nvPr/>
        </p:nvSpPr>
        <p:spPr bwMode="auto">
          <a:xfrm>
            <a:off x="8702675" y="6237288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F8F8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886200" y="3810000"/>
            <a:ext cx="4829175" cy="2586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dirty="0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Baku </a:t>
            </a:r>
            <a:r>
              <a:rPr lang="en-US" sz="2400" dirty="0" err="1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mutu</a:t>
            </a:r>
            <a:r>
              <a:rPr lang="en-US" sz="2400" dirty="0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 </a:t>
            </a:r>
            <a:r>
              <a:rPr lang="en-US" sz="2400" dirty="0" err="1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lingkungan</a:t>
            </a:r>
            <a:r>
              <a:rPr lang="en-US" sz="2400" dirty="0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 </a:t>
            </a:r>
            <a:r>
              <a:rPr lang="en-US" sz="2400" dirty="0" err="1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adalah</a:t>
            </a:r>
            <a:r>
              <a:rPr lang="en-US" sz="2400" dirty="0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  </a:t>
            </a:r>
            <a:r>
              <a:rPr lang="en-US" sz="2400" dirty="0" err="1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ambang</a:t>
            </a:r>
            <a:r>
              <a:rPr lang="en-US" sz="2400" dirty="0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 </a:t>
            </a:r>
            <a:r>
              <a:rPr lang="en-US" sz="2400" dirty="0" err="1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batas</a:t>
            </a:r>
            <a:r>
              <a:rPr lang="en-US" sz="2400" dirty="0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/</a:t>
            </a:r>
            <a:r>
              <a:rPr lang="en-US" sz="2400" dirty="0" err="1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batas</a:t>
            </a:r>
            <a:r>
              <a:rPr lang="en-US" sz="2400" dirty="0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 </a:t>
            </a:r>
            <a:r>
              <a:rPr lang="en-US" sz="2400" dirty="0" err="1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kadar</a:t>
            </a:r>
            <a:r>
              <a:rPr lang="en-US" sz="2400" dirty="0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  </a:t>
            </a:r>
            <a:r>
              <a:rPr lang="en-US" sz="2400" dirty="0" err="1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maksimum</a:t>
            </a:r>
            <a:r>
              <a:rPr lang="en-US" sz="2400" dirty="0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 </a:t>
            </a:r>
            <a:r>
              <a:rPr lang="en-US" sz="2400" dirty="0" err="1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suatu</a:t>
            </a:r>
            <a:r>
              <a:rPr lang="en-US" sz="2400" dirty="0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 </a:t>
            </a:r>
            <a:r>
              <a:rPr lang="en-US" sz="2400" dirty="0" err="1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zat</a:t>
            </a:r>
            <a:r>
              <a:rPr lang="en-US" sz="2400" dirty="0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 </a:t>
            </a:r>
            <a:r>
              <a:rPr lang="en-US" sz="2400" dirty="0" err="1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atau</a:t>
            </a:r>
            <a:r>
              <a:rPr lang="en-US" sz="2400" dirty="0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  </a:t>
            </a:r>
            <a:r>
              <a:rPr lang="en-US" sz="2400" dirty="0" err="1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komponen</a:t>
            </a:r>
            <a:r>
              <a:rPr lang="en-US" sz="2400" dirty="0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 yang </a:t>
            </a:r>
            <a:r>
              <a:rPr lang="en-US" sz="2400" dirty="0" err="1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diperbolehkan</a:t>
            </a:r>
            <a:r>
              <a:rPr lang="en-US" sz="2400" dirty="0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  </a:t>
            </a:r>
            <a:r>
              <a:rPr lang="en-US" sz="2400" dirty="0" err="1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berada</a:t>
            </a:r>
            <a:r>
              <a:rPr lang="en-US" sz="2400" dirty="0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 </a:t>
            </a:r>
            <a:r>
              <a:rPr lang="en-US" sz="2400" dirty="0" err="1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di</a:t>
            </a:r>
            <a:r>
              <a:rPr lang="en-US" sz="2400" dirty="0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 </a:t>
            </a:r>
            <a:r>
              <a:rPr lang="en-US" sz="2400" dirty="0" err="1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lingkungan</a:t>
            </a:r>
            <a:r>
              <a:rPr lang="en-US" sz="2400" dirty="0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 agar  </a:t>
            </a:r>
            <a:r>
              <a:rPr lang="en-US" sz="2400" dirty="0" err="1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tidak</a:t>
            </a:r>
            <a:r>
              <a:rPr lang="en-US" sz="2400" dirty="0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 </a:t>
            </a:r>
            <a:r>
              <a:rPr lang="en-US" sz="2400" dirty="0" err="1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menimbulkan</a:t>
            </a:r>
            <a:r>
              <a:rPr lang="en-US" sz="2400" dirty="0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 </a:t>
            </a:r>
            <a:r>
              <a:rPr lang="en-US" sz="2400" dirty="0" err="1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dampak</a:t>
            </a:r>
            <a:r>
              <a:rPr lang="en-US" sz="2400" dirty="0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  </a:t>
            </a:r>
            <a:r>
              <a:rPr lang="en-US" sz="2400" dirty="0" err="1">
                <a:solidFill>
                  <a:srgbClr val="00274F"/>
                </a:solidFill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negatif</a:t>
            </a:r>
            <a:endParaRPr lang="en-US" sz="2400" dirty="0">
              <a:latin typeface="Bookman Old Style" pitchFamily="18" charset="0"/>
              <a:ea typeface="Bookman Old Style" pitchFamily="18" charset="0"/>
              <a:cs typeface="Bookman Old Style" pitchFamily="18" charset="0"/>
            </a:endParaRPr>
          </a:p>
        </p:txBody>
      </p:sp>
      <p:sp>
        <p:nvSpPr>
          <p:cNvPr id="5174" name="object 54"/>
          <p:cNvSpPr>
            <a:spLocks noChangeArrowheads="1"/>
          </p:cNvSpPr>
          <p:nvPr/>
        </p:nvSpPr>
        <p:spPr bwMode="auto">
          <a:xfrm>
            <a:off x="757238" y="4133850"/>
            <a:ext cx="2592387" cy="2135188"/>
          </a:xfrm>
          <a:custGeom>
            <a:avLst/>
            <a:gdLst>
              <a:gd name="T0" fmla="*/ 0 w 2592070"/>
              <a:gd name="T1" fmla="*/ 0 h 2134870"/>
              <a:gd name="T2" fmla="*/ 2592070 w 2592070"/>
              <a:gd name="T3" fmla="*/ 2134870 h 2134870"/>
            </a:gdLst>
            <a:ahLst/>
            <a:cxnLst/>
            <a:rect l="T0" t="T1" r="T2" b="T3"/>
            <a:pathLst>
              <a:path w="2592070" h="2134870">
                <a:moveTo>
                  <a:pt x="327660" y="0"/>
                </a:moveTo>
                <a:lnTo>
                  <a:pt x="0" y="0"/>
                </a:lnTo>
                <a:lnTo>
                  <a:pt x="0" y="993139"/>
                </a:lnTo>
                <a:lnTo>
                  <a:pt x="2539" y="1042669"/>
                </a:lnTo>
                <a:lnTo>
                  <a:pt x="5079" y="1090930"/>
                </a:lnTo>
                <a:lnTo>
                  <a:pt x="11429" y="1139190"/>
                </a:lnTo>
                <a:lnTo>
                  <a:pt x="21589" y="1187450"/>
                </a:lnTo>
                <a:lnTo>
                  <a:pt x="31750" y="1234440"/>
                </a:lnTo>
                <a:lnTo>
                  <a:pt x="45720" y="1281430"/>
                </a:lnTo>
                <a:lnTo>
                  <a:pt x="62229" y="1327150"/>
                </a:lnTo>
                <a:lnTo>
                  <a:pt x="81279" y="1372870"/>
                </a:lnTo>
                <a:lnTo>
                  <a:pt x="102870" y="1417320"/>
                </a:lnTo>
                <a:lnTo>
                  <a:pt x="125729" y="1460500"/>
                </a:lnTo>
                <a:lnTo>
                  <a:pt x="151129" y="1501140"/>
                </a:lnTo>
                <a:lnTo>
                  <a:pt x="179070" y="1541780"/>
                </a:lnTo>
                <a:lnTo>
                  <a:pt x="208279" y="1581150"/>
                </a:lnTo>
                <a:lnTo>
                  <a:pt x="240029" y="1617980"/>
                </a:lnTo>
                <a:lnTo>
                  <a:pt x="274320" y="1653539"/>
                </a:lnTo>
                <a:lnTo>
                  <a:pt x="309880" y="1686560"/>
                </a:lnTo>
                <a:lnTo>
                  <a:pt x="346710" y="1718310"/>
                </a:lnTo>
                <a:lnTo>
                  <a:pt x="384810" y="1748789"/>
                </a:lnTo>
                <a:lnTo>
                  <a:pt x="425449" y="1776730"/>
                </a:lnTo>
                <a:lnTo>
                  <a:pt x="467360" y="1802130"/>
                </a:lnTo>
                <a:lnTo>
                  <a:pt x="510539" y="1824989"/>
                </a:lnTo>
                <a:lnTo>
                  <a:pt x="553720" y="1846580"/>
                </a:lnTo>
                <a:lnTo>
                  <a:pt x="599440" y="1864360"/>
                </a:lnTo>
                <a:lnTo>
                  <a:pt x="645160" y="1880870"/>
                </a:lnTo>
                <a:lnTo>
                  <a:pt x="692149" y="1894839"/>
                </a:lnTo>
                <a:lnTo>
                  <a:pt x="740410" y="1906270"/>
                </a:lnTo>
                <a:lnTo>
                  <a:pt x="787399" y="1915160"/>
                </a:lnTo>
                <a:lnTo>
                  <a:pt x="836930" y="1921510"/>
                </a:lnTo>
                <a:lnTo>
                  <a:pt x="885190" y="1925320"/>
                </a:lnTo>
                <a:lnTo>
                  <a:pt x="933450" y="1926589"/>
                </a:lnTo>
                <a:lnTo>
                  <a:pt x="2058670" y="1926589"/>
                </a:lnTo>
                <a:lnTo>
                  <a:pt x="2058670" y="2134870"/>
                </a:lnTo>
                <a:lnTo>
                  <a:pt x="2592070" y="1762760"/>
                </a:lnTo>
                <a:lnTo>
                  <a:pt x="2358250" y="1600200"/>
                </a:lnTo>
                <a:lnTo>
                  <a:pt x="933450" y="1600200"/>
                </a:lnTo>
                <a:lnTo>
                  <a:pt x="901700" y="1598930"/>
                </a:lnTo>
                <a:lnTo>
                  <a:pt x="839469" y="1592580"/>
                </a:lnTo>
                <a:lnTo>
                  <a:pt x="777240" y="1579880"/>
                </a:lnTo>
                <a:lnTo>
                  <a:pt x="716280" y="1559560"/>
                </a:lnTo>
                <a:lnTo>
                  <a:pt x="659130" y="1534160"/>
                </a:lnTo>
                <a:lnTo>
                  <a:pt x="603249" y="1502410"/>
                </a:lnTo>
                <a:lnTo>
                  <a:pt x="552449" y="1464310"/>
                </a:lnTo>
                <a:lnTo>
                  <a:pt x="505460" y="1422400"/>
                </a:lnTo>
                <a:lnTo>
                  <a:pt x="462280" y="1375410"/>
                </a:lnTo>
                <a:lnTo>
                  <a:pt x="425449" y="1323340"/>
                </a:lnTo>
                <a:lnTo>
                  <a:pt x="393699" y="1268730"/>
                </a:lnTo>
                <a:lnTo>
                  <a:pt x="356870" y="1181100"/>
                </a:lnTo>
                <a:lnTo>
                  <a:pt x="340360" y="1118870"/>
                </a:lnTo>
                <a:lnTo>
                  <a:pt x="330199" y="1056639"/>
                </a:lnTo>
                <a:lnTo>
                  <a:pt x="327660" y="1024889"/>
                </a:lnTo>
                <a:lnTo>
                  <a:pt x="327660" y="0"/>
                </a:lnTo>
                <a:close/>
              </a:path>
              <a:path w="2592070" h="2134870">
                <a:moveTo>
                  <a:pt x="2058670" y="1391920"/>
                </a:moveTo>
                <a:lnTo>
                  <a:pt x="2058670" y="1600200"/>
                </a:lnTo>
                <a:lnTo>
                  <a:pt x="2358250" y="1600200"/>
                </a:lnTo>
                <a:lnTo>
                  <a:pt x="2058670" y="1391920"/>
                </a:lnTo>
                <a:close/>
              </a:path>
            </a:pathLst>
          </a:custGeom>
          <a:solidFill>
            <a:srgbClr val="000000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5" name="object 55"/>
          <p:cNvSpPr>
            <a:spLocks noChangeArrowheads="1"/>
          </p:cNvSpPr>
          <p:nvPr/>
        </p:nvSpPr>
        <p:spPr bwMode="auto">
          <a:xfrm>
            <a:off x="757238" y="4133850"/>
            <a:ext cx="2592387" cy="2135188"/>
          </a:xfrm>
          <a:custGeom>
            <a:avLst/>
            <a:gdLst>
              <a:gd name="T0" fmla="*/ 0 w 2592070"/>
              <a:gd name="T1" fmla="*/ 0 h 2134870"/>
              <a:gd name="T2" fmla="*/ 2592070 w 2592070"/>
              <a:gd name="T3" fmla="*/ 2134870 h 2134870"/>
            </a:gdLst>
            <a:ahLst/>
            <a:cxnLst/>
            <a:rect l="T0" t="T1" r="T2" b="T3"/>
            <a:pathLst>
              <a:path w="2592070" h="2134870">
                <a:moveTo>
                  <a:pt x="0" y="0"/>
                </a:moveTo>
                <a:lnTo>
                  <a:pt x="0" y="993139"/>
                </a:lnTo>
                <a:lnTo>
                  <a:pt x="2539" y="1042669"/>
                </a:lnTo>
                <a:lnTo>
                  <a:pt x="5079" y="1090930"/>
                </a:lnTo>
                <a:lnTo>
                  <a:pt x="11429" y="1139190"/>
                </a:lnTo>
                <a:lnTo>
                  <a:pt x="21589" y="1187450"/>
                </a:lnTo>
                <a:lnTo>
                  <a:pt x="31750" y="1234440"/>
                </a:lnTo>
                <a:lnTo>
                  <a:pt x="45720" y="1281430"/>
                </a:lnTo>
                <a:lnTo>
                  <a:pt x="62229" y="1327150"/>
                </a:lnTo>
                <a:lnTo>
                  <a:pt x="81279" y="1372870"/>
                </a:lnTo>
                <a:lnTo>
                  <a:pt x="102870" y="1417320"/>
                </a:lnTo>
                <a:lnTo>
                  <a:pt x="125729" y="1460500"/>
                </a:lnTo>
                <a:lnTo>
                  <a:pt x="151129" y="1501140"/>
                </a:lnTo>
                <a:lnTo>
                  <a:pt x="179070" y="1541780"/>
                </a:lnTo>
                <a:lnTo>
                  <a:pt x="208279" y="1581150"/>
                </a:lnTo>
                <a:lnTo>
                  <a:pt x="240029" y="1617980"/>
                </a:lnTo>
                <a:lnTo>
                  <a:pt x="274320" y="1653539"/>
                </a:lnTo>
                <a:lnTo>
                  <a:pt x="309880" y="1686560"/>
                </a:lnTo>
                <a:lnTo>
                  <a:pt x="346710" y="1718310"/>
                </a:lnTo>
                <a:lnTo>
                  <a:pt x="384810" y="1748789"/>
                </a:lnTo>
                <a:lnTo>
                  <a:pt x="425449" y="1776730"/>
                </a:lnTo>
                <a:lnTo>
                  <a:pt x="467360" y="1802130"/>
                </a:lnTo>
                <a:lnTo>
                  <a:pt x="510539" y="1824989"/>
                </a:lnTo>
                <a:lnTo>
                  <a:pt x="553720" y="1846580"/>
                </a:lnTo>
                <a:lnTo>
                  <a:pt x="599440" y="1864360"/>
                </a:lnTo>
                <a:lnTo>
                  <a:pt x="645160" y="1880870"/>
                </a:lnTo>
                <a:lnTo>
                  <a:pt x="692149" y="1894839"/>
                </a:lnTo>
                <a:lnTo>
                  <a:pt x="740410" y="1906270"/>
                </a:lnTo>
                <a:lnTo>
                  <a:pt x="787399" y="1915160"/>
                </a:lnTo>
                <a:lnTo>
                  <a:pt x="836930" y="1921510"/>
                </a:lnTo>
                <a:lnTo>
                  <a:pt x="885190" y="1925320"/>
                </a:lnTo>
                <a:lnTo>
                  <a:pt x="933450" y="1926589"/>
                </a:lnTo>
                <a:lnTo>
                  <a:pt x="2058670" y="1926589"/>
                </a:lnTo>
                <a:lnTo>
                  <a:pt x="2058670" y="2134870"/>
                </a:lnTo>
                <a:lnTo>
                  <a:pt x="2592070" y="1762760"/>
                </a:lnTo>
                <a:lnTo>
                  <a:pt x="2058670" y="1391920"/>
                </a:lnTo>
                <a:lnTo>
                  <a:pt x="2058670" y="1600200"/>
                </a:lnTo>
                <a:lnTo>
                  <a:pt x="933450" y="1600200"/>
                </a:lnTo>
                <a:lnTo>
                  <a:pt x="901700" y="1598930"/>
                </a:lnTo>
                <a:lnTo>
                  <a:pt x="871219" y="1596390"/>
                </a:lnTo>
                <a:lnTo>
                  <a:pt x="839469" y="1592580"/>
                </a:lnTo>
                <a:lnTo>
                  <a:pt x="807720" y="1586230"/>
                </a:lnTo>
                <a:lnTo>
                  <a:pt x="777240" y="1579880"/>
                </a:lnTo>
                <a:lnTo>
                  <a:pt x="746760" y="1569720"/>
                </a:lnTo>
                <a:lnTo>
                  <a:pt x="716280" y="1559560"/>
                </a:lnTo>
                <a:lnTo>
                  <a:pt x="659130" y="1534160"/>
                </a:lnTo>
                <a:lnTo>
                  <a:pt x="603249" y="1502410"/>
                </a:lnTo>
                <a:lnTo>
                  <a:pt x="577849" y="1483360"/>
                </a:lnTo>
                <a:lnTo>
                  <a:pt x="552449" y="1464310"/>
                </a:lnTo>
                <a:lnTo>
                  <a:pt x="505460" y="1422400"/>
                </a:lnTo>
                <a:lnTo>
                  <a:pt x="462280" y="1375410"/>
                </a:lnTo>
                <a:lnTo>
                  <a:pt x="425449" y="1323340"/>
                </a:lnTo>
                <a:lnTo>
                  <a:pt x="393699" y="1268730"/>
                </a:lnTo>
                <a:lnTo>
                  <a:pt x="368299" y="1210310"/>
                </a:lnTo>
                <a:lnTo>
                  <a:pt x="347980" y="1150620"/>
                </a:lnTo>
                <a:lnTo>
                  <a:pt x="335280" y="1088389"/>
                </a:lnTo>
                <a:lnTo>
                  <a:pt x="327660" y="1024889"/>
                </a:lnTo>
                <a:lnTo>
                  <a:pt x="327660" y="993139"/>
                </a:lnTo>
                <a:lnTo>
                  <a:pt x="327660" y="0"/>
                </a:lnTo>
                <a:lnTo>
                  <a:pt x="0" y="0"/>
                </a:lnTo>
                <a:close/>
              </a:path>
            </a:pathLst>
          </a:custGeom>
          <a:noFill/>
          <a:ln w="38097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6" name="object 56"/>
          <p:cNvSpPr>
            <a:spLocks noChangeArrowheads="1"/>
          </p:cNvSpPr>
          <p:nvPr/>
        </p:nvSpPr>
        <p:spPr bwMode="auto">
          <a:xfrm>
            <a:off x="757238" y="6269038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8097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7" name="object 57"/>
          <p:cNvSpPr>
            <a:spLocks noChangeArrowheads="1"/>
          </p:cNvSpPr>
          <p:nvPr/>
        </p:nvSpPr>
        <p:spPr bwMode="auto">
          <a:xfrm>
            <a:off x="3349625" y="4133850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8097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8" name="object 58"/>
          <p:cNvSpPr>
            <a:spLocks noChangeArrowheads="1"/>
          </p:cNvSpPr>
          <p:nvPr/>
        </p:nvSpPr>
        <p:spPr bwMode="auto">
          <a:xfrm>
            <a:off x="685800" y="4113213"/>
            <a:ext cx="2590800" cy="2135187"/>
          </a:xfrm>
          <a:custGeom>
            <a:avLst/>
            <a:gdLst>
              <a:gd name="T0" fmla="*/ 0 w 2590800"/>
              <a:gd name="T1" fmla="*/ 0 h 2134870"/>
              <a:gd name="T2" fmla="*/ 2590800 w 2590800"/>
              <a:gd name="T3" fmla="*/ 2134870 h 2134870"/>
            </a:gdLst>
            <a:ahLst/>
            <a:cxnLst/>
            <a:rect l="T0" t="T1" r="T2" b="T3"/>
            <a:pathLst>
              <a:path w="2590800" h="2134870">
                <a:moveTo>
                  <a:pt x="326390" y="0"/>
                </a:moveTo>
                <a:lnTo>
                  <a:pt x="0" y="0"/>
                </a:lnTo>
                <a:lnTo>
                  <a:pt x="0" y="993140"/>
                </a:lnTo>
                <a:lnTo>
                  <a:pt x="1270" y="1042670"/>
                </a:lnTo>
                <a:lnTo>
                  <a:pt x="5079" y="1090930"/>
                </a:lnTo>
                <a:lnTo>
                  <a:pt x="11429" y="1139190"/>
                </a:lnTo>
                <a:lnTo>
                  <a:pt x="20320" y="1187450"/>
                </a:lnTo>
                <a:lnTo>
                  <a:pt x="31750" y="1234440"/>
                </a:lnTo>
                <a:lnTo>
                  <a:pt x="45720" y="1281430"/>
                </a:lnTo>
                <a:lnTo>
                  <a:pt x="60959" y="1328420"/>
                </a:lnTo>
                <a:lnTo>
                  <a:pt x="80009" y="1372870"/>
                </a:lnTo>
                <a:lnTo>
                  <a:pt x="101600" y="1417320"/>
                </a:lnTo>
                <a:lnTo>
                  <a:pt x="124459" y="1460500"/>
                </a:lnTo>
                <a:lnTo>
                  <a:pt x="149859" y="1501140"/>
                </a:lnTo>
                <a:lnTo>
                  <a:pt x="177800" y="1541780"/>
                </a:lnTo>
                <a:lnTo>
                  <a:pt x="208280" y="1581150"/>
                </a:lnTo>
                <a:lnTo>
                  <a:pt x="240030" y="1617980"/>
                </a:lnTo>
                <a:lnTo>
                  <a:pt x="273050" y="1653540"/>
                </a:lnTo>
                <a:lnTo>
                  <a:pt x="308609" y="1686560"/>
                </a:lnTo>
                <a:lnTo>
                  <a:pt x="345440" y="1718310"/>
                </a:lnTo>
                <a:lnTo>
                  <a:pt x="384809" y="1748790"/>
                </a:lnTo>
                <a:lnTo>
                  <a:pt x="424180" y="1776730"/>
                </a:lnTo>
                <a:lnTo>
                  <a:pt x="466090" y="1802130"/>
                </a:lnTo>
                <a:lnTo>
                  <a:pt x="509269" y="1824990"/>
                </a:lnTo>
                <a:lnTo>
                  <a:pt x="553719" y="1846580"/>
                </a:lnTo>
                <a:lnTo>
                  <a:pt x="598169" y="1864360"/>
                </a:lnTo>
                <a:lnTo>
                  <a:pt x="645160" y="1880870"/>
                </a:lnTo>
                <a:lnTo>
                  <a:pt x="692150" y="1894840"/>
                </a:lnTo>
                <a:lnTo>
                  <a:pt x="739140" y="1906270"/>
                </a:lnTo>
                <a:lnTo>
                  <a:pt x="787400" y="1915160"/>
                </a:lnTo>
                <a:lnTo>
                  <a:pt x="835660" y="1921510"/>
                </a:lnTo>
                <a:lnTo>
                  <a:pt x="883919" y="1925320"/>
                </a:lnTo>
                <a:lnTo>
                  <a:pt x="933450" y="1926590"/>
                </a:lnTo>
                <a:lnTo>
                  <a:pt x="2057400" y="1926590"/>
                </a:lnTo>
                <a:lnTo>
                  <a:pt x="2057400" y="2134870"/>
                </a:lnTo>
                <a:lnTo>
                  <a:pt x="2590800" y="1764030"/>
                </a:lnTo>
                <a:lnTo>
                  <a:pt x="2355958" y="1600200"/>
                </a:lnTo>
                <a:lnTo>
                  <a:pt x="933450" y="1600200"/>
                </a:lnTo>
                <a:lnTo>
                  <a:pt x="901700" y="1598930"/>
                </a:lnTo>
                <a:lnTo>
                  <a:pt x="838200" y="1592580"/>
                </a:lnTo>
                <a:lnTo>
                  <a:pt x="775969" y="1579880"/>
                </a:lnTo>
                <a:lnTo>
                  <a:pt x="716280" y="1559560"/>
                </a:lnTo>
                <a:lnTo>
                  <a:pt x="657860" y="1534160"/>
                </a:lnTo>
                <a:lnTo>
                  <a:pt x="603250" y="1502410"/>
                </a:lnTo>
                <a:lnTo>
                  <a:pt x="551180" y="1464310"/>
                </a:lnTo>
                <a:lnTo>
                  <a:pt x="504190" y="1422400"/>
                </a:lnTo>
                <a:lnTo>
                  <a:pt x="462280" y="1375410"/>
                </a:lnTo>
                <a:lnTo>
                  <a:pt x="424180" y="1323340"/>
                </a:lnTo>
                <a:lnTo>
                  <a:pt x="392430" y="1268730"/>
                </a:lnTo>
                <a:lnTo>
                  <a:pt x="355600" y="1181100"/>
                </a:lnTo>
                <a:lnTo>
                  <a:pt x="340359" y="1118870"/>
                </a:lnTo>
                <a:lnTo>
                  <a:pt x="334009" y="1088390"/>
                </a:lnTo>
                <a:lnTo>
                  <a:pt x="330200" y="1056640"/>
                </a:lnTo>
                <a:lnTo>
                  <a:pt x="327659" y="1024890"/>
                </a:lnTo>
                <a:lnTo>
                  <a:pt x="326390" y="993140"/>
                </a:lnTo>
                <a:lnTo>
                  <a:pt x="326390" y="0"/>
                </a:lnTo>
                <a:close/>
              </a:path>
              <a:path w="2590800" h="2134870">
                <a:moveTo>
                  <a:pt x="2057400" y="1391920"/>
                </a:moveTo>
                <a:lnTo>
                  <a:pt x="2057400" y="1600200"/>
                </a:lnTo>
                <a:lnTo>
                  <a:pt x="2355958" y="1600200"/>
                </a:lnTo>
                <a:lnTo>
                  <a:pt x="2057400" y="139192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9" name="object 59"/>
          <p:cNvSpPr>
            <a:spLocks noChangeArrowheads="1"/>
          </p:cNvSpPr>
          <p:nvPr/>
        </p:nvSpPr>
        <p:spPr bwMode="auto">
          <a:xfrm>
            <a:off x="685800" y="4113213"/>
            <a:ext cx="2590800" cy="2135187"/>
          </a:xfrm>
          <a:custGeom>
            <a:avLst/>
            <a:gdLst>
              <a:gd name="T0" fmla="*/ 0 w 2590800"/>
              <a:gd name="T1" fmla="*/ 0 h 2134870"/>
              <a:gd name="T2" fmla="*/ 2590800 w 2590800"/>
              <a:gd name="T3" fmla="*/ 2134870 h 2134870"/>
            </a:gdLst>
            <a:ahLst/>
            <a:cxnLst/>
            <a:rect l="T0" t="T1" r="T2" b="T3"/>
            <a:pathLst>
              <a:path w="2590800" h="2134870">
                <a:moveTo>
                  <a:pt x="0" y="0"/>
                </a:moveTo>
                <a:lnTo>
                  <a:pt x="0" y="993140"/>
                </a:lnTo>
                <a:lnTo>
                  <a:pt x="1270" y="1042670"/>
                </a:lnTo>
                <a:lnTo>
                  <a:pt x="5079" y="1090930"/>
                </a:lnTo>
                <a:lnTo>
                  <a:pt x="11429" y="1139190"/>
                </a:lnTo>
                <a:lnTo>
                  <a:pt x="20320" y="1187450"/>
                </a:lnTo>
                <a:lnTo>
                  <a:pt x="31750" y="1234440"/>
                </a:lnTo>
                <a:lnTo>
                  <a:pt x="45720" y="1281430"/>
                </a:lnTo>
                <a:lnTo>
                  <a:pt x="60959" y="1328420"/>
                </a:lnTo>
                <a:lnTo>
                  <a:pt x="80009" y="1372870"/>
                </a:lnTo>
                <a:lnTo>
                  <a:pt x="101600" y="1417320"/>
                </a:lnTo>
                <a:lnTo>
                  <a:pt x="124459" y="1460500"/>
                </a:lnTo>
                <a:lnTo>
                  <a:pt x="149859" y="1501140"/>
                </a:lnTo>
                <a:lnTo>
                  <a:pt x="177800" y="1541780"/>
                </a:lnTo>
                <a:lnTo>
                  <a:pt x="208280" y="1581150"/>
                </a:lnTo>
                <a:lnTo>
                  <a:pt x="240030" y="1617980"/>
                </a:lnTo>
                <a:lnTo>
                  <a:pt x="273050" y="1653540"/>
                </a:lnTo>
                <a:lnTo>
                  <a:pt x="308609" y="1686560"/>
                </a:lnTo>
                <a:lnTo>
                  <a:pt x="345440" y="1718310"/>
                </a:lnTo>
                <a:lnTo>
                  <a:pt x="384809" y="1748790"/>
                </a:lnTo>
                <a:lnTo>
                  <a:pt x="424180" y="1776730"/>
                </a:lnTo>
                <a:lnTo>
                  <a:pt x="466090" y="1802130"/>
                </a:lnTo>
                <a:lnTo>
                  <a:pt x="509269" y="1824990"/>
                </a:lnTo>
                <a:lnTo>
                  <a:pt x="553719" y="1846580"/>
                </a:lnTo>
                <a:lnTo>
                  <a:pt x="598169" y="1864360"/>
                </a:lnTo>
                <a:lnTo>
                  <a:pt x="645160" y="1880870"/>
                </a:lnTo>
                <a:lnTo>
                  <a:pt x="692150" y="1894840"/>
                </a:lnTo>
                <a:lnTo>
                  <a:pt x="739140" y="1906270"/>
                </a:lnTo>
                <a:lnTo>
                  <a:pt x="787400" y="1915160"/>
                </a:lnTo>
                <a:lnTo>
                  <a:pt x="835660" y="1921510"/>
                </a:lnTo>
                <a:lnTo>
                  <a:pt x="883919" y="1925320"/>
                </a:lnTo>
                <a:lnTo>
                  <a:pt x="933450" y="1926590"/>
                </a:lnTo>
                <a:lnTo>
                  <a:pt x="2057400" y="1926590"/>
                </a:lnTo>
                <a:lnTo>
                  <a:pt x="2057400" y="2134870"/>
                </a:lnTo>
                <a:lnTo>
                  <a:pt x="2590800" y="1764030"/>
                </a:lnTo>
                <a:lnTo>
                  <a:pt x="2057400" y="1391920"/>
                </a:lnTo>
                <a:lnTo>
                  <a:pt x="2057400" y="1600200"/>
                </a:lnTo>
                <a:lnTo>
                  <a:pt x="933450" y="1600200"/>
                </a:lnTo>
                <a:lnTo>
                  <a:pt x="901700" y="1598930"/>
                </a:lnTo>
                <a:lnTo>
                  <a:pt x="869950" y="1596390"/>
                </a:lnTo>
                <a:lnTo>
                  <a:pt x="838200" y="1592580"/>
                </a:lnTo>
                <a:lnTo>
                  <a:pt x="807719" y="1586230"/>
                </a:lnTo>
                <a:lnTo>
                  <a:pt x="775969" y="1579880"/>
                </a:lnTo>
                <a:lnTo>
                  <a:pt x="716280" y="1559560"/>
                </a:lnTo>
                <a:lnTo>
                  <a:pt x="657860" y="1534160"/>
                </a:lnTo>
                <a:lnTo>
                  <a:pt x="603250" y="1502410"/>
                </a:lnTo>
                <a:lnTo>
                  <a:pt x="551180" y="1464310"/>
                </a:lnTo>
                <a:lnTo>
                  <a:pt x="504190" y="1422400"/>
                </a:lnTo>
                <a:lnTo>
                  <a:pt x="462280" y="1375410"/>
                </a:lnTo>
                <a:lnTo>
                  <a:pt x="424180" y="1323340"/>
                </a:lnTo>
                <a:lnTo>
                  <a:pt x="392430" y="1268730"/>
                </a:lnTo>
                <a:lnTo>
                  <a:pt x="367030" y="1210310"/>
                </a:lnTo>
                <a:lnTo>
                  <a:pt x="355600" y="1181100"/>
                </a:lnTo>
                <a:lnTo>
                  <a:pt x="346709" y="1150620"/>
                </a:lnTo>
                <a:lnTo>
                  <a:pt x="340359" y="1118870"/>
                </a:lnTo>
                <a:lnTo>
                  <a:pt x="334009" y="1088390"/>
                </a:lnTo>
                <a:lnTo>
                  <a:pt x="330200" y="1056640"/>
                </a:lnTo>
                <a:lnTo>
                  <a:pt x="327659" y="1024890"/>
                </a:lnTo>
                <a:lnTo>
                  <a:pt x="326390" y="993140"/>
                </a:lnTo>
                <a:lnTo>
                  <a:pt x="326390" y="0"/>
                </a:lnTo>
                <a:lnTo>
                  <a:pt x="0" y="0"/>
                </a:lnTo>
                <a:close/>
              </a:path>
            </a:pathLst>
          </a:custGeom>
          <a:noFill/>
          <a:ln w="3809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80" name="object 60"/>
          <p:cNvSpPr>
            <a:spLocks noChangeArrowheads="1"/>
          </p:cNvSpPr>
          <p:nvPr/>
        </p:nvSpPr>
        <p:spPr bwMode="auto">
          <a:xfrm>
            <a:off x="685800" y="6248400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809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81" name="object 61"/>
          <p:cNvSpPr>
            <a:spLocks noChangeArrowheads="1"/>
          </p:cNvSpPr>
          <p:nvPr/>
        </p:nvSpPr>
        <p:spPr bwMode="auto">
          <a:xfrm>
            <a:off x="3276600" y="4113213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809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6425" y="301625"/>
            <a:ext cx="7915275" cy="1001713"/>
          </a:xfrm>
        </p:spPr>
        <p:txBody>
          <a:bodyPr tIns="12700"/>
          <a:lstStyle/>
          <a:p>
            <a:pPr marL="60325" indent="-47625" eaLnBrk="1" hangingPunct="1">
              <a:spcBef>
                <a:spcPts val="100"/>
              </a:spcBef>
            </a:pPr>
            <a:r>
              <a:rPr lang="en-US" sz="3200" dirty="0" smtClean="0">
                <a:latin typeface="Arial Black" pitchFamily="34" charset="0"/>
                <a:ea typeface="Arial Black" pitchFamily="34" charset="0"/>
                <a:cs typeface="Arial Black" pitchFamily="34" charset="0"/>
              </a:rPr>
              <a:t>Baku </a:t>
            </a:r>
            <a:r>
              <a:rPr lang="en-US" sz="3200" dirty="0" err="1" smtClean="0">
                <a:latin typeface="Arial Black" pitchFamily="34" charset="0"/>
                <a:ea typeface="Arial Black" pitchFamily="34" charset="0"/>
                <a:cs typeface="Arial Black" pitchFamily="34" charset="0"/>
              </a:rPr>
              <a:t>mutu</a:t>
            </a:r>
            <a:r>
              <a:rPr lang="en-US" sz="3200" dirty="0" smtClean="0">
                <a:latin typeface="Arial Black" pitchFamily="34" charset="0"/>
                <a:ea typeface="Arial Black" pitchFamily="34" charset="0"/>
                <a:cs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  <a:ea typeface="Arial Black" pitchFamily="34" charset="0"/>
                <a:cs typeface="Arial Black" pitchFamily="34" charset="0"/>
              </a:rPr>
              <a:t>jenis</a:t>
            </a:r>
            <a:r>
              <a:rPr lang="en-US" sz="3200" dirty="0" smtClean="0">
                <a:latin typeface="Arial Black" pitchFamily="34" charset="0"/>
                <a:ea typeface="Arial Black" pitchFamily="34" charset="0"/>
                <a:cs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  <a:ea typeface="Arial Black" pitchFamily="34" charset="0"/>
                <a:cs typeface="Arial Black" pitchFamily="34" charset="0"/>
              </a:rPr>
              <a:t>limbah</a:t>
            </a:r>
            <a:r>
              <a:rPr lang="en-US" sz="3200" dirty="0" smtClean="0">
                <a:latin typeface="Arial Black" pitchFamily="34" charset="0"/>
                <a:ea typeface="Arial Black" pitchFamily="34" charset="0"/>
                <a:cs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  <a:ea typeface="Arial Black" pitchFamily="34" charset="0"/>
                <a:cs typeface="Arial Black" pitchFamily="34" charset="0"/>
              </a:rPr>
              <a:t>anorganik</a:t>
            </a:r>
            <a:r>
              <a:rPr lang="en-US" sz="3200" dirty="0" smtClean="0">
                <a:latin typeface="Arial Black" pitchFamily="34" charset="0"/>
                <a:ea typeface="Arial Black" pitchFamily="34" charset="0"/>
                <a:cs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  <a:ea typeface="Arial Black" pitchFamily="34" charset="0"/>
                <a:cs typeface="Arial Black" pitchFamily="34" charset="0"/>
              </a:rPr>
              <a:t>dalam</a:t>
            </a:r>
            <a:r>
              <a:rPr lang="en-US" sz="3200" dirty="0" smtClean="0">
                <a:latin typeface="Arial Black" pitchFamily="34" charset="0"/>
                <a:ea typeface="Arial Black" pitchFamily="34" charset="0"/>
                <a:cs typeface="Arial Black" pitchFamily="34" charset="0"/>
              </a:rPr>
              <a:t> air  yang </a:t>
            </a:r>
            <a:r>
              <a:rPr lang="en-US" sz="3200" dirty="0" err="1" smtClean="0">
                <a:latin typeface="Arial Black" pitchFamily="34" charset="0"/>
                <a:ea typeface="Arial Black" pitchFamily="34" charset="0"/>
                <a:cs typeface="Arial Black" pitchFamily="34" charset="0"/>
              </a:rPr>
              <a:t>diperuntukkan</a:t>
            </a:r>
            <a:r>
              <a:rPr lang="en-US" sz="3200" dirty="0" smtClean="0">
                <a:latin typeface="Arial Black" pitchFamily="34" charset="0"/>
                <a:ea typeface="Arial Black" pitchFamily="34" charset="0"/>
                <a:cs typeface="Arial Black" pitchFamily="34" charset="0"/>
              </a:rPr>
              <a:t> </a:t>
            </a:r>
            <a:br>
              <a:rPr lang="en-US" sz="3200" dirty="0" smtClean="0">
                <a:latin typeface="Arial Black" pitchFamily="34" charset="0"/>
                <a:ea typeface="Arial Black" pitchFamily="34" charset="0"/>
                <a:cs typeface="Arial Black" pitchFamily="34" charset="0"/>
              </a:rPr>
            </a:br>
            <a:r>
              <a:rPr lang="en-US" sz="3200" dirty="0" err="1" smtClean="0">
                <a:latin typeface="Arial Black" pitchFamily="34" charset="0"/>
                <a:ea typeface="Arial Black" pitchFamily="34" charset="0"/>
                <a:cs typeface="Arial Black" pitchFamily="34" charset="0"/>
              </a:rPr>
              <a:t>sebagai</a:t>
            </a:r>
            <a:r>
              <a:rPr lang="en-US" sz="3200" dirty="0" smtClean="0">
                <a:latin typeface="Arial Black" pitchFamily="34" charset="0"/>
                <a:ea typeface="Arial Black" pitchFamily="34" charset="0"/>
                <a:cs typeface="Arial Black" pitchFamily="34" charset="0"/>
              </a:rPr>
              <a:t> air </a:t>
            </a:r>
            <a:r>
              <a:rPr lang="en-US" sz="3200" dirty="0" err="1" smtClean="0">
                <a:latin typeface="Arial Black" pitchFamily="34" charset="0"/>
                <a:ea typeface="Arial Black" pitchFamily="34" charset="0"/>
                <a:cs typeface="Arial Black" pitchFamily="34" charset="0"/>
              </a:rPr>
              <a:t>minum</a:t>
            </a:r>
            <a:endParaRPr lang="en-US" sz="3200" dirty="0" smtClean="0">
              <a:latin typeface="Arial Black" pitchFamily="34" charset="0"/>
              <a:ea typeface="Arial Black" pitchFamily="34" charset="0"/>
              <a:cs typeface="Arial Black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5525" y="5924550"/>
            <a:ext cx="2160588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81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pc="-240" dirty="0">
                <a:latin typeface="Arial Black"/>
                <a:cs typeface="Arial Black"/>
              </a:rPr>
              <a:t>Nitrat </a:t>
            </a:r>
            <a:r>
              <a:rPr spc="-195" dirty="0">
                <a:latin typeface="Arial Black"/>
                <a:cs typeface="Arial Black"/>
              </a:rPr>
              <a:t>(sebagai</a:t>
            </a:r>
            <a:r>
              <a:rPr spc="-360" dirty="0">
                <a:latin typeface="Arial Black"/>
                <a:cs typeface="Arial Black"/>
              </a:rPr>
              <a:t> </a:t>
            </a:r>
            <a:r>
              <a:rPr spc="-110" dirty="0">
                <a:latin typeface="Arial Black"/>
                <a:cs typeface="Arial Black"/>
              </a:rPr>
              <a:t>NO</a:t>
            </a:r>
            <a:r>
              <a:rPr sz="1575" spc="-165" baseline="-23809" dirty="0">
                <a:latin typeface="Arial Black"/>
                <a:cs typeface="Arial Black"/>
              </a:rPr>
              <a:t>3</a:t>
            </a:r>
            <a:r>
              <a:rPr sz="1575" spc="-165" baseline="29100" dirty="0">
                <a:latin typeface="Arial Black"/>
                <a:cs typeface="Arial Black"/>
              </a:rPr>
              <a:t>-</a:t>
            </a:r>
            <a:r>
              <a:rPr spc="-110" dirty="0">
                <a:latin typeface="Arial Black"/>
                <a:cs typeface="Arial Black"/>
              </a:rPr>
              <a:t>)</a:t>
            </a:r>
            <a:endParaRPr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74725" y="1631950"/>
          <a:ext cx="7124700" cy="4768850"/>
        </p:xfrm>
        <a:graphic>
          <a:graphicData uri="http://schemas.openxmlformats.org/drawingml/2006/table">
            <a:tbl>
              <a:tblPr/>
              <a:tblGrid>
                <a:gridCol w="1374775"/>
                <a:gridCol w="1635125"/>
                <a:gridCol w="4114800"/>
              </a:tblGrid>
              <a:tr h="1065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  <a:ea typeface="Bookman Old Style" pitchFamily="18" charset="0"/>
                          <a:cs typeface="Bookman Old Style" pitchFamily="18" charset="0"/>
                        </a:rPr>
                        <a:t>Jenis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Bookman Old Style" pitchFamily="18" charset="0"/>
                      </a:endParaRPr>
                    </a:p>
                  </a:txBody>
                  <a:tcPr marL="0" marR="0" marT="508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  <a:ea typeface="Bookman Old Style" pitchFamily="18" charset="0"/>
                          <a:cs typeface="Bookman Old Style" pitchFamily="18" charset="0"/>
                        </a:rPr>
                        <a:t>Limbah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Bookman Old Style" pitchFamily="18" charset="0"/>
                      </a:endParaRPr>
                    </a:p>
                  </a:txBody>
                  <a:tcPr marL="0" marR="0" marT="508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marL="701675" marR="0" lvl="0" indent="0" algn="ctr" defTabSz="914400" rtl="0" eaLnBrk="1" fontAlgn="base" latinLnBrk="0" hangingPunct="1">
                        <a:lnSpc>
                          <a:spcPts val="2113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  <a:ea typeface="Bookman Old Style" pitchFamily="18" charset="0"/>
                          <a:cs typeface="Bookman Old Style" pitchFamily="18" charset="0"/>
                        </a:rPr>
                        <a:t>Kadar Maksimum yang  Diperbolehkan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Bookman Old Style" pitchFamily="18" charset="0"/>
                      </a:endParaRPr>
                    </a:p>
                    <a:p>
                      <a:pPr marL="7016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  <a:ea typeface="Bookman Old Style" pitchFamily="18" charset="0"/>
                          <a:cs typeface="Bookman Old Style" pitchFamily="18" charset="0"/>
                        </a:rPr>
                        <a:t>(mg/liter)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Bookman Old Style" pitchFamily="18" charset="0"/>
                      </a:endParaRPr>
                    </a:p>
                  </a:txBody>
                  <a:tcPr marL="0" marR="0" marT="5206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0BC"/>
                    </a:solidFill>
                  </a:tcPr>
                </a:tc>
              </a:tr>
              <a:tr h="414909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Air raksa</a:t>
                      </a:r>
                    </a:p>
                  </a:txBody>
                  <a:tcPr marL="0" marR="0" marT="609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178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0.001</a:t>
                      </a:r>
                    </a:p>
                  </a:txBody>
                  <a:tcPr marL="0" marR="0" marT="609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7549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Arsenik</a:t>
                      </a:r>
                    </a:p>
                  </a:txBody>
                  <a:tcPr marL="0" marR="0" marT="4381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79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0.01</a:t>
                      </a:r>
                    </a:p>
                  </a:txBody>
                  <a:tcPr marL="0" marR="0" marT="4381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7549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Boron</a:t>
                      </a:r>
                    </a:p>
                  </a:txBody>
                  <a:tcPr marL="0" marR="0" marT="4445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43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0.3</a:t>
                      </a:r>
                    </a:p>
                  </a:txBody>
                  <a:tcPr marL="0" marR="0" marT="4445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7549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Kadmium</a:t>
                      </a:r>
                    </a:p>
                  </a:txBody>
                  <a:tcPr marL="0" marR="0" marT="4381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178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0.003</a:t>
                      </a:r>
                    </a:p>
                  </a:txBody>
                  <a:tcPr marL="0" marR="0" marT="4381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7549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Tembaga</a:t>
                      </a:r>
                    </a:p>
                  </a:txBody>
                  <a:tcPr marL="0" marR="0" marT="4381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5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2</a:t>
                      </a:r>
                    </a:p>
                  </a:txBody>
                  <a:tcPr marL="0" marR="0" marT="4381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7549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Sianida</a:t>
                      </a:r>
                    </a:p>
                  </a:txBody>
                  <a:tcPr marL="0" marR="0" marT="4381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79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0.07</a:t>
                      </a:r>
                    </a:p>
                  </a:txBody>
                  <a:tcPr marL="0" marR="0" marT="4381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7549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Fluorida</a:t>
                      </a:r>
                    </a:p>
                  </a:txBody>
                  <a:tcPr marL="0" marR="0" marT="4381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43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1.5</a:t>
                      </a:r>
                    </a:p>
                  </a:txBody>
                  <a:tcPr marL="0" marR="0" marT="4381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7549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Timah</a:t>
                      </a:r>
                    </a:p>
                  </a:txBody>
                  <a:tcPr marL="0" marR="0" marT="4381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79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0.01</a:t>
                      </a:r>
                    </a:p>
                  </a:txBody>
                  <a:tcPr marL="0" marR="0" marT="4381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5182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Nikel</a:t>
                      </a:r>
                    </a:p>
                  </a:txBody>
                  <a:tcPr marL="0" marR="0" marT="4381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79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0.02</a:t>
                      </a:r>
                    </a:p>
                  </a:txBody>
                  <a:tcPr marL="0" marR="0" marT="4381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915025" y="5924550"/>
            <a:ext cx="279400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pc="-215" dirty="0">
                <a:latin typeface="Arial Black"/>
                <a:cs typeface="Arial Black"/>
              </a:rPr>
              <a:t>5</a:t>
            </a:r>
            <a:r>
              <a:rPr spc="-200" dirty="0">
                <a:latin typeface="Arial Black"/>
                <a:cs typeface="Arial Black"/>
              </a:rPr>
              <a:t>0</a:t>
            </a:r>
            <a:endParaRPr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DAMPAK LIMBAH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dirty="0" err="1" smtClean="0"/>
              <a:t>Membahayakan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-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   </a:t>
            </a:r>
            <a:r>
              <a:rPr lang="en-US" dirty="0" err="1" smtClean="0"/>
              <a:t>penyakit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dirty="0" err="1" smtClean="0"/>
              <a:t>Merugikan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: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  </a:t>
            </a:r>
            <a:r>
              <a:rPr lang="en-US" dirty="0" err="1" smtClean="0"/>
              <a:t>benda</a:t>
            </a:r>
            <a:r>
              <a:rPr lang="en-US" dirty="0" smtClean="0"/>
              <a:t>/</a:t>
            </a:r>
            <a:r>
              <a:rPr lang="en-US" dirty="0" err="1" smtClean="0"/>
              <a:t>bangunan</a:t>
            </a:r>
            <a:r>
              <a:rPr lang="en-US" dirty="0" smtClean="0"/>
              <a:t>,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  </a:t>
            </a:r>
            <a:r>
              <a:rPr lang="en-US" dirty="0" err="1" smtClean="0"/>
              <a:t>ternak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dirty="0" err="1" smtClean="0"/>
              <a:t>Mengganggu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air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  (</a:t>
            </a:r>
            <a:r>
              <a:rPr lang="en-US" dirty="0" err="1" smtClean="0"/>
              <a:t>aquatik</a:t>
            </a:r>
            <a:r>
              <a:rPr lang="en-US" dirty="0" smtClean="0"/>
              <a:t>) : </a:t>
            </a: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mikroflora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keindahan</a:t>
            </a:r>
            <a:r>
              <a:rPr lang="en-US" dirty="0" smtClean="0"/>
              <a:t> (</a:t>
            </a:r>
            <a:r>
              <a:rPr lang="en-US" dirty="0" err="1" smtClean="0"/>
              <a:t>estetika</a:t>
            </a:r>
            <a:r>
              <a:rPr lang="en-US" dirty="0" smtClean="0"/>
              <a:t>), </a:t>
            </a:r>
            <a:r>
              <a:rPr lang="en-US" dirty="0" err="1" smtClean="0"/>
              <a:t>bau</a:t>
            </a:r>
            <a:r>
              <a:rPr lang="en-US" dirty="0" smtClean="0"/>
              <a:t> </a:t>
            </a:r>
            <a:r>
              <a:rPr lang="en-US" dirty="0" err="1" smtClean="0"/>
              <a:t>busuk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pemandangan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DAMPAK LIMBAH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err="1" smtClean="0"/>
              <a:t>Dampak</a:t>
            </a:r>
            <a:r>
              <a:rPr lang="en-US" sz="2800" dirty="0" smtClean="0"/>
              <a:t>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err="1" smtClean="0"/>
              <a:t>Menyuburkan</a:t>
            </a:r>
            <a:r>
              <a:rPr lang="en-US" sz="2800" dirty="0" smtClean="0"/>
              <a:t>/</a:t>
            </a:r>
            <a:r>
              <a:rPr lang="en-US" sz="2800" dirty="0" err="1" smtClean="0"/>
              <a:t>menambah</a:t>
            </a:r>
            <a:r>
              <a:rPr lang="en-US" sz="2800" dirty="0" smtClean="0"/>
              <a:t> </a:t>
            </a:r>
            <a:r>
              <a:rPr lang="en-US" sz="2800" dirty="0" err="1" smtClean="0"/>
              <a:t>hara</a:t>
            </a:r>
            <a:r>
              <a:rPr lang="en-US" sz="2800" dirty="0" smtClean="0"/>
              <a:t> </a:t>
            </a:r>
            <a:r>
              <a:rPr lang="en-US" sz="2800" dirty="0" err="1" smtClean="0"/>
              <a:t>tanah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err="1" smtClean="0"/>
              <a:t>Menyuburkan</a:t>
            </a:r>
            <a:r>
              <a:rPr lang="en-US" sz="2800" dirty="0" smtClean="0"/>
              <a:t> </a:t>
            </a:r>
            <a:r>
              <a:rPr lang="en-US" sz="2800" dirty="0" err="1" smtClean="0"/>
              <a:t>mikroflora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err="1" smtClean="0"/>
              <a:t>Limbah</a:t>
            </a:r>
            <a:r>
              <a:rPr lang="en-US" sz="2800" dirty="0" smtClean="0"/>
              <a:t> </a:t>
            </a:r>
            <a:r>
              <a:rPr lang="en-US" sz="2800" dirty="0" err="1" smtClean="0"/>
              <a:t>Cair</a:t>
            </a:r>
            <a:r>
              <a:rPr lang="en-US" sz="2800" dirty="0" smtClean="0"/>
              <a:t> :</a:t>
            </a:r>
            <a:endParaRPr lang="en-US" sz="28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err="1" smtClean="0">
                <a:sym typeface="Wingdings" pitchFamily="2" charset="2"/>
              </a:rPr>
              <a:t>Airnya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dimanfaatkan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kembali</a:t>
            </a:r>
            <a:endParaRPr lang="en-US" sz="28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/>
              <a:t>Lumpur (sludge)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bila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tidak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dikelola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dapat</a:t>
            </a:r>
            <a:r>
              <a:rPr lang="en-US" sz="2800" dirty="0" smtClean="0"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ym typeface="Wingdings" pitchFamily="2" charset="2"/>
              </a:rPr>
              <a:t>   </a:t>
            </a:r>
            <a:r>
              <a:rPr lang="en-US" sz="2800" dirty="0" err="1" smtClean="0">
                <a:sym typeface="Wingdings" pitchFamily="2" charset="2"/>
              </a:rPr>
              <a:t>menimbulkan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masalah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terutama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bila</a:t>
            </a:r>
            <a:r>
              <a:rPr lang="en-US" sz="2800" dirty="0" smtClean="0"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ym typeface="Wingdings" pitchFamily="2" charset="2"/>
              </a:rPr>
              <a:t>   </a:t>
            </a:r>
            <a:r>
              <a:rPr lang="en-US" sz="2800" dirty="0" err="1" smtClean="0">
                <a:sym typeface="Wingdings" pitchFamily="2" charset="2"/>
              </a:rPr>
              <a:t>mengandung</a:t>
            </a:r>
            <a:r>
              <a:rPr lang="en-US" sz="2800" dirty="0" smtClean="0">
                <a:sym typeface="Wingdings" pitchFamily="2" charset="2"/>
              </a:rPr>
              <a:t> B3 </a:t>
            </a:r>
            <a:r>
              <a:rPr lang="en-US" sz="2800" dirty="0" err="1" smtClean="0">
                <a:sym typeface="Wingdings" pitchFamily="2" charset="2"/>
              </a:rPr>
              <a:t>atau</a:t>
            </a:r>
            <a:r>
              <a:rPr lang="en-US" sz="2800" dirty="0" smtClean="0">
                <a:sym typeface="Wingdings" pitchFamily="2" charset="2"/>
              </a:rPr>
              <a:t> gas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1052736"/>
          </a:xfrm>
        </p:spPr>
        <p:txBody>
          <a:bodyPr/>
          <a:lstStyle/>
          <a:p>
            <a:pPr algn="ctr"/>
            <a:r>
              <a:rPr lang="en-US" dirty="0" smtClean="0"/>
              <a:t>PENGELOMPOKKAN LIMBAH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683</Words>
  <Application>Microsoft Office PowerPoint</Application>
  <PresentationFormat>On-screen Show (4:3)</PresentationFormat>
  <Paragraphs>211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Document</vt:lpstr>
      <vt:lpstr>Outline </vt:lpstr>
      <vt:lpstr>Slide 2</vt:lpstr>
      <vt:lpstr>Slide 3</vt:lpstr>
      <vt:lpstr>PENGERTIAN</vt:lpstr>
      <vt:lpstr>Baku Mutu Lingkungan</vt:lpstr>
      <vt:lpstr>Baku mutu jenis limbah anorganik dalam air  yang diperuntukkan  sebagai air minum</vt:lpstr>
      <vt:lpstr>DAMPAK LIMBAH</vt:lpstr>
      <vt:lpstr>DAMPAK LIMBAH</vt:lpstr>
      <vt:lpstr>PENGELOMPOKKAN LIMBAH</vt:lpstr>
      <vt:lpstr>Berdasarkan Nilai Ekonomis</vt:lpstr>
      <vt:lpstr>Slide 11</vt:lpstr>
      <vt:lpstr>Pengelompokan berdasarkan Wujud</vt:lpstr>
      <vt:lpstr>Limbah cair (1)</vt:lpstr>
      <vt:lpstr>Limbah cair domestik (domestic  wastewater)</vt:lpstr>
      <vt:lpstr>Limbah cair industri (industrial waterwaste)</vt:lpstr>
      <vt:lpstr>Rembesan dan Luapan (infiltration  and inflow)</vt:lpstr>
      <vt:lpstr>Air hujan   (storm water)</vt:lpstr>
      <vt:lpstr>Limbah padat (2)</vt:lpstr>
      <vt:lpstr>Limbah gas (3)</vt:lpstr>
      <vt:lpstr>Beberapa Macam Limbah Gas yang umumnya ada di udara:</vt:lpstr>
      <vt:lpstr>Slide 21</vt:lpstr>
      <vt:lpstr>Slide 22</vt:lpstr>
      <vt:lpstr>Limbah Bahan Berbahaya dan Beracun (B3)</vt:lpstr>
      <vt:lpstr>KLASIFIKASI LIMBAH B3</vt:lpstr>
      <vt:lpstr>Slide 25</vt:lpstr>
      <vt:lpstr>TERIMA KASIH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24</cp:revision>
  <dcterms:created xsi:type="dcterms:W3CDTF">2014-04-01T16:35:38Z</dcterms:created>
  <dcterms:modified xsi:type="dcterms:W3CDTF">2020-02-27T04:58:08Z</dcterms:modified>
</cp:coreProperties>
</file>