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43"/>
  </p:notesMasterIdLst>
  <p:sldIdLst>
    <p:sldId id="256" r:id="rId2"/>
    <p:sldId id="289" r:id="rId3"/>
    <p:sldId id="257" r:id="rId4"/>
    <p:sldId id="258" r:id="rId5"/>
    <p:sldId id="268" r:id="rId6"/>
    <p:sldId id="269" r:id="rId7"/>
    <p:sldId id="282" r:id="rId8"/>
    <p:sldId id="283" r:id="rId9"/>
    <p:sldId id="284" r:id="rId10"/>
    <p:sldId id="285" r:id="rId11"/>
    <p:sldId id="286" r:id="rId12"/>
    <p:sldId id="270" r:id="rId13"/>
    <p:sldId id="287" r:id="rId14"/>
    <p:sldId id="291" r:id="rId15"/>
    <p:sldId id="292" r:id="rId16"/>
    <p:sldId id="288" r:id="rId17"/>
    <p:sldId id="267" r:id="rId18"/>
    <p:sldId id="259" r:id="rId19"/>
    <p:sldId id="260" r:id="rId20"/>
    <p:sldId id="290" r:id="rId21"/>
    <p:sldId id="271" r:id="rId22"/>
    <p:sldId id="272" r:id="rId23"/>
    <p:sldId id="273" r:id="rId24"/>
    <p:sldId id="261" r:id="rId25"/>
    <p:sldId id="262" r:id="rId26"/>
    <p:sldId id="263" r:id="rId27"/>
    <p:sldId id="264" r:id="rId28"/>
    <p:sldId id="265" r:id="rId29"/>
    <p:sldId id="266" r:id="rId30"/>
    <p:sldId id="274" r:id="rId31"/>
    <p:sldId id="275" r:id="rId32"/>
    <p:sldId id="276" r:id="rId33"/>
    <p:sldId id="277" r:id="rId34"/>
    <p:sldId id="278" r:id="rId35"/>
    <p:sldId id="279" r:id="rId36"/>
    <p:sldId id="293" r:id="rId37"/>
    <p:sldId id="294" r:id="rId38"/>
    <p:sldId id="295" r:id="rId39"/>
    <p:sldId id="297" r:id="rId40"/>
    <p:sldId id="296" r:id="rId41"/>
    <p:sldId id="281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2442" y="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FDF979A-98D1-4A76-9BF2-856B43656BA2}" type="datetimeFigureOut">
              <a:rPr lang="id-ID"/>
              <a:pPr>
                <a:defRPr/>
              </a:pPr>
              <a:t>07/09/2018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978CEC5-69E7-4A41-8EE9-51C44A101BA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4079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FB5F4A-89C0-44B2-8F2A-431C4DCC1D33}" type="slidenum">
              <a:rPr lang="id-ID" smtClean="0"/>
              <a:pPr/>
              <a:t>1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359199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DC4BFB-EF09-4038-87B9-998A01864748}" type="slidenum">
              <a:rPr lang="id-ID" smtClean="0"/>
              <a:pPr/>
              <a:t>21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252334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D634C3-0221-4FE6-AAB6-FDAD464709BA}" type="slidenum">
              <a:rPr lang="id-ID" smtClean="0"/>
              <a:pPr/>
              <a:t>22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547098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9C3C5F-AE5B-4BC1-BCB2-920F001877ED}" type="slidenum">
              <a:rPr lang="id-ID" smtClean="0"/>
              <a:pPr/>
              <a:t>23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764951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BFBFC8-BDA4-48F3-B7E5-2B040F77D095}" type="slidenum">
              <a:rPr lang="id-ID" smtClean="0"/>
              <a:pPr/>
              <a:t>24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23562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FAF3FB-491F-4E41-9EBC-ABBB38500D66}" type="slidenum">
              <a:rPr lang="id-ID" smtClean="0"/>
              <a:pPr/>
              <a:t>25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884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DFB12D-2642-4022-98E5-85A4BFA2DBBA}" type="slidenum">
              <a:rPr lang="id-ID" smtClean="0"/>
              <a:pPr/>
              <a:t>26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620922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0C3974-7691-44EC-8611-0FDBE3266536}" type="slidenum">
              <a:rPr lang="id-ID" smtClean="0"/>
              <a:pPr/>
              <a:t>27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676560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D2E041-5FE6-4079-A459-22451B563949}" type="slidenum">
              <a:rPr lang="id-ID" smtClean="0"/>
              <a:pPr/>
              <a:t>28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318612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9D102-186B-46F2-9554-5A878F01FCFA}" type="slidenum">
              <a:rPr lang="id-ID" smtClean="0"/>
              <a:pPr/>
              <a:t>29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039903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850F2A-2069-46A4-9135-975E091DA87D}" type="slidenum">
              <a:rPr lang="id-ID" smtClean="0"/>
              <a:pPr/>
              <a:t>30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11752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B76298-F8FB-4CA6-A67E-876415F8B8B2}" type="slidenum">
              <a:rPr lang="id-ID" smtClean="0"/>
              <a:pPr/>
              <a:t>3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529755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A6EB6F-9E59-42A5-AA4A-20AAB230B287}" type="slidenum">
              <a:rPr lang="id-ID" smtClean="0"/>
              <a:pPr/>
              <a:t>31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4012159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EF9B0-7C01-4109-838E-A3142F74D1B3}" type="slidenum">
              <a:rPr lang="id-ID" smtClean="0"/>
              <a:pPr/>
              <a:t>32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828967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239B3A-A8A1-452D-A42E-E4EA4BC6BDA6}" type="slidenum">
              <a:rPr lang="id-ID" smtClean="0"/>
              <a:pPr/>
              <a:t>33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35106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239E4E-8041-481B-A87B-BE11A8615EEA}" type="slidenum">
              <a:rPr lang="id-ID" smtClean="0"/>
              <a:pPr/>
              <a:t>34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4001761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72FAE2-6C7F-4DAA-AEB5-77CA38771996}" type="slidenum">
              <a:rPr lang="id-ID" smtClean="0"/>
              <a:pPr/>
              <a:t>35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92957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A4E763-7A57-4082-AC18-EF044BF8C950}" type="slidenum">
              <a:rPr lang="id-ID" smtClean="0"/>
              <a:pPr/>
              <a:t>4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53195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0766B7-D4C9-4C0D-98F8-3275FA537094}" type="slidenum">
              <a:rPr lang="id-ID" smtClean="0"/>
              <a:pPr/>
              <a:t>5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893649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01C354-4CCA-40C5-9ADB-07A7BD61EF1E}" type="slidenum">
              <a:rPr lang="id-ID" smtClean="0"/>
              <a:pPr/>
              <a:t>6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497691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817B5D-391F-415F-AE0D-12B2F7FE6D05}" type="slidenum">
              <a:rPr lang="id-ID" smtClean="0"/>
              <a:pPr/>
              <a:t>12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107086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4B68EA-B6F9-4D53-A561-545928A089E5}" type="slidenum">
              <a:rPr lang="id-ID" smtClean="0"/>
              <a:pPr/>
              <a:t>17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025874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A75A2D-F2B3-4230-AD4A-2CA3D9A5070D}" type="slidenum">
              <a:rPr lang="id-ID" smtClean="0"/>
              <a:pPr/>
              <a:t>18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319436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023F74-9935-4417-824A-1931A14B2321}" type="slidenum">
              <a:rPr lang="id-ID" smtClean="0"/>
              <a:pPr/>
              <a:t>19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29994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7338" y="4868863"/>
            <a:ext cx="8569325" cy="1368425"/>
          </a:xfrm>
          <a:prstGeom prst="rect">
            <a:avLst/>
          </a:prstGeom>
          <a:gradFill>
            <a:gsLst>
              <a:gs pos="0">
                <a:schemeClr val="accent1">
                  <a:alpha val="60000"/>
                </a:schemeClr>
              </a:gs>
              <a:gs pos="64000">
                <a:schemeClr val="accent1"/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073" y="4924942"/>
            <a:ext cx="7772400" cy="722511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4913" y="5647453"/>
            <a:ext cx="6400800" cy="4789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03B5B-B29E-4FAD-B9EF-A6BDECCA55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62EAC-8D3B-4D1A-A7B1-B431AFBDD1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B8BA3-618C-40C2-BE9C-1A9B9E3919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9A288-3E24-447E-87E6-7249400B88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19CB-3061-45DD-BB50-F5B53C077B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87A51-46F5-4062-BBB2-EEB950B684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97E50-AE68-4741-A7B9-83F0A09067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9A729-5B9E-4C20-A54E-55C50DB2C1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75161-6767-4712-B367-CEC3D5A77A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D104C-59FB-43E3-A1C6-99D4C9ACFF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927EC-B3F2-4841-B805-BCBF3283B7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7235825" cy="1439863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0">
                <a:schemeClr val="accent1"/>
              </a:gs>
              <a:gs pos="100000">
                <a:schemeClr val="accent1">
                  <a:alpha val="9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68421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FD8294-01FF-4C68-B3D6-9CFB8D92DE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37400" y="0"/>
            <a:ext cx="20066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gizmodo.com/the-worlds-largest-led-hydroponic-farm-used-to-be-a-son-1603082545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TEKNOLOGI </a:t>
            </a:r>
            <a:r>
              <a:rPr lang="en-US" dirty="0" smtClean="0"/>
              <a:t>BUDIDAYA TANPA TANAH</a:t>
            </a:r>
            <a:endParaRPr lang="en-US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MERCY BIENTRI YUNINDANOVA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2133600"/>
            <a:ext cx="7583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smtClean="0">
                <a:solidFill>
                  <a:srgbClr val="00B0F0"/>
                </a:solidFill>
              </a:rPr>
              <a:t>SOILESS CULTURE</a:t>
            </a:r>
            <a:endParaRPr lang="en-US" sz="72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This 25,000 square foot (roughly half a football field) indoor farm actually used to be a Sony semiconductor plant in Japan's Miyagi Prefecture. That is, until plant physiologist </a:t>
            </a:r>
            <a:r>
              <a:rPr lang="en-US" sz="2800" dirty="0" err="1" smtClean="0"/>
              <a:t>Shigeharu</a:t>
            </a:r>
            <a:r>
              <a:rPr lang="en-US" sz="2800" dirty="0" smtClean="0"/>
              <a:t> </a:t>
            </a:r>
            <a:r>
              <a:rPr lang="en-US" sz="2800" dirty="0" err="1" smtClean="0"/>
              <a:t>Shimamura</a:t>
            </a:r>
            <a:r>
              <a:rPr lang="en-US" sz="2800" dirty="0" smtClean="0"/>
              <a:t> set about converting it into the world's largest indoor farm illuminated by LED. 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Using LED bulbs developed by GE, designed to produce the optimal wavelength of light that plants crave, </a:t>
            </a:r>
            <a:r>
              <a:rPr lang="en-US" sz="2400" dirty="0" err="1" smtClean="0"/>
              <a:t>Shimamura</a:t>
            </a:r>
            <a:r>
              <a:rPr lang="en-US" sz="2400" dirty="0" smtClean="0"/>
              <a:t> is able to accelerate plant growth by 250 percent. "What we need to do is not just setting up more days and nights," he said in a press release. "We want to achieve the best combination of photosynthesis during the day and breathing at night by controlling the lighting and the environment." 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smtClean="0"/>
              <a:t>Hidroponik untuk tentara Amerika di samodra Pasifik</a:t>
            </a:r>
          </a:p>
        </p:txBody>
      </p:sp>
      <p:pic>
        <p:nvPicPr>
          <p:cNvPr id="8195" name="Picture 4" descr="fisling co2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36825" y="2391569"/>
            <a:ext cx="3657600" cy="2943225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OILLESS 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77013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3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834" t="39584" r="8418" b="16666"/>
          <a:stretch/>
        </p:blipFill>
        <p:spPr>
          <a:xfrm>
            <a:off x="304800" y="2286000"/>
            <a:ext cx="8561614" cy="251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304800"/>
            <a:ext cx="60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Roboto" pitchFamily="2" charset="0"/>
              </a:rPr>
              <a:t>List of crops that can be grown on commercial level using soil-less culture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21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103" t="38542" r="7248" b="22917"/>
          <a:stretch/>
        </p:blipFill>
        <p:spPr>
          <a:xfrm>
            <a:off x="-7883" y="2590800"/>
            <a:ext cx="8839201" cy="24047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228600"/>
            <a:ext cx="601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3333"/>
                </a:solidFill>
                <a:latin typeface="Roboto" pitchFamily="2" charset="0"/>
              </a:rPr>
              <a:t>Various Soilless Culture media and Crops Grown 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41744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OILLESS 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OILLESS CUL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4143375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0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229600" cy="3844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smtClean="0"/>
              <a:t>1980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hidroponik</a:t>
            </a:r>
            <a:r>
              <a:rPr lang="en-US" dirty="0" smtClean="0"/>
              <a:t> </a:t>
            </a:r>
            <a:r>
              <a:rPr lang="en-US" dirty="0" err="1" smtClean="0"/>
              <a:t>komersial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Indonesia</a:t>
            </a:r>
          </a:p>
          <a:p>
            <a:pPr eaLnBrk="1" hangingPunct="1">
              <a:defRPr/>
            </a:pPr>
            <a:r>
              <a:rPr lang="en-US" dirty="0" smtClean="0"/>
              <a:t>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angkasa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>
                <a:effectLst/>
              </a:rPr>
              <a:t>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"/>
            <a:ext cx="8229600" cy="59785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CARA PENANAMAN SISTEM AQUACULTURE BANYAK DITINGGALKAN DIGANTI CARA PENANAMAN DI ATAS MEDIA YANG </a:t>
            </a:r>
            <a:r>
              <a:rPr lang="en-US" sz="2800" b="1" smtClean="0"/>
              <a:t>PRAKTIS</a:t>
            </a:r>
            <a:r>
              <a:rPr lang="en-US" sz="2800" smtClean="0"/>
              <a:t>, </a:t>
            </a:r>
            <a:r>
              <a:rPr lang="en-US" sz="2800" b="1" smtClean="0"/>
              <a:t>MUDAH</a:t>
            </a:r>
            <a:r>
              <a:rPr lang="en-US" sz="2800" smtClean="0"/>
              <a:t> DIPEROLEH DAN </a:t>
            </a:r>
            <a:r>
              <a:rPr lang="en-US" sz="2800" b="1" smtClean="0"/>
              <a:t>DILAKSANAKAN</a:t>
            </a:r>
            <a:r>
              <a:rPr lang="en-US" sz="2800" smtClean="0"/>
              <a:t>.</a:t>
            </a:r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TANAMAN DAPAT TUMBUH DENGAN TEKNIK HIDROPONIK ASAL DIPENUHI PERSYARATAN PERTUMBUHANNYA : </a:t>
            </a:r>
            <a:r>
              <a:rPr lang="en-US" sz="2800" b="1" smtClean="0"/>
              <a:t>SUHU</a:t>
            </a:r>
            <a:r>
              <a:rPr lang="en-US" sz="2800" smtClean="0"/>
              <a:t>, </a:t>
            </a:r>
            <a:r>
              <a:rPr lang="en-US" sz="2800" b="1" smtClean="0"/>
              <a:t>CAHAYA</a:t>
            </a:r>
            <a:r>
              <a:rPr lang="en-US" sz="2800" smtClean="0"/>
              <a:t> </a:t>
            </a:r>
            <a:r>
              <a:rPr lang="en-US" sz="2800" i="1" smtClean="0"/>
              <a:t>FOR</a:t>
            </a:r>
            <a:r>
              <a:rPr lang="en-US" sz="2800" smtClean="0"/>
              <a:t> FOTOSINTESIS; </a:t>
            </a:r>
            <a:r>
              <a:rPr lang="en-US" sz="2800" b="1" smtClean="0"/>
              <a:t>KELEMBABABAN UDARA</a:t>
            </a:r>
            <a:r>
              <a:rPr lang="en-US" sz="2800" smtClean="0"/>
              <a:t> (RELATIVE HUMIDITY) </a:t>
            </a:r>
            <a:r>
              <a:rPr lang="en-US" sz="2800" i="1" smtClean="0"/>
              <a:t>FOR</a:t>
            </a:r>
            <a:r>
              <a:rPr lang="en-US" sz="2800" smtClean="0"/>
              <a:t> MENGHAMBAT PENGUAPAN AIR.</a:t>
            </a:r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endParaRPr lang="en-US" sz="28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0"/>
            <a:ext cx="8229600" cy="6130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4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400" dirty="0" smtClean="0"/>
              <a:t>PROSPEK HIDROPONIK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44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LAHAN PERTANIAN SEMAKIN SEMPIT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KEBUTUHAN HASIL PERTANIAN MENINGKAT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PERLUNYA PENINGKATAN PRODUKTIFITAS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dirty="0" smtClean="0"/>
              <a:t>    TANAMAN AGAR HASIL MENINGKAT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1980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hidroponik</a:t>
            </a:r>
            <a:r>
              <a:rPr lang="en-US" dirty="0" smtClean="0"/>
              <a:t> </a:t>
            </a:r>
            <a:r>
              <a:rPr lang="en-US" dirty="0" err="1" smtClean="0"/>
              <a:t>komersial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Indonesia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angkasa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>
                <a:effectLst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OILLESS CUL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33"/>
          <a:stretch/>
        </p:blipFill>
        <p:spPr bwMode="auto">
          <a:xfrm>
            <a:off x="533400" y="762000"/>
            <a:ext cx="47625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OILLESS CUL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58"/>
          <a:stretch/>
        </p:blipFill>
        <p:spPr bwMode="auto">
          <a:xfrm>
            <a:off x="4298774" y="2971800"/>
            <a:ext cx="4826833" cy="23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621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OILLESS 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09625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Yield </a:t>
            </a:r>
            <a:r>
              <a:rPr lang="en-US" dirty="0" err="1" smtClean="0"/>
              <a:t>Comparation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321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Hidroponik dipasir pantai</a:t>
            </a:r>
          </a:p>
        </p:txBody>
      </p:sp>
      <p:pic>
        <p:nvPicPr>
          <p:cNvPr id="12291" name="Picture 4" descr="hidro pantai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1600200"/>
            <a:ext cx="6096000" cy="426720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Hidroponik di kapal induk</a:t>
            </a:r>
          </a:p>
        </p:txBody>
      </p:sp>
      <p:pic>
        <p:nvPicPr>
          <p:cNvPr id="13315" name="Picture 4" descr="hidro kapal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6625" y="1600200"/>
            <a:ext cx="6038000" cy="4525963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Hidroponik di angkasa luar</a:t>
            </a:r>
          </a:p>
        </p:txBody>
      </p:sp>
      <p:pic>
        <p:nvPicPr>
          <p:cNvPr id="14339" name="Picture 4" descr="hidro angkasa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1600200"/>
            <a:ext cx="7086600" cy="4530725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0"/>
            <a:ext cx="8229600" cy="613092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b="1" smtClean="0"/>
              <a:t>MENGAPA HARUS HIDROPONIK?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mtClean="0"/>
              <a:t>    UMUMNYA ORANG BERTANAM DENGAN MENGGUNAKAN TANAH.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mtClean="0"/>
              <a:t>   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mtClean="0"/>
              <a:t>    HIDROPONIK TIDAK LAGI MENGGUNAKAN TANAH, HANYA DIPERLUKAN </a:t>
            </a:r>
            <a:r>
              <a:rPr lang="en-US" b="1" smtClean="0"/>
              <a:t>AIR </a:t>
            </a:r>
            <a:r>
              <a:rPr lang="en-US" smtClean="0"/>
              <a:t>YANG DITAMBAH </a:t>
            </a:r>
            <a:r>
              <a:rPr lang="en-US" b="1" smtClean="0"/>
              <a:t>NUTRIEN</a:t>
            </a:r>
            <a:r>
              <a:rPr lang="en-US" smtClean="0"/>
              <a:t> SEBAGAI SUMBER MAKANAN BAGI TANAMAN.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5902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smtClean="0"/>
              <a:t>DASAR KEBUTUHAN TANAMAN AIR, MINERAL, CAHAYA DAN CO</a:t>
            </a:r>
            <a:r>
              <a:rPr lang="en-US" sz="2800" baseline="-25000" smtClean="0"/>
              <a:t>2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b="1" smtClean="0"/>
              <a:t>DENGAN MENYEDIAKAN AIR DAN NUTRIEN KEBUTUHAN TANAMAN TERCUKUPI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800" smtClean="0"/>
              <a:t>CAHAYA DAN CO</a:t>
            </a:r>
            <a:r>
              <a:rPr lang="en-US" sz="2800" baseline="-25000" smtClean="0"/>
              <a:t>2</a:t>
            </a:r>
            <a:r>
              <a:rPr lang="en-US" sz="2800" smtClean="0"/>
              <a:t> MELIMPAH DI UDARA.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800" smtClean="0"/>
              <a:t>    KEBERADAAN TANAH SEBENARNYA </a:t>
            </a:r>
            <a:r>
              <a:rPr lang="en-US" sz="2800" b="1" smtClean="0"/>
              <a:t>TIDAK</a:t>
            </a:r>
            <a:r>
              <a:rPr lang="en-US" sz="2800" smtClean="0"/>
              <a:t> MENJADI HAL YANG </a:t>
            </a:r>
            <a:r>
              <a:rPr lang="en-US" sz="2800" b="1" smtClean="0"/>
              <a:t>MUTLAK</a:t>
            </a:r>
            <a:r>
              <a:rPr lang="en-US" sz="2800" smtClean="0"/>
              <a:t> DIPERLUKAN.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800" smtClean="0"/>
              <a:t>    PENANAMAN SECARA HIDROPONIK </a:t>
            </a:r>
            <a:r>
              <a:rPr lang="en-US" sz="2800" b="1" smtClean="0"/>
              <a:t>BANYAK KEUNGGULANNYA</a:t>
            </a:r>
            <a:r>
              <a:rPr lang="en-US" sz="2800" smtClean="0"/>
              <a:t> DIBANDINGKAN DENGAN SISTEM PENANAMAN DI TANAH.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5902325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dirty="0" smtClean="0"/>
              <a:t>PENANAMAN SECARA HIDROPONIK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dirty="0" smtClean="0"/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dirty="0" smtClean="0"/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dirty="0" smtClean="0"/>
              <a:t>BERSIH, KONDISI STERIL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dirty="0" smtClean="0"/>
              <a:t>NUTRIEN YANG DIBERIKAN DIGUNAKAN SECARA EFISIEN OLEH TANAMAN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dirty="0" smtClean="0"/>
              <a:t>NUTRIEN YANG DIBERIKAN SESUAI DENGAN YANG DIPERLUKAN TANAMAN KARENA TIDAK ADA ZAT LAIN YANG MUNGKIN DAPAT BEREAKSI DENGAN NUTRIEN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/>
              <a:t>4.  TANAMAN BEBAS DARI GULMA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59023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mtClean="0"/>
              <a:t>5. TANAMAN LEBIH JARANG TERSERANG HAMA DAN PENYAKIT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 startAt="6"/>
              <a:defRPr/>
            </a:pPr>
            <a:r>
              <a:rPr lang="en-US" smtClean="0"/>
              <a:t>PERTUMBUHAN TANAMAN LEBIH TERKONTROL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 startAt="6"/>
              <a:defRPr/>
            </a:pPr>
            <a:r>
              <a:rPr lang="en-US" smtClean="0"/>
              <a:t>TANAMAN DAPAT BERPRODUKSI TINGGI BAIK KUANTITAS DAN KUALITAS 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mtClean="0"/>
              <a:t>8.   PERTANIAN HIDROPONIK BERCIRI :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mtClean="0"/>
              <a:t>LAHAN YANG DIPERLUKAN SEMPIT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mtClean="0"/>
              <a:t>KESUBURAN DAPAT DIATUR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mtClean="0"/>
              <a:t>NILAI JUALNYA TINGGI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58261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PENANAMAN DI TANAH</a:t>
            </a:r>
          </a:p>
          <a:p>
            <a:pPr eaLnBrk="1" hangingPunct="1">
              <a:buNone/>
              <a:defRPr/>
            </a:pPr>
            <a:endParaRPr lang="en-US" sz="4000" dirty="0" smtClean="0"/>
          </a:p>
          <a:p>
            <a:pPr eaLnBrk="1" hangingPunct="1">
              <a:buFontTx/>
              <a:buAutoNum type="arabicPeriod"/>
              <a:defRPr/>
            </a:pPr>
            <a:r>
              <a:rPr lang="en-US" dirty="0" smtClean="0"/>
              <a:t>TIDAK BERSIH, TIDAK STERIL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dirty="0" smtClean="0"/>
              <a:t>PENGGUNAAN NUTRIEN OLEH TANAMAN TIDAK EFISIEN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dirty="0" smtClean="0"/>
              <a:t>NUTRIEN YANG DIBERIKAN DAPAT BEREAKSI DENGAN ZAT YANG MUNGKIN TERDAPAT DI DALAM TANAH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dirty="0" smtClean="0"/>
              <a:t>GULMA SERING TUMBUH DI TANAH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dirty="0" smtClean="0"/>
              <a:t>TANAMAN SERING TERSERANG HAMA DAN PENYAKIT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0"/>
            <a:ext cx="8229600" cy="6172200"/>
          </a:xfrm>
        </p:spPr>
        <p:txBody>
          <a:bodyPr/>
          <a:lstStyle/>
          <a:p>
            <a:pPr marL="609600" indent="-609600" eaLnBrk="1" hangingPunct="1">
              <a:buFontTx/>
              <a:buAutoNum type="arabicPeriod" startAt="7"/>
              <a:defRPr/>
            </a:pPr>
            <a:r>
              <a:rPr lang="en-US" smtClean="0"/>
              <a:t>PERTUMBUHAN TANAMAN KURANG DAPAT TERKONTROL</a:t>
            </a:r>
          </a:p>
          <a:p>
            <a:pPr marL="609600" indent="-609600" eaLnBrk="1" hangingPunct="1">
              <a:buFontTx/>
              <a:buNone/>
              <a:defRPr/>
            </a:pPr>
            <a:endParaRPr lang="en-US" smtClean="0"/>
          </a:p>
          <a:p>
            <a:pPr marL="609600" indent="-609600" eaLnBrk="1" hangingPunct="1">
              <a:buFontTx/>
              <a:buAutoNum type="arabicPeriod" startAt="8"/>
              <a:defRPr/>
            </a:pPr>
            <a:r>
              <a:rPr lang="en-US" smtClean="0"/>
              <a:t>KUANTITAS DAN KUALITAS PRODUKSI TANAMAN KURANG</a:t>
            </a:r>
          </a:p>
          <a:p>
            <a:pPr marL="609600" indent="-609600" eaLnBrk="1" hangingPunct="1">
              <a:buFontTx/>
              <a:buAutoNum type="arabicPeriod" startAt="8"/>
              <a:defRPr/>
            </a:pPr>
            <a:r>
              <a:rPr lang="en-US" smtClean="0"/>
              <a:t> PERTANIAN DENGAN TANAH BERCIRI:</a:t>
            </a:r>
          </a:p>
          <a:p>
            <a:pPr marL="609600" indent="-609600" eaLnBrk="1" hangingPunct="1">
              <a:defRPr/>
            </a:pPr>
            <a:r>
              <a:rPr lang="en-US" smtClean="0"/>
              <a:t>LAHAN YANG DIPAKAI LEBIH LUAS</a:t>
            </a:r>
          </a:p>
          <a:p>
            <a:pPr marL="609600" indent="-609600" eaLnBrk="1" hangingPunct="1">
              <a:defRPr/>
            </a:pPr>
            <a:r>
              <a:rPr lang="en-US" smtClean="0"/>
              <a:t>MENGANDALKAN UNSUR HARA TANAH</a:t>
            </a:r>
          </a:p>
          <a:p>
            <a:pPr marL="609600" indent="-609600" eaLnBrk="1" hangingPunct="1">
              <a:defRPr/>
            </a:pPr>
            <a:r>
              <a:rPr lang="en-US" smtClean="0"/>
              <a:t>NILAI JUALNYA RELATIF RENDAH DIBANDING DENGAN HIDROPONIK.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marL="609600" indent="-609600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8600"/>
            <a:ext cx="8229600" cy="662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dirty="0" smtClean="0"/>
              <a:t>SOILESS CULTURE/</a:t>
            </a:r>
            <a:r>
              <a:rPr lang="en-US" sz="3200" dirty="0" smtClean="0"/>
              <a:t>HIDROPONIK</a:t>
            </a:r>
            <a:endParaRPr lang="en-US" sz="3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/>
              <a:t>PENGERTIAN: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i="1" dirty="0" smtClean="0"/>
              <a:t>HYDRO</a:t>
            </a:r>
            <a:r>
              <a:rPr lang="en-US" dirty="0" smtClean="0"/>
              <a:t> : AIR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i="1" dirty="0" smtClean="0"/>
              <a:t>PHONICS</a:t>
            </a:r>
            <a:r>
              <a:rPr lang="en-US" dirty="0" smtClean="0"/>
              <a:t> : PENGERJAAN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i="1" dirty="0" smtClean="0"/>
              <a:t>HYDROPONICS</a:t>
            </a:r>
            <a:r>
              <a:rPr lang="en-US" i="1" dirty="0" smtClean="0"/>
              <a:t> </a:t>
            </a:r>
            <a:r>
              <a:rPr lang="en-US" dirty="0" smtClean="0"/>
              <a:t>LEBIH POPULER DENGAN SEBUTAN BERKEBUN TANPA TANAH,  TERMASUK BERTANAM DALAM POT ATAU TEMPAT LAIN YANG MENGGUNAKAN AIR ATAU BAHAN POROUS LAINNYA SEPERTI GABUS, PASIR SUNGAI DSB.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LATAR BELAKANG PROSPEK USAHA HIDROPONIK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marL="609600" indent="-609600" eaLnBrk="1" hangingPunct="1">
              <a:defRPr/>
            </a:pPr>
            <a:r>
              <a:rPr lang="en-US" dirty="0" smtClean="0"/>
              <a:t>PENYESUAIAN SELERA KONSUMEN PERKOTAAN: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KONSERVATIF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MENCARI SESUATU YANG BARU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VARIATIF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RASIONAL</a:t>
            </a:r>
          </a:p>
          <a:p>
            <a:pPr marL="609600" indent="-609600" eaLnBrk="1" hangingPunct="1">
              <a:defRPr/>
            </a:pPr>
            <a:r>
              <a:rPr lang="en-US" dirty="0" smtClean="0"/>
              <a:t>BAGAIMANA DAYA BELI KONSUMEN, TINGKAT SOSIALISASI PRODUK, PENDIDIDKAN KONSUMEN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5826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KECENDERUNGAN KOSUMEN PANGAN PERKOTAAN SAAT INI: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MENCARI PRODUK YANG MEMILIKI NILAI TAMBAH TERHADAP MANFAAT </a:t>
            </a:r>
            <a:r>
              <a:rPr lang="en-US" b="1" dirty="0" smtClean="0"/>
              <a:t>KESEHATAN</a:t>
            </a:r>
            <a:r>
              <a:rPr lang="en-US" dirty="0" smtClean="0"/>
              <a:t> (TERMASUK SANITASI PENGELOLAAN HINGGA PASCA PANEN), BER</a:t>
            </a:r>
            <a:r>
              <a:rPr lang="en-US" b="1" dirty="0" smtClean="0"/>
              <a:t>PENAMPILAN</a:t>
            </a:r>
            <a:r>
              <a:rPr lang="en-US" dirty="0" smtClean="0"/>
              <a:t> MENARIK, DAN </a:t>
            </a:r>
            <a:r>
              <a:rPr lang="en-US" b="1" dirty="0" smtClean="0"/>
              <a:t>HARGA</a:t>
            </a:r>
            <a:r>
              <a:rPr lang="en-US" dirty="0" smtClean="0"/>
              <a:t> YANG RASIONAL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"/>
            <a:ext cx="8229600" cy="5902325"/>
          </a:xfrm>
        </p:spPr>
        <p:txBody>
          <a:bodyPr/>
          <a:lstStyle/>
          <a:p>
            <a:pPr marL="609600" indent="-609600" eaLnBrk="1" hangingPunct="1">
              <a:buNone/>
              <a:defRPr/>
            </a:pPr>
            <a:r>
              <a:rPr lang="en-US" sz="1800" dirty="0" smtClean="0"/>
              <a:t>MENGAPA DIPILIH PRODUK HIDROPONIK </a:t>
            </a:r>
          </a:p>
          <a:p>
            <a:pPr marL="609600" indent="-609600" eaLnBrk="1" hangingPunct="1">
              <a:buNone/>
              <a:defRPr/>
            </a:pPr>
            <a:r>
              <a:rPr lang="en-US" sz="1800" dirty="0" smtClean="0"/>
              <a:t>(DARI PANDANGAN PASAR)?</a:t>
            </a:r>
          </a:p>
          <a:p>
            <a:pPr marL="609600" indent="-609600" eaLnBrk="1" hangingPunct="1">
              <a:defRPr/>
            </a:pPr>
            <a:endParaRPr lang="en-US" dirty="0" smtClean="0"/>
          </a:p>
          <a:p>
            <a:pPr marL="609600" indent="-609600" eaLnBrk="1" hangingPunct="1">
              <a:buNone/>
              <a:defRPr/>
            </a:pPr>
            <a:endParaRPr lang="en-US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KONTINYITAS LEBIH TERJAGA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KUALITAS LEBIH BAIK:</a:t>
            </a:r>
          </a:p>
          <a:p>
            <a:pPr marL="609600" indent="-609600" eaLnBrk="1" hangingPunct="1">
              <a:defRPr/>
            </a:pPr>
            <a:r>
              <a:rPr lang="en-US" dirty="0" smtClean="0"/>
              <a:t>PRODUK LEBIH SERAGAM</a:t>
            </a:r>
          </a:p>
          <a:p>
            <a:pPr marL="609600" indent="-609600" eaLnBrk="1" hangingPunct="1">
              <a:defRPr/>
            </a:pPr>
            <a:r>
              <a:rPr lang="en-US" dirty="0" smtClean="0"/>
              <a:t>RASA, AROMA, DAN BENTUK LEBIH BAIK.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5902325"/>
          </a:xfrm>
        </p:spPr>
        <p:txBody>
          <a:bodyPr/>
          <a:lstStyle/>
          <a:p>
            <a:pPr marL="609600" indent="-609600" eaLnBrk="1" hangingPunct="1">
              <a:buNone/>
              <a:defRPr/>
            </a:pPr>
            <a:r>
              <a:rPr lang="en-US" sz="2400" b="1" dirty="0" smtClean="0"/>
              <a:t>KARAKTERISTIK PRAKTISI HIDROPONIK: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en-US" sz="2800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en-US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2800" dirty="0" smtClean="0"/>
              <a:t>DILAKSANAKAN SERIUS ATAU BERUSAHA SERIUS SEBAGAI APLIKASI TEKNOLOGI PRODUKSI DALAM MENJALANKAN USAHA AGRIBISNIS HORTIKULTUR YANG DITEKUNI DALAM MENJAWAB PELUANG BISNIS (KOMPETENSI DALAM BISNIS TSB.)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2800" dirty="0" smtClean="0"/>
              <a:t>HOBBY (KEINGINAN/KEGEMARAN KARENA TEKNOLOGI ATAU KARENA OBYEK)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2800" dirty="0" smtClean="0"/>
              <a:t>DALAM POSISI BISNIS PELUANG (SITUASIONAL)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8600"/>
            <a:ext cx="8229600" cy="59023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2000" dirty="0" smtClean="0"/>
              <a:t>MENGAPA PRAKTISI HORTIKULTURA ADA YANG BELUM  MENGGUNAKAN HIDROPONIK SEBAGAI PILIHAN: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en-US" sz="2000" dirty="0" smtClean="0"/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en-US" sz="2000" dirty="0" smtClean="0"/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en-US" sz="20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dirty="0" smtClean="0"/>
              <a:t>KETERBATASAN INFORMASI DAN PENGETAHUAN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dirty="0" smtClean="0"/>
              <a:t>KETERBATASAN SUMBERDAYA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dirty="0" smtClean="0"/>
              <a:t>SKALA EKONOMI USAHA (INTERNAL DAN EKSTERNAL)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dirty="0" smtClean="0"/>
              <a:t>MASIH ADANYA KEKUATIRAN DENGAN KESEIMBANGAN KESINAMBUNGAN USAHA DAN BELUM YAKIN DENGAN PARADIGMA BISNIS PERTANIAN.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81000"/>
            <a:ext cx="8229600" cy="4759325"/>
          </a:xfrm>
        </p:spPr>
        <p:txBody>
          <a:bodyPr/>
          <a:lstStyle/>
          <a:p>
            <a:pPr marL="609600" indent="-609600" eaLnBrk="1" hangingPunct="1">
              <a:buNone/>
              <a:defRPr/>
            </a:pPr>
            <a:r>
              <a:rPr lang="en-US" dirty="0" smtClean="0"/>
              <a:t>SEGMEN PASAR HIDROPONIK </a:t>
            </a:r>
          </a:p>
          <a:p>
            <a:pPr marL="609600" indent="-609600" eaLnBrk="1" hangingPunct="1">
              <a:defRPr/>
            </a:pPr>
            <a:endParaRPr lang="en-US" dirty="0" smtClean="0"/>
          </a:p>
          <a:p>
            <a:pPr marL="609600" indent="-609600" eaLnBrk="1" hangingPunct="1">
              <a:buNone/>
              <a:defRPr/>
            </a:pPr>
            <a:endParaRPr lang="en-US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KONSUMEN MENENGAH KE ATAS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SUPERMAKET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FRESH FRUIT DAN VEGETABLES COUNTER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EKSPOR.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690" t="30209" r="40044" b="20833"/>
          <a:stretch/>
        </p:blipFill>
        <p:spPr>
          <a:xfrm>
            <a:off x="609600" y="1600200"/>
            <a:ext cx="7772400" cy="462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918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Limitation Of Soilless 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Despite of many advantages, soilless culture has some limitations (</a:t>
            </a:r>
            <a:r>
              <a:rPr lang="en-US" dirty="0" err="1"/>
              <a:t>Sonneveld</a:t>
            </a:r>
            <a:r>
              <a:rPr lang="en-US" dirty="0"/>
              <a:t>, 2000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Application </a:t>
            </a:r>
            <a:r>
              <a:rPr lang="en-US" dirty="0"/>
              <a:t>on commercial scale requires </a:t>
            </a:r>
            <a:r>
              <a:rPr lang="en-US" sz="3200" b="1" i="1" dirty="0"/>
              <a:t>technical knowledge and higher initial capital expenditure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will be further high if the soilless culture is combined with controlled environment agriculture (</a:t>
            </a:r>
            <a:r>
              <a:rPr lang="en-US" dirty="0" err="1"/>
              <a:t>Sonneveld</a:t>
            </a:r>
            <a:r>
              <a:rPr lang="en-US" dirty="0"/>
              <a:t>, </a:t>
            </a:r>
            <a:r>
              <a:rPr lang="en-US" dirty="0" smtClean="0"/>
              <a:t>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436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Limitation Of Soilless 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i="1" dirty="0" smtClean="0"/>
              <a:t>High </a:t>
            </a:r>
            <a:r>
              <a:rPr lang="en-US" sz="3600" b="1" i="1" dirty="0"/>
              <a:t>degree of management skills </a:t>
            </a:r>
            <a:r>
              <a:rPr lang="en-US" dirty="0"/>
              <a:t>is necessary for solution preparation, maintenance of pH and </a:t>
            </a:r>
            <a:r>
              <a:rPr lang="en-US" dirty="0" err="1"/>
              <a:t>Ec</a:t>
            </a:r>
            <a:r>
              <a:rPr lang="en-US" dirty="0"/>
              <a:t>, nutrient deficiency judgment and correction, ensuring aeration; maintenance of </a:t>
            </a:r>
            <a:r>
              <a:rPr lang="en-US" dirty="0" err="1"/>
              <a:t>favourable</a:t>
            </a:r>
            <a:r>
              <a:rPr lang="en-US" dirty="0"/>
              <a:t> condition inside protected structures, etc. </a:t>
            </a:r>
            <a:endParaRPr lang="en-US" dirty="0" smtClean="0"/>
          </a:p>
          <a:p>
            <a:r>
              <a:rPr lang="en-US" sz="3200" b="1" i="1" dirty="0" smtClean="0"/>
              <a:t>Great </a:t>
            </a:r>
            <a:r>
              <a:rPr lang="en-US" sz="3200" b="1" i="1" dirty="0"/>
              <a:t>care is required with respect to plant health control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Finally </a:t>
            </a:r>
            <a:r>
              <a:rPr lang="en-US" dirty="0"/>
              <a:t>energy inputs are necessary to run the system (Van </a:t>
            </a:r>
            <a:r>
              <a:rPr lang="en-US" dirty="0" err="1"/>
              <a:t>Os</a:t>
            </a:r>
            <a:r>
              <a:rPr lang="en-US" dirty="0"/>
              <a:t> et al., 2002).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840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SOILLESS 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274638"/>
            <a:ext cx="8512175" cy="639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31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59023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SEJARAH HIDROPONIK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 BERAWAL DARI </a:t>
            </a:r>
            <a:r>
              <a:rPr lang="en-US" b="1" i="1" dirty="0" smtClean="0"/>
              <a:t>AQUACULTURE </a:t>
            </a:r>
            <a:r>
              <a:rPr lang="en-US" dirty="0" smtClean="0"/>
              <a:t>YAKNI BERCOCOK TANAM DI DALAM AIR UNTUK UJI COBA DI LAB. FISIOLOGI TUMBUHAN.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b="1" dirty="0" smtClean="0"/>
              <a:t>DATA EMPIRIS</a:t>
            </a:r>
            <a:r>
              <a:rPr lang="en-US" dirty="0" smtClean="0"/>
              <a:t> MENUNJUKKAN: MENUMBUHKAN TANAMAN DALAM POT YANG BERISI AIR SELALU BERHASIL </a:t>
            </a:r>
            <a:r>
              <a:rPr lang="en-US" b="1" dirty="0" smtClean="0"/>
              <a:t>ASAL</a:t>
            </a:r>
            <a:r>
              <a:rPr lang="en-US" dirty="0" smtClean="0"/>
              <a:t> DIBERI </a:t>
            </a:r>
            <a:r>
              <a:rPr lang="en-US" b="1" dirty="0" smtClean="0"/>
              <a:t>NUTRIEN CUKUP</a:t>
            </a:r>
            <a:r>
              <a:rPr lang="en-US" dirty="0" smtClean="0"/>
              <a:t> SESUAI KEBUTUHAN TANAMAN.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Limitation Of Soilless 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Considering the significantly high cost, </a:t>
            </a:r>
            <a:r>
              <a:rPr lang="en-US" b="1" i="1" dirty="0"/>
              <a:t>the soil-less culture is limited to high value crops of the area of cultivation.</a:t>
            </a:r>
          </a:p>
        </p:txBody>
      </p:sp>
      <p:pic>
        <p:nvPicPr>
          <p:cNvPr id="6146" name="Picture 2" descr="Image result for advance soilless 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73363"/>
            <a:ext cx="3756025" cy="375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advance soilless cul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66" y="3470276"/>
            <a:ext cx="438912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302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09800"/>
            <a:ext cx="6842125" cy="922337"/>
          </a:xfrm>
        </p:spPr>
        <p:txBody>
          <a:bodyPr/>
          <a:lstStyle/>
          <a:p>
            <a:r>
              <a:rPr lang="en-US" dirty="0" smtClean="0"/>
              <a:t>TERIMA KASIH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b="1" dirty="0" err="1" smtClean="0"/>
              <a:t>Pengertian</a:t>
            </a:r>
            <a:r>
              <a:rPr lang="en-US" sz="3800" b="1" dirty="0" smtClean="0"/>
              <a:t>  </a:t>
            </a:r>
            <a:r>
              <a:rPr lang="en-US" sz="3800" b="1" dirty="0" err="1" smtClean="0"/>
              <a:t>dan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perkembngan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hidroponik</a:t>
            </a:r>
            <a:endParaRPr lang="en-US" sz="3800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err="1" smtClean="0"/>
              <a:t>Bahasa</a:t>
            </a:r>
            <a:r>
              <a:rPr lang="en-US" sz="3200" dirty="0" smtClean="0"/>
              <a:t> </a:t>
            </a:r>
            <a:r>
              <a:rPr lang="en-US" sz="3200" dirty="0" err="1" smtClean="0"/>
              <a:t>Yunani</a:t>
            </a:r>
            <a:r>
              <a:rPr lang="en-US" sz="3200" dirty="0" smtClean="0"/>
              <a:t> hydro (air)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ponos</a:t>
            </a:r>
            <a:r>
              <a:rPr lang="en-US" sz="3200" dirty="0" smtClean="0"/>
              <a:t> (</a:t>
            </a:r>
            <a:r>
              <a:rPr lang="en-US" sz="3200" dirty="0" err="1" smtClean="0"/>
              <a:t>mengerjakan</a:t>
            </a:r>
            <a:r>
              <a:rPr lang="en-US" sz="3200" dirty="0" smtClean="0"/>
              <a:t>) : </a:t>
            </a:r>
            <a:r>
              <a:rPr lang="en-US" sz="3200" dirty="0" err="1" smtClean="0"/>
              <a:t>cara</a:t>
            </a:r>
            <a:r>
              <a:rPr lang="en-US" sz="3200" dirty="0" smtClean="0"/>
              <a:t> </a:t>
            </a:r>
            <a:r>
              <a:rPr lang="en-US" sz="3200" dirty="0" err="1" smtClean="0"/>
              <a:t>budidaya</a:t>
            </a:r>
            <a:r>
              <a:rPr lang="en-US" sz="3200" dirty="0" smtClean="0"/>
              <a:t> </a:t>
            </a:r>
            <a:r>
              <a:rPr lang="en-US" sz="3200" dirty="0" err="1" smtClean="0"/>
              <a:t>tanaman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menggunakan</a:t>
            </a:r>
            <a:r>
              <a:rPr lang="en-US" sz="3200" dirty="0" smtClean="0"/>
              <a:t> medium air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err="1" smtClean="0"/>
              <a:t>Perkembangan</a:t>
            </a:r>
            <a:r>
              <a:rPr lang="en-US" sz="3200" dirty="0" smtClean="0"/>
              <a:t> : </a:t>
            </a:r>
            <a:r>
              <a:rPr lang="en-US" sz="3200" dirty="0" err="1" smtClean="0"/>
              <a:t>cara</a:t>
            </a:r>
            <a:r>
              <a:rPr lang="en-US" sz="3200" dirty="0" smtClean="0"/>
              <a:t> </a:t>
            </a:r>
            <a:r>
              <a:rPr lang="en-US" sz="3200" dirty="0" err="1" smtClean="0"/>
              <a:t>budidaya</a:t>
            </a:r>
            <a:r>
              <a:rPr lang="en-US" sz="3200" dirty="0" smtClean="0"/>
              <a:t> </a:t>
            </a:r>
            <a:r>
              <a:rPr lang="en-US" sz="3200" dirty="0" err="1" smtClean="0"/>
              <a:t>tanaman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media  </a:t>
            </a:r>
            <a:r>
              <a:rPr lang="en-US" sz="3200" dirty="0" err="1" smtClean="0"/>
              <a:t>bukan</a:t>
            </a:r>
            <a:r>
              <a:rPr lang="en-US" sz="3200" dirty="0" smtClean="0"/>
              <a:t> </a:t>
            </a:r>
            <a:r>
              <a:rPr lang="en-US" sz="3200" dirty="0" err="1" smtClean="0"/>
              <a:t>tanah</a:t>
            </a:r>
            <a:r>
              <a:rPr lang="en-US" sz="32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err="1" smtClean="0"/>
              <a:t>Sejarah</a:t>
            </a:r>
            <a:r>
              <a:rPr lang="en-US" sz="3200" dirty="0" smtClean="0"/>
              <a:t> : </a:t>
            </a:r>
            <a:r>
              <a:rPr lang="en-US" sz="3200" dirty="0" err="1" smtClean="0"/>
              <a:t>telah</a:t>
            </a:r>
            <a:r>
              <a:rPr lang="en-US" sz="3200" dirty="0" smtClean="0"/>
              <a:t> </a:t>
            </a:r>
            <a:r>
              <a:rPr lang="en-US" sz="3200" dirty="0" err="1" smtClean="0"/>
              <a:t>berkembang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sederhana</a:t>
            </a:r>
            <a:r>
              <a:rPr lang="en-US" sz="3200" dirty="0" smtClean="0"/>
              <a:t> </a:t>
            </a:r>
            <a:r>
              <a:rPr lang="en-US" sz="3200" dirty="0" err="1" smtClean="0"/>
              <a:t>sejak</a:t>
            </a:r>
            <a:r>
              <a:rPr lang="en-US" sz="3200" dirty="0" smtClean="0"/>
              <a:t> </a:t>
            </a:r>
            <a:r>
              <a:rPr lang="en-US" sz="3200" dirty="0" err="1" smtClean="0"/>
              <a:t>zaman</a:t>
            </a:r>
            <a:r>
              <a:rPr lang="en-US" sz="3200" dirty="0" smtClean="0"/>
              <a:t> </a:t>
            </a:r>
            <a:r>
              <a:rPr lang="en-US" sz="3200" dirty="0" err="1" smtClean="0"/>
              <a:t>Babilonia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taman</a:t>
            </a:r>
            <a:r>
              <a:rPr lang="en-US" sz="3200" dirty="0" smtClean="0"/>
              <a:t> </a:t>
            </a:r>
            <a:r>
              <a:rPr lang="en-US" sz="3200" dirty="0" err="1" smtClean="0"/>
              <a:t>gantung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suku</a:t>
            </a:r>
            <a:r>
              <a:rPr lang="en-US" sz="3200" dirty="0" smtClean="0"/>
              <a:t> </a:t>
            </a:r>
            <a:r>
              <a:rPr lang="en-US" sz="3200" dirty="0" err="1" smtClean="0"/>
              <a:t>Aztek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rakit</a:t>
            </a:r>
            <a:r>
              <a:rPr lang="en-US" sz="3200" dirty="0" smtClean="0"/>
              <a:t> </a:t>
            </a:r>
            <a:r>
              <a:rPr lang="en-US" sz="3200" dirty="0" err="1" smtClean="0"/>
              <a:t>rumput</a:t>
            </a:r>
            <a:endParaRPr lang="en-US" sz="32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32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smtClean="0"/>
              <a:t>Perkembangan hidroponik (lanjutan)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9144000" cy="4683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1600 an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yang </a:t>
            </a:r>
            <a:r>
              <a:rPr lang="en-US" dirty="0" err="1" smtClean="0"/>
              <a:t>diairi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air </a:t>
            </a:r>
            <a:r>
              <a:rPr lang="en-US" dirty="0" err="1" smtClean="0"/>
              <a:t>berlumpur</a:t>
            </a:r>
            <a:r>
              <a:rPr lang="en-US" dirty="0" smtClean="0"/>
              <a:t>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bagus</a:t>
            </a:r>
            <a:r>
              <a:rPr lang="en-US" dirty="0" smtClean="0"/>
              <a:t> </a:t>
            </a:r>
            <a:r>
              <a:rPr lang="en-US" dirty="0" err="1" smtClean="0"/>
              <a:t>dibanding</a:t>
            </a:r>
            <a:r>
              <a:rPr lang="en-US" dirty="0" smtClean="0"/>
              <a:t> air </a:t>
            </a:r>
            <a:r>
              <a:rPr lang="en-US" dirty="0" err="1" smtClean="0"/>
              <a:t>bening</a:t>
            </a:r>
            <a:r>
              <a:rPr lang="en-US" dirty="0" smtClean="0"/>
              <a:t> -&gt;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menyerap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air </a:t>
            </a:r>
            <a:r>
              <a:rPr lang="en-US" dirty="0" err="1" smtClean="0"/>
              <a:t>berlumpur</a:t>
            </a:r>
            <a:r>
              <a:rPr lang="en-US" dirty="0" smtClean="0"/>
              <a:t> –&gt; </a:t>
            </a:r>
            <a:r>
              <a:rPr lang="en-US" dirty="0" err="1" smtClean="0"/>
              <a:t>nutrisi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1860 </a:t>
            </a:r>
            <a:r>
              <a:rPr lang="en-US" dirty="0" err="1" smtClean="0"/>
              <a:t>Sach</a:t>
            </a:r>
            <a:r>
              <a:rPr lang="en-US" dirty="0" smtClean="0"/>
              <a:t> 1861 </a:t>
            </a:r>
            <a:r>
              <a:rPr lang="en-US" dirty="0" err="1" smtClean="0"/>
              <a:t>Knop</a:t>
            </a:r>
            <a:r>
              <a:rPr lang="en-US" dirty="0" smtClean="0"/>
              <a:t> </a:t>
            </a:r>
            <a:r>
              <a:rPr lang="en-US" dirty="0" err="1" smtClean="0"/>
              <a:t>memperkenalkan</a:t>
            </a:r>
            <a:r>
              <a:rPr lang="en-US" dirty="0" smtClean="0"/>
              <a:t> </a:t>
            </a:r>
            <a:r>
              <a:rPr lang="en-US" dirty="0" err="1" smtClean="0"/>
              <a:t>susunan</a:t>
            </a:r>
            <a:r>
              <a:rPr lang="en-US" dirty="0" smtClean="0"/>
              <a:t> </a:t>
            </a:r>
            <a:r>
              <a:rPr lang="en-US" dirty="0" err="1" smtClean="0"/>
              <a:t>hara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-&gt; </a:t>
            </a:r>
            <a:r>
              <a:rPr lang="en-US" dirty="0" err="1" smtClean="0"/>
              <a:t>nutrikultur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1925 </a:t>
            </a:r>
            <a:r>
              <a:rPr lang="en-US" dirty="0" err="1" smtClean="0"/>
              <a:t>Gericke</a:t>
            </a:r>
            <a:r>
              <a:rPr lang="en-US" dirty="0" smtClean="0"/>
              <a:t> </a:t>
            </a:r>
            <a:r>
              <a:rPr lang="en-US" dirty="0" err="1" smtClean="0"/>
              <a:t>Univ</a:t>
            </a:r>
            <a:r>
              <a:rPr lang="en-US" dirty="0" smtClean="0"/>
              <a:t> California </a:t>
            </a:r>
            <a:r>
              <a:rPr lang="en-US" dirty="0" err="1" smtClean="0"/>
              <a:t>memperkenalkan</a:t>
            </a:r>
            <a:r>
              <a:rPr lang="en-US" dirty="0" smtClean="0"/>
              <a:t> </a:t>
            </a:r>
            <a:r>
              <a:rPr lang="en-US" dirty="0" err="1" smtClean="0"/>
              <a:t>hidroponik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Laboratorium</a:t>
            </a:r>
            <a:r>
              <a:rPr lang="en-US" dirty="0" smtClean="0"/>
              <a:t> -&gt;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tentara</a:t>
            </a:r>
            <a:r>
              <a:rPr lang="en-US" dirty="0" smtClean="0"/>
              <a:t> </a:t>
            </a:r>
            <a:r>
              <a:rPr lang="en-US" dirty="0" err="1" smtClean="0"/>
              <a:t>Amerika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samodra</a:t>
            </a:r>
            <a:r>
              <a:rPr lang="en-US" dirty="0" smtClean="0"/>
              <a:t> </a:t>
            </a:r>
            <a:r>
              <a:rPr lang="en-US" dirty="0" err="1" smtClean="0"/>
              <a:t>Pasifik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s://hidroponikceria.files.wordpress.com/2014/12/rumah-pembibitan-hidroponik-di-marunda-yang-didukung-oleh-pemprov-1.jpg?w=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310" y="1219200"/>
            <a:ext cx="709769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6324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hlinkClick r:id="rId2"/>
              </a:rPr>
              <a:t>The World's Largest LED Hydroponic Farm Used to Be a Sony Factory</a:t>
            </a:r>
            <a:endParaRPr lang="en-US" sz="2800" b="1" dirty="0"/>
          </a:p>
        </p:txBody>
      </p:sp>
      <p:pic>
        <p:nvPicPr>
          <p:cNvPr id="133122" name="Picture 2" descr="http://i.kinja-img.com/gawker-media/image/upload/s--HZ4CLB6P--/hs3ivcudleydonvqd9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8381997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As climate change begins posing new challenges to conventional outdoor food production methods, hydroponic farming has made quick gains in popularity thanks to its space- and energy-saving design. This enormous indoor lettuce farm for example—the largest of its kind in the world—produces 10,000 heads a day in less space than a single American football field and could signal a sea change in how we get our greens.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0765">
  <a:themeElements>
    <a:clrScheme name="Custom 256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A5C445"/>
      </a:accent1>
      <a:accent2>
        <a:srgbClr val="6BA7F8"/>
      </a:accent2>
      <a:accent3>
        <a:srgbClr val="C3DBFC"/>
      </a:accent3>
      <a:accent4>
        <a:srgbClr val="0A2793"/>
      </a:accent4>
      <a:accent5>
        <a:srgbClr val="C0E8FD"/>
      </a:accent5>
      <a:accent6>
        <a:srgbClr val="6097E1"/>
      </a:accent6>
      <a:hlink>
        <a:srgbClr val="0B6DEF"/>
      </a:hlink>
      <a:folHlink>
        <a:srgbClr val="237DF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00765</Template>
  <TotalTime>973</TotalTime>
  <Words>1139</Words>
  <Application>Microsoft Office PowerPoint</Application>
  <PresentationFormat>On-screen Show (4:3)</PresentationFormat>
  <Paragraphs>169</Paragraphs>
  <Slides>41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Roboto</vt:lpstr>
      <vt:lpstr>Tahoma</vt:lpstr>
      <vt:lpstr>Wingdings</vt:lpstr>
      <vt:lpstr>00765</vt:lpstr>
      <vt:lpstr>TEKNOLOGI BUDIDAYA TANPA TANAH</vt:lpstr>
      <vt:lpstr>PowerPoint Presentation</vt:lpstr>
      <vt:lpstr>PowerPoint Presentation</vt:lpstr>
      <vt:lpstr>PowerPoint Presentation</vt:lpstr>
      <vt:lpstr>Pengertian  dan perkembngan hidroponik</vt:lpstr>
      <vt:lpstr>Perkembangan hidroponik (lanjutan)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Hidroponik untuk tentara Amerika di samodra Pasifik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Yield Comparation</vt:lpstr>
      <vt:lpstr>Hidroponik dipasir pantai</vt:lpstr>
      <vt:lpstr>Hidroponik di kapal induk</vt:lpstr>
      <vt:lpstr>Hidroponik di angkasa luar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Limitation Of Soilless Culture </vt:lpstr>
      <vt:lpstr>Limitation Of Soilless Culture </vt:lpstr>
      <vt:lpstr>PowerPoint Presentation</vt:lpstr>
      <vt:lpstr>Limitation Of Soilless Culture </vt:lpstr>
      <vt:lpstr>TERIMA KASIH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 HIDROPONIK</dc:title>
  <dc:creator>User</dc:creator>
  <cp:lastModifiedBy>MERCY B. YUNINDANOVA</cp:lastModifiedBy>
  <cp:revision>42</cp:revision>
  <dcterms:created xsi:type="dcterms:W3CDTF">2008-09-05T05:03:50Z</dcterms:created>
  <dcterms:modified xsi:type="dcterms:W3CDTF">2018-09-06T23:24:13Z</dcterms:modified>
</cp:coreProperties>
</file>