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256" r:id="rId4"/>
    <p:sldId id="291" r:id="rId5"/>
    <p:sldId id="292" r:id="rId6"/>
    <p:sldId id="293" r:id="rId7"/>
    <p:sldId id="294" r:id="rId8"/>
    <p:sldId id="295" r:id="rId9"/>
    <p:sldId id="296" r:id="rId10"/>
    <p:sldId id="297" r:id="rId11"/>
    <p:sldId id="298" r:id="rId12"/>
    <p:sldId id="299" r:id="rId13"/>
    <p:sldId id="310" r:id="rId14"/>
    <p:sldId id="300" r:id="rId15"/>
    <p:sldId id="301" r:id="rId16"/>
    <p:sldId id="309" r:id="rId17"/>
    <p:sldId id="302" r:id="rId18"/>
    <p:sldId id="303" r:id="rId19"/>
    <p:sldId id="304" r:id="rId20"/>
    <p:sldId id="305" r:id="rId21"/>
    <p:sldId id="259" r:id="rId22"/>
    <p:sldId id="260" r:id="rId23"/>
    <p:sldId id="261" r:id="rId24"/>
    <p:sldId id="307" r:id="rId25"/>
    <p:sldId id="315" r:id="rId26"/>
    <p:sldId id="313" r:id="rId27"/>
    <p:sldId id="314" r:id="rId28"/>
    <p:sldId id="270" r:id="rId29"/>
    <p:sldId id="289"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B6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54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508523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41396415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116438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5411955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930400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36995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1512110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10322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6136669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4360333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58469882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339333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6113596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53478374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2521508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8" name="Footer Placeholder 7"/>
          <p:cNvSpPr>
            <a:spLocks noGrp="1"/>
          </p:cNvSpPr>
          <p:nvPr>
            <p:ph type="ftr" sz="quarter" idx="11"/>
          </p:nvPr>
        </p:nvSpPr>
        <p:spPr/>
        <p:txBody>
          <a:bodyPr/>
          <a:lstStyle/>
          <a:p>
            <a:endParaRPr lang="id-ID">
              <a:solidFill>
                <a:prstClr val="black">
                  <a:tint val="75000"/>
                </a:prstClr>
              </a:solidFill>
            </a:endParaRPr>
          </a:p>
        </p:txBody>
      </p:sp>
      <p:sp>
        <p:nvSpPr>
          <p:cNvPr id="9" name="Slide Number Placeholder 8"/>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0325084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4" name="Footer Placeholder 3"/>
          <p:cNvSpPr>
            <a:spLocks noGrp="1"/>
          </p:cNvSpPr>
          <p:nvPr>
            <p:ph type="ftr" sz="quarter" idx="11"/>
          </p:nvPr>
        </p:nvSpPr>
        <p:spPr/>
        <p:txBody>
          <a:bodyPr/>
          <a:lstStyle/>
          <a:p>
            <a:endParaRPr lang="id-ID">
              <a:solidFill>
                <a:prstClr val="black">
                  <a:tint val="75000"/>
                </a:prstClr>
              </a:solidFill>
            </a:endParaRPr>
          </a:p>
        </p:txBody>
      </p:sp>
      <p:sp>
        <p:nvSpPr>
          <p:cNvPr id="5" name="Slide Number Placeholder 4"/>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17401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3" name="Footer Placeholder 2"/>
          <p:cNvSpPr>
            <a:spLocks noGrp="1"/>
          </p:cNvSpPr>
          <p:nvPr>
            <p:ph type="ftr" sz="quarter" idx="11"/>
          </p:nvPr>
        </p:nvSpPr>
        <p:spPr/>
        <p:txBody>
          <a:bodyPr/>
          <a:lstStyle/>
          <a:p>
            <a:endParaRPr lang="id-ID">
              <a:solidFill>
                <a:prstClr val="black">
                  <a:tint val="75000"/>
                </a:prstClr>
              </a:solidFill>
            </a:endParaRPr>
          </a:p>
        </p:txBody>
      </p:sp>
      <p:sp>
        <p:nvSpPr>
          <p:cNvPr id="4" name="Slide Number Placeholder 3"/>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193292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93086629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6" name="Footer Placeholder 5"/>
          <p:cNvSpPr>
            <a:spLocks noGrp="1"/>
          </p:cNvSpPr>
          <p:nvPr>
            <p:ph type="ftr" sz="quarter" idx="11"/>
          </p:nvPr>
        </p:nvSpPr>
        <p:spPr/>
        <p:txBody>
          <a:bodyPr/>
          <a:lstStyle/>
          <a:p>
            <a:endParaRPr lang="id-ID">
              <a:solidFill>
                <a:prstClr val="black">
                  <a:tint val="75000"/>
                </a:prstClr>
              </a:solidFill>
            </a:endParaRPr>
          </a:p>
        </p:txBody>
      </p:sp>
      <p:sp>
        <p:nvSpPr>
          <p:cNvPr id="7" name="Slide Number Placeholder 6"/>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224837228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99316822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11"/>
          </p:nvPr>
        </p:nvSpPr>
        <p:spPr/>
        <p:txBody>
          <a:bodyPr/>
          <a:lstStyle/>
          <a:p>
            <a:endParaRPr lang="id-ID">
              <a:solidFill>
                <a:prstClr val="black">
                  <a:tint val="75000"/>
                </a:prstClr>
              </a:solidFill>
            </a:endParaRPr>
          </a:p>
        </p:txBody>
      </p:sp>
      <p:sp>
        <p:nvSpPr>
          <p:cNvPr id="6" name="Slide Number Placeholder 5"/>
          <p:cNvSpPr>
            <a:spLocks noGrp="1"/>
          </p:cNvSpPr>
          <p:nvPr>
            <p:ph type="sldNum" sz="quarter" idx="12"/>
          </p:nvPr>
        </p:nvSpPr>
        <p:spPr/>
        <p:txBody>
          <a:body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678064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535D7C-5F9C-4490-9262-5F80F331B7AE}" type="datetimeFigureOut">
              <a:rPr lang="id-ID" smtClean="0"/>
              <a:pPr/>
              <a:t>25/02/2020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60C0020B-3F72-499C-9C6C-990420711F41}"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35D7C-5F9C-4490-9262-5F80F331B7AE}" type="datetimeFigureOut">
              <a:rPr lang="id-ID" smtClean="0"/>
              <a:pPr/>
              <a:t>25/02/2020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0020B-3F72-499C-9C6C-990420711F41}"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655742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535D7C-5F9C-4490-9262-5F80F331B7AE}" type="datetimeFigureOut">
              <a:rPr lang="id-ID" smtClean="0">
                <a:solidFill>
                  <a:prstClr val="black">
                    <a:tint val="75000"/>
                  </a:prstClr>
                </a:solidFill>
              </a:rPr>
              <a:pPr/>
              <a:t>25/02/2020</a:t>
            </a:fld>
            <a:endParaRPr lang="id-ID">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C0020B-3F72-499C-9C6C-990420711F41}" type="slidenum">
              <a:rPr lang="id-ID" smtClean="0">
                <a:solidFill>
                  <a:prstClr val="black">
                    <a:tint val="75000"/>
                  </a:prstClr>
                </a:solidFill>
              </a:rPr>
              <a:pPr/>
              <a:t>‹#›</a:t>
            </a:fld>
            <a:endParaRPr lang="id-ID">
              <a:solidFill>
                <a:prstClr val="black">
                  <a:tint val="75000"/>
                </a:prstClr>
              </a:solidFill>
            </a:endParaRPr>
          </a:p>
        </p:txBody>
      </p:sp>
    </p:spTree>
    <p:extLst>
      <p:ext uri="{BB962C8B-B14F-4D97-AF65-F5344CB8AC3E}">
        <p14:creationId xmlns:p14="http://schemas.microsoft.com/office/powerpoint/2010/main" val="33407172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bps.go.id/" TargetMode="External"/><Relationship Id="rId2" Type="http://schemas.openxmlformats.org/officeDocument/2006/relationships/hyperlink" Target="http://penataanruang.pu.go.id/" TargetMode="External"/><Relationship Id="rId1" Type="http://schemas.openxmlformats.org/officeDocument/2006/relationships/slideLayout" Target="../slideLayouts/slideLayout2.xml"/><Relationship Id="rId4" Type="http://schemas.openxmlformats.org/officeDocument/2006/relationships/hyperlink" Target="http://www.jurusankuliah.info/"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www.depkop.go.id/" TargetMode="Externa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2" Type="http://schemas.openxmlformats.org/officeDocument/2006/relationships/hyperlink" Target="https://www.indonesia-investments.com/id/budaya/penduduk/item67" TargetMode="Externa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643050"/>
            <a:ext cx="7772400" cy="1470025"/>
          </a:xfrm>
        </p:spPr>
        <p:txBody>
          <a:bodyPr>
            <a:normAutofit fontScale="90000"/>
          </a:bodyPr>
          <a:lstStyle/>
          <a:p>
            <a:r>
              <a:rPr lang="id-ID" sz="6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Pengenalan mata kuliah</a:t>
            </a:r>
            <a:br>
              <a:rPr lang="id-ID" sz="6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br>
            <a:r>
              <a:rPr lang="id-ID" sz="6000" b="1" dirty="0" smtClean="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rPr>
              <a:t>KEWIRAUSAHAAN</a:t>
            </a:r>
            <a:endParaRPr lang="id-ID" sz="6000" b="1" dirty="0">
              <a:ln w="18000">
                <a:solidFill>
                  <a:schemeClr val="accent2">
                    <a:satMod val="140000"/>
                  </a:schemeClr>
                </a:solidFill>
                <a:prstDash val="solid"/>
                <a:miter lim="800000"/>
              </a:ln>
              <a:solidFill>
                <a:srgbClr val="C00000"/>
              </a:solid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1371600" y="3573016"/>
            <a:ext cx="6400800" cy="1591343"/>
          </a:xfrm>
        </p:spPr>
        <p:txBody>
          <a:bodyPr>
            <a:normAutofit/>
          </a:bodyPr>
          <a:lstStyle/>
          <a:p>
            <a:r>
              <a:rPr lang="id-ID" b="1" dirty="0" smtClean="0">
                <a:solidFill>
                  <a:srgbClr val="002060"/>
                </a:solidFill>
              </a:rPr>
              <a:t>Tim KWU UNS</a:t>
            </a:r>
          </a:p>
          <a:p>
            <a:r>
              <a:rPr lang="en-US" sz="2400" b="1" dirty="0" smtClean="0">
                <a:solidFill>
                  <a:srgbClr val="002060"/>
                </a:solidFill>
              </a:rPr>
              <a:t>Dr. </a:t>
            </a:r>
            <a:r>
              <a:rPr lang="id-ID" sz="2400" b="1" dirty="0" smtClean="0">
                <a:solidFill>
                  <a:srgbClr val="002060"/>
                </a:solidFill>
              </a:rPr>
              <a:t>Ir. Musyawaroh, MT</a:t>
            </a:r>
            <a:endParaRPr lang="id-ID" sz="2400" b="1" dirty="0">
              <a:solidFill>
                <a:srgbClr val="002060"/>
              </a:solidFill>
            </a:endParaRPr>
          </a:p>
          <a:p>
            <a:r>
              <a:rPr lang="id-ID" sz="2400" b="1" dirty="0" smtClean="0">
                <a:solidFill>
                  <a:srgbClr val="002060"/>
                </a:solidFill>
              </a:rPr>
              <a:t>Dr. Murtanti Jani Rahayu, ST,MT</a:t>
            </a:r>
          </a:p>
          <a:p>
            <a:endParaRPr lang="en-US" b="1" dirty="0" smtClean="0">
              <a:solidFill>
                <a:srgbClr val="002060"/>
              </a:solidFill>
            </a:endParaRPr>
          </a:p>
        </p:txBody>
      </p:sp>
      <p:sp>
        <p:nvSpPr>
          <p:cNvPr id="5" name="TextBox 4"/>
          <p:cNvSpPr txBox="1"/>
          <p:nvPr/>
        </p:nvSpPr>
        <p:spPr>
          <a:xfrm>
            <a:off x="2555776" y="5622339"/>
            <a:ext cx="5112568" cy="830997"/>
          </a:xfrm>
          <a:prstGeom prst="rect">
            <a:avLst/>
          </a:prstGeom>
          <a:noFill/>
        </p:spPr>
        <p:txBody>
          <a:bodyPr wrap="square" rtlCol="0">
            <a:spAutoFit/>
          </a:bodyPr>
          <a:lstStyle/>
          <a:p>
            <a:r>
              <a:rPr lang="id-ID" sz="2400" b="1" dirty="0" smtClean="0"/>
              <a:t>S1</a:t>
            </a:r>
            <a:r>
              <a:rPr lang="en-US" sz="2400" b="1" dirty="0" smtClean="0"/>
              <a:t> TEKNIK MESIN</a:t>
            </a:r>
            <a:r>
              <a:rPr lang="id-ID" sz="2400" b="1" dirty="0" smtClean="0"/>
              <a:t> FT. UNS – 2020</a:t>
            </a:r>
            <a:endParaRPr lang="en-US" sz="2400" b="1" dirty="0" smtClean="0"/>
          </a:p>
          <a:p>
            <a:endParaRPr lang="id-ID" sz="2400" b="1" dirty="0"/>
          </a:p>
        </p:txBody>
      </p:sp>
      <p:pic>
        <p:nvPicPr>
          <p:cNvPr id="6" name="Picture 2"/>
          <p:cNvPicPr>
            <a:picLocks noChangeAspect="1" noChangeArrowheads="1"/>
          </p:cNvPicPr>
          <p:nvPr/>
        </p:nvPicPr>
        <p:blipFill>
          <a:blip r:embed="rId2" cstate="print"/>
          <a:srcRect/>
          <a:stretch>
            <a:fillRect/>
          </a:stretch>
        </p:blipFill>
        <p:spPr bwMode="auto">
          <a:xfrm>
            <a:off x="1571604" y="5377533"/>
            <a:ext cx="857256" cy="9089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28600" y="685800"/>
            <a:ext cx="8686800" cy="5105400"/>
          </a:xfrm>
          <a:prstGeom prst="rect">
            <a:avLst/>
          </a:prstGeom>
        </p:spPr>
      </p:pic>
    </p:spTree>
    <p:extLst>
      <p:ext uri="{BB962C8B-B14F-4D97-AF65-F5344CB8AC3E}">
        <p14:creationId xmlns:p14="http://schemas.microsoft.com/office/powerpoint/2010/main" val="33180824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16471" t="8789" r="58272" b="53711"/>
          <a:stretch>
            <a:fillRect/>
          </a:stretch>
        </p:blipFill>
        <p:spPr bwMode="auto">
          <a:xfrm>
            <a:off x="357158" y="2142495"/>
            <a:ext cx="3929090" cy="3279932"/>
          </a:xfrm>
          <a:prstGeom prst="rect">
            <a:avLst/>
          </a:prstGeom>
          <a:noFill/>
          <a:ln w="9525">
            <a:noFill/>
            <a:miter lim="800000"/>
            <a:headEnd/>
            <a:tailEnd/>
          </a:ln>
          <a:effectLst/>
        </p:spPr>
      </p:pic>
      <p:pic>
        <p:nvPicPr>
          <p:cNvPr id="3" name="Picture 2"/>
          <p:cNvPicPr>
            <a:picLocks noChangeAspect="1" noChangeArrowheads="1"/>
          </p:cNvPicPr>
          <p:nvPr/>
        </p:nvPicPr>
        <p:blipFill>
          <a:blip r:embed="rId2"/>
          <a:srcRect l="16471" t="48828" r="58272" b="15625"/>
          <a:stretch>
            <a:fillRect/>
          </a:stretch>
        </p:blipFill>
        <p:spPr bwMode="auto">
          <a:xfrm>
            <a:off x="4572000" y="2134419"/>
            <a:ext cx="4214842" cy="3335219"/>
          </a:xfrm>
          <a:prstGeom prst="rect">
            <a:avLst/>
          </a:prstGeom>
          <a:noFill/>
          <a:ln w="9525">
            <a:noFill/>
            <a:miter lim="800000"/>
            <a:headEnd/>
            <a:tailEnd/>
          </a:ln>
          <a:effectLst/>
        </p:spPr>
      </p:pic>
      <p:sp>
        <p:nvSpPr>
          <p:cNvPr id="4" name="TextBox 3"/>
          <p:cNvSpPr txBox="1"/>
          <p:nvPr/>
        </p:nvSpPr>
        <p:spPr>
          <a:xfrm>
            <a:off x="2000232" y="571480"/>
            <a:ext cx="5093254" cy="1077218"/>
          </a:xfrm>
          <a:prstGeom prst="rect">
            <a:avLst/>
          </a:prstGeom>
          <a:noFill/>
        </p:spPr>
        <p:txBody>
          <a:bodyPr wrap="none" rtlCol="0">
            <a:spAutoFit/>
          </a:bodyPr>
          <a:lstStyle/>
          <a:p>
            <a:r>
              <a:rPr lang="id-ID" sz="3200" b="1" dirty="0" smtClean="0"/>
              <a:t>Grafik jumlah pengangguran </a:t>
            </a:r>
          </a:p>
          <a:p>
            <a:pPr algn="ctr"/>
            <a:r>
              <a:rPr lang="id-ID" sz="3200" b="1" dirty="0" smtClean="0"/>
              <a:t>di Indonesia 2012</a:t>
            </a:r>
            <a:endParaRPr lang="id-ID" sz="3200" b="1" dirty="0"/>
          </a:p>
        </p:txBody>
      </p:sp>
      <p:sp>
        <p:nvSpPr>
          <p:cNvPr id="5" name="TextBox 4"/>
          <p:cNvSpPr txBox="1"/>
          <p:nvPr/>
        </p:nvSpPr>
        <p:spPr>
          <a:xfrm>
            <a:off x="1928794" y="5643578"/>
            <a:ext cx="3267241" cy="461665"/>
          </a:xfrm>
          <a:prstGeom prst="rect">
            <a:avLst/>
          </a:prstGeom>
          <a:noFill/>
        </p:spPr>
        <p:txBody>
          <a:bodyPr wrap="none" rtlCol="0">
            <a:spAutoFit/>
          </a:bodyPr>
          <a:lstStyle/>
          <a:p>
            <a:r>
              <a:rPr lang="id-ID" sz="2400" b="1" dirty="0" smtClean="0"/>
              <a:t>Sumber Bappenas, 2012</a:t>
            </a:r>
            <a:endParaRPr lang="id-ID" sz="2400" b="1" dirty="0"/>
          </a:p>
        </p:txBody>
      </p:sp>
    </p:spTree>
    <p:extLst>
      <p:ext uri="{BB962C8B-B14F-4D97-AF65-F5344CB8AC3E}">
        <p14:creationId xmlns:p14="http://schemas.microsoft.com/office/powerpoint/2010/main" val="10845771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500034" y="428604"/>
            <a:ext cx="8001056"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indent="457200" algn="just" fontAlgn="base">
              <a:spcBef>
                <a:spcPct val="0"/>
              </a:spcBef>
              <a:spcAft>
                <a:spcPct val="0"/>
              </a:spcAft>
            </a:pPr>
            <a:r>
              <a:rPr lang="it-IT" sz="2800" dirty="0" smtClean="0">
                <a:solidFill>
                  <a:prstClr val="black"/>
                </a:solidFill>
                <a:latin typeface="Arial" pitchFamily="34" charset="0"/>
                <a:ea typeface="Times New Roman" pitchFamily="18" charset="0"/>
                <a:cs typeface="Arial" pitchFamily="34" charset="0"/>
              </a:rPr>
              <a:t>SD Darmono (Presdir PT Jababeka Tbk.) mengatakan, perusahaan di Indonesia memang menghadapi kendala mendapatkan tenaga kerja yang berpengalaman dan terampil.</a:t>
            </a:r>
            <a:endParaRPr lang="id-ID" sz="2800" dirty="0" smtClean="0">
              <a:solidFill>
                <a:prstClr val="black"/>
              </a:solidFill>
              <a:latin typeface="Arial" pitchFamily="34" charset="0"/>
              <a:ea typeface="Times New Roman" pitchFamily="18" charset="0"/>
              <a:cs typeface="Arial" pitchFamily="34" charset="0"/>
            </a:endParaRPr>
          </a:p>
          <a:p>
            <a:pPr algn="just" fontAlgn="base">
              <a:spcBef>
                <a:spcPct val="0"/>
              </a:spcBef>
              <a:spcAft>
                <a:spcPct val="0"/>
              </a:spcAft>
            </a:pPr>
            <a:r>
              <a:rPr lang="id-ID" sz="2800" dirty="0" smtClean="0">
                <a:solidFill>
                  <a:prstClr val="black"/>
                </a:solidFill>
                <a:latin typeface="Arial" pitchFamily="34" charset="0"/>
                <a:ea typeface="Times New Roman" pitchFamily="18" charset="0"/>
                <a:cs typeface="Arial" pitchFamily="34" charset="0"/>
              </a:rPr>
              <a:t>Kondisi tenaga kerja di Indonesia :</a:t>
            </a:r>
          </a:p>
          <a:p>
            <a:pPr algn="ctr" fontAlgn="base">
              <a:spcBef>
                <a:spcPct val="0"/>
              </a:spcBef>
              <a:spcAft>
                <a:spcPct val="0"/>
              </a:spcAft>
            </a:pPr>
            <a:r>
              <a:rPr lang="id-ID" sz="2800" b="1" dirty="0" smtClean="0">
                <a:solidFill>
                  <a:srgbClr val="FF0000"/>
                </a:solidFill>
                <a:latin typeface="Arial" pitchFamily="34" charset="0"/>
                <a:ea typeface="Times New Roman" pitchFamily="18" charset="0"/>
                <a:cs typeface="Arial" pitchFamily="34" charset="0"/>
              </a:rPr>
              <a:t>MURAH TAPI TIDAK TRAMPIL</a:t>
            </a:r>
          </a:p>
          <a:p>
            <a:pPr algn="ctr" fontAlgn="base">
              <a:spcBef>
                <a:spcPct val="0"/>
              </a:spcBef>
              <a:spcAft>
                <a:spcPct val="0"/>
              </a:spcAft>
            </a:pPr>
            <a:r>
              <a:rPr lang="en-US" sz="2800" dirty="0" err="1" smtClean="0">
                <a:solidFill>
                  <a:prstClr val="black"/>
                </a:solidFill>
                <a:latin typeface="Arial" pitchFamily="34" charset="0"/>
                <a:ea typeface="Times New Roman" pitchFamily="18" charset="0"/>
                <a:cs typeface="Arial" pitchFamily="34" charset="0"/>
              </a:rPr>
              <a:t>tidak</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lagi</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diminati</a:t>
            </a:r>
            <a:r>
              <a:rPr lang="en-US" sz="2800" dirty="0" smtClean="0">
                <a:solidFill>
                  <a:prstClr val="black"/>
                </a:solidFill>
                <a:latin typeface="Arial" pitchFamily="34" charset="0"/>
                <a:ea typeface="Times New Roman" pitchFamily="18" charset="0"/>
                <a:cs typeface="Arial" pitchFamily="34" charset="0"/>
              </a:rPr>
              <a:t> investor. </a:t>
            </a:r>
            <a:endParaRPr lang="id-ID" sz="2800" dirty="0" smtClean="0">
              <a:solidFill>
                <a:prstClr val="black"/>
              </a:solidFill>
              <a:latin typeface="Arial" pitchFamily="34" charset="0"/>
              <a:ea typeface="Times New Roman" pitchFamily="18" charset="0"/>
              <a:cs typeface="Arial" pitchFamily="34" charset="0"/>
            </a:endParaRPr>
          </a:p>
          <a:p>
            <a:pPr algn="just" fontAlgn="base">
              <a:spcBef>
                <a:spcPct val="0"/>
              </a:spcBef>
              <a:spcAft>
                <a:spcPct val="0"/>
              </a:spcAft>
            </a:pPr>
            <a:r>
              <a:rPr lang="id-ID" sz="2800" dirty="0" smtClean="0">
                <a:solidFill>
                  <a:prstClr val="black"/>
                </a:solidFill>
                <a:latin typeface="Arial" pitchFamily="34" charset="0"/>
                <a:ea typeface="Times New Roman" pitchFamily="18" charset="0"/>
                <a:cs typeface="Arial" pitchFamily="34" charset="0"/>
              </a:rPr>
              <a:t>K</a:t>
            </a:r>
            <a:r>
              <a:rPr lang="en-US" sz="2800" dirty="0" err="1" smtClean="0">
                <a:solidFill>
                  <a:prstClr val="black"/>
                </a:solidFill>
                <a:latin typeface="Arial" pitchFamily="34" charset="0"/>
                <a:ea typeface="Times New Roman" pitchFamily="18" charset="0"/>
                <a:cs typeface="Arial" pitchFamily="34" charset="0"/>
              </a:rPr>
              <a:t>ebiasaan</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dan</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sikap</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para</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sarjana</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di</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dunia</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kerja</a:t>
            </a:r>
            <a:r>
              <a:rPr lang="en-US" sz="2800" dirty="0" smtClean="0">
                <a:solidFill>
                  <a:prstClr val="black"/>
                </a:solidFill>
                <a:latin typeface="Arial" pitchFamily="34" charset="0"/>
                <a:ea typeface="Times New Roman" pitchFamily="18" charset="0"/>
                <a:cs typeface="Arial" pitchFamily="34" charset="0"/>
              </a:rPr>
              <a:t> </a:t>
            </a:r>
            <a:r>
              <a:rPr lang="id-ID" sz="2800" dirty="0" smtClean="0">
                <a:solidFill>
                  <a:prstClr val="black"/>
                </a:solidFill>
                <a:latin typeface="Arial" pitchFamily="34" charset="0"/>
                <a:ea typeface="Times New Roman" pitchFamily="18" charset="0"/>
                <a:cs typeface="Arial" pitchFamily="34" charset="0"/>
              </a:rPr>
              <a:t>:</a:t>
            </a:r>
          </a:p>
          <a:p>
            <a:pPr marL="173038" indent="-173038" algn="just" fontAlgn="base">
              <a:spcBef>
                <a:spcPct val="0"/>
              </a:spcBef>
              <a:spcAft>
                <a:spcPct val="0"/>
              </a:spcAft>
              <a:buFont typeface="Arial" pitchFamily="34" charset="0"/>
              <a:buChar char="•"/>
            </a:pPr>
            <a:r>
              <a:rPr lang="id-ID" sz="2800" dirty="0" smtClean="0">
                <a:solidFill>
                  <a:prstClr val="black"/>
                </a:solidFill>
                <a:latin typeface="Arial" pitchFamily="34" charset="0"/>
                <a:ea typeface="Times New Roman" pitchFamily="18" charset="0"/>
                <a:cs typeface="Arial" pitchFamily="34" charset="0"/>
              </a:rPr>
              <a:t>Kurang </a:t>
            </a:r>
            <a:r>
              <a:rPr lang="en-US" sz="2800" dirty="0" err="1" smtClean="0">
                <a:solidFill>
                  <a:prstClr val="black"/>
                </a:solidFill>
                <a:latin typeface="Arial" pitchFamily="34" charset="0"/>
                <a:ea typeface="Times New Roman" pitchFamily="18" charset="0"/>
                <a:cs typeface="Arial" pitchFamily="34" charset="0"/>
              </a:rPr>
              <a:t>disiplin</a:t>
            </a:r>
            <a:r>
              <a:rPr lang="en-US" sz="2800" dirty="0" smtClean="0">
                <a:solidFill>
                  <a:prstClr val="black"/>
                </a:solidFill>
                <a:latin typeface="Arial" pitchFamily="34" charset="0"/>
                <a:ea typeface="Times New Roman" pitchFamily="18" charset="0"/>
                <a:cs typeface="Arial" pitchFamily="34" charset="0"/>
              </a:rPr>
              <a:t>, </a:t>
            </a:r>
            <a:endParaRPr lang="id-ID" sz="2800" dirty="0" smtClean="0">
              <a:solidFill>
                <a:prstClr val="black"/>
              </a:solidFill>
              <a:latin typeface="Arial" pitchFamily="34" charset="0"/>
              <a:ea typeface="Times New Roman" pitchFamily="18" charset="0"/>
              <a:cs typeface="Arial" pitchFamily="34" charset="0"/>
            </a:endParaRPr>
          </a:p>
          <a:p>
            <a:pPr marL="173038" indent="-173038" algn="just" fontAlgn="base">
              <a:spcBef>
                <a:spcPct val="0"/>
              </a:spcBef>
              <a:spcAft>
                <a:spcPct val="0"/>
              </a:spcAft>
              <a:buFont typeface="Arial" pitchFamily="34" charset="0"/>
              <a:buChar char="•"/>
            </a:pPr>
            <a:r>
              <a:rPr lang="id-ID" sz="2800" dirty="0" smtClean="0">
                <a:solidFill>
                  <a:prstClr val="black"/>
                </a:solidFill>
                <a:latin typeface="Arial" pitchFamily="34" charset="0"/>
                <a:ea typeface="Times New Roman" pitchFamily="18" charset="0"/>
                <a:cs typeface="Arial" pitchFamily="34" charset="0"/>
              </a:rPr>
              <a:t>Kurang ber</a:t>
            </a:r>
            <a:r>
              <a:rPr lang="en-US" sz="2800" dirty="0" err="1" smtClean="0">
                <a:solidFill>
                  <a:prstClr val="black"/>
                </a:solidFill>
                <a:latin typeface="Arial" pitchFamily="34" charset="0"/>
                <a:ea typeface="Times New Roman" pitchFamily="18" charset="0"/>
                <a:cs typeface="Arial" pitchFamily="34" charset="0"/>
              </a:rPr>
              <a:t>tanggung</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jawab</a:t>
            </a:r>
            <a:r>
              <a:rPr lang="en-US" sz="2800" dirty="0" smtClean="0">
                <a:solidFill>
                  <a:prstClr val="black"/>
                </a:solidFill>
                <a:latin typeface="Arial" pitchFamily="34" charset="0"/>
                <a:ea typeface="Times New Roman" pitchFamily="18" charset="0"/>
                <a:cs typeface="Arial" pitchFamily="34" charset="0"/>
              </a:rPr>
              <a:t>, </a:t>
            </a:r>
            <a:endParaRPr lang="id-ID" sz="2800" dirty="0" smtClean="0">
              <a:solidFill>
                <a:prstClr val="black"/>
              </a:solidFill>
              <a:latin typeface="Arial" pitchFamily="34" charset="0"/>
              <a:ea typeface="Times New Roman" pitchFamily="18" charset="0"/>
              <a:cs typeface="Arial" pitchFamily="34" charset="0"/>
            </a:endParaRPr>
          </a:p>
          <a:p>
            <a:pPr marL="173038" indent="-173038" algn="just" fontAlgn="base">
              <a:spcBef>
                <a:spcPct val="0"/>
              </a:spcBef>
              <a:spcAft>
                <a:spcPct val="0"/>
              </a:spcAft>
              <a:buFont typeface="Arial" pitchFamily="34" charset="0"/>
              <a:buChar char="•"/>
            </a:pPr>
            <a:r>
              <a:rPr lang="id-ID" sz="2800" dirty="0" smtClean="0">
                <a:solidFill>
                  <a:prstClr val="black"/>
                </a:solidFill>
                <a:latin typeface="Arial" pitchFamily="34" charset="0"/>
                <a:ea typeface="Times New Roman" pitchFamily="18" charset="0"/>
                <a:cs typeface="Arial" pitchFamily="34" charset="0"/>
              </a:rPr>
              <a:t>Kurang </a:t>
            </a:r>
            <a:r>
              <a:rPr lang="en-US" sz="2800" dirty="0" err="1" smtClean="0">
                <a:solidFill>
                  <a:prstClr val="black"/>
                </a:solidFill>
                <a:latin typeface="Arial" pitchFamily="34" charset="0"/>
                <a:ea typeface="Times New Roman" pitchFamily="18" charset="0"/>
                <a:cs typeface="Arial" pitchFamily="34" charset="0"/>
              </a:rPr>
              <a:t>jujur</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dan</a:t>
            </a:r>
            <a:r>
              <a:rPr lang="en-US" sz="2800" dirty="0" smtClean="0">
                <a:solidFill>
                  <a:prstClr val="black"/>
                </a:solidFill>
                <a:latin typeface="Arial" pitchFamily="34" charset="0"/>
                <a:ea typeface="Times New Roman" pitchFamily="18" charset="0"/>
                <a:cs typeface="Arial" pitchFamily="34" charset="0"/>
              </a:rPr>
              <a:t> </a:t>
            </a:r>
            <a:endParaRPr lang="id-ID" sz="2800" dirty="0" smtClean="0">
              <a:solidFill>
                <a:prstClr val="black"/>
              </a:solidFill>
              <a:latin typeface="Arial" pitchFamily="34" charset="0"/>
              <a:ea typeface="Times New Roman" pitchFamily="18" charset="0"/>
              <a:cs typeface="Arial" pitchFamily="34" charset="0"/>
            </a:endParaRPr>
          </a:p>
          <a:p>
            <a:pPr marL="173038" indent="-173038" algn="just" fontAlgn="base">
              <a:spcBef>
                <a:spcPct val="0"/>
              </a:spcBef>
              <a:spcAft>
                <a:spcPct val="0"/>
              </a:spcAft>
              <a:buFont typeface="Arial" pitchFamily="34" charset="0"/>
              <a:buChar char="•"/>
            </a:pPr>
            <a:r>
              <a:rPr lang="id-ID" sz="2800" dirty="0" smtClean="0">
                <a:solidFill>
                  <a:prstClr val="black"/>
                </a:solidFill>
                <a:latin typeface="Arial" pitchFamily="34" charset="0"/>
                <a:ea typeface="Times New Roman" pitchFamily="18" charset="0"/>
                <a:cs typeface="Arial" pitchFamily="34" charset="0"/>
              </a:rPr>
              <a:t>I</a:t>
            </a:r>
            <a:r>
              <a:rPr lang="en-US" sz="2800" dirty="0" err="1" smtClean="0">
                <a:solidFill>
                  <a:prstClr val="black"/>
                </a:solidFill>
                <a:latin typeface="Arial" pitchFamily="34" charset="0"/>
                <a:ea typeface="Times New Roman" pitchFamily="18" charset="0"/>
                <a:cs typeface="Arial" pitchFamily="34" charset="0"/>
              </a:rPr>
              <a:t>novatif</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masih</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kurang</a:t>
            </a:r>
            <a:r>
              <a:rPr lang="en-US" sz="2800" dirty="0" smtClean="0">
                <a:solidFill>
                  <a:prstClr val="black"/>
                </a:solidFill>
                <a:latin typeface="Arial" pitchFamily="34" charset="0"/>
                <a:ea typeface="Times New Roman" pitchFamily="18" charset="0"/>
                <a:cs typeface="Arial" pitchFamily="34" charset="0"/>
              </a:rPr>
              <a:t> </a:t>
            </a:r>
            <a:r>
              <a:rPr lang="en-US" sz="2800" dirty="0" err="1" smtClean="0">
                <a:solidFill>
                  <a:prstClr val="black"/>
                </a:solidFill>
                <a:latin typeface="Arial" pitchFamily="34" charset="0"/>
                <a:ea typeface="Times New Roman" pitchFamily="18" charset="0"/>
                <a:cs typeface="Arial" pitchFamily="34" charset="0"/>
              </a:rPr>
              <a:t>memuaskan</a:t>
            </a:r>
            <a:r>
              <a:rPr lang="en-US" sz="2800" dirty="0" smtClean="0">
                <a:solidFill>
                  <a:prstClr val="black"/>
                </a:solidFill>
                <a:latin typeface="Arial" pitchFamily="34" charset="0"/>
                <a:ea typeface="Times New Roman" pitchFamily="18" charset="0"/>
                <a:cs typeface="Arial" pitchFamily="34" charset="0"/>
              </a:rPr>
              <a:t>.</a:t>
            </a:r>
            <a:endParaRPr lang="en-US" sz="2800" dirty="0" smtClean="0">
              <a:solidFill>
                <a:prstClr val="black"/>
              </a:solidFill>
              <a:latin typeface="Arial" pitchFamily="34" charset="0"/>
              <a:cs typeface="Arial" pitchFamily="34" charset="0"/>
            </a:endParaRPr>
          </a:p>
        </p:txBody>
      </p:sp>
      <p:sp>
        <p:nvSpPr>
          <p:cNvPr id="4" name="TextBox 3"/>
          <p:cNvSpPr txBox="1"/>
          <p:nvPr/>
        </p:nvSpPr>
        <p:spPr>
          <a:xfrm>
            <a:off x="571472" y="5857892"/>
            <a:ext cx="4538935" cy="523220"/>
          </a:xfrm>
          <a:prstGeom prst="rect">
            <a:avLst/>
          </a:prstGeom>
          <a:noFill/>
        </p:spPr>
        <p:txBody>
          <a:bodyPr wrap="none" rtlCol="0">
            <a:spAutoFit/>
          </a:bodyPr>
          <a:lstStyle/>
          <a:p>
            <a:r>
              <a:rPr lang="id-ID" sz="2800" b="1" dirty="0" smtClean="0">
                <a:solidFill>
                  <a:prstClr val="black"/>
                </a:solidFill>
              </a:rPr>
              <a:t>Sumber : Musyawaroh, 2009.</a:t>
            </a:r>
            <a:endParaRPr lang="id-ID" sz="2800" b="1" dirty="0">
              <a:solidFill>
                <a:prstClr val="black"/>
              </a:solidFill>
            </a:endParaRPr>
          </a:p>
        </p:txBody>
      </p:sp>
    </p:spTree>
    <p:extLst>
      <p:ext uri="{BB962C8B-B14F-4D97-AF65-F5344CB8AC3E}">
        <p14:creationId xmlns:p14="http://schemas.microsoft.com/office/powerpoint/2010/main" val="1582994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
            <a:ext cx="7772400" cy="1112835"/>
          </a:xfrm>
        </p:spPr>
        <p:txBody>
          <a:bodyPr>
            <a:normAutofit/>
          </a:bodyPr>
          <a:lstStyle/>
          <a:p>
            <a:r>
              <a:rPr lang="id-ID" b="1" dirty="0" smtClean="0">
                <a:ln w="0"/>
                <a:solidFill>
                  <a:srgbClr val="FF0000"/>
                </a:solidFill>
                <a:effectLst>
                  <a:outerShdw blurRad="38100" dist="19050" dir="2700000" algn="tl" rotWithShape="0">
                    <a:schemeClr val="dk1">
                      <a:alpha val="40000"/>
                    </a:schemeClr>
                  </a:outerShdw>
                </a:effectLst>
              </a:rPr>
              <a:t>Definisi KEWIRAUSAHAAN</a:t>
            </a:r>
            <a:endParaRPr lang="id-ID" b="1" dirty="0">
              <a:ln w="0"/>
              <a:solidFill>
                <a:srgbClr val="FF0000"/>
              </a:solidFill>
              <a:effectLst>
                <a:outerShdw blurRad="38100" dist="19050" dir="2700000" algn="tl" rotWithShape="0">
                  <a:schemeClr val="dk1">
                    <a:alpha val="40000"/>
                  </a:schemeClr>
                </a:outerShdw>
              </a:effectLst>
            </a:endParaRPr>
          </a:p>
        </p:txBody>
      </p:sp>
      <p:sp>
        <p:nvSpPr>
          <p:cNvPr id="4" name="Subtitle 3"/>
          <p:cNvSpPr>
            <a:spLocks noGrp="1"/>
          </p:cNvSpPr>
          <p:nvPr>
            <p:ph type="subTitle" idx="1"/>
          </p:nvPr>
        </p:nvSpPr>
        <p:spPr>
          <a:xfrm>
            <a:off x="1259632" y="1340768"/>
            <a:ext cx="6400800" cy="1752600"/>
          </a:xfrm>
        </p:spPr>
        <p:txBody>
          <a:bodyPr/>
          <a:lstStyle/>
          <a:p>
            <a:r>
              <a:rPr lang="id-ID" dirty="0" smtClean="0"/>
              <a:t>?</a:t>
            </a:r>
            <a:endParaRPr lang="id-ID" dirty="0"/>
          </a:p>
        </p:txBody>
      </p:sp>
    </p:spTree>
    <p:extLst>
      <p:ext uri="{BB962C8B-B14F-4D97-AF65-F5344CB8AC3E}">
        <p14:creationId xmlns:p14="http://schemas.microsoft.com/office/powerpoint/2010/main" val="1765206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
            <a:ext cx="7772400" cy="1112835"/>
          </a:xfrm>
        </p:spPr>
        <p:txBody>
          <a:bodyPr>
            <a:normAutofit/>
          </a:bodyPr>
          <a:lstStyle/>
          <a:p>
            <a:r>
              <a:rPr lang="id-ID" b="1" dirty="0" smtClean="0">
                <a:ln w="0"/>
                <a:solidFill>
                  <a:srgbClr val="FF0000"/>
                </a:solidFill>
                <a:effectLst>
                  <a:outerShdw blurRad="38100" dist="19050" dir="2700000" algn="tl" rotWithShape="0">
                    <a:schemeClr val="dk1">
                      <a:alpha val="40000"/>
                    </a:schemeClr>
                  </a:outerShdw>
                </a:effectLst>
              </a:rPr>
              <a:t>Definisi KEWIRAUSAHAAN</a:t>
            </a:r>
            <a:endParaRPr lang="id-ID" b="1" dirty="0">
              <a:ln w="0"/>
              <a:solidFill>
                <a:srgbClr val="FF0000"/>
              </a:solidFill>
              <a:effectLst>
                <a:outerShdw blurRad="38100" dist="19050" dir="2700000" algn="tl" rotWithShape="0">
                  <a:schemeClr val="dk1">
                    <a:alpha val="40000"/>
                  </a:schemeClr>
                </a:outerShdw>
              </a:effectLst>
            </a:endParaRPr>
          </a:p>
        </p:txBody>
      </p:sp>
      <p:sp>
        <p:nvSpPr>
          <p:cNvPr id="3" name="Subtitle 2"/>
          <p:cNvSpPr>
            <a:spLocks noGrp="1"/>
          </p:cNvSpPr>
          <p:nvPr>
            <p:ph type="subTitle" idx="1"/>
          </p:nvPr>
        </p:nvSpPr>
        <p:spPr>
          <a:xfrm>
            <a:off x="214282" y="1000108"/>
            <a:ext cx="8786874" cy="5643578"/>
          </a:xfrm>
        </p:spPr>
        <p:txBody>
          <a:bodyPr>
            <a:normAutofit lnSpcReduction="10000"/>
          </a:bodyPr>
          <a:lstStyle/>
          <a:p>
            <a:pPr marL="273050" indent="-273050" algn="l">
              <a:buFont typeface="Arial" pitchFamily="34" charset="0"/>
              <a:buChar char="•"/>
            </a:pPr>
            <a:r>
              <a:rPr lang="id-ID" sz="2400" dirty="0" smtClean="0">
                <a:solidFill>
                  <a:schemeClr val="tx1"/>
                </a:solidFill>
              </a:rPr>
              <a:t>Hal-hal yang bersangkutan dengan keberanian seseorang untuk melaksanakan suatu kegiatan bisnis secara mandiri (Riani, A. L. Dkk., 2005).</a:t>
            </a:r>
          </a:p>
          <a:p>
            <a:pPr marL="273050" indent="-273050" algn="l">
              <a:buFont typeface="Arial" pitchFamily="34" charset="0"/>
              <a:buChar char="•"/>
            </a:pPr>
            <a:r>
              <a:rPr lang="id-ID" sz="2400" dirty="0" smtClean="0">
                <a:solidFill>
                  <a:schemeClr val="tx1"/>
                </a:solidFill>
              </a:rPr>
              <a:t>Kemampuan yg dimiliki seseorang untuk mendirikan, mengelola, mengembangkan dan melembagakan perusahaan miliknya sendiri (Pekerti, A.,  1999).</a:t>
            </a:r>
          </a:p>
          <a:p>
            <a:pPr marL="273050" indent="-273050" algn="l">
              <a:buFont typeface="Arial" pitchFamily="34" charset="0"/>
              <a:buChar char="•"/>
            </a:pPr>
            <a:r>
              <a:rPr lang="id-ID" sz="2400" dirty="0" smtClean="0">
                <a:solidFill>
                  <a:schemeClr val="tx1"/>
                </a:solidFill>
              </a:rPr>
              <a:t>Semangat, sikap, perilaku dan kemampuan seseorang dalam menangani usaha dan atau kegiatan yang mengarah pada upaya mencari, menciptakan, menerapkan cara kerja, teknologi dan produk baru dengan meningkatkan efisiensi dalam rangka memberikan pelayanan yg lebih baik dan atau memperoleh keuntungan yg lebih besar (Simposium KWU, 1995).</a:t>
            </a:r>
          </a:p>
          <a:p>
            <a:pPr marL="273050" indent="-273050" algn="l">
              <a:buFont typeface="Arial" pitchFamily="34" charset="0"/>
              <a:buChar char="•"/>
            </a:pPr>
            <a:r>
              <a:rPr lang="id-ID" sz="2400" dirty="0" smtClean="0">
                <a:solidFill>
                  <a:schemeClr val="tx1"/>
                </a:solidFill>
              </a:rPr>
              <a:t>Perilaku-perilaku pemikiran strategis dan berani mengambil resiko yg akan memberikan hasil peluang bagi individu dan organisasi (Edvardson, 1994).</a:t>
            </a:r>
          </a:p>
          <a:p>
            <a:pPr marL="273050" indent="-273050" algn="l">
              <a:buFont typeface="Arial" pitchFamily="34" charset="0"/>
              <a:buChar char="•"/>
            </a:pPr>
            <a:endParaRPr lang="id-ID" sz="2400" dirty="0">
              <a:solidFill>
                <a:schemeClr val="tx1"/>
              </a:solidFill>
            </a:endParaRPr>
          </a:p>
        </p:txBody>
      </p:sp>
    </p:spTree>
    <p:extLst>
      <p:ext uri="{BB962C8B-B14F-4D97-AF65-F5344CB8AC3E}">
        <p14:creationId xmlns:p14="http://schemas.microsoft.com/office/powerpoint/2010/main" val="299746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066800"/>
            <a:ext cx="7696200" cy="3970318"/>
          </a:xfrm>
          <a:prstGeom prst="rect">
            <a:avLst/>
          </a:prstGeom>
        </p:spPr>
        <p:txBody>
          <a:bodyPr wrap="square">
            <a:spAutoFit/>
          </a:bodyPr>
          <a:lstStyle/>
          <a:p>
            <a:pPr algn="just">
              <a:lnSpc>
                <a:spcPct val="150000"/>
              </a:lnSpc>
            </a:pPr>
            <a:r>
              <a:rPr lang="id-ID" sz="2800" dirty="0" smtClean="0">
                <a:solidFill>
                  <a:prstClr val="black"/>
                </a:solidFill>
                <a:ea typeface="Calibri" panose="020F0502020204030204" pitchFamily="34" charset="0"/>
                <a:cs typeface="Calibri" panose="020F0502020204030204" pitchFamily="34" charset="0"/>
              </a:rPr>
              <a:t>Melakukan </a:t>
            </a:r>
            <a:r>
              <a:rPr lang="id-ID" sz="2800" dirty="0">
                <a:solidFill>
                  <a:prstClr val="black"/>
                </a:solidFill>
                <a:ea typeface="Calibri" panose="020F0502020204030204" pitchFamily="34" charset="0"/>
                <a:cs typeface="Calibri" panose="020F0502020204030204" pitchFamily="34" charset="0"/>
              </a:rPr>
              <a:t>pembelajaran yang berorientasi pada perubahan mindset ke sikap mental wirausaha pada semua bidang pekerjaan bagi mahasiswa Universitas Sebelas Maret</a:t>
            </a:r>
            <a:r>
              <a:rPr lang="en-US" sz="2800" dirty="0">
                <a:solidFill>
                  <a:prstClr val="black"/>
                </a:solidFill>
                <a:ea typeface="Calibri" panose="020F0502020204030204" pitchFamily="34" charset="0"/>
                <a:cs typeface="Calibri" panose="020F0502020204030204" pitchFamily="34" charset="0"/>
              </a:rPr>
              <a:t>. </a:t>
            </a:r>
            <a:r>
              <a:rPr lang="id-ID" sz="2800" dirty="0" smtClean="0">
                <a:solidFill>
                  <a:prstClr val="black"/>
                </a:solidFill>
                <a:ea typeface="Calibri" panose="020F0502020204030204" pitchFamily="34" charset="0"/>
                <a:cs typeface="Calibri" panose="020F0502020204030204" pitchFamily="34" charset="0"/>
              </a:rPr>
              <a:t>M</a:t>
            </a:r>
            <a:r>
              <a:rPr lang="en-US" sz="2800" dirty="0" err="1" smtClean="0">
                <a:solidFill>
                  <a:prstClr val="black"/>
                </a:solidFill>
                <a:ea typeface="Calibri" panose="020F0502020204030204" pitchFamily="34" charset="0"/>
                <a:cs typeface="Calibri" panose="020F0502020204030204" pitchFamily="34" charset="0"/>
              </a:rPr>
              <a:t>erubah</a:t>
            </a:r>
            <a:r>
              <a:rPr lang="en-US" sz="2800" dirty="0" smtClean="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motivasi</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dari</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hanya</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ingin</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menjadi</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seorang</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pegawai</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ke</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ingin</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menjadi</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seorang</a:t>
            </a:r>
            <a:r>
              <a:rPr lang="en-US" sz="2800" dirty="0">
                <a:solidFill>
                  <a:prstClr val="black"/>
                </a:solidFill>
                <a:ea typeface="Calibri" panose="020F0502020204030204" pitchFamily="34" charset="0"/>
                <a:cs typeface="Calibri" panose="020F0502020204030204" pitchFamily="34" charset="0"/>
              </a:rPr>
              <a:t> </a:t>
            </a:r>
            <a:r>
              <a:rPr lang="en-US" sz="2800" dirty="0" err="1">
                <a:solidFill>
                  <a:prstClr val="black"/>
                </a:solidFill>
                <a:ea typeface="Calibri" panose="020F0502020204030204" pitchFamily="34" charset="0"/>
                <a:cs typeface="Calibri" panose="020F0502020204030204" pitchFamily="34" charset="0"/>
              </a:rPr>
              <a:t>wirausahawan</a:t>
            </a:r>
            <a:r>
              <a:rPr lang="en-US" sz="2800" dirty="0">
                <a:solidFill>
                  <a:prstClr val="black"/>
                </a:solidFill>
                <a:ea typeface="Calibri" panose="020F0502020204030204" pitchFamily="34" charset="0"/>
                <a:cs typeface="Calibri" panose="020F0502020204030204" pitchFamily="34" charset="0"/>
              </a:rPr>
              <a:t> yang </a:t>
            </a:r>
            <a:r>
              <a:rPr lang="en-US" sz="2800" dirty="0" err="1">
                <a:solidFill>
                  <a:prstClr val="black"/>
                </a:solidFill>
                <a:ea typeface="Calibri" panose="020F0502020204030204" pitchFamily="34" charset="0"/>
                <a:cs typeface="Calibri" panose="020F0502020204030204" pitchFamily="34" charset="0"/>
              </a:rPr>
              <a:t>sukses</a:t>
            </a:r>
            <a:r>
              <a:rPr lang="en-US" sz="2800" dirty="0">
                <a:solidFill>
                  <a:prstClr val="black"/>
                </a:solidFill>
                <a:ea typeface="Calibri" panose="020F0502020204030204" pitchFamily="34" charset="0"/>
                <a:cs typeface="Calibri" panose="020F0502020204030204" pitchFamily="34" charset="0"/>
              </a:rPr>
              <a:t>.</a:t>
            </a:r>
            <a:endParaRPr lang="en-US" sz="2800" dirty="0">
              <a:solidFill>
                <a:prstClr val="black"/>
              </a:solidFill>
              <a:ea typeface="Calibri" panose="020F0502020204030204" pitchFamily="34" charset="0"/>
              <a:cs typeface="Times New Roman" panose="02020603050405020304" pitchFamily="18" charset="0"/>
            </a:endParaRPr>
          </a:p>
        </p:txBody>
      </p:sp>
      <p:sp>
        <p:nvSpPr>
          <p:cNvPr id="3" name="TextBox 2"/>
          <p:cNvSpPr txBox="1"/>
          <p:nvPr/>
        </p:nvSpPr>
        <p:spPr>
          <a:xfrm>
            <a:off x="1603116" y="228600"/>
            <a:ext cx="6166368" cy="707886"/>
          </a:xfrm>
          <a:prstGeom prst="rect">
            <a:avLst/>
          </a:prstGeom>
          <a:noFill/>
        </p:spPr>
        <p:txBody>
          <a:bodyPr wrap="none" rtlCol="0">
            <a:spAutoFit/>
          </a:bodyPr>
          <a:lstStyle/>
          <a:p>
            <a:r>
              <a:rPr lang="en-US" sz="4000" b="1" smtClean="0">
                <a:solidFill>
                  <a:srgbClr val="FF0000"/>
                </a:solidFill>
              </a:rPr>
              <a:t>TUJUAN MATA KULIAH KWU</a:t>
            </a:r>
            <a:endParaRPr lang="en-US" sz="4000" b="1">
              <a:solidFill>
                <a:srgbClr val="FF0000"/>
              </a:solidFill>
            </a:endParaRPr>
          </a:p>
        </p:txBody>
      </p:sp>
    </p:spTree>
    <p:extLst>
      <p:ext uri="{BB962C8B-B14F-4D97-AF65-F5344CB8AC3E}">
        <p14:creationId xmlns:p14="http://schemas.microsoft.com/office/powerpoint/2010/main" val="1731362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209550"/>
            <a:ext cx="8229600" cy="1143000"/>
          </a:xfrm>
        </p:spPr>
        <p:txBody>
          <a:bodyPr/>
          <a:lstStyle/>
          <a:p>
            <a:r>
              <a:rPr lang="en-US" b="1" smtClean="0">
                <a:solidFill>
                  <a:srgbClr val="FF0000"/>
                </a:solidFill>
              </a:rPr>
              <a:t>MANFAAT MATA KULIAH KWU</a:t>
            </a:r>
            <a:endParaRPr lang="en-US" b="1">
              <a:solidFill>
                <a:srgbClr val="FF0000"/>
              </a:solidFill>
            </a:endParaRPr>
          </a:p>
        </p:txBody>
      </p:sp>
      <p:sp>
        <p:nvSpPr>
          <p:cNvPr id="3" name="Content Placeholder 2"/>
          <p:cNvSpPr>
            <a:spLocks noGrp="1"/>
          </p:cNvSpPr>
          <p:nvPr>
            <p:ph idx="1"/>
          </p:nvPr>
        </p:nvSpPr>
        <p:spPr>
          <a:xfrm>
            <a:off x="266700" y="1371600"/>
            <a:ext cx="8686800" cy="4525963"/>
          </a:xfrm>
        </p:spPr>
        <p:txBody>
          <a:bodyPr>
            <a:noAutofit/>
          </a:bodyPr>
          <a:lstStyle/>
          <a:p>
            <a:pPr marL="0" indent="0">
              <a:lnSpc>
                <a:spcPct val="120000"/>
              </a:lnSpc>
              <a:spcBef>
                <a:spcPts val="0"/>
              </a:spcBef>
              <a:buNone/>
            </a:pPr>
            <a:r>
              <a:rPr lang="en-US" sz="2400"/>
              <a:t>Pengembangan jiwa KWU untuk mahasiswa dibutuhkan agar (Edi Tri Sulistyo, 2015):</a:t>
            </a:r>
          </a:p>
          <a:p>
            <a:pPr lvl="0">
              <a:lnSpc>
                <a:spcPct val="120000"/>
              </a:lnSpc>
              <a:spcBef>
                <a:spcPts val="0"/>
              </a:spcBef>
            </a:pPr>
            <a:r>
              <a:rPr lang="en-US" sz="2400"/>
              <a:t>Mendukung lajunya pembangunan bangsa.</a:t>
            </a:r>
          </a:p>
          <a:p>
            <a:pPr lvl="0">
              <a:lnSpc>
                <a:spcPct val="120000"/>
              </a:lnSpc>
              <a:spcBef>
                <a:spcPts val="0"/>
              </a:spcBef>
            </a:pPr>
            <a:r>
              <a:rPr lang="en-US" sz="2400"/>
              <a:t>Motivator/tokoh praktisi di bidang KWU.</a:t>
            </a:r>
          </a:p>
          <a:p>
            <a:pPr lvl="0">
              <a:lnSpc>
                <a:spcPct val="120000"/>
              </a:lnSpc>
              <a:spcBef>
                <a:spcPts val="0"/>
              </a:spcBef>
            </a:pPr>
            <a:r>
              <a:rPr lang="en-US" sz="2400"/>
              <a:t>Menciptakan lapangan kerja.</a:t>
            </a:r>
          </a:p>
          <a:p>
            <a:pPr marL="0" indent="0">
              <a:lnSpc>
                <a:spcPct val="120000"/>
              </a:lnSpc>
              <a:spcBef>
                <a:spcPts val="0"/>
              </a:spcBef>
              <a:buNone/>
            </a:pPr>
            <a:r>
              <a:rPr lang="en-US" sz="2400"/>
              <a:t>Program pengembangan KWU di Perguruan Tinggi bertujuan untuk :</a:t>
            </a:r>
          </a:p>
          <a:p>
            <a:pPr lvl="0">
              <a:lnSpc>
                <a:spcPct val="120000"/>
              </a:lnSpc>
              <a:spcBef>
                <a:spcPts val="0"/>
              </a:spcBef>
            </a:pPr>
            <a:r>
              <a:rPr lang="en-US" sz="2400"/>
              <a:t>Memanfaatkan hasil penelitian &amp; pengabdian masyarakat.</a:t>
            </a:r>
          </a:p>
          <a:p>
            <a:pPr lvl="0">
              <a:lnSpc>
                <a:spcPct val="120000"/>
              </a:lnSpc>
              <a:spcBef>
                <a:spcPts val="0"/>
              </a:spcBef>
            </a:pPr>
            <a:r>
              <a:rPr lang="en-US" sz="2400"/>
              <a:t>Sinergi PT dengan industri/UKM.</a:t>
            </a:r>
          </a:p>
          <a:p>
            <a:pPr lvl="0">
              <a:lnSpc>
                <a:spcPct val="120000"/>
              </a:lnSpc>
              <a:spcBef>
                <a:spcPts val="0"/>
              </a:spcBef>
            </a:pPr>
            <a:r>
              <a:rPr lang="en-US" sz="2400"/>
              <a:t>Mendorong tumbuh dan berkembangnya WUB.</a:t>
            </a:r>
          </a:p>
          <a:p>
            <a:pPr lvl="0">
              <a:lnSpc>
                <a:spcPct val="120000"/>
              </a:lnSpc>
              <a:spcBef>
                <a:spcPts val="0"/>
              </a:spcBef>
            </a:pPr>
            <a:r>
              <a:rPr lang="en-US" sz="2400"/>
              <a:t>Mendorong terwujudnya pendapatan usaha yang berkelanjutan.</a:t>
            </a:r>
          </a:p>
          <a:p>
            <a:pPr marL="0" indent="0">
              <a:lnSpc>
                <a:spcPct val="120000"/>
              </a:lnSpc>
              <a:spcBef>
                <a:spcPts val="0"/>
              </a:spcBef>
              <a:buNone/>
            </a:pPr>
            <a:endParaRPr lang="en-US" sz="2400"/>
          </a:p>
        </p:txBody>
      </p:sp>
    </p:spTree>
    <p:extLst>
      <p:ext uri="{BB962C8B-B14F-4D97-AF65-F5344CB8AC3E}">
        <p14:creationId xmlns:p14="http://schemas.microsoft.com/office/powerpoint/2010/main" val="708690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05260"/>
            <a:ext cx="8686800" cy="3913059"/>
          </a:xfrm>
          <a:prstGeom prst="rect">
            <a:avLst/>
          </a:prstGeom>
        </p:spPr>
        <p:txBody>
          <a:bodyPr wrap="square">
            <a:spAutoFit/>
          </a:bodyPr>
          <a:lstStyle/>
          <a:p>
            <a:pPr algn="just">
              <a:lnSpc>
                <a:spcPct val="150000"/>
              </a:lnSpc>
            </a:pPr>
            <a:r>
              <a:rPr lang="en-US" sz="2400" dirty="0" err="1">
                <a:solidFill>
                  <a:prstClr val="black"/>
                </a:solidFill>
                <a:ea typeface="Calibri" panose="020F0502020204030204" pitchFamily="34" charset="0"/>
                <a:cs typeface="Calibri" panose="020F0502020204030204" pitchFamily="34" charset="0"/>
              </a:rPr>
              <a:t>Manfaat</a:t>
            </a:r>
            <a:r>
              <a:rPr lang="en-US" sz="2400" dirty="0">
                <a:solidFill>
                  <a:prstClr val="black"/>
                </a:solidFill>
                <a:ea typeface="Calibri" panose="020F0502020204030204" pitchFamily="34" charset="0"/>
                <a:cs typeface="Calibri" panose="020F0502020204030204" pitchFamily="34" charset="0"/>
              </a:rPr>
              <a:t> </a:t>
            </a:r>
            <a:r>
              <a:rPr lang="en-US" sz="2400" dirty="0" err="1">
                <a:solidFill>
                  <a:prstClr val="black"/>
                </a:solidFill>
                <a:ea typeface="Calibri" panose="020F0502020204030204" pitchFamily="34" charset="0"/>
                <a:cs typeface="Calibri" panose="020F0502020204030204" pitchFamily="34" charset="0"/>
              </a:rPr>
              <a:t>berwirausaha</a:t>
            </a:r>
            <a:r>
              <a:rPr lang="en-US" sz="2400" dirty="0">
                <a:solidFill>
                  <a:prstClr val="black"/>
                </a:solidFill>
                <a:ea typeface="Calibri" panose="020F0502020204030204" pitchFamily="34" charset="0"/>
                <a:cs typeface="Calibri" panose="020F0502020204030204" pitchFamily="34" charset="0"/>
              </a:rPr>
              <a:t> (</a:t>
            </a:r>
            <a:r>
              <a:rPr lang="en-US" sz="2400" dirty="0" err="1">
                <a:solidFill>
                  <a:prstClr val="black"/>
                </a:solidFill>
                <a:ea typeface="Calibri" panose="020F0502020204030204" pitchFamily="34" charset="0"/>
                <a:cs typeface="Calibri" panose="020F0502020204030204" pitchFamily="34" charset="0"/>
              </a:rPr>
              <a:t>menurut</a:t>
            </a:r>
            <a:r>
              <a:rPr lang="en-US" sz="2400" dirty="0">
                <a:solidFill>
                  <a:prstClr val="black"/>
                </a:solidFill>
                <a:ea typeface="Calibri" panose="020F0502020204030204" pitchFamily="34" charset="0"/>
                <a:cs typeface="Calibri" panose="020F0502020204030204" pitchFamily="34" charset="0"/>
              </a:rPr>
              <a:t> </a:t>
            </a:r>
            <a:r>
              <a:rPr lang="en-US" sz="2400" dirty="0" err="1">
                <a:solidFill>
                  <a:prstClr val="black"/>
                </a:solidFill>
                <a:ea typeface="Calibri" panose="020F0502020204030204" pitchFamily="34" charset="0"/>
                <a:cs typeface="Calibri" panose="020F0502020204030204" pitchFamily="34" charset="0"/>
              </a:rPr>
              <a:t>Kementerian</a:t>
            </a:r>
            <a:r>
              <a:rPr lang="en-US" sz="2400" dirty="0">
                <a:solidFill>
                  <a:prstClr val="black"/>
                </a:solidFill>
                <a:ea typeface="Calibri" panose="020F0502020204030204" pitchFamily="34" charset="0"/>
                <a:cs typeface="Calibri" panose="020F0502020204030204" pitchFamily="34" charset="0"/>
              </a:rPr>
              <a:t> </a:t>
            </a:r>
            <a:r>
              <a:rPr lang="en-US" sz="2400" dirty="0" err="1">
                <a:solidFill>
                  <a:prstClr val="black"/>
                </a:solidFill>
                <a:ea typeface="Calibri" panose="020F0502020204030204" pitchFamily="34" charset="0"/>
                <a:cs typeface="Calibri" panose="020F0502020204030204" pitchFamily="34" charset="0"/>
              </a:rPr>
              <a:t>Koperasi</a:t>
            </a:r>
            <a:r>
              <a:rPr lang="en-US" sz="2400" dirty="0">
                <a:solidFill>
                  <a:prstClr val="black"/>
                </a:solidFill>
                <a:ea typeface="Calibri" panose="020F0502020204030204" pitchFamily="34" charset="0"/>
                <a:cs typeface="Calibri" panose="020F0502020204030204" pitchFamily="34" charset="0"/>
              </a:rPr>
              <a:t> &amp; UMKM) :</a:t>
            </a:r>
            <a:endParaRPr lang="en-US" sz="2400" dirty="0">
              <a:solidFill>
                <a:prstClr val="black"/>
              </a:solidFill>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2400" dirty="0" err="1">
                <a:solidFill>
                  <a:srgbClr val="000000"/>
                </a:solidFill>
                <a:ea typeface="Calibri" panose="020F0502020204030204" pitchFamily="34" charset="0"/>
                <a:cs typeface="Calibri" panose="020F0502020204030204" pitchFamily="34" charset="0"/>
              </a:rPr>
              <a:t>Memiliki</a:t>
            </a:r>
            <a:r>
              <a:rPr lang="en-US" sz="2400" dirty="0">
                <a:solidFill>
                  <a:srgbClr val="000000"/>
                </a:solidFill>
                <a:ea typeface="Calibri" panose="020F0502020204030204" pitchFamily="34" charset="0"/>
                <a:cs typeface="Calibri" panose="020F0502020204030204" pitchFamily="34" charset="0"/>
              </a:rPr>
              <a:t> </a:t>
            </a:r>
            <a:r>
              <a:rPr lang="en-US" sz="2400" dirty="0" err="1">
                <a:solidFill>
                  <a:srgbClr val="000000"/>
                </a:solidFill>
                <a:ea typeface="Calibri" panose="020F0502020204030204" pitchFamily="34" charset="0"/>
                <a:cs typeface="Calibri" panose="020F0502020204030204" pitchFamily="34" charset="0"/>
              </a:rPr>
              <a:t>kebebasan</a:t>
            </a:r>
            <a:r>
              <a:rPr lang="en-US" sz="2400" dirty="0">
                <a:solidFill>
                  <a:srgbClr val="000000"/>
                </a:solidFill>
                <a:ea typeface="Calibri" panose="020F0502020204030204" pitchFamily="34" charset="0"/>
                <a:cs typeface="Calibri" panose="020F0502020204030204" pitchFamily="34" charset="0"/>
              </a:rPr>
              <a:t> </a:t>
            </a:r>
            <a:r>
              <a:rPr lang="en-US" sz="2400" dirty="0" err="1">
                <a:solidFill>
                  <a:srgbClr val="000000"/>
                </a:solidFill>
                <a:ea typeface="Calibri" panose="020F0502020204030204" pitchFamily="34" charset="0"/>
                <a:cs typeface="Calibri" panose="020F0502020204030204" pitchFamily="34" charset="0"/>
              </a:rPr>
              <a:t>untuk</a:t>
            </a:r>
            <a:r>
              <a:rPr lang="en-US" sz="2400" dirty="0">
                <a:solidFill>
                  <a:srgbClr val="000000"/>
                </a:solidFill>
                <a:ea typeface="Calibri" panose="020F0502020204030204" pitchFamily="34" charset="0"/>
                <a:cs typeface="Calibri" panose="020F0502020204030204" pitchFamily="34" charset="0"/>
              </a:rPr>
              <a:t> </a:t>
            </a:r>
            <a:r>
              <a:rPr lang="en-US" sz="2400" dirty="0" err="1">
                <a:solidFill>
                  <a:srgbClr val="000000"/>
                </a:solidFill>
                <a:ea typeface="Calibri" panose="020F0502020204030204" pitchFamily="34" charset="0"/>
                <a:cs typeface="Calibri" panose="020F0502020204030204" pitchFamily="34" charset="0"/>
              </a:rPr>
              <a:t>mencapai</a:t>
            </a:r>
            <a:r>
              <a:rPr lang="en-US" sz="2400" dirty="0">
                <a:solidFill>
                  <a:srgbClr val="000000"/>
                </a:solidFill>
                <a:ea typeface="Calibri" panose="020F0502020204030204" pitchFamily="34" charset="0"/>
                <a:cs typeface="Calibri" panose="020F0502020204030204" pitchFamily="34" charset="0"/>
              </a:rPr>
              <a:t> </a:t>
            </a:r>
            <a:r>
              <a:rPr lang="en-US" sz="2400" dirty="0" err="1">
                <a:solidFill>
                  <a:srgbClr val="000000"/>
                </a:solidFill>
                <a:ea typeface="Calibri" panose="020F0502020204030204" pitchFamily="34" charset="0"/>
                <a:cs typeface="Calibri" panose="020F0502020204030204" pitchFamily="34" charset="0"/>
              </a:rPr>
              <a:t>tujuan</a:t>
            </a:r>
            <a:r>
              <a:rPr lang="en-US" sz="2400" dirty="0">
                <a:solidFill>
                  <a:srgbClr val="000000"/>
                </a:solidFill>
                <a:ea typeface="Calibri" panose="020F0502020204030204" pitchFamily="34" charset="0"/>
                <a:cs typeface="Calibri" panose="020F0502020204030204" pitchFamily="34" charset="0"/>
              </a:rPr>
              <a:t> yang </a:t>
            </a:r>
            <a:r>
              <a:rPr lang="en-US" sz="2400" dirty="0" err="1" smtClean="0">
                <a:solidFill>
                  <a:srgbClr val="000000"/>
                </a:solidFill>
                <a:ea typeface="Calibri" panose="020F0502020204030204" pitchFamily="34" charset="0"/>
                <a:cs typeface="Calibri" panose="020F0502020204030204" pitchFamily="34" charset="0"/>
              </a:rPr>
              <a:t>diimpikan</a:t>
            </a:r>
            <a:endParaRPr lang="en-US" sz="2400" dirty="0">
              <a:solidFill>
                <a:prstClr val="black"/>
              </a:solidFill>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2400" dirty="0" err="1">
                <a:solidFill>
                  <a:srgbClr val="000000"/>
                </a:solidFill>
                <a:ea typeface="Calibri" panose="020F0502020204030204" pitchFamily="34" charset="0"/>
                <a:cs typeface="Times New Roman" panose="02020603050405020304" pitchFamily="18" charset="0"/>
              </a:rPr>
              <a:t>Keuntungan</a:t>
            </a:r>
            <a:r>
              <a:rPr lang="en-US" sz="2400" dirty="0">
                <a:solidFill>
                  <a:srgbClr val="000000"/>
                </a:solidFill>
                <a:ea typeface="Calibri" panose="020F0502020204030204" pitchFamily="34" charset="0"/>
                <a:cs typeface="Times New Roman" panose="02020603050405020304" pitchFamily="18" charset="0"/>
              </a:rPr>
              <a:t> yang </a:t>
            </a:r>
            <a:r>
              <a:rPr lang="en-US" sz="2400" dirty="0" err="1">
                <a:solidFill>
                  <a:srgbClr val="000000"/>
                </a:solidFill>
                <a:ea typeface="Calibri" panose="020F0502020204030204" pitchFamily="34" charset="0"/>
                <a:cs typeface="Times New Roman" panose="02020603050405020304" pitchFamily="18" charset="0"/>
              </a:rPr>
              <a:t>diperoleh</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bisa</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melebihi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gaji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sebagai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pegawai</a:t>
            </a:r>
            <a:endParaRPr lang="en-US" sz="2400" dirty="0">
              <a:solidFill>
                <a:prstClr val="black"/>
              </a:solidFill>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2400" dirty="0" err="1">
                <a:solidFill>
                  <a:srgbClr val="000000"/>
                </a:solidFill>
                <a:ea typeface="Calibri" panose="020F0502020204030204" pitchFamily="34" charset="0"/>
                <a:cs typeface="Times New Roman" panose="02020603050405020304" pitchFamily="18" charset="0"/>
              </a:rPr>
              <a:t>Kepuasan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akan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potensi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dirinya</a:t>
            </a:r>
            <a:endParaRPr lang="en-US" sz="2400" dirty="0">
              <a:solidFill>
                <a:prstClr val="black"/>
              </a:solidFill>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2400" dirty="0">
                <a:solidFill>
                  <a:srgbClr val="000000"/>
                </a:solidFill>
                <a:ea typeface="Calibri" panose="020F0502020204030204" pitchFamily="34" charset="0"/>
                <a:cs typeface="Times New Roman" panose="02020603050405020304" pitchFamily="18" charset="0"/>
              </a:rPr>
              <a:t>Terbuka </a:t>
            </a:r>
            <a:r>
              <a:rPr lang="en-US" sz="2400" dirty="0" err="1">
                <a:solidFill>
                  <a:srgbClr val="000000"/>
                </a:solidFill>
                <a:ea typeface="Calibri" panose="020F0502020204030204" pitchFamily="34" charset="0"/>
                <a:cs typeface="Times New Roman" panose="02020603050405020304" pitchFamily="18" charset="0"/>
              </a:rPr>
              <a:t>peluang</a:t>
            </a:r>
            <a:r>
              <a:rPr lang="en-US" sz="2400" dirty="0">
                <a:solidFill>
                  <a:srgbClr val="000000"/>
                </a:solidFill>
                <a:ea typeface="Calibri" panose="020F0502020204030204" pitchFamily="34" charset="0"/>
                <a:cs typeface="Times New Roman" panose="02020603050405020304" pitchFamily="18" charset="0"/>
              </a:rPr>
              <a:t> – </a:t>
            </a:r>
            <a:r>
              <a:rPr lang="en-US" sz="2400" dirty="0" err="1">
                <a:solidFill>
                  <a:srgbClr val="000000"/>
                </a:solidFill>
                <a:ea typeface="Calibri" panose="020F0502020204030204" pitchFamily="34" charset="0"/>
                <a:cs typeface="Times New Roman" panose="02020603050405020304" pitchFamily="18" charset="0"/>
              </a:rPr>
              <a:t>peluang</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baru</a:t>
            </a:r>
            <a:endParaRPr lang="en-US" sz="2400" dirty="0">
              <a:solidFill>
                <a:prstClr val="black"/>
              </a:solidFill>
              <a:ea typeface="Calibri" panose="020F0502020204030204" pitchFamily="34" charset="0"/>
              <a:cs typeface="Times New Roman" panose="02020603050405020304" pitchFamily="18" charset="0"/>
            </a:endParaRPr>
          </a:p>
          <a:p>
            <a:pPr marL="342900" indent="-342900" algn="just">
              <a:lnSpc>
                <a:spcPct val="150000"/>
              </a:lnSpc>
              <a:buFont typeface="+mj-lt"/>
              <a:buAutoNum type="alphaLcPeriod"/>
            </a:pPr>
            <a:r>
              <a:rPr lang="en-US" sz="2400" dirty="0" err="1">
                <a:solidFill>
                  <a:srgbClr val="000000"/>
                </a:solidFill>
                <a:ea typeface="Calibri" panose="020F0502020204030204" pitchFamily="34" charset="0"/>
                <a:cs typeface="Times New Roman" panose="02020603050405020304" pitchFamily="18" charset="0"/>
              </a:rPr>
              <a:t>Menciptakan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lapangan</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kerja</a:t>
            </a:r>
            <a:r>
              <a:rPr lang="en-US" sz="2400" dirty="0">
                <a:solidFill>
                  <a:srgbClr val="000000"/>
                </a:solidFill>
                <a:ea typeface="Calibri" panose="020F0502020204030204" pitchFamily="34" charset="0"/>
                <a:cs typeface="Times New Roman" panose="02020603050405020304" pitchFamily="18" charset="0"/>
              </a:rPr>
              <a:t> yang </a:t>
            </a:r>
            <a:r>
              <a:rPr lang="en-US" sz="2400" dirty="0" err="1">
                <a:solidFill>
                  <a:srgbClr val="000000"/>
                </a:solidFill>
                <a:ea typeface="Calibri" panose="020F0502020204030204" pitchFamily="34" charset="0"/>
                <a:cs typeface="Times New Roman" panose="02020603050405020304" pitchFamily="18" charset="0"/>
              </a:rPr>
              <a:t>bermanfaat</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bagi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diri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sendiri</a:t>
            </a:r>
            <a:r>
              <a:rPr lang="en-US" sz="2400" dirty="0">
                <a:solidFill>
                  <a:srgbClr val="000000"/>
                </a:solidFill>
                <a:ea typeface="Calibri" panose="020F0502020204030204" pitchFamily="34" charset="0"/>
                <a:cs typeface="Times New Roman" panose="02020603050405020304" pitchFamily="18" charset="0"/>
              </a:rPr>
              <a:t> </a:t>
            </a:r>
            <a:r>
              <a:rPr lang="en-US" sz="2400" dirty="0" err="1">
                <a:solidFill>
                  <a:srgbClr val="000000"/>
                </a:solidFill>
                <a:ea typeface="Calibri" panose="020F0502020204030204" pitchFamily="34" charset="0"/>
                <a:cs typeface="Times New Roman" panose="02020603050405020304" pitchFamily="18" charset="0"/>
              </a:rPr>
              <a:t>maupun</a:t>
            </a:r>
            <a:r>
              <a:rPr lang="en-US" sz="2400" dirty="0">
                <a:solidFill>
                  <a:srgbClr val="000000"/>
                </a:solidFill>
                <a:ea typeface="Calibri" panose="020F0502020204030204" pitchFamily="34" charset="0"/>
                <a:cs typeface="Times New Roman" panose="02020603050405020304" pitchFamily="18" charset="0"/>
              </a:rPr>
              <a:t> orang lain.</a:t>
            </a:r>
            <a:endParaRPr lang="en-US" sz="24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748437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428728" y="2786058"/>
            <a:ext cx="6500858" cy="2714644"/>
          </a:xfrm>
          <a:prstGeom prst="rect">
            <a:avLst/>
          </a:prstGeom>
          <a:solidFill>
            <a:srgbClr val="E5B6B5"/>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solidFill>
                <a:prstClr val="white"/>
              </a:solidFill>
            </a:endParaRPr>
          </a:p>
        </p:txBody>
      </p:sp>
      <p:sp>
        <p:nvSpPr>
          <p:cNvPr id="2" name="Title 1"/>
          <p:cNvSpPr>
            <a:spLocks noGrp="1"/>
          </p:cNvSpPr>
          <p:nvPr>
            <p:ph type="title"/>
          </p:nvPr>
        </p:nvSpPr>
        <p:spPr>
          <a:xfrm>
            <a:off x="457200" y="274638"/>
            <a:ext cx="8229600" cy="796908"/>
          </a:xfrm>
        </p:spPr>
        <p:txBody>
          <a:bodyPr/>
          <a:lstStyle/>
          <a:p>
            <a:r>
              <a:rPr lang="id-ID" b="1" dirty="0" smtClean="0"/>
              <a:t>Skema KWU</a:t>
            </a:r>
            <a:endParaRPr lang="id-ID" b="1" dirty="0"/>
          </a:p>
        </p:txBody>
      </p:sp>
      <p:sp>
        <p:nvSpPr>
          <p:cNvPr id="4" name="TextBox 3"/>
          <p:cNvSpPr txBox="1"/>
          <p:nvPr/>
        </p:nvSpPr>
        <p:spPr>
          <a:xfrm>
            <a:off x="1643042" y="1285860"/>
            <a:ext cx="2657779" cy="923330"/>
          </a:xfrm>
          <a:prstGeom prst="rect">
            <a:avLst/>
          </a:prstGeom>
          <a:noFill/>
          <a:ln w="28575">
            <a:solidFill>
              <a:schemeClr val="tx1"/>
            </a:solidFill>
          </a:ln>
        </p:spPr>
        <p:txBody>
          <a:bodyPr wrap="none" rtlCol="0">
            <a:spAutoFit/>
          </a:bodyPr>
          <a:lstStyle/>
          <a:p>
            <a:r>
              <a:rPr lang="id-ID" dirty="0" smtClean="0">
                <a:solidFill>
                  <a:prstClr val="black"/>
                </a:solidFill>
              </a:rPr>
              <a:t>Pola peluang :</a:t>
            </a:r>
          </a:p>
          <a:p>
            <a:pPr marL="177800" indent="-177800">
              <a:buFont typeface="Arial" pitchFamily="34" charset="0"/>
              <a:buChar char="•"/>
            </a:pPr>
            <a:r>
              <a:rPr lang="id-ID" dirty="0" smtClean="0">
                <a:solidFill>
                  <a:prstClr val="black"/>
                </a:solidFill>
              </a:rPr>
              <a:t>Karakteristik perorangan</a:t>
            </a:r>
          </a:p>
          <a:p>
            <a:pPr marL="177800" indent="-177800">
              <a:buFont typeface="Arial" pitchFamily="34" charset="0"/>
              <a:buChar char="•"/>
            </a:pPr>
            <a:r>
              <a:rPr lang="id-ID" dirty="0" smtClean="0">
                <a:solidFill>
                  <a:prstClr val="black"/>
                </a:solidFill>
              </a:rPr>
              <a:t>Karakteristik kelompok</a:t>
            </a:r>
            <a:endParaRPr lang="id-ID" dirty="0">
              <a:solidFill>
                <a:prstClr val="black"/>
              </a:solidFill>
            </a:endParaRPr>
          </a:p>
        </p:txBody>
      </p:sp>
      <p:sp>
        <p:nvSpPr>
          <p:cNvPr id="5" name="TextBox 4"/>
          <p:cNvSpPr txBox="1"/>
          <p:nvPr/>
        </p:nvSpPr>
        <p:spPr>
          <a:xfrm>
            <a:off x="5429256" y="1142984"/>
            <a:ext cx="2259849" cy="1200329"/>
          </a:xfrm>
          <a:prstGeom prst="rect">
            <a:avLst/>
          </a:prstGeom>
          <a:noFill/>
          <a:ln w="28575">
            <a:solidFill>
              <a:schemeClr val="tx1"/>
            </a:solidFill>
          </a:ln>
        </p:spPr>
        <p:txBody>
          <a:bodyPr wrap="none" rtlCol="0">
            <a:spAutoFit/>
          </a:bodyPr>
          <a:lstStyle/>
          <a:p>
            <a:r>
              <a:rPr lang="id-ID" dirty="0" smtClean="0">
                <a:solidFill>
                  <a:prstClr val="black"/>
                </a:solidFill>
              </a:rPr>
              <a:t>Pola peluang :</a:t>
            </a:r>
          </a:p>
          <a:p>
            <a:pPr marL="177800" indent="-177800">
              <a:buFont typeface="Arial" pitchFamily="34" charset="0"/>
              <a:buChar char="•"/>
            </a:pPr>
            <a:r>
              <a:rPr lang="id-ID" dirty="0" smtClean="0">
                <a:solidFill>
                  <a:prstClr val="black"/>
                </a:solidFill>
              </a:rPr>
              <a:t>Kebutuhan pasar</a:t>
            </a:r>
          </a:p>
          <a:p>
            <a:pPr marL="177800" indent="-177800">
              <a:buFont typeface="Arial" pitchFamily="34" charset="0"/>
              <a:buChar char="•"/>
            </a:pPr>
            <a:r>
              <a:rPr lang="id-ID" dirty="0" smtClean="0">
                <a:solidFill>
                  <a:prstClr val="black"/>
                </a:solidFill>
              </a:rPr>
              <a:t>Kebutuhan ekonomi</a:t>
            </a:r>
          </a:p>
          <a:p>
            <a:pPr marL="177800" indent="-177800">
              <a:buFont typeface="Arial" pitchFamily="34" charset="0"/>
              <a:buChar char="•"/>
            </a:pPr>
            <a:r>
              <a:rPr lang="id-ID" dirty="0" smtClean="0">
                <a:solidFill>
                  <a:prstClr val="black"/>
                </a:solidFill>
              </a:rPr>
              <a:t>Kemajuan teknologi</a:t>
            </a:r>
            <a:endParaRPr lang="id-ID" dirty="0">
              <a:solidFill>
                <a:prstClr val="black"/>
              </a:solidFill>
            </a:endParaRPr>
          </a:p>
        </p:txBody>
      </p:sp>
      <p:sp>
        <p:nvSpPr>
          <p:cNvPr id="6" name="TextBox 5"/>
          <p:cNvSpPr txBox="1"/>
          <p:nvPr/>
        </p:nvSpPr>
        <p:spPr>
          <a:xfrm>
            <a:off x="3643306" y="2871613"/>
            <a:ext cx="2054280" cy="1200329"/>
          </a:xfrm>
          <a:prstGeom prst="rect">
            <a:avLst/>
          </a:prstGeom>
          <a:noFill/>
          <a:ln w="28575">
            <a:solidFill>
              <a:schemeClr val="tx1"/>
            </a:solidFill>
          </a:ln>
        </p:spPr>
        <p:txBody>
          <a:bodyPr wrap="none" rtlCol="0">
            <a:spAutoFit/>
          </a:bodyPr>
          <a:lstStyle/>
          <a:p>
            <a:pPr marL="177800" indent="-177800">
              <a:buFont typeface="Arial" pitchFamily="34" charset="0"/>
              <a:buChar char="•"/>
            </a:pPr>
            <a:r>
              <a:rPr lang="id-ID" dirty="0" smtClean="0">
                <a:solidFill>
                  <a:prstClr val="black"/>
                </a:solidFill>
              </a:rPr>
              <a:t>Mendirikan</a:t>
            </a:r>
          </a:p>
          <a:p>
            <a:pPr marL="177800" indent="-177800">
              <a:buFont typeface="Arial" pitchFamily="34" charset="0"/>
              <a:buChar char="•"/>
            </a:pPr>
            <a:r>
              <a:rPr lang="id-ID" dirty="0" smtClean="0">
                <a:solidFill>
                  <a:prstClr val="black"/>
                </a:solidFill>
              </a:rPr>
              <a:t>Mengelola  </a:t>
            </a:r>
          </a:p>
          <a:p>
            <a:pPr marL="177800" indent="-177800">
              <a:buFont typeface="Arial" pitchFamily="34" charset="0"/>
              <a:buChar char="•"/>
            </a:pPr>
            <a:r>
              <a:rPr lang="id-ID" dirty="0" smtClean="0">
                <a:solidFill>
                  <a:prstClr val="black"/>
                </a:solidFill>
              </a:rPr>
              <a:t>Melembagakan </a:t>
            </a:r>
          </a:p>
          <a:p>
            <a:pPr marL="177800" indent="-177800">
              <a:buFont typeface="Arial" pitchFamily="34" charset="0"/>
              <a:buChar char="•"/>
            </a:pPr>
            <a:r>
              <a:rPr lang="id-ID" dirty="0" smtClean="0">
                <a:solidFill>
                  <a:prstClr val="black"/>
                </a:solidFill>
              </a:rPr>
              <a:t>Mengembangkan </a:t>
            </a:r>
            <a:endParaRPr lang="id-ID" dirty="0">
              <a:solidFill>
                <a:prstClr val="black"/>
              </a:solidFill>
            </a:endParaRPr>
          </a:p>
        </p:txBody>
      </p:sp>
      <p:sp>
        <p:nvSpPr>
          <p:cNvPr id="8" name="TextBox 7"/>
          <p:cNvSpPr txBox="1"/>
          <p:nvPr/>
        </p:nvSpPr>
        <p:spPr>
          <a:xfrm>
            <a:off x="1571604" y="4157497"/>
            <a:ext cx="2143140" cy="1200329"/>
          </a:xfrm>
          <a:prstGeom prst="rect">
            <a:avLst/>
          </a:prstGeom>
          <a:noFill/>
          <a:ln w="28575">
            <a:solidFill>
              <a:schemeClr val="tx1"/>
            </a:solidFill>
          </a:ln>
        </p:spPr>
        <p:txBody>
          <a:bodyPr wrap="square" rtlCol="0">
            <a:spAutoFit/>
          </a:bodyPr>
          <a:lstStyle/>
          <a:p>
            <a:pPr marL="177800" indent="-177800">
              <a:buFont typeface="Arial" pitchFamily="34" charset="0"/>
              <a:buChar char="•"/>
            </a:pPr>
            <a:r>
              <a:rPr lang="id-ID" dirty="0" smtClean="0">
                <a:solidFill>
                  <a:prstClr val="black"/>
                </a:solidFill>
              </a:rPr>
              <a:t>Mencari</a:t>
            </a:r>
          </a:p>
          <a:p>
            <a:pPr marL="177800" indent="-177800">
              <a:buFont typeface="Arial" pitchFamily="34" charset="0"/>
              <a:buChar char="•"/>
            </a:pPr>
            <a:r>
              <a:rPr lang="id-ID" dirty="0" smtClean="0">
                <a:solidFill>
                  <a:prstClr val="black"/>
                </a:solidFill>
              </a:rPr>
              <a:t>Menciptakan</a:t>
            </a:r>
          </a:p>
          <a:p>
            <a:pPr marL="177800" indent="-177800">
              <a:buFont typeface="Arial" pitchFamily="34" charset="0"/>
              <a:buChar char="•"/>
            </a:pPr>
            <a:r>
              <a:rPr lang="id-ID" dirty="0" smtClean="0">
                <a:solidFill>
                  <a:prstClr val="black"/>
                </a:solidFill>
              </a:rPr>
              <a:t>Menerapkan cara kerja/teknologi</a:t>
            </a:r>
            <a:endParaRPr lang="id-ID" dirty="0">
              <a:solidFill>
                <a:prstClr val="black"/>
              </a:solidFill>
            </a:endParaRPr>
          </a:p>
        </p:txBody>
      </p:sp>
      <p:sp>
        <p:nvSpPr>
          <p:cNvPr id="10" name="TextBox 9"/>
          <p:cNvSpPr txBox="1"/>
          <p:nvPr/>
        </p:nvSpPr>
        <p:spPr>
          <a:xfrm>
            <a:off x="3821995" y="4157497"/>
            <a:ext cx="4000528" cy="1200329"/>
          </a:xfrm>
          <a:prstGeom prst="rect">
            <a:avLst/>
          </a:prstGeom>
          <a:noFill/>
          <a:ln w="28575">
            <a:solidFill>
              <a:schemeClr val="tx1"/>
            </a:solidFill>
          </a:ln>
        </p:spPr>
        <p:txBody>
          <a:bodyPr wrap="square" rtlCol="0">
            <a:spAutoFit/>
          </a:bodyPr>
          <a:lstStyle/>
          <a:p>
            <a:pPr marL="177800" indent="-177800">
              <a:buFont typeface="Arial" pitchFamily="34" charset="0"/>
              <a:buChar char="•"/>
            </a:pPr>
            <a:r>
              <a:rPr lang="id-ID" dirty="0" smtClean="0">
                <a:solidFill>
                  <a:prstClr val="black"/>
                </a:solidFill>
              </a:rPr>
              <a:t>Meningkatkan efisiensi </a:t>
            </a:r>
          </a:p>
          <a:p>
            <a:pPr marL="177800" indent="-177800">
              <a:buFont typeface="Arial" pitchFamily="34" charset="0"/>
              <a:buChar char="•"/>
            </a:pPr>
            <a:r>
              <a:rPr lang="id-ID" dirty="0" smtClean="0">
                <a:solidFill>
                  <a:prstClr val="black"/>
                </a:solidFill>
              </a:rPr>
              <a:t>Memberikan pelayanan yg lebih baik</a:t>
            </a:r>
          </a:p>
          <a:p>
            <a:pPr marL="177800" indent="-177800">
              <a:buFont typeface="Arial" pitchFamily="34" charset="0"/>
              <a:buChar char="•"/>
            </a:pPr>
            <a:r>
              <a:rPr lang="id-ID" dirty="0" smtClean="0">
                <a:solidFill>
                  <a:prstClr val="black"/>
                </a:solidFill>
              </a:rPr>
              <a:t>Memperoleh keuntungan yg lebih besar</a:t>
            </a:r>
            <a:endParaRPr lang="id-ID" dirty="0">
              <a:solidFill>
                <a:prstClr val="black"/>
              </a:solidFill>
            </a:endParaRPr>
          </a:p>
        </p:txBody>
      </p:sp>
      <p:sp>
        <p:nvSpPr>
          <p:cNvPr id="11" name="TextBox 10"/>
          <p:cNvSpPr txBox="1"/>
          <p:nvPr/>
        </p:nvSpPr>
        <p:spPr>
          <a:xfrm>
            <a:off x="3984445" y="5643578"/>
            <a:ext cx="1516249" cy="923330"/>
          </a:xfrm>
          <a:prstGeom prst="rect">
            <a:avLst/>
          </a:prstGeom>
          <a:noFill/>
          <a:ln w="28575">
            <a:solidFill>
              <a:schemeClr val="tx1"/>
            </a:solidFill>
          </a:ln>
        </p:spPr>
        <p:txBody>
          <a:bodyPr wrap="none" rtlCol="0">
            <a:spAutoFit/>
          </a:bodyPr>
          <a:lstStyle/>
          <a:p>
            <a:r>
              <a:rPr lang="id-ID" dirty="0" smtClean="0">
                <a:solidFill>
                  <a:prstClr val="black"/>
                </a:solidFill>
              </a:rPr>
              <a:t>Hasil :</a:t>
            </a:r>
          </a:p>
          <a:p>
            <a:pPr marL="177800" indent="-177800">
              <a:buFont typeface="Arial" pitchFamily="34" charset="0"/>
              <a:buChar char="•"/>
            </a:pPr>
            <a:r>
              <a:rPr lang="id-ID" dirty="0" smtClean="0">
                <a:solidFill>
                  <a:prstClr val="black"/>
                </a:solidFill>
              </a:rPr>
              <a:t>Produk baru</a:t>
            </a:r>
          </a:p>
          <a:p>
            <a:pPr marL="177800" indent="-177800">
              <a:buFont typeface="Arial" pitchFamily="34" charset="0"/>
              <a:buChar char="•"/>
            </a:pPr>
            <a:r>
              <a:rPr lang="id-ID" dirty="0" smtClean="0">
                <a:solidFill>
                  <a:prstClr val="black"/>
                </a:solidFill>
              </a:rPr>
              <a:t>Tepat guna</a:t>
            </a:r>
            <a:endParaRPr lang="id-ID" dirty="0">
              <a:solidFill>
                <a:prstClr val="black"/>
              </a:solidFill>
            </a:endParaRPr>
          </a:p>
        </p:txBody>
      </p:sp>
      <p:cxnSp>
        <p:nvCxnSpPr>
          <p:cNvPr id="14" name="Straight Connector 13"/>
          <p:cNvCxnSpPr/>
          <p:nvPr/>
        </p:nvCxnSpPr>
        <p:spPr>
          <a:xfrm>
            <a:off x="3071802" y="2500306"/>
            <a:ext cx="3429024" cy="1588"/>
          </a:xfrm>
          <a:prstGeom prst="line">
            <a:avLst/>
          </a:prstGeom>
          <a:ln w="38100"/>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rot="5400000">
            <a:off x="2964645" y="2392355"/>
            <a:ext cx="357190"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6322231" y="2392355"/>
            <a:ext cx="214314" cy="1588"/>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4608513" y="2606669"/>
            <a:ext cx="357190" cy="1588"/>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643438" y="5572140"/>
            <a:ext cx="285752" cy="1588"/>
          </a:xfrm>
          <a:prstGeom prst="line">
            <a:avLst/>
          </a:prstGeom>
          <a:ln w="38100">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000100" y="3367527"/>
            <a:ext cx="461665" cy="1364091"/>
          </a:xfrm>
          <a:prstGeom prst="rect">
            <a:avLst/>
          </a:prstGeom>
          <a:noFill/>
        </p:spPr>
        <p:txBody>
          <a:bodyPr vert="vert270" wrap="none" rtlCol="0">
            <a:spAutoFit/>
          </a:bodyPr>
          <a:lstStyle/>
          <a:p>
            <a:r>
              <a:rPr lang="id-ID" b="1" i="1" dirty="0" smtClean="0">
                <a:solidFill>
                  <a:prstClr val="black"/>
                </a:solidFill>
              </a:rPr>
              <a:t>Pelaku usaha</a:t>
            </a:r>
            <a:endParaRPr lang="id-ID" b="1" i="1" dirty="0">
              <a:solidFill>
                <a:prstClr val="black"/>
              </a:solidFill>
            </a:endParaRPr>
          </a:p>
        </p:txBody>
      </p:sp>
    </p:spTree>
    <p:extLst>
      <p:ext uri="{BB962C8B-B14F-4D97-AF65-F5344CB8AC3E}">
        <p14:creationId xmlns:p14="http://schemas.microsoft.com/office/powerpoint/2010/main" val="41864421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868346"/>
          </a:xfrm>
        </p:spPr>
        <p:txBody>
          <a:bodyPr>
            <a:normAutofit/>
          </a:bodyPr>
          <a:lstStyle/>
          <a:p>
            <a:r>
              <a:rPr lang="id-ID" b="1" dirty="0" smtClean="0"/>
              <a:t>Ciri-ciri wirausaha yg sukses</a:t>
            </a:r>
            <a:endParaRPr lang="id-ID" b="1" dirty="0"/>
          </a:p>
        </p:txBody>
      </p:sp>
      <p:sp>
        <p:nvSpPr>
          <p:cNvPr id="3" name="Content Placeholder 2"/>
          <p:cNvSpPr>
            <a:spLocks noGrp="1"/>
          </p:cNvSpPr>
          <p:nvPr>
            <p:ph idx="1"/>
          </p:nvPr>
        </p:nvSpPr>
        <p:spPr>
          <a:xfrm>
            <a:off x="428596" y="928670"/>
            <a:ext cx="8501122" cy="4071966"/>
          </a:xfrm>
        </p:spPr>
        <p:txBody>
          <a:bodyPr>
            <a:noAutofit/>
          </a:bodyPr>
          <a:lstStyle/>
          <a:p>
            <a:pPr marL="514350" indent="-514350">
              <a:buFont typeface="+mj-lt"/>
              <a:buAutoNum type="arabicPeriod"/>
            </a:pPr>
            <a:r>
              <a:rPr lang="id-ID" sz="2400" dirty="0" smtClean="0"/>
              <a:t>Bersemangat tinggi</a:t>
            </a:r>
          </a:p>
          <a:p>
            <a:pPr marL="514350" indent="-514350">
              <a:buFont typeface="+mj-lt"/>
              <a:buAutoNum type="arabicPeriod"/>
            </a:pPr>
            <a:r>
              <a:rPr lang="id-ID" sz="2400" dirty="0" smtClean="0"/>
              <a:t>Bertanggung jawab</a:t>
            </a:r>
          </a:p>
          <a:p>
            <a:pPr marL="514350" indent="-514350">
              <a:buFont typeface="+mj-lt"/>
              <a:buAutoNum type="arabicPeriod"/>
            </a:pPr>
            <a:r>
              <a:rPr lang="id-ID" sz="2400" dirty="0" smtClean="0"/>
              <a:t>Percaya diri</a:t>
            </a:r>
          </a:p>
          <a:p>
            <a:pPr marL="514350" indent="-514350">
              <a:buFont typeface="+mj-lt"/>
              <a:buAutoNum type="arabicPeriod"/>
            </a:pPr>
            <a:r>
              <a:rPr lang="id-ID" sz="2400" dirty="0" smtClean="0"/>
              <a:t>Jeli dan mampu mengidentifikasi pencapaian sasaran</a:t>
            </a:r>
          </a:p>
          <a:p>
            <a:pPr marL="514350" indent="-514350">
              <a:buFont typeface="+mj-lt"/>
              <a:buAutoNum type="arabicPeriod"/>
            </a:pPr>
            <a:r>
              <a:rPr lang="id-ID" sz="2400" dirty="0" smtClean="0"/>
              <a:t>Motivasi berprestasi tinggi</a:t>
            </a:r>
          </a:p>
          <a:p>
            <a:pPr marL="514350" indent="-514350">
              <a:buFont typeface="+mj-lt"/>
              <a:buAutoNum type="arabicPeriod"/>
            </a:pPr>
            <a:r>
              <a:rPr lang="id-ID" sz="2400" dirty="0" smtClean="0"/>
              <a:t>Kreatif &amp; inovatif </a:t>
            </a:r>
          </a:p>
          <a:p>
            <a:pPr marL="514350" indent="-514350">
              <a:buFont typeface="+mj-lt"/>
              <a:buAutoNum type="arabicPeriod"/>
            </a:pPr>
            <a:r>
              <a:rPr lang="id-ID" sz="2400" dirty="0" smtClean="0"/>
              <a:t>Pekerja keras </a:t>
            </a:r>
          </a:p>
          <a:p>
            <a:pPr marL="514350" indent="-514350">
              <a:buFont typeface="+mj-lt"/>
              <a:buAutoNum type="arabicPeriod"/>
            </a:pPr>
            <a:r>
              <a:rPr lang="id-ID" sz="2400" dirty="0" smtClean="0"/>
              <a:t>Berani mengambil resiko &amp; bersaing</a:t>
            </a:r>
          </a:p>
          <a:p>
            <a:pPr marL="514350" indent="-514350">
              <a:buFont typeface="+mj-lt"/>
              <a:buAutoNum type="arabicPeriod"/>
            </a:pPr>
            <a:r>
              <a:rPr lang="id-ID" sz="2400" dirty="0" smtClean="0"/>
              <a:t>Memiliki kemampuan berkomunikasi yg baik</a:t>
            </a:r>
          </a:p>
          <a:p>
            <a:pPr marL="514350" indent="-514350">
              <a:buFont typeface="+mj-lt"/>
              <a:buAutoNum type="arabicPeriod"/>
            </a:pPr>
            <a:r>
              <a:rPr lang="id-ID" sz="2400" dirty="0" smtClean="0"/>
              <a:t>Mampu menjalin hubungan antar manusia</a:t>
            </a:r>
          </a:p>
          <a:p>
            <a:pPr marL="514350" indent="-514350">
              <a:buFont typeface="+mj-lt"/>
              <a:buAutoNum type="arabicPeriod"/>
            </a:pPr>
            <a:r>
              <a:rPr lang="id-ID" sz="2400" dirty="0" smtClean="0"/>
              <a:t>Dapat memahami perbedaan pendapat</a:t>
            </a:r>
          </a:p>
          <a:p>
            <a:pPr marL="514350" indent="-514350">
              <a:buFont typeface="+mj-lt"/>
              <a:buAutoNum type="arabicPeriod"/>
            </a:pPr>
            <a:r>
              <a:rPr lang="id-ID" sz="2400" dirty="0" smtClean="0"/>
              <a:t>Mampu mengantisipasi masa yg akan datang</a:t>
            </a:r>
          </a:p>
          <a:p>
            <a:pPr marL="514350" indent="-514350">
              <a:buFont typeface="+mj-lt"/>
              <a:buAutoNum type="arabicPeriod"/>
            </a:pPr>
            <a:r>
              <a:rPr lang="id-ID" sz="2400" dirty="0" smtClean="0"/>
              <a:t>Mamiliki organizational skill yg baik</a:t>
            </a:r>
            <a:endParaRPr lang="id-ID"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67840" y="381000"/>
            <a:ext cx="8647560" cy="646331"/>
          </a:xfrm>
          <a:prstGeom prst="rect">
            <a:avLst/>
          </a:prstGeom>
          <a:noFill/>
        </p:spPr>
        <p:txBody>
          <a:bodyPr wrap="none" rtlCol="0">
            <a:spAutoFit/>
          </a:bodyPr>
          <a:lstStyle/>
          <a:p>
            <a:r>
              <a:rPr lang="en-US" sz="3600" b="1" smtClean="0">
                <a:ln w="0"/>
                <a:solidFill>
                  <a:srgbClr val="C00000"/>
                </a:solidFill>
                <a:effectLst>
                  <a:outerShdw blurRad="38100" dist="19050" dir="2700000" algn="tl" rotWithShape="0">
                    <a:prstClr val="black">
                      <a:alpha val="40000"/>
                    </a:prstClr>
                  </a:outerShdw>
                </a:effectLst>
              </a:rPr>
              <a:t>LATAR BELAKANG KEBUTUHAN WIRAUSAHA</a:t>
            </a:r>
            <a:endParaRPr lang="en-US" sz="3600" b="1">
              <a:ln w="0"/>
              <a:solidFill>
                <a:srgbClr val="C00000"/>
              </a:solidFill>
              <a:effectLst>
                <a:outerShdw blurRad="38100" dist="19050" dir="2700000" algn="tl" rotWithShape="0">
                  <a:prstClr val="black">
                    <a:alpha val="40000"/>
                  </a:prstClr>
                </a:outerShdw>
              </a:effectLst>
            </a:endParaRPr>
          </a:p>
        </p:txBody>
      </p:sp>
      <p:sp>
        <p:nvSpPr>
          <p:cNvPr id="5" name="Rectangle 4"/>
          <p:cNvSpPr/>
          <p:nvPr/>
        </p:nvSpPr>
        <p:spPr>
          <a:xfrm>
            <a:off x="271153" y="1260043"/>
            <a:ext cx="8458200" cy="6001643"/>
          </a:xfrm>
          <a:prstGeom prst="rect">
            <a:avLst/>
          </a:prstGeom>
        </p:spPr>
        <p:txBody>
          <a:bodyPr wrap="square">
            <a:spAutoFit/>
          </a:bodyPr>
          <a:lstStyle/>
          <a:p>
            <a:pPr marL="285750" indent="-285750" algn="just">
              <a:buFont typeface="Arial" panose="020B0604020202020204" pitchFamily="34" charset="0"/>
              <a:buChar char="•"/>
            </a:pPr>
            <a:r>
              <a:rPr lang="en-US" sz="3200" dirty="0" err="1">
                <a:solidFill>
                  <a:prstClr val="black"/>
                </a:solidFill>
                <a:ea typeface="Calibri" panose="020F0502020204030204" pitchFamily="34" charset="0"/>
                <a:cs typeface="Calibri" panose="020F0502020204030204" pitchFamily="34" charset="0"/>
              </a:rPr>
              <a:t>Pengembangan</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kewirausahaan</a:t>
            </a:r>
            <a:r>
              <a:rPr lang="en-US" sz="3200" dirty="0">
                <a:solidFill>
                  <a:prstClr val="black"/>
                </a:solidFill>
                <a:ea typeface="Calibri" panose="020F0502020204030204" pitchFamily="34" charset="0"/>
                <a:cs typeface="Calibri" panose="020F0502020204030204" pitchFamily="34" charset="0"/>
              </a:rPr>
              <a:t> </a:t>
            </a:r>
            <a:r>
              <a:rPr lang="id-ID" sz="3200" dirty="0" smtClean="0">
                <a:solidFill>
                  <a:prstClr val="black"/>
                </a:solidFill>
                <a:ea typeface="Calibri" panose="020F0502020204030204" pitchFamily="34" charset="0"/>
                <a:cs typeface="Calibri" panose="020F0502020204030204" pitchFamily="34" charset="0"/>
              </a:rPr>
              <a:t>s</a:t>
            </a:r>
            <a:r>
              <a:rPr lang="en-US" sz="3200" dirty="0" err="1" smtClean="0">
                <a:solidFill>
                  <a:prstClr val="black"/>
                </a:solidFill>
                <a:ea typeface="Calibri" panose="020F0502020204030204" pitchFamily="34" charset="0"/>
                <a:cs typeface="Calibri" panose="020F0502020204030204" pitchFamily="34" charset="0"/>
              </a:rPr>
              <a:t>ejak</a:t>
            </a:r>
            <a:r>
              <a:rPr lang="en-US" sz="3200" dirty="0" smtClean="0">
                <a:solidFill>
                  <a:prstClr val="black"/>
                </a:solidFill>
                <a:ea typeface="Calibri" panose="020F0502020204030204" pitchFamily="34" charset="0"/>
                <a:cs typeface="Calibri" panose="020F0502020204030204" pitchFamily="34" charset="0"/>
              </a:rPr>
              <a:t> </a:t>
            </a:r>
            <a:r>
              <a:rPr lang="en-US" sz="3200" dirty="0">
                <a:solidFill>
                  <a:prstClr val="black"/>
                </a:solidFill>
                <a:ea typeface="Calibri" panose="020F0502020204030204" pitchFamily="34" charset="0"/>
                <a:cs typeface="Calibri" panose="020F0502020204030204" pitchFamily="34" charset="0"/>
              </a:rPr>
              <a:t>1995, </a:t>
            </a:r>
            <a:r>
              <a:rPr lang="en-US" sz="3200" dirty="0" err="1">
                <a:solidFill>
                  <a:prstClr val="black"/>
                </a:solidFill>
                <a:ea typeface="Calibri" panose="020F0502020204030204" pitchFamily="34" charset="0"/>
                <a:cs typeface="Calibri" panose="020F0502020204030204" pitchFamily="34" charset="0"/>
              </a:rPr>
              <a:t>untuk</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menanggulangi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jumlah</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pengangguran</a:t>
            </a:r>
            <a:r>
              <a:rPr lang="en-US" sz="3200" dirty="0">
                <a:solidFill>
                  <a:prstClr val="black"/>
                </a:solidFill>
                <a:ea typeface="Calibri" panose="020F0502020204030204" pitchFamily="34" charset="0"/>
                <a:cs typeface="Calibri" panose="020F0502020204030204" pitchFamily="34" charset="0"/>
              </a:rPr>
              <a:t> </a:t>
            </a:r>
            <a:r>
              <a:rPr lang="en-US" sz="3200" dirty="0" smtClean="0">
                <a:solidFill>
                  <a:prstClr val="black"/>
                </a:solidFill>
                <a:ea typeface="Calibri" panose="020F0502020204030204" pitchFamily="34" charset="0"/>
                <a:cs typeface="Calibri" panose="020F0502020204030204" pitchFamily="34" charset="0"/>
              </a:rPr>
              <a:t> </a:t>
            </a:r>
            <a:r>
              <a:rPr lang="en-US" sz="3200" dirty="0">
                <a:solidFill>
                  <a:prstClr val="black"/>
                </a:solidFill>
                <a:ea typeface="Calibri" panose="020F0502020204030204" pitchFamily="34" charset="0"/>
                <a:cs typeface="Calibri" panose="020F0502020204030204" pitchFamily="34" charset="0"/>
              </a:rPr>
              <a:t>(</a:t>
            </a:r>
            <a:r>
              <a:rPr lang="en-US" sz="3200" dirty="0" err="1">
                <a:solidFill>
                  <a:prstClr val="black"/>
                </a:solidFill>
                <a:ea typeface="Calibri" panose="020F0502020204030204" pitchFamily="34" charset="0"/>
                <a:cs typeface="Calibri" panose="020F0502020204030204" pitchFamily="34" charset="0"/>
              </a:rPr>
              <a:t>Asri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Laksmi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Riani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dkk</a:t>
            </a:r>
            <a:r>
              <a:rPr lang="en-US" sz="3200" dirty="0">
                <a:solidFill>
                  <a:prstClr val="black"/>
                </a:solidFill>
                <a:ea typeface="Calibri" panose="020F0502020204030204" pitchFamily="34" charset="0"/>
                <a:cs typeface="Calibri" panose="020F0502020204030204" pitchFamily="34" charset="0"/>
              </a:rPr>
              <a:t>., </a:t>
            </a:r>
            <a:r>
              <a:rPr lang="en-US" sz="3200" dirty="0" smtClean="0">
                <a:solidFill>
                  <a:prstClr val="black"/>
                </a:solidFill>
                <a:ea typeface="Calibri" panose="020F0502020204030204" pitchFamily="34" charset="0"/>
                <a:cs typeface="Calibri" panose="020F0502020204030204" pitchFamily="34" charset="0"/>
              </a:rPr>
              <a:t>2016).</a:t>
            </a:r>
            <a:endParaRPr lang="id-ID" sz="3200" dirty="0" smtClean="0">
              <a:solidFill>
                <a:prstClr val="black"/>
              </a:solidFill>
              <a:ea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US" sz="3200" dirty="0" err="1" smtClean="0">
                <a:solidFill>
                  <a:prstClr val="black"/>
                </a:solidFill>
                <a:ea typeface="Calibri" panose="020F0502020204030204" pitchFamily="34" charset="0"/>
                <a:cs typeface="Times New Roman" panose="02020603050405020304" pitchFamily="18" charset="0"/>
              </a:rPr>
              <a:t>Kementerian</a:t>
            </a:r>
            <a:r>
              <a:rPr lang="en-US" sz="3200" dirty="0" smtClean="0">
                <a:solidFill>
                  <a:prstClr val="black"/>
                </a:solidFill>
                <a:ea typeface="Calibri" panose="020F0502020204030204" pitchFamily="34" charset="0"/>
                <a:cs typeface="Times New Roman" panose="02020603050405020304" pitchFamily="18" charset="0"/>
              </a:rPr>
              <a:t> UMKM </a:t>
            </a:r>
            <a:r>
              <a:rPr lang="en-US" sz="3200" dirty="0" err="1">
                <a:solidFill>
                  <a:prstClr val="black"/>
                </a:solidFill>
                <a:ea typeface="Calibri" panose="020F0502020204030204" pitchFamily="34" charset="0"/>
                <a:cs typeface="Times New Roman" panose="02020603050405020304" pitchFamily="18" charset="0"/>
              </a:rPr>
              <a:t>mentargetkan</a:t>
            </a:r>
            <a:r>
              <a:rPr lang="en-US" sz="3200" dirty="0">
                <a:solidFill>
                  <a:prstClr val="black"/>
                </a:solidFill>
                <a:ea typeface="Calibri" panose="020F0502020204030204" pitchFamily="34" charset="0"/>
                <a:cs typeface="Times New Roman" panose="02020603050405020304" pitchFamily="18" charset="0"/>
              </a:rPr>
              <a:t> </a:t>
            </a:r>
            <a:r>
              <a:rPr lang="en-US" sz="3200" dirty="0" err="1" smtClean="0">
                <a:solidFill>
                  <a:prstClr val="black"/>
                </a:solidFill>
                <a:ea typeface="Calibri" panose="020F0502020204030204" pitchFamily="34" charset="0"/>
                <a:cs typeface="Times New Roman" panose="02020603050405020304" pitchFamily="18" charset="0"/>
              </a:rPr>
              <a:t>jumlah</a:t>
            </a:r>
            <a:r>
              <a:rPr lang="en-US" sz="3200" dirty="0" smtClean="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wirausaha</a:t>
            </a:r>
            <a:r>
              <a:rPr lang="en-US" sz="3200" dirty="0">
                <a:solidFill>
                  <a:prstClr val="black"/>
                </a:solidFill>
                <a:ea typeface="Calibri" panose="020F0502020204030204" pitchFamily="34" charset="0"/>
                <a:cs typeface="Times New Roman" panose="02020603050405020304" pitchFamily="18" charset="0"/>
              </a:rPr>
              <a:t> </a:t>
            </a:r>
            <a:r>
              <a:rPr lang="en-US" sz="3200" dirty="0" smtClean="0">
                <a:solidFill>
                  <a:prstClr val="black"/>
                </a:solidFill>
                <a:ea typeface="Calibri" panose="020F0502020204030204" pitchFamily="34" charset="0"/>
                <a:cs typeface="Times New Roman" panose="02020603050405020304" pitchFamily="18" charset="0"/>
              </a:rPr>
              <a:t>2,5 </a:t>
            </a:r>
            <a:r>
              <a:rPr lang="en-US" sz="3200" dirty="0" err="1">
                <a:solidFill>
                  <a:prstClr val="black"/>
                </a:solidFill>
                <a:ea typeface="Calibri" panose="020F0502020204030204" pitchFamily="34" charset="0"/>
                <a:cs typeface="Times New Roman" panose="02020603050405020304" pitchFamily="18" charset="0"/>
              </a:rPr>
              <a:t>persen</a:t>
            </a:r>
            <a:r>
              <a:rPr lang="en-US" sz="3200" dirty="0">
                <a:solidFill>
                  <a:prstClr val="black"/>
                </a:solidFill>
                <a:ea typeface="Calibri" panose="020F0502020204030204" pitchFamily="34" charset="0"/>
                <a:cs typeface="Times New Roman" panose="02020603050405020304" pitchFamily="18" charset="0"/>
              </a:rPr>
              <a:t> </a:t>
            </a:r>
            <a:r>
              <a:rPr lang="id-ID" sz="3200" dirty="0" smtClean="0">
                <a:solidFill>
                  <a:prstClr val="black"/>
                </a:solidFill>
                <a:ea typeface="Calibri" panose="020F0502020204030204" pitchFamily="34" charset="0"/>
                <a:cs typeface="Times New Roman" panose="02020603050405020304" pitchFamily="18" charset="0"/>
              </a:rPr>
              <a:t>pada tahun 2025 sebagai syarat Indonesia menjadi negara maju </a:t>
            </a:r>
            <a:r>
              <a:rPr lang="en-US" sz="3200" dirty="0" smtClean="0">
                <a:solidFill>
                  <a:prstClr val="black"/>
                </a:solidFill>
                <a:ea typeface="Calibri" panose="020F0502020204030204" pitchFamily="34" charset="0"/>
                <a:cs typeface="Times New Roman" panose="02020603050405020304" pitchFamily="18" charset="0"/>
              </a:rPr>
              <a:t>(</a:t>
            </a:r>
            <a:r>
              <a:rPr lang="en-US" sz="3200" dirty="0" err="1" smtClean="0">
                <a:solidFill>
                  <a:prstClr val="black"/>
                </a:solidFill>
                <a:ea typeface="Calibri" panose="020F0502020204030204" pitchFamily="34" charset="0"/>
                <a:cs typeface="Times New Roman" panose="02020603050405020304" pitchFamily="18" charset="0"/>
              </a:rPr>
              <a:t>Ilyas</a:t>
            </a:r>
            <a:r>
              <a:rPr lang="en-US" sz="3200" dirty="0" smtClean="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Istianur</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Praditya</a:t>
            </a:r>
            <a:r>
              <a:rPr lang="en-US" sz="3200" dirty="0">
                <a:solidFill>
                  <a:prstClr val="black"/>
                </a:solidFill>
                <a:ea typeface="Calibri" panose="020F0502020204030204" pitchFamily="34" charset="0"/>
                <a:cs typeface="Times New Roman" panose="02020603050405020304" pitchFamily="18" charset="0"/>
              </a:rPr>
              <a:t>, </a:t>
            </a:r>
            <a:r>
              <a:rPr lang="en-US" sz="3200" dirty="0" err="1" smtClean="0">
                <a:solidFill>
                  <a:prstClr val="black"/>
                </a:solidFill>
                <a:ea typeface="Calibri" panose="020F0502020204030204" pitchFamily="34" charset="0"/>
                <a:cs typeface="Times New Roman" panose="02020603050405020304" pitchFamily="18" charset="0"/>
              </a:rPr>
              <a:t>Maret</a:t>
            </a:r>
            <a:r>
              <a:rPr lang="en-US" sz="3200" dirty="0" smtClean="0">
                <a:solidFill>
                  <a:prstClr val="black"/>
                </a:solidFill>
                <a:ea typeface="Calibri" panose="020F0502020204030204" pitchFamily="34" charset="0"/>
                <a:cs typeface="Times New Roman" panose="02020603050405020304" pitchFamily="18" charset="0"/>
              </a:rPr>
              <a:t> </a:t>
            </a:r>
            <a:r>
              <a:rPr lang="en-US" sz="3200" dirty="0">
                <a:solidFill>
                  <a:prstClr val="black"/>
                </a:solidFill>
                <a:ea typeface="Calibri" panose="020F0502020204030204" pitchFamily="34" charset="0"/>
                <a:cs typeface="Times New Roman" panose="02020603050405020304" pitchFamily="18" charset="0"/>
              </a:rPr>
              <a:t>2015). </a:t>
            </a:r>
            <a:endParaRPr lang="en-US" sz="3200" dirty="0" smtClean="0">
              <a:solidFill>
                <a:prstClr val="black"/>
              </a:solidFil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r>
              <a:rPr lang="en-US" sz="3200" dirty="0" err="1" smtClean="0">
                <a:solidFill>
                  <a:prstClr val="black"/>
                </a:solidFill>
                <a:ea typeface="Calibri" panose="020F0502020204030204" pitchFamily="34" charset="0"/>
                <a:cs typeface="Times New Roman" panose="02020603050405020304" pitchFamily="18" charset="0"/>
              </a:rPr>
              <a:t>Masyarakatnya</a:t>
            </a:r>
            <a:r>
              <a:rPr lang="en-US" sz="3200" dirty="0" smtClean="0">
                <a:solidFill>
                  <a:prstClr val="black"/>
                </a:solidFill>
                <a:ea typeface="Calibri" panose="020F0502020204030204" pitchFamily="34" charset="0"/>
                <a:cs typeface="Times New Roman" panose="02020603050405020304" pitchFamily="18" charset="0"/>
              </a:rPr>
              <a:t> Negara </a:t>
            </a:r>
            <a:r>
              <a:rPr lang="en-US" sz="3200" dirty="0" err="1" smtClean="0">
                <a:solidFill>
                  <a:prstClr val="black"/>
                </a:solidFill>
                <a:ea typeface="Calibri" panose="020F0502020204030204" pitchFamily="34" charset="0"/>
                <a:cs typeface="Times New Roman" panose="02020603050405020304" pitchFamily="18" charset="0"/>
              </a:rPr>
              <a:t>maju</a:t>
            </a:r>
            <a:r>
              <a:rPr lang="en-US" sz="3200" dirty="0" smtClean="0">
                <a:solidFill>
                  <a:prstClr val="black"/>
                </a:solidFill>
                <a:ea typeface="Calibri" panose="020F0502020204030204" pitchFamily="34" charset="0"/>
                <a:cs typeface="Times New Roman" panose="02020603050405020304" pitchFamily="18" charset="0"/>
              </a:rPr>
              <a:t> </a:t>
            </a:r>
            <a:r>
              <a:rPr lang="en-US" sz="3200" dirty="0" err="1" smtClean="0">
                <a:solidFill>
                  <a:prstClr val="black"/>
                </a:solidFill>
                <a:ea typeface="Calibri" panose="020F0502020204030204" pitchFamily="34" charset="0"/>
                <a:cs typeface="Times New Roman" panose="02020603050405020304" pitchFamily="18" charset="0"/>
              </a:rPr>
              <a:t>dapat</a:t>
            </a:r>
            <a:r>
              <a:rPr lang="en-US" sz="3200" dirty="0" smtClean="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menikmati</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standar</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hidup</a:t>
            </a:r>
            <a:r>
              <a:rPr lang="en-US" sz="3200" dirty="0">
                <a:solidFill>
                  <a:prstClr val="black"/>
                </a:solidFill>
                <a:ea typeface="Calibri" panose="020F0502020204030204" pitchFamily="34" charset="0"/>
                <a:cs typeface="Times New Roman" panose="02020603050405020304" pitchFamily="18" charset="0"/>
              </a:rPr>
              <a:t> yang </a:t>
            </a:r>
            <a:r>
              <a:rPr lang="en-US" sz="3200" dirty="0" err="1">
                <a:solidFill>
                  <a:prstClr val="black"/>
                </a:solidFill>
                <a:ea typeface="Calibri" panose="020F0502020204030204" pitchFamily="34" charset="0"/>
                <a:cs typeface="Times New Roman" panose="02020603050405020304" pitchFamily="18" charset="0"/>
              </a:rPr>
              <a:t>relatif</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tinggi</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melalui</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teknologi</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dan</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Times New Roman" panose="02020603050405020304" pitchFamily="18" charset="0"/>
              </a:rPr>
              <a:t>ekonomi</a:t>
            </a:r>
            <a:r>
              <a:rPr lang="en-US" sz="3200" dirty="0">
                <a:solidFill>
                  <a:prstClr val="black"/>
                </a:solidFill>
                <a:ea typeface="Calibri" panose="020F0502020204030204" pitchFamily="34" charset="0"/>
                <a:cs typeface="Times New Roman" panose="02020603050405020304" pitchFamily="18" charset="0"/>
              </a:rPr>
              <a:t> yang </a:t>
            </a:r>
            <a:r>
              <a:rPr lang="en-US" sz="3200" dirty="0" err="1">
                <a:solidFill>
                  <a:prstClr val="black"/>
                </a:solidFill>
                <a:ea typeface="Calibri" panose="020F0502020204030204" pitchFamily="34" charset="0"/>
                <a:cs typeface="Times New Roman" panose="02020603050405020304" pitchFamily="18" charset="0"/>
              </a:rPr>
              <a:t>merata</a:t>
            </a:r>
            <a:r>
              <a:rPr lang="en-US" sz="3200" dirty="0">
                <a:solidFill>
                  <a:prstClr val="black"/>
                </a:solidFill>
                <a:ea typeface="Calibri" panose="020F0502020204030204" pitchFamily="34" charset="0"/>
                <a:cs typeface="Times New Roman" panose="02020603050405020304" pitchFamily="18" charset="0"/>
              </a:rPr>
              <a:t> (</a:t>
            </a:r>
            <a:r>
              <a:rPr lang="en-US" sz="3200" dirty="0" err="1">
                <a:solidFill>
                  <a:prstClr val="black"/>
                </a:solidFill>
                <a:ea typeface="Calibri" panose="020F0502020204030204" pitchFamily="34" charset="0"/>
                <a:cs typeface="Calibri" panose="020F0502020204030204" pitchFamily="34" charset="0"/>
              </a:rPr>
              <a:t>Asri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Laksmi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Riani</a:t>
            </a:r>
            <a:r>
              <a:rPr lang="en-US" sz="3200" dirty="0">
                <a:solidFill>
                  <a:prstClr val="black"/>
                </a:solidFill>
                <a:ea typeface="Calibri" panose="020F0502020204030204" pitchFamily="34" charset="0"/>
                <a:cs typeface="Calibri" panose="020F0502020204030204" pitchFamily="34" charset="0"/>
              </a:rPr>
              <a:t>, </a:t>
            </a:r>
            <a:r>
              <a:rPr lang="en-US" sz="3200" dirty="0" err="1">
                <a:solidFill>
                  <a:prstClr val="black"/>
                </a:solidFill>
                <a:ea typeface="Calibri" panose="020F0502020204030204" pitchFamily="34" charset="0"/>
                <a:cs typeface="Calibri" panose="020F0502020204030204" pitchFamily="34" charset="0"/>
              </a:rPr>
              <a:t>dkk</a:t>
            </a:r>
            <a:r>
              <a:rPr lang="en-US" sz="3200" dirty="0">
                <a:solidFill>
                  <a:prstClr val="black"/>
                </a:solidFill>
                <a:ea typeface="Calibri" panose="020F0502020204030204" pitchFamily="34" charset="0"/>
                <a:cs typeface="Calibri" panose="020F0502020204030204" pitchFamily="34" charset="0"/>
              </a:rPr>
              <a:t>., </a:t>
            </a:r>
            <a:r>
              <a:rPr lang="en-US" sz="3200" dirty="0" smtClean="0">
                <a:solidFill>
                  <a:prstClr val="black"/>
                </a:solidFill>
                <a:ea typeface="Calibri" panose="020F0502020204030204" pitchFamily="34" charset="0"/>
                <a:cs typeface="Calibri" panose="020F0502020204030204" pitchFamily="34" charset="0"/>
              </a:rPr>
              <a:t>2016).</a:t>
            </a:r>
            <a:endParaRPr lang="en-US" sz="3200" dirty="0">
              <a:solidFill>
                <a:prstClr val="black"/>
              </a:solidFill>
              <a:ea typeface="Calibri" panose="020F0502020204030204" pitchFamily="34" charset="0"/>
              <a:cs typeface="Times New Roman" panose="02020603050405020304" pitchFamily="18" charset="0"/>
            </a:endParaRPr>
          </a:p>
          <a:p>
            <a:pPr marL="285750" indent="-285750" algn="just">
              <a:buFont typeface="Arial" panose="020B0604020202020204" pitchFamily="34" charset="0"/>
              <a:buChar char="•"/>
            </a:pPr>
            <a:endParaRPr lang="en-US" sz="3200" dirty="0">
              <a:solidFill>
                <a:prstClr val="black"/>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455288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Kondisi usaha swasta kecil</a:t>
            </a:r>
            <a:endParaRPr lang="id-ID" b="1" dirty="0"/>
          </a:p>
        </p:txBody>
      </p:sp>
      <p:sp>
        <p:nvSpPr>
          <p:cNvPr id="3" name="Content Placeholder 2"/>
          <p:cNvSpPr>
            <a:spLocks noGrp="1"/>
          </p:cNvSpPr>
          <p:nvPr>
            <p:ph idx="1"/>
          </p:nvPr>
        </p:nvSpPr>
        <p:spPr>
          <a:xfrm>
            <a:off x="457200" y="1600200"/>
            <a:ext cx="8472518" cy="4525963"/>
          </a:xfrm>
        </p:spPr>
        <p:txBody>
          <a:bodyPr>
            <a:normAutofit/>
          </a:bodyPr>
          <a:lstStyle/>
          <a:p>
            <a:pPr marL="514350" indent="-514350">
              <a:buFont typeface="+mj-lt"/>
              <a:buAutoNum type="arabicPeriod"/>
            </a:pPr>
            <a:r>
              <a:rPr lang="id-ID" sz="2800" dirty="0" smtClean="0"/>
              <a:t>Menejemen &amp; organisasi usaha bersifat tradisional</a:t>
            </a:r>
          </a:p>
          <a:p>
            <a:pPr marL="514350" indent="-514350">
              <a:buFont typeface="+mj-lt"/>
              <a:buAutoNum type="arabicPeriod"/>
            </a:pPr>
            <a:r>
              <a:rPr lang="id-ID" sz="2800" dirty="0" smtClean="0"/>
              <a:t>Hidup matinya tergantung pada diri seseorang</a:t>
            </a:r>
          </a:p>
          <a:p>
            <a:pPr marL="514350" indent="-514350">
              <a:buFont typeface="+mj-lt"/>
              <a:buAutoNum type="arabicPeriod"/>
            </a:pPr>
            <a:r>
              <a:rPr lang="id-ID" sz="2800" dirty="0" smtClean="0"/>
              <a:t>Kelemahan finansial</a:t>
            </a:r>
          </a:p>
          <a:p>
            <a:pPr marL="514350" indent="-514350">
              <a:buFont typeface="+mj-lt"/>
              <a:buAutoNum type="arabicPeriod"/>
            </a:pPr>
            <a:r>
              <a:rPr lang="id-ID" sz="2800" dirty="0" smtClean="0"/>
              <a:t>Kemampuan teknis sulit ditingkatkan</a:t>
            </a:r>
          </a:p>
          <a:p>
            <a:pPr marL="514350" indent="-514350">
              <a:buFont typeface="+mj-lt"/>
              <a:buAutoNum type="arabicPeriod"/>
            </a:pPr>
            <a:r>
              <a:rPr lang="id-ID" sz="2800" dirty="0" smtClean="0"/>
              <a:t>Lokasi tersebar di seluruh wilayah kota </a:t>
            </a:r>
            <a:r>
              <a:rPr lang="id-ID" sz="2800" dirty="0" smtClean="0">
                <a:sym typeface="Wingdings" pitchFamily="2" charset="2"/>
              </a:rPr>
              <a:t> penyediaan fasilitas pembantu tidak merata</a:t>
            </a:r>
          </a:p>
          <a:p>
            <a:pPr marL="514350" indent="-514350">
              <a:buFont typeface="+mj-lt"/>
              <a:buAutoNum type="arabicPeriod"/>
            </a:pPr>
            <a:r>
              <a:rPr lang="id-ID" sz="2800" dirty="0" smtClean="0"/>
              <a:t>Dokumen-dokumen untuk membantu usaha kurang lengkap</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0050"/>
            <a:ext cx="8229600" cy="1143000"/>
          </a:xfrm>
        </p:spPr>
        <p:txBody>
          <a:bodyPr>
            <a:normAutofit fontScale="90000"/>
          </a:bodyPr>
          <a:lstStyle/>
          <a:p>
            <a:r>
              <a:rPr lang="id-ID" b="1" dirty="0" smtClean="0"/>
              <a:t>Bagian pokok pembinaan &amp; pengembangan KWU</a:t>
            </a:r>
            <a:endParaRPr lang="id-ID" b="1" dirty="0"/>
          </a:p>
        </p:txBody>
      </p:sp>
      <p:sp>
        <p:nvSpPr>
          <p:cNvPr id="3" name="Content Placeholder 2"/>
          <p:cNvSpPr>
            <a:spLocks noGrp="1"/>
          </p:cNvSpPr>
          <p:nvPr>
            <p:ph idx="1"/>
          </p:nvPr>
        </p:nvSpPr>
        <p:spPr>
          <a:xfrm>
            <a:off x="457200" y="1857364"/>
            <a:ext cx="8229600" cy="3714776"/>
          </a:xfrm>
        </p:spPr>
        <p:txBody>
          <a:bodyPr>
            <a:noAutofit/>
          </a:bodyPr>
          <a:lstStyle/>
          <a:p>
            <a:pPr marL="514350" indent="-514350">
              <a:buFont typeface="+mj-lt"/>
              <a:buAutoNum type="arabicPeriod"/>
            </a:pPr>
            <a:r>
              <a:rPr lang="id-ID" sz="2800" i="1" dirty="0" smtClean="0"/>
              <a:t>Sikap mental wirausaha</a:t>
            </a:r>
          </a:p>
          <a:p>
            <a:pPr marL="514350" indent="-514350">
              <a:buFont typeface="+mj-lt"/>
              <a:buAutoNum type="arabicPeriod"/>
            </a:pPr>
            <a:r>
              <a:rPr lang="id-ID" sz="2800" i="1" dirty="0" smtClean="0"/>
              <a:t>Kewaspadaan mental wirausaha</a:t>
            </a:r>
          </a:p>
          <a:p>
            <a:pPr marL="514350" indent="-514350">
              <a:buFont typeface="+mj-lt"/>
              <a:buAutoNum type="arabicPeriod"/>
            </a:pPr>
            <a:r>
              <a:rPr lang="id-ID" sz="2800" i="1" dirty="0" smtClean="0"/>
              <a:t>Keahlian dan ketrampilan wirausaha</a:t>
            </a:r>
          </a:p>
          <a:p>
            <a:pPr marL="514350" indent="-514350">
              <a:buNone/>
            </a:pPr>
            <a:r>
              <a:rPr lang="id-ID" sz="2800" dirty="0" smtClean="0"/>
              <a:t>Sikap mental wirausaha : </a:t>
            </a:r>
          </a:p>
          <a:p>
            <a:pPr marL="514350" indent="-514350"/>
            <a:r>
              <a:rPr lang="id-ID" sz="2800" dirty="0" smtClean="0"/>
              <a:t>Mengembangkan persahabatan dengan siapapun</a:t>
            </a:r>
          </a:p>
          <a:p>
            <a:pPr marL="514350" indent="-514350"/>
            <a:r>
              <a:rPr lang="id-ID" sz="2800" dirty="0" smtClean="0"/>
              <a:t>Pergaulan yg bermanfaat</a:t>
            </a:r>
          </a:p>
          <a:p>
            <a:pPr marL="514350" indent="-514350"/>
            <a:r>
              <a:rPr lang="id-ID" sz="2800" dirty="0" smtClean="0"/>
              <a:t>Berkepribadian menarik, menyenangkan (sopan, ramah), jujur, membuat orang percaya pada anda.</a:t>
            </a:r>
          </a:p>
          <a:p>
            <a:pPr marL="514350" indent="-514350"/>
            <a:endParaRPr lang="id-ID"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800" b="1" dirty="0" smtClean="0">
                <a:solidFill>
                  <a:srgbClr val="002060"/>
                </a:solidFill>
              </a:rPr>
              <a:t>Lingkup&amp; </a:t>
            </a:r>
            <a:r>
              <a:rPr lang="en-US" sz="4800" b="1" dirty="0" smtClean="0">
                <a:solidFill>
                  <a:srgbClr val="002060"/>
                </a:solidFill>
              </a:rPr>
              <a:t>Output </a:t>
            </a:r>
            <a:r>
              <a:rPr lang="en-US" sz="4800" b="1" dirty="0" err="1" smtClean="0">
                <a:solidFill>
                  <a:srgbClr val="002060"/>
                </a:solidFill>
              </a:rPr>
              <a:t>lulusan</a:t>
            </a:r>
            <a:r>
              <a:rPr lang="en-US" sz="4800" b="1" dirty="0" smtClean="0">
                <a:solidFill>
                  <a:srgbClr val="002060"/>
                </a:solidFill>
              </a:rPr>
              <a:t> </a:t>
            </a:r>
            <a:r>
              <a:rPr lang="id-ID" sz="4800" b="1" dirty="0" smtClean="0">
                <a:solidFill>
                  <a:srgbClr val="002060"/>
                </a:solidFill>
              </a:rPr>
              <a:t>T</a:t>
            </a:r>
            <a:r>
              <a:rPr lang="en-US" sz="4800" b="1" dirty="0" smtClean="0">
                <a:solidFill>
                  <a:srgbClr val="002060"/>
                </a:solidFill>
              </a:rPr>
              <a:t>. </a:t>
            </a:r>
            <a:r>
              <a:rPr lang="en-US" sz="4800" b="1" dirty="0" err="1" smtClean="0">
                <a:solidFill>
                  <a:srgbClr val="002060"/>
                </a:solidFill>
              </a:rPr>
              <a:t>Mesin</a:t>
            </a:r>
            <a:endParaRPr lang="en-US" sz="4800" b="1" dirty="0">
              <a:solidFill>
                <a:srgbClr val="002060"/>
              </a:solidFill>
            </a:endParaRPr>
          </a:p>
        </p:txBody>
      </p:sp>
      <p:sp>
        <p:nvSpPr>
          <p:cNvPr id="3" name="Content Placeholder 2"/>
          <p:cNvSpPr>
            <a:spLocks noGrp="1"/>
          </p:cNvSpPr>
          <p:nvPr>
            <p:ph idx="1"/>
          </p:nvPr>
        </p:nvSpPr>
        <p:spPr>
          <a:xfrm>
            <a:off x="3995936" y="1556792"/>
            <a:ext cx="4690864" cy="4525963"/>
          </a:xfrm>
          <a:ln>
            <a:solidFill>
              <a:schemeClr val="tx1"/>
            </a:solidFill>
          </a:ln>
        </p:spPr>
        <p:txBody>
          <a:bodyPr>
            <a:normAutofit fontScale="85000" lnSpcReduction="20000"/>
          </a:bodyPr>
          <a:lstStyle/>
          <a:p>
            <a:pPr marL="514350" indent="-514350">
              <a:buFont typeface="+mj-lt"/>
              <a:buAutoNum type="arabicPeriod"/>
            </a:pPr>
            <a:r>
              <a:rPr lang="en-US" sz="3600" b="1" dirty="0" err="1" smtClean="0"/>
              <a:t>Profesional</a:t>
            </a:r>
            <a:r>
              <a:rPr lang="en-US" sz="3600" b="1" dirty="0" smtClean="0"/>
              <a:t> :</a:t>
            </a:r>
          </a:p>
          <a:p>
            <a:pPr marL="914400" lvl="1" indent="-514350">
              <a:buFont typeface="Wingdings" panose="05000000000000000000" pitchFamily="2" charset="2"/>
              <a:buChar char="§"/>
            </a:pPr>
            <a:r>
              <a:rPr lang="en-US" dirty="0" err="1" smtClean="0"/>
              <a:t>Perancang</a:t>
            </a:r>
            <a:r>
              <a:rPr lang="en-US" dirty="0" smtClean="0"/>
              <a:t> </a:t>
            </a:r>
            <a:r>
              <a:rPr lang="en-US" dirty="0" err="1" smtClean="0"/>
              <a:t>mekanik</a:t>
            </a:r>
            <a:r>
              <a:rPr lang="en-US" dirty="0" smtClean="0"/>
              <a:t> &amp; </a:t>
            </a:r>
            <a:r>
              <a:rPr lang="en-US" dirty="0" err="1" smtClean="0"/>
              <a:t>konstruksi</a:t>
            </a:r>
            <a:endParaRPr lang="en-US" dirty="0" smtClean="0"/>
          </a:p>
          <a:p>
            <a:pPr marL="914400" lvl="1" indent="-514350">
              <a:buFont typeface="Wingdings" panose="05000000000000000000" pitchFamily="2" charset="2"/>
              <a:buChar char="§"/>
            </a:pPr>
            <a:r>
              <a:rPr lang="en-US" dirty="0" smtClean="0"/>
              <a:t>Programmer </a:t>
            </a:r>
            <a:r>
              <a:rPr lang="en-US" dirty="0" err="1" smtClean="0"/>
              <a:t>manufaktur</a:t>
            </a:r>
            <a:r>
              <a:rPr lang="en-US" dirty="0" smtClean="0"/>
              <a:t> &amp; system </a:t>
            </a:r>
            <a:r>
              <a:rPr lang="en-US" dirty="0" err="1" smtClean="0"/>
              <a:t>produksi</a:t>
            </a:r>
            <a:endParaRPr lang="en-US" dirty="0" smtClean="0"/>
          </a:p>
          <a:p>
            <a:pPr marL="914400" lvl="1" indent="-514350">
              <a:buFont typeface="Wingdings" panose="05000000000000000000" pitchFamily="2" charset="2"/>
              <a:buChar char="§"/>
            </a:pPr>
            <a:r>
              <a:rPr lang="en-US" dirty="0" err="1" smtClean="0"/>
              <a:t>Ahli</a:t>
            </a:r>
            <a:r>
              <a:rPr lang="en-US" dirty="0" smtClean="0"/>
              <a:t> </a:t>
            </a:r>
            <a:r>
              <a:rPr lang="en-US" dirty="0" err="1" smtClean="0"/>
              <a:t>konversi</a:t>
            </a:r>
            <a:r>
              <a:rPr lang="en-US" dirty="0" smtClean="0"/>
              <a:t> energy</a:t>
            </a:r>
          </a:p>
          <a:p>
            <a:pPr marL="914400" lvl="1" indent="-514350">
              <a:buFont typeface="Wingdings" panose="05000000000000000000" pitchFamily="2" charset="2"/>
              <a:buChar char="§"/>
            </a:pPr>
            <a:r>
              <a:rPr lang="en-US" dirty="0" err="1" smtClean="0"/>
              <a:t>Ahli</a:t>
            </a:r>
            <a:r>
              <a:rPr lang="en-US" dirty="0" smtClean="0"/>
              <a:t> </a:t>
            </a:r>
            <a:r>
              <a:rPr lang="en-US" dirty="0" err="1" smtClean="0"/>
              <a:t>ilmu</a:t>
            </a:r>
            <a:r>
              <a:rPr lang="en-US" dirty="0" smtClean="0"/>
              <a:t> </a:t>
            </a:r>
            <a:r>
              <a:rPr lang="en-US" dirty="0" err="1" smtClean="0"/>
              <a:t>bahan</a:t>
            </a:r>
            <a:r>
              <a:rPr lang="en-US" dirty="0" smtClean="0"/>
              <a:t> &amp; </a:t>
            </a:r>
            <a:r>
              <a:rPr lang="en-US" dirty="0" err="1" smtClean="0"/>
              <a:t>metalurgi</a:t>
            </a:r>
            <a:endParaRPr lang="id-ID" dirty="0" smtClean="0"/>
          </a:p>
          <a:p>
            <a:pPr marL="914400" lvl="1" indent="-514350">
              <a:buFont typeface="Wingdings" panose="05000000000000000000" pitchFamily="2" charset="2"/>
              <a:buChar char="§"/>
            </a:pPr>
            <a:r>
              <a:rPr lang="id-ID" dirty="0"/>
              <a:t>?</a:t>
            </a:r>
            <a:endParaRPr lang="en-US" dirty="0" smtClean="0"/>
          </a:p>
          <a:p>
            <a:pPr marL="514350" indent="-514350">
              <a:buFont typeface="+mj-lt"/>
              <a:buAutoNum type="arabicPeriod"/>
            </a:pPr>
            <a:r>
              <a:rPr lang="en-US" sz="3600" b="1" dirty="0" err="1" smtClean="0"/>
              <a:t>Wirausaha</a:t>
            </a:r>
            <a:r>
              <a:rPr lang="en-US" sz="3600" b="1" dirty="0" smtClean="0"/>
              <a:t> </a:t>
            </a:r>
          </a:p>
          <a:p>
            <a:pPr marL="857250" lvl="1" indent="-457200">
              <a:buFont typeface="Wingdings" panose="05000000000000000000" pitchFamily="2" charset="2"/>
              <a:buChar char="§"/>
            </a:pPr>
            <a:r>
              <a:rPr lang="en-US" dirty="0" err="1" smtClean="0"/>
              <a:t>Mendukung</a:t>
            </a:r>
            <a:r>
              <a:rPr lang="en-US" dirty="0" smtClean="0"/>
              <a:t> </a:t>
            </a:r>
            <a:r>
              <a:rPr lang="en-US" dirty="0" err="1" smtClean="0"/>
              <a:t>keahlian</a:t>
            </a:r>
            <a:r>
              <a:rPr lang="en-US" dirty="0" smtClean="0"/>
              <a:t> </a:t>
            </a:r>
            <a:r>
              <a:rPr lang="en-US" dirty="0" err="1" smtClean="0"/>
              <a:t>tersebut</a:t>
            </a:r>
            <a:r>
              <a:rPr lang="en-US" dirty="0" smtClean="0"/>
              <a:t> di </a:t>
            </a:r>
            <a:r>
              <a:rPr lang="en-US" dirty="0" err="1" smtClean="0"/>
              <a:t>atas</a:t>
            </a:r>
            <a:r>
              <a:rPr lang="en-US" dirty="0" smtClean="0"/>
              <a:t> </a:t>
            </a:r>
          </a:p>
          <a:p>
            <a:pPr marL="857250" lvl="1" indent="-457200">
              <a:buFont typeface="Wingdings" panose="05000000000000000000" pitchFamily="2" charset="2"/>
              <a:buChar char="§"/>
            </a:pPr>
            <a:r>
              <a:rPr lang="en-US" dirty="0" err="1" smtClean="0"/>
              <a:t>Bidang</a:t>
            </a:r>
            <a:r>
              <a:rPr lang="en-US" dirty="0" smtClean="0"/>
              <a:t> lain</a:t>
            </a:r>
          </a:p>
        </p:txBody>
      </p:sp>
      <p:pic>
        <p:nvPicPr>
          <p:cNvPr id="4" name="Picture 3"/>
          <p:cNvPicPr>
            <a:picLocks noChangeAspect="1"/>
          </p:cNvPicPr>
          <p:nvPr/>
        </p:nvPicPr>
        <p:blipFill rotWithShape="1">
          <a:blip r:embed="rId2"/>
          <a:srcRect l="40038" t="35235" r="41145" b="36219"/>
          <a:stretch/>
        </p:blipFill>
        <p:spPr>
          <a:xfrm>
            <a:off x="251520" y="1844824"/>
            <a:ext cx="2808312" cy="40324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5" name="Striped Right Arrow 4"/>
          <p:cNvSpPr/>
          <p:nvPr/>
        </p:nvSpPr>
        <p:spPr>
          <a:xfrm>
            <a:off x="3030264" y="3284984"/>
            <a:ext cx="792088" cy="792088"/>
          </a:xfrm>
          <a:prstGeom prst="stripedRight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1632205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PELUANG USAHA  </a:t>
            </a:r>
            <a:endParaRPr lang="id-ID" dirty="0"/>
          </a:p>
        </p:txBody>
      </p:sp>
      <p:sp>
        <p:nvSpPr>
          <p:cNvPr id="3" name="Content Placeholder 2"/>
          <p:cNvSpPr>
            <a:spLocks noGrp="1"/>
          </p:cNvSpPr>
          <p:nvPr>
            <p:ph idx="1"/>
          </p:nvPr>
        </p:nvSpPr>
        <p:spPr>
          <a:xfrm>
            <a:off x="251520" y="1600200"/>
            <a:ext cx="4104456" cy="4565104"/>
          </a:xfrm>
          <a:ln>
            <a:solidFill>
              <a:schemeClr val="accent6">
                <a:lumMod val="60000"/>
                <a:lumOff val="40000"/>
              </a:schemeClr>
            </a:solidFill>
          </a:ln>
        </p:spPr>
        <p:txBody>
          <a:bodyPr>
            <a:normAutofit fontScale="92500" lnSpcReduction="20000"/>
          </a:bodyPr>
          <a:lstStyle/>
          <a:p>
            <a:pPr marL="514350" lvl="0" indent="-514350">
              <a:lnSpc>
                <a:spcPct val="110000"/>
              </a:lnSpc>
              <a:spcBef>
                <a:spcPts val="0"/>
              </a:spcBef>
              <a:buFont typeface="+mj-lt"/>
              <a:buAutoNum type="arabicPeriod"/>
            </a:pPr>
            <a:r>
              <a:rPr lang="en-US" dirty="0" err="1"/>
              <a:t>Bisnis</a:t>
            </a:r>
            <a:r>
              <a:rPr lang="en-US" dirty="0"/>
              <a:t> </a:t>
            </a:r>
            <a:r>
              <a:rPr lang="en-US" i="1" dirty="0"/>
              <a:t>online</a:t>
            </a:r>
            <a:r>
              <a:rPr lang="en-US" dirty="0"/>
              <a:t> (</a:t>
            </a:r>
            <a:r>
              <a:rPr lang="en-US" i="1" dirty="0"/>
              <a:t>internet marketer</a:t>
            </a:r>
            <a:r>
              <a:rPr lang="en-US" dirty="0" smtClean="0"/>
              <a:t>)</a:t>
            </a:r>
            <a:r>
              <a:rPr lang="id-ID" dirty="0" smtClean="0"/>
              <a:t>: </a:t>
            </a:r>
            <a:endParaRPr lang="id-ID" dirty="0"/>
          </a:p>
          <a:p>
            <a:pPr marL="514350" lvl="0" indent="-514350">
              <a:lnSpc>
                <a:spcPct val="110000"/>
              </a:lnSpc>
              <a:spcBef>
                <a:spcPts val="0"/>
              </a:spcBef>
              <a:buFont typeface="+mj-lt"/>
              <a:buAutoNum type="arabicPeriod"/>
            </a:pPr>
            <a:r>
              <a:rPr lang="en-US" dirty="0" smtClean="0"/>
              <a:t>Usaha </a:t>
            </a:r>
            <a:r>
              <a:rPr lang="en-US" dirty="0" err="1"/>
              <a:t>waralaba</a:t>
            </a:r>
            <a:r>
              <a:rPr lang="en-US" dirty="0"/>
              <a:t> – </a:t>
            </a:r>
            <a:r>
              <a:rPr lang="en-US" i="1" dirty="0" smtClean="0"/>
              <a:t>Franchise</a:t>
            </a:r>
            <a:r>
              <a:rPr lang="id-ID" dirty="0" smtClean="0"/>
              <a:t>:</a:t>
            </a:r>
            <a:endParaRPr lang="id-ID" dirty="0"/>
          </a:p>
          <a:p>
            <a:pPr marL="514350" lvl="0" indent="-514350">
              <a:lnSpc>
                <a:spcPct val="110000"/>
              </a:lnSpc>
              <a:spcBef>
                <a:spcPts val="0"/>
              </a:spcBef>
              <a:buFont typeface="+mj-lt"/>
              <a:buAutoNum type="arabicPeriod"/>
            </a:pPr>
            <a:r>
              <a:rPr lang="en-US" dirty="0" err="1" smtClean="0"/>
              <a:t>Industri</a:t>
            </a:r>
            <a:r>
              <a:rPr lang="en-US" dirty="0" smtClean="0"/>
              <a:t> </a:t>
            </a:r>
            <a:r>
              <a:rPr lang="en-US" dirty="0" err="1" smtClean="0"/>
              <a:t>kreatif</a:t>
            </a:r>
            <a:r>
              <a:rPr lang="id-ID" dirty="0" smtClean="0"/>
              <a:t>:</a:t>
            </a:r>
            <a:r>
              <a:rPr lang="en-US" dirty="0" smtClean="0"/>
              <a:t> </a:t>
            </a:r>
            <a:endParaRPr lang="id-ID" dirty="0"/>
          </a:p>
          <a:p>
            <a:pPr marL="514350" lvl="0" indent="-514350">
              <a:lnSpc>
                <a:spcPct val="110000"/>
              </a:lnSpc>
              <a:spcBef>
                <a:spcPts val="0"/>
              </a:spcBef>
              <a:buFont typeface="+mj-lt"/>
              <a:buAutoNum type="arabicPeriod"/>
            </a:pPr>
            <a:r>
              <a:rPr lang="en-US" dirty="0" err="1" smtClean="0"/>
              <a:t>Industri</a:t>
            </a:r>
            <a:r>
              <a:rPr lang="en-US" dirty="0" smtClean="0"/>
              <a:t> </a:t>
            </a:r>
            <a:r>
              <a:rPr lang="en-US" dirty="0" err="1" smtClean="0"/>
              <a:t>hiburan</a:t>
            </a:r>
            <a:r>
              <a:rPr lang="id-ID" dirty="0" smtClean="0"/>
              <a:t>:</a:t>
            </a:r>
            <a:endParaRPr lang="id-ID" dirty="0"/>
          </a:p>
          <a:p>
            <a:pPr marL="514350" indent="-514350">
              <a:lnSpc>
                <a:spcPct val="110000"/>
              </a:lnSpc>
              <a:spcBef>
                <a:spcPts val="0"/>
              </a:spcBef>
              <a:buFont typeface="+mj-lt"/>
              <a:buAutoNum type="arabicPeriod"/>
            </a:pPr>
            <a:r>
              <a:rPr lang="en-US" dirty="0" err="1"/>
              <a:t>Peluang</a:t>
            </a:r>
            <a:r>
              <a:rPr lang="en-US" dirty="0"/>
              <a:t> </a:t>
            </a:r>
            <a:r>
              <a:rPr lang="en-US" dirty="0" err="1"/>
              <a:t>bisnis</a:t>
            </a:r>
            <a:r>
              <a:rPr lang="en-US" dirty="0"/>
              <a:t> </a:t>
            </a:r>
            <a:r>
              <a:rPr lang="en-US" dirty="0" err="1"/>
              <a:t>pada</a:t>
            </a:r>
            <a:r>
              <a:rPr lang="en-US" dirty="0"/>
              <a:t> </a:t>
            </a:r>
            <a:r>
              <a:rPr lang="en-US" dirty="0" err="1"/>
              <a:t>bidang</a:t>
            </a:r>
            <a:r>
              <a:rPr lang="en-US" dirty="0"/>
              <a:t> </a:t>
            </a:r>
            <a:r>
              <a:rPr lang="en-US" i="1" dirty="0" smtClean="0"/>
              <a:t>entertainment</a:t>
            </a:r>
            <a:r>
              <a:rPr lang="id-ID" i="1" dirty="0" smtClean="0"/>
              <a:t>:</a:t>
            </a:r>
            <a:endParaRPr lang="id-ID" dirty="0"/>
          </a:p>
          <a:p>
            <a:pPr marL="514350" indent="-514350">
              <a:lnSpc>
                <a:spcPct val="110000"/>
              </a:lnSpc>
              <a:spcBef>
                <a:spcPts val="0"/>
              </a:spcBef>
              <a:buFont typeface="+mj-lt"/>
              <a:buAutoNum type="arabicPeriod"/>
            </a:pPr>
            <a:r>
              <a:rPr lang="en-US" dirty="0" smtClean="0"/>
              <a:t>Usaha </a:t>
            </a:r>
            <a:r>
              <a:rPr lang="en-US" dirty="0"/>
              <a:t>di </a:t>
            </a:r>
            <a:r>
              <a:rPr lang="en-US" dirty="0" err="1"/>
              <a:t>bidang</a:t>
            </a:r>
            <a:r>
              <a:rPr lang="en-US" dirty="0"/>
              <a:t> </a:t>
            </a:r>
            <a:r>
              <a:rPr lang="en-US" dirty="0" err="1" smtClean="0"/>
              <a:t>jasa</a:t>
            </a:r>
            <a:r>
              <a:rPr lang="id-ID" dirty="0" smtClean="0"/>
              <a:t>:</a:t>
            </a:r>
            <a:endParaRPr lang="id-ID" dirty="0"/>
          </a:p>
          <a:p>
            <a:pPr marL="514350" indent="-514350">
              <a:lnSpc>
                <a:spcPct val="110000"/>
              </a:lnSpc>
              <a:spcBef>
                <a:spcPts val="0"/>
              </a:spcBef>
              <a:buFont typeface="+mj-lt"/>
              <a:buAutoNum type="arabicPeriod"/>
            </a:pPr>
            <a:endParaRPr lang="id-ID" dirty="0"/>
          </a:p>
        </p:txBody>
      </p:sp>
      <p:sp>
        <p:nvSpPr>
          <p:cNvPr id="4" name="Content Placeholder 2"/>
          <p:cNvSpPr txBox="1">
            <a:spLocks/>
          </p:cNvSpPr>
          <p:nvPr/>
        </p:nvSpPr>
        <p:spPr>
          <a:xfrm>
            <a:off x="4499992" y="1639341"/>
            <a:ext cx="4402832" cy="4525963"/>
          </a:xfrm>
          <a:prstGeom prst="rect">
            <a:avLst/>
          </a:prstGeom>
          <a:ln>
            <a:solidFill>
              <a:schemeClr val="accent6">
                <a:lumMod val="60000"/>
                <a:lumOff val="40000"/>
              </a:schemeClr>
            </a:solidFill>
          </a:ln>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0"/>
              </a:spcBef>
              <a:buNone/>
            </a:pPr>
            <a:r>
              <a:rPr lang="id-ID" dirty="0" smtClean="0"/>
              <a:t>1. ?</a:t>
            </a:r>
          </a:p>
          <a:p>
            <a:pPr marL="0" indent="0">
              <a:spcBef>
                <a:spcPts val="0"/>
              </a:spcBef>
              <a:buNone/>
            </a:pPr>
            <a:r>
              <a:rPr lang="id-ID" dirty="0" smtClean="0"/>
              <a:t>2.</a:t>
            </a:r>
          </a:p>
          <a:p>
            <a:pPr marL="0" indent="0">
              <a:spcBef>
                <a:spcPts val="0"/>
              </a:spcBef>
              <a:buNone/>
            </a:pPr>
            <a:r>
              <a:rPr lang="id-ID" dirty="0" smtClean="0"/>
              <a:t>3.</a:t>
            </a:r>
          </a:p>
          <a:p>
            <a:pPr marL="0" indent="0">
              <a:spcBef>
                <a:spcPts val="0"/>
              </a:spcBef>
              <a:buNone/>
            </a:pPr>
            <a:r>
              <a:rPr lang="id-ID" dirty="0" smtClean="0"/>
              <a:t>4.</a:t>
            </a:r>
          </a:p>
          <a:p>
            <a:pPr marL="0" indent="0">
              <a:spcBef>
                <a:spcPts val="0"/>
              </a:spcBef>
              <a:buNone/>
            </a:pPr>
            <a:r>
              <a:rPr lang="id-ID" dirty="0" smtClean="0"/>
              <a:t>5.</a:t>
            </a:r>
          </a:p>
          <a:p>
            <a:pPr marL="0" indent="0">
              <a:spcBef>
                <a:spcPts val="0"/>
              </a:spcBef>
              <a:buNone/>
            </a:pPr>
            <a:r>
              <a:rPr lang="id-ID" dirty="0" smtClean="0"/>
              <a:t>6. </a:t>
            </a:r>
          </a:p>
          <a:p>
            <a:pPr marL="0" indent="0">
              <a:spcBef>
                <a:spcPts val="0"/>
              </a:spcBef>
              <a:buNone/>
            </a:pPr>
            <a:endParaRPr lang="id-ID" dirty="0" smtClean="0"/>
          </a:p>
        </p:txBody>
      </p:sp>
    </p:spTree>
    <p:extLst>
      <p:ext uri="{BB962C8B-B14F-4D97-AF65-F5344CB8AC3E}">
        <p14:creationId xmlns:p14="http://schemas.microsoft.com/office/powerpoint/2010/main" val="28267735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EVALUASI</a:t>
            </a:r>
            <a:endParaRPr lang="id-ID" dirty="0"/>
          </a:p>
        </p:txBody>
      </p:sp>
      <p:sp>
        <p:nvSpPr>
          <p:cNvPr id="3" name="Content Placeholder 2"/>
          <p:cNvSpPr>
            <a:spLocks noGrp="1"/>
          </p:cNvSpPr>
          <p:nvPr>
            <p:ph idx="1"/>
          </p:nvPr>
        </p:nvSpPr>
        <p:spPr/>
        <p:txBody>
          <a:bodyPr>
            <a:normAutofit lnSpcReduction="10000"/>
          </a:bodyPr>
          <a:lstStyle/>
          <a:p>
            <a:pPr lvl="0"/>
            <a:r>
              <a:rPr lang="en-US" dirty="0" smtClean="0"/>
              <a:t>UTS: </a:t>
            </a:r>
            <a:r>
              <a:rPr lang="en-US" dirty="0"/>
              <a:t>40% </a:t>
            </a:r>
            <a:endParaRPr lang="id-ID" dirty="0" smtClean="0"/>
          </a:p>
          <a:p>
            <a:pPr marL="0" lvl="0" indent="0">
              <a:buNone/>
            </a:pPr>
            <a:r>
              <a:rPr lang="id-ID" dirty="0"/>
              <a:t>	</a:t>
            </a:r>
            <a:r>
              <a:rPr lang="id-ID" dirty="0" smtClean="0"/>
              <a:t>PRESENTASI INDIVIDU/KELOMPOK KECIL   </a:t>
            </a:r>
          </a:p>
          <a:p>
            <a:pPr marL="0" lvl="0" indent="0">
              <a:buNone/>
            </a:pPr>
            <a:r>
              <a:rPr lang="id-ID" dirty="0"/>
              <a:t> </a:t>
            </a:r>
            <a:r>
              <a:rPr lang="id-ID" dirty="0" smtClean="0"/>
              <a:t>         PENGEMBANGAN IDE2 USAHA </a:t>
            </a:r>
          </a:p>
          <a:p>
            <a:pPr marL="0" lvl="0" indent="0">
              <a:buNone/>
            </a:pPr>
            <a:r>
              <a:rPr lang="id-ID" dirty="0"/>
              <a:t> </a:t>
            </a:r>
            <a:r>
              <a:rPr lang="id-ID" dirty="0" smtClean="0"/>
              <a:t>         DALAM LINGKUP TEKNIK MESIN</a:t>
            </a:r>
            <a:endParaRPr lang="id-ID" dirty="0"/>
          </a:p>
          <a:p>
            <a:pPr lvl="0"/>
            <a:r>
              <a:rPr lang="en-US" dirty="0" smtClean="0"/>
              <a:t>UAS:</a:t>
            </a:r>
            <a:r>
              <a:rPr lang="id-ID" dirty="0" smtClean="0"/>
              <a:t> 5</a:t>
            </a:r>
            <a:r>
              <a:rPr lang="en-US" dirty="0" smtClean="0"/>
              <a:t>0</a:t>
            </a:r>
            <a:r>
              <a:rPr lang="en-US" dirty="0"/>
              <a:t>% </a:t>
            </a:r>
            <a:endParaRPr lang="id-ID" dirty="0" smtClean="0"/>
          </a:p>
          <a:p>
            <a:pPr marL="0" lvl="0" indent="0">
              <a:buNone/>
            </a:pPr>
            <a:r>
              <a:rPr lang="id-ID" dirty="0"/>
              <a:t>	</a:t>
            </a:r>
            <a:r>
              <a:rPr lang="en-US" dirty="0" smtClean="0"/>
              <a:t>PRESENTASI </a:t>
            </a:r>
            <a:r>
              <a:rPr lang="en-US" dirty="0"/>
              <a:t>BUSINESS PLAN DAN </a:t>
            </a:r>
            <a:r>
              <a:rPr lang="id-ID" dirty="0"/>
              <a:t>Proposal </a:t>
            </a:r>
            <a:endParaRPr lang="id-ID" dirty="0" smtClean="0"/>
          </a:p>
          <a:p>
            <a:pPr marL="0" lvl="0" indent="0">
              <a:buNone/>
            </a:pPr>
            <a:r>
              <a:rPr lang="id-ID" dirty="0"/>
              <a:t>	</a:t>
            </a:r>
            <a:r>
              <a:rPr lang="id-ID" dirty="0" smtClean="0"/>
              <a:t>PKM</a:t>
            </a:r>
            <a:endParaRPr lang="id-ID" dirty="0"/>
          </a:p>
          <a:p>
            <a:r>
              <a:rPr lang="en-US" dirty="0" err="1" smtClean="0"/>
              <a:t>Keaktifan</a:t>
            </a:r>
            <a:r>
              <a:rPr lang="id-ID" dirty="0" smtClean="0"/>
              <a:t>: 10%</a:t>
            </a:r>
            <a:endParaRPr lang="id-ID" dirty="0"/>
          </a:p>
        </p:txBody>
      </p:sp>
    </p:spTree>
    <p:extLst>
      <p:ext uri="{BB962C8B-B14F-4D97-AF65-F5344CB8AC3E}">
        <p14:creationId xmlns:p14="http://schemas.microsoft.com/office/powerpoint/2010/main" val="7350741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DO &amp; DON’T</a:t>
            </a:r>
            <a:endParaRPr lang="id-ID" dirty="0"/>
          </a:p>
        </p:txBody>
      </p:sp>
      <p:sp>
        <p:nvSpPr>
          <p:cNvPr id="3" name="Content Placeholder 2"/>
          <p:cNvSpPr>
            <a:spLocks noGrp="1"/>
          </p:cNvSpPr>
          <p:nvPr>
            <p:ph idx="1"/>
          </p:nvPr>
        </p:nvSpPr>
        <p:spPr>
          <a:xfrm>
            <a:off x="457200" y="1600200"/>
            <a:ext cx="8229600" cy="4925144"/>
          </a:xfrm>
        </p:spPr>
        <p:txBody>
          <a:bodyPr>
            <a:normAutofit fontScale="92500" lnSpcReduction="10000"/>
          </a:bodyPr>
          <a:lstStyle/>
          <a:p>
            <a:r>
              <a:rPr lang="id-ID" dirty="0" smtClean="0"/>
              <a:t>Keterlambatan maksimal 15 menit, </a:t>
            </a:r>
            <a:r>
              <a:rPr lang="fi-FI" dirty="0" smtClean="0"/>
              <a:t>Dosen </a:t>
            </a:r>
            <a:r>
              <a:rPr lang="fi-FI" dirty="0"/>
              <a:t>jika belum hadir akan memberikan konfirmasi ke koordinator </a:t>
            </a:r>
            <a:r>
              <a:rPr lang="fi-FI" dirty="0" smtClean="0"/>
              <a:t>kelas</a:t>
            </a:r>
            <a:r>
              <a:rPr lang="id-ID" dirty="0"/>
              <a:t> </a:t>
            </a:r>
            <a:r>
              <a:rPr lang="id-ID" dirty="0" smtClean="0"/>
              <a:t>sebelumnya</a:t>
            </a:r>
            <a:endParaRPr lang="id-ID" dirty="0"/>
          </a:p>
          <a:p>
            <a:pPr lvl="0"/>
            <a:r>
              <a:rPr lang="fi-FI" dirty="0"/>
              <a:t>Mahasiswa terlambat 15 menit boleh masuk, namun tidak diperkenankan mengisi presensi </a:t>
            </a:r>
            <a:endParaRPr lang="id-ID" dirty="0"/>
          </a:p>
          <a:p>
            <a:pPr lvl="0"/>
            <a:r>
              <a:rPr lang="fi-FI" dirty="0"/>
              <a:t>Mahasiswa </a:t>
            </a:r>
            <a:r>
              <a:rPr lang="id-ID" dirty="0" smtClean="0"/>
              <a:t>i</a:t>
            </a:r>
            <a:r>
              <a:rPr lang="fi-FI" dirty="0" smtClean="0"/>
              <a:t>jin </a:t>
            </a:r>
            <a:r>
              <a:rPr lang="fi-FI" dirty="0"/>
              <a:t>ditunjukkan dengan surat</a:t>
            </a:r>
            <a:endParaRPr lang="id-ID" dirty="0"/>
          </a:p>
          <a:p>
            <a:pPr lvl="0"/>
            <a:r>
              <a:rPr lang="id-ID" dirty="0" smtClean="0"/>
              <a:t>Busana sopan</a:t>
            </a:r>
            <a:r>
              <a:rPr lang="fi-FI" dirty="0" smtClean="0"/>
              <a:t> </a:t>
            </a:r>
            <a:r>
              <a:rPr lang="fi-FI" dirty="0"/>
              <a:t>dan bersepatu</a:t>
            </a:r>
            <a:endParaRPr lang="id-ID" dirty="0"/>
          </a:p>
          <a:p>
            <a:pPr lvl="0"/>
            <a:r>
              <a:rPr lang="fi-FI" dirty="0"/>
              <a:t>No gadget (kecuali kondisi SCL</a:t>
            </a:r>
            <a:r>
              <a:rPr lang="fi-FI" dirty="0" smtClean="0"/>
              <a:t>)</a:t>
            </a:r>
            <a:endParaRPr lang="id-ID" dirty="0" smtClean="0"/>
          </a:p>
          <a:p>
            <a:pPr lvl="0"/>
            <a:r>
              <a:rPr lang="id-ID" dirty="0" smtClean="0"/>
              <a:t>Any more?</a:t>
            </a:r>
          </a:p>
          <a:p>
            <a:pPr lvl="0"/>
            <a:r>
              <a:rPr lang="id-ID" dirty="0" smtClean="0"/>
              <a:t>Koordinator : Alwan 083112740555</a:t>
            </a:r>
            <a:endParaRPr lang="id-ID" dirty="0"/>
          </a:p>
        </p:txBody>
      </p:sp>
    </p:spTree>
    <p:extLst>
      <p:ext uri="{BB962C8B-B14F-4D97-AF65-F5344CB8AC3E}">
        <p14:creationId xmlns:p14="http://schemas.microsoft.com/office/powerpoint/2010/main" val="6146310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Daftar Pustaka</a:t>
            </a:r>
            <a:endParaRPr lang="id-ID" b="1" dirty="0"/>
          </a:p>
        </p:txBody>
      </p:sp>
      <p:sp>
        <p:nvSpPr>
          <p:cNvPr id="3" name="Content Placeholder 2"/>
          <p:cNvSpPr>
            <a:spLocks noGrp="1"/>
          </p:cNvSpPr>
          <p:nvPr>
            <p:ph idx="1"/>
          </p:nvPr>
        </p:nvSpPr>
        <p:spPr>
          <a:xfrm>
            <a:off x="285720" y="1357298"/>
            <a:ext cx="8686800" cy="4525963"/>
          </a:xfrm>
        </p:spPr>
        <p:txBody>
          <a:bodyPr>
            <a:normAutofit fontScale="92500" lnSpcReduction="10000"/>
          </a:bodyPr>
          <a:lstStyle/>
          <a:p>
            <a:r>
              <a:rPr lang="id-ID" sz="2400" smtClean="0"/>
              <a:t>Asri Laksm</a:t>
            </a:r>
            <a:r>
              <a:rPr lang="en-US" sz="2400"/>
              <a:t>Agus Susanto, 2008, </a:t>
            </a:r>
            <a:r>
              <a:rPr lang="id-ID" sz="2400" i="1">
                <a:cs typeface="Times New Roman" panose="02020603050405020304" pitchFamily="18" charset="0"/>
              </a:rPr>
              <a:t>Pengembangan Profesi Perencana Ruang Melalui Spesialisasi Dan Etika Profesi</a:t>
            </a:r>
            <a:r>
              <a:rPr lang="en-US" sz="2400" i="1">
                <a:cs typeface="Times New Roman" panose="02020603050405020304" pitchFamily="18" charset="0"/>
              </a:rPr>
              <a:t>, </a:t>
            </a:r>
            <a:r>
              <a:rPr lang="en-US" sz="2400">
                <a:cs typeface="Times New Roman" panose="02020603050405020304" pitchFamily="18" charset="0"/>
              </a:rPr>
              <a:t>diakses dari </a:t>
            </a:r>
            <a:r>
              <a:rPr lang="en-US" sz="2400">
                <a:cs typeface="Times New Roman" panose="02020603050405020304" pitchFamily="18" charset="0"/>
                <a:hlinkClick r:id="rId2"/>
              </a:rPr>
              <a:t>http://penataanruang.pu.go.id</a:t>
            </a:r>
            <a:r>
              <a:rPr lang="en-US" sz="2400">
                <a:cs typeface="Times New Roman" panose="02020603050405020304" pitchFamily="18" charset="0"/>
              </a:rPr>
              <a:t> tanggal 1 Sept. 2015</a:t>
            </a:r>
          </a:p>
          <a:p>
            <a:r>
              <a:rPr lang="id-ID" sz="2400"/>
              <a:t>Bappenas, 2012</a:t>
            </a:r>
            <a:r>
              <a:rPr lang="en-US" sz="2400"/>
              <a:t>, diakses dari bappenas.go.id tanggal 5 Sept. 2013.</a:t>
            </a:r>
          </a:p>
          <a:p>
            <a:r>
              <a:rPr lang="en-US" sz="2400" smtClean="0"/>
              <a:t>Data BPS, </a:t>
            </a:r>
            <a:r>
              <a:rPr lang="id-ID" sz="2400" smtClean="0"/>
              <a:t>201</a:t>
            </a:r>
            <a:r>
              <a:rPr lang="en-US" sz="2400" smtClean="0"/>
              <a:t>5 diakses dari </a:t>
            </a:r>
            <a:r>
              <a:rPr lang="en-US" sz="2400" smtClean="0">
                <a:hlinkClick r:id="rId3"/>
              </a:rPr>
              <a:t>www.bps.go.id</a:t>
            </a:r>
            <a:r>
              <a:rPr lang="en-US" sz="2400" smtClean="0"/>
              <a:t> tanggal 1 Sept. 2015</a:t>
            </a:r>
            <a:endParaRPr lang="id-ID" sz="2400" dirty="0" smtClean="0"/>
          </a:p>
          <a:p>
            <a:pPr lvl="0"/>
            <a:r>
              <a:rPr lang="en-US" sz="2400" smtClean="0"/>
              <a:t>Ir</a:t>
            </a:r>
            <a:r>
              <a:rPr lang="id-ID" sz="2400"/>
              <a:t>iani dkk, 2006, </a:t>
            </a:r>
            <a:r>
              <a:rPr lang="id-ID" sz="2400" i="1"/>
              <a:t>Dasar-dasar Kewirausahaan</a:t>
            </a:r>
            <a:r>
              <a:rPr lang="id-ID" sz="2400"/>
              <a:t>, Sebelas maret University Press, Surakarta</a:t>
            </a:r>
            <a:r>
              <a:rPr lang="id-ID" sz="2400" smtClean="0"/>
              <a:t>.</a:t>
            </a:r>
            <a:endParaRPr lang="en-US" sz="2400" smtClean="0"/>
          </a:p>
          <a:p>
            <a:pPr lvl="0"/>
            <a:r>
              <a:rPr lang="en-US" sz="2400" smtClean="0"/>
              <a:t>Janiarto, P, 2013, Perkuliahan dan prospek kerja lulusan teknik mesin diakses dari </a:t>
            </a:r>
            <a:r>
              <a:rPr lang="en-US" sz="2400" smtClean="0">
                <a:hlinkClick r:id="rId4"/>
              </a:rPr>
              <a:t>www.jurusankuliah.info</a:t>
            </a:r>
            <a:r>
              <a:rPr lang="en-US" sz="2400" smtClean="0"/>
              <a:t> tgl 10 Sept. 2015</a:t>
            </a:r>
            <a:endParaRPr lang="en-US" sz="2400"/>
          </a:p>
          <a:p>
            <a:r>
              <a:rPr lang="id-ID" sz="2400" smtClean="0"/>
              <a:t>Musyawaroh</a:t>
            </a:r>
            <a:r>
              <a:rPr lang="id-ID" sz="2400" dirty="0" smtClean="0"/>
              <a:t>, 2009, </a:t>
            </a:r>
            <a:r>
              <a:rPr lang="it-IT" sz="2400" i="1" dirty="0" smtClean="0"/>
              <a:t>Upaya Mempersiapkan Pendidikan</a:t>
            </a:r>
            <a:r>
              <a:rPr lang="id-ID" sz="2400" i="1" dirty="0" smtClean="0"/>
              <a:t> </a:t>
            </a:r>
            <a:r>
              <a:rPr lang="it-IT" sz="2400" i="1" dirty="0" smtClean="0"/>
              <a:t>Professional Dan Wirausaha</a:t>
            </a:r>
            <a:r>
              <a:rPr lang="id-ID" sz="2400" i="1" dirty="0" smtClean="0"/>
              <a:t> </a:t>
            </a:r>
            <a:r>
              <a:rPr lang="it-IT" sz="2400" i="1" dirty="0" smtClean="0"/>
              <a:t>Pada Perkuliahan Di Prodi Arsitektur</a:t>
            </a:r>
            <a:r>
              <a:rPr lang="id-ID" sz="2400" i="1" dirty="0" smtClean="0"/>
              <a:t>, </a:t>
            </a:r>
            <a:r>
              <a:rPr lang="it-IT" sz="2400" i="1" dirty="0" smtClean="0"/>
              <a:t>Studi Kasus Prodi Arsitektur Ft. Uns</a:t>
            </a:r>
            <a:r>
              <a:rPr lang="id-ID" sz="2400" i="1" dirty="0" smtClean="0"/>
              <a:t>, </a:t>
            </a:r>
            <a:r>
              <a:rPr lang="id-ID" sz="2400" dirty="0" smtClean="0"/>
              <a:t>makalah dipresentasikan pada Seminar Nasional Pendidikan Arsitektur di FT. UNS 2009.</a:t>
            </a:r>
          </a:p>
          <a:p>
            <a:endParaRPr lang="id-ID"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5400" b="1"/>
              <a:t>t</a:t>
            </a:r>
            <a:r>
              <a:rPr lang="en-US" sz="5400" b="1" smtClean="0"/>
              <a:t>erima kasih</a:t>
            </a:r>
            <a:br>
              <a:rPr lang="en-US" sz="5400" b="1" smtClean="0"/>
            </a:br>
            <a:r>
              <a:rPr lang="en-US" sz="5400" b="1" smtClean="0"/>
              <a:t>matur nuwun</a:t>
            </a:r>
            <a:br>
              <a:rPr lang="en-US" sz="5400" b="1" smtClean="0"/>
            </a:br>
            <a:r>
              <a:rPr lang="en-US" sz="5400" b="1" smtClean="0"/>
              <a:t>syukron</a:t>
            </a:r>
            <a:endParaRPr lang="en-US" sz="5400" b="1"/>
          </a:p>
        </p:txBody>
      </p:sp>
    </p:spTree>
    <p:extLst>
      <p:ext uri="{BB962C8B-B14F-4D97-AF65-F5344CB8AC3E}">
        <p14:creationId xmlns:p14="http://schemas.microsoft.com/office/powerpoint/2010/main" val="896250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838200"/>
            <a:ext cx="8610600" cy="5831160"/>
          </a:xfrm>
        </p:spPr>
        <p:txBody>
          <a:bodyPr>
            <a:noAutofit/>
          </a:bodyPr>
          <a:lstStyle/>
          <a:p>
            <a:r>
              <a:rPr lang="en-US" sz="2800" dirty="0" err="1"/>
              <a:t>Pada</a:t>
            </a:r>
            <a:r>
              <a:rPr lang="en-US" sz="2800" dirty="0"/>
              <a:t> </a:t>
            </a:r>
            <a:r>
              <a:rPr lang="en-US" sz="2800" dirty="0" err="1"/>
              <a:t>tahun</a:t>
            </a:r>
            <a:r>
              <a:rPr lang="en-US" sz="2800" dirty="0"/>
              <a:t> </a:t>
            </a:r>
            <a:r>
              <a:rPr lang="en-US" sz="2800" dirty="0" smtClean="0"/>
              <a:t>2016</a:t>
            </a:r>
            <a:r>
              <a:rPr lang="id-ID" sz="2800" dirty="0" smtClean="0"/>
              <a:t> </a:t>
            </a:r>
            <a:r>
              <a:rPr lang="en-US" sz="2800" dirty="0" err="1" smtClean="0"/>
              <a:t>jumlah</a:t>
            </a:r>
            <a:r>
              <a:rPr lang="en-US" sz="2800" dirty="0" smtClean="0"/>
              <a:t> </a:t>
            </a:r>
            <a:r>
              <a:rPr lang="en-US" sz="2800" dirty="0" err="1"/>
              <a:t>wirausaha</a:t>
            </a:r>
            <a:r>
              <a:rPr lang="en-US" sz="2800" dirty="0"/>
              <a:t> di Indonesia </a:t>
            </a:r>
            <a:r>
              <a:rPr lang="en-US" sz="2800" dirty="0" smtClean="0"/>
              <a:t>3,1</a:t>
            </a:r>
            <a:r>
              <a:rPr lang="en-US" sz="2800" dirty="0"/>
              <a:t>% (</a:t>
            </a:r>
            <a:r>
              <a:rPr lang="en-US" sz="2800" dirty="0" err="1"/>
              <a:t>menurut</a:t>
            </a:r>
            <a:r>
              <a:rPr lang="en-US" sz="2800" dirty="0"/>
              <a:t> </a:t>
            </a:r>
            <a:r>
              <a:rPr lang="en-US" sz="2800" dirty="0" err="1"/>
              <a:t>Menkop</a:t>
            </a:r>
            <a:r>
              <a:rPr lang="en-US" sz="2800" dirty="0"/>
              <a:t> </a:t>
            </a:r>
            <a:r>
              <a:rPr lang="en-US" sz="2800" dirty="0" err="1"/>
              <a:t>dan</a:t>
            </a:r>
            <a:r>
              <a:rPr lang="en-US" sz="2800" dirty="0"/>
              <a:t> UKM, </a:t>
            </a:r>
            <a:r>
              <a:rPr lang="en-US" sz="2800" dirty="0" err="1" smtClean="0"/>
              <a:t>dalam</a:t>
            </a:r>
            <a:r>
              <a:rPr lang="en-US" sz="2800" dirty="0" smtClean="0"/>
              <a:t> </a:t>
            </a:r>
            <a:r>
              <a:rPr lang="en-US" sz="2800" u="sng" dirty="0" smtClean="0">
                <a:hlinkClick r:id="rId2"/>
              </a:rPr>
              <a:t>http</a:t>
            </a:r>
            <a:r>
              <a:rPr lang="en-US" sz="2800" u="sng" dirty="0">
                <a:hlinkClick r:id="rId2"/>
              </a:rPr>
              <a:t>://www.depkop.go.id</a:t>
            </a:r>
            <a:r>
              <a:rPr lang="en-US" sz="2800" dirty="0"/>
              <a:t> 11 </a:t>
            </a:r>
            <a:r>
              <a:rPr lang="en-US" sz="2800" dirty="0" err="1"/>
              <a:t>maret</a:t>
            </a:r>
            <a:r>
              <a:rPr lang="en-US" sz="2800" dirty="0"/>
              <a:t> 2017). </a:t>
            </a:r>
            <a:r>
              <a:rPr lang="en-US" sz="2800" dirty="0" err="1" smtClean="0"/>
              <a:t>Bertumbuhnya</a:t>
            </a:r>
            <a:r>
              <a:rPr lang="en-US" sz="2800" dirty="0" smtClean="0"/>
              <a:t> </a:t>
            </a:r>
            <a:r>
              <a:rPr lang="en-US" sz="2800" dirty="0" err="1"/>
              <a:t>wirausaha</a:t>
            </a:r>
            <a:r>
              <a:rPr lang="en-US" sz="2800" dirty="0"/>
              <a:t> </a:t>
            </a:r>
            <a:r>
              <a:rPr lang="en-US" sz="2800" dirty="0" err="1"/>
              <a:t>tak</a:t>
            </a:r>
            <a:r>
              <a:rPr lang="en-US" sz="2800" dirty="0"/>
              <a:t> </a:t>
            </a:r>
            <a:r>
              <a:rPr lang="en-US" sz="2800" dirty="0" err="1"/>
              <a:t>lepas</a:t>
            </a:r>
            <a:r>
              <a:rPr lang="en-US" sz="2800" dirty="0"/>
              <a:t> </a:t>
            </a:r>
            <a:r>
              <a:rPr lang="en-US" sz="2800" dirty="0" err="1"/>
              <a:t>dari</a:t>
            </a:r>
            <a:r>
              <a:rPr lang="en-US" sz="2800" dirty="0"/>
              <a:t> </a:t>
            </a:r>
            <a:r>
              <a:rPr lang="en-US" sz="2800" dirty="0" err="1" smtClean="0"/>
              <a:t>peran</a:t>
            </a:r>
            <a:r>
              <a:rPr lang="en-US" sz="2800" dirty="0" smtClean="0"/>
              <a:t> </a:t>
            </a:r>
            <a:r>
              <a:rPr lang="en-US" sz="2800" dirty="0" err="1" smtClean="0"/>
              <a:t>masyarakat</a:t>
            </a:r>
            <a:r>
              <a:rPr lang="en-US" sz="2800" dirty="0" smtClean="0"/>
              <a:t> </a:t>
            </a:r>
            <a:r>
              <a:rPr lang="en-US" sz="2800" dirty="0" err="1"/>
              <a:t>bersama</a:t>
            </a:r>
            <a:r>
              <a:rPr lang="en-US" sz="2800" dirty="0"/>
              <a:t> </a:t>
            </a:r>
            <a:r>
              <a:rPr lang="en-US" sz="2800" dirty="0" err="1"/>
              <a:t>pemerintah</a:t>
            </a:r>
            <a:r>
              <a:rPr lang="en-US" sz="2800" dirty="0"/>
              <a:t> yang </a:t>
            </a:r>
            <a:r>
              <a:rPr lang="en-US" sz="2800" dirty="0" err="1"/>
              <a:t>terus</a:t>
            </a:r>
            <a:r>
              <a:rPr lang="en-US" sz="2800" dirty="0"/>
              <a:t> </a:t>
            </a:r>
            <a:r>
              <a:rPr lang="en-US" sz="2800" dirty="0" err="1"/>
              <a:t>mendorong</a:t>
            </a:r>
            <a:r>
              <a:rPr lang="en-US" sz="2800" dirty="0"/>
              <a:t>, </a:t>
            </a:r>
            <a:r>
              <a:rPr lang="en-US" sz="2800" dirty="0" err="1"/>
              <a:t>juga</a:t>
            </a:r>
            <a:r>
              <a:rPr lang="en-US" sz="2800" dirty="0"/>
              <a:t> </a:t>
            </a:r>
            <a:r>
              <a:rPr lang="en-US" sz="2800" dirty="0" err="1"/>
              <a:t>swasta</a:t>
            </a:r>
            <a:r>
              <a:rPr lang="en-US" sz="2800" dirty="0"/>
              <a:t> </a:t>
            </a:r>
            <a:r>
              <a:rPr lang="en-US" sz="2800" dirty="0" err="1"/>
              <a:t>dan</a:t>
            </a:r>
            <a:r>
              <a:rPr lang="en-US" sz="2800" dirty="0"/>
              <a:t> </a:t>
            </a:r>
            <a:r>
              <a:rPr lang="en-US" sz="2800" dirty="0" err="1"/>
              <a:t>kalangan</a:t>
            </a:r>
            <a:r>
              <a:rPr lang="en-US" sz="2800" dirty="0"/>
              <a:t> </a:t>
            </a:r>
            <a:r>
              <a:rPr lang="en-US" sz="2800" dirty="0" err="1"/>
              <a:t>mahasiswa</a:t>
            </a:r>
            <a:r>
              <a:rPr lang="en-US" sz="2800" dirty="0"/>
              <a:t> </a:t>
            </a:r>
            <a:r>
              <a:rPr lang="en-US" sz="2800" dirty="0" err="1"/>
              <a:t>atau</a:t>
            </a:r>
            <a:r>
              <a:rPr lang="en-US" sz="2800" dirty="0"/>
              <a:t> </a:t>
            </a:r>
            <a:r>
              <a:rPr lang="en-US" sz="2800" dirty="0" err="1"/>
              <a:t>kampus</a:t>
            </a:r>
            <a:r>
              <a:rPr lang="en-US" sz="2800" dirty="0"/>
              <a:t>.</a:t>
            </a:r>
          </a:p>
          <a:p>
            <a:r>
              <a:rPr lang="en-US" sz="2800" dirty="0"/>
              <a:t>Ratio </a:t>
            </a:r>
            <a:r>
              <a:rPr lang="en-US" sz="2800" dirty="0" err="1"/>
              <a:t>wirausaha</a:t>
            </a:r>
            <a:r>
              <a:rPr lang="en-US" sz="2800" dirty="0"/>
              <a:t> </a:t>
            </a:r>
            <a:r>
              <a:rPr lang="en-US" sz="2800" dirty="0" err="1"/>
              <a:t>sebesar</a:t>
            </a:r>
            <a:r>
              <a:rPr lang="en-US" sz="2800" dirty="0"/>
              <a:t> 3,1 </a:t>
            </a:r>
            <a:r>
              <a:rPr lang="id-ID" sz="2800" dirty="0" smtClean="0"/>
              <a:t>%</a:t>
            </a:r>
            <a:r>
              <a:rPr lang="en-US" sz="2800" dirty="0" smtClean="0"/>
              <a:t> </a:t>
            </a:r>
            <a:r>
              <a:rPr lang="en-US" sz="2800" dirty="0" err="1"/>
              <a:t>itu</a:t>
            </a:r>
            <a:r>
              <a:rPr lang="en-US" sz="2800" dirty="0"/>
              <a:t> </a:t>
            </a:r>
            <a:r>
              <a:rPr lang="en-US" sz="2800" dirty="0" err="1"/>
              <a:t>masih</a:t>
            </a:r>
            <a:r>
              <a:rPr lang="en-US" sz="2800" dirty="0"/>
              <a:t> </a:t>
            </a:r>
            <a:r>
              <a:rPr lang="en-US" sz="2800" dirty="0" err="1"/>
              <a:t>lebih</a:t>
            </a:r>
            <a:r>
              <a:rPr lang="en-US" sz="2800" dirty="0"/>
              <a:t> </a:t>
            </a:r>
            <a:r>
              <a:rPr lang="en-US" sz="2800" dirty="0" err="1"/>
              <a:t>rendah</a:t>
            </a:r>
            <a:r>
              <a:rPr lang="en-US" sz="2800" dirty="0"/>
              <a:t> </a:t>
            </a:r>
            <a:r>
              <a:rPr lang="en-US" sz="2800" dirty="0" err="1"/>
              <a:t>dibandingkan</a:t>
            </a:r>
            <a:r>
              <a:rPr lang="en-US" sz="2800" dirty="0"/>
              <a:t> </a:t>
            </a:r>
            <a:r>
              <a:rPr lang="en-US" sz="2800" dirty="0" err="1"/>
              <a:t>dengan</a:t>
            </a:r>
            <a:r>
              <a:rPr lang="en-US" sz="2800" dirty="0"/>
              <a:t> </a:t>
            </a:r>
            <a:r>
              <a:rPr lang="en-US" sz="2800" dirty="0" err="1"/>
              <a:t>negara</a:t>
            </a:r>
            <a:r>
              <a:rPr lang="en-US" sz="2800" dirty="0"/>
              <a:t> lain </a:t>
            </a:r>
            <a:r>
              <a:rPr lang="en-US" sz="2800" dirty="0" err="1"/>
              <a:t>seperti</a:t>
            </a:r>
            <a:r>
              <a:rPr lang="en-US" sz="2800" dirty="0"/>
              <a:t> Malaysia 5 </a:t>
            </a:r>
            <a:r>
              <a:rPr lang="id-ID" sz="2800" dirty="0" smtClean="0"/>
              <a:t>%</a:t>
            </a:r>
            <a:r>
              <a:rPr lang="en-US" sz="2800" dirty="0" smtClean="0"/>
              <a:t>, </a:t>
            </a:r>
            <a:r>
              <a:rPr lang="en-US" sz="2800" dirty="0"/>
              <a:t>China 10 </a:t>
            </a:r>
            <a:r>
              <a:rPr lang="id-ID" sz="2800" dirty="0" smtClean="0"/>
              <a:t>%</a:t>
            </a:r>
            <a:r>
              <a:rPr lang="en-US" sz="2800" dirty="0" smtClean="0"/>
              <a:t>, </a:t>
            </a:r>
            <a:r>
              <a:rPr lang="en-US" sz="2800" dirty="0" err="1"/>
              <a:t>Singapura</a:t>
            </a:r>
            <a:r>
              <a:rPr lang="en-US" sz="2800" dirty="0"/>
              <a:t> 7 </a:t>
            </a:r>
            <a:r>
              <a:rPr lang="id-ID" sz="2800" dirty="0" smtClean="0"/>
              <a:t>%</a:t>
            </a:r>
            <a:r>
              <a:rPr lang="en-US" sz="2800" dirty="0" smtClean="0"/>
              <a:t>, </a:t>
            </a:r>
            <a:r>
              <a:rPr lang="en-US" sz="2800" dirty="0" err="1"/>
              <a:t>Jepang</a:t>
            </a:r>
            <a:r>
              <a:rPr lang="en-US" sz="2800" dirty="0"/>
              <a:t> 11 </a:t>
            </a:r>
            <a:r>
              <a:rPr lang="id-ID" sz="2800" dirty="0" smtClean="0"/>
              <a:t>%</a:t>
            </a:r>
            <a:r>
              <a:rPr lang="en-US" sz="2800" dirty="0" smtClean="0"/>
              <a:t> </a:t>
            </a:r>
            <a:r>
              <a:rPr lang="en-US" sz="2800" dirty="0" err="1"/>
              <a:t>maupun</a:t>
            </a:r>
            <a:r>
              <a:rPr lang="en-US" sz="2800" dirty="0"/>
              <a:t> AS yang 12 </a:t>
            </a:r>
            <a:r>
              <a:rPr lang="id-ID" sz="2800" dirty="0" smtClean="0"/>
              <a:t>%</a:t>
            </a:r>
            <a:r>
              <a:rPr lang="en-US" sz="2800" dirty="0" smtClean="0"/>
              <a:t>. </a:t>
            </a:r>
            <a:endParaRPr lang="en-US" sz="2800" dirty="0"/>
          </a:p>
          <a:p>
            <a:endParaRPr lang="en-US" sz="2800" dirty="0"/>
          </a:p>
        </p:txBody>
      </p:sp>
    </p:spTree>
    <p:extLst>
      <p:ext uri="{BB962C8B-B14F-4D97-AF65-F5344CB8AC3E}">
        <p14:creationId xmlns:p14="http://schemas.microsoft.com/office/powerpoint/2010/main" val="22206951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381539"/>
            <a:ext cx="8515672" cy="5143805"/>
          </a:xfrm>
        </p:spPr>
        <p:txBody>
          <a:bodyPr>
            <a:normAutofit fontScale="85000" lnSpcReduction="20000"/>
          </a:bodyPr>
          <a:lstStyle/>
          <a:p>
            <a:pPr marL="0" indent="0" algn="just">
              <a:lnSpc>
                <a:spcPct val="120000"/>
              </a:lnSpc>
              <a:spcBef>
                <a:spcPts val="0"/>
              </a:spcBef>
              <a:buNone/>
            </a:pPr>
            <a:r>
              <a:rPr lang="en-US" dirty="0"/>
              <a:t>Indonesia </a:t>
            </a:r>
            <a:r>
              <a:rPr lang="en-US" dirty="0" err="1"/>
              <a:t>memiliki</a:t>
            </a:r>
            <a:r>
              <a:rPr lang="en-US" dirty="0"/>
              <a:t> </a:t>
            </a:r>
            <a:r>
              <a:rPr lang="en-US" dirty="0" err="1"/>
              <a:t>tingkat</a:t>
            </a:r>
            <a:r>
              <a:rPr lang="en-US" dirty="0"/>
              <a:t> p</a:t>
            </a:r>
            <a:r>
              <a:rPr lang="id-ID" dirty="0"/>
              <a:t>engangguran </a:t>
            </a:r>
            <a:r>
              <a:rPr lang="id-ID" dirty="0" smtClean="0"/>
              <a:t>terbuka 5,28% atau sekitar 7.05 jt </a:t>
            </a:r>
            <a:r>
              <a:rPr lang="id-ID" dirty="0" smtClean="0"/>
              <a:t>org tahun 2019. </a:t>
            </a:r>
            <a:r>
              <a:rPr lang="id-ID" dirty="0" smtClean="0"/>
              <a:t>P</a:t>
            </a:r>
            <a:r>
              <a:rPr lang="en-US" dirty="0" err="1" smtClean="0"/>
              <a:t>engangguran</a:t>
            </a:r>
            <a:r>
              <a:rPr lang="en-US" dirty="0" smtClean="0"/>
              <a:t> </a:t>
            </a:r>
            <a:r>
              <a:rPr lang="en-US" dirty="0" err="1"/>
              <a:t>terbuka</a:t>
            </a:r>
            <a:r>
              <a:rPr lang="en-US" dirty="0"/>
              <a:t> </a:t>
            </a:r>
            <a:r>
              <a:rPr lang="id-ID" dirty="0"/>
              <a:t>merupakan bagian dari angkatan kerja yang tidak bekerja atau sedang mencari pekerjaan. </a:t>
            </a:r>
            <a:endParaRPr lang="id-ID" dirty="0" smtClean="0"/>
          </a:p>
          <a:p>
            <a:pPr marL="0" indent="0" algn="just">
              <a:buNone/>
            </a:pPr>
            <a:r>
              <a:rPr lang="id-ID" dirty="0" smtClean="0"/>
              <a:t>Terdiri </a:t>
            </a:r>
            <a:r>
              <a:rPr lang="id-ID" dirty="0"/>
              <a:t>dari mereka yang </a:t>
            </a:r>
            <a:r>
              <a:rPr lang="en-US" dirty="0"/>
              <a:t>(</a:t>
            </a:r>
            <a:r>
              <a:rPr lang="en-US" dirty="0" err="1"/>
              <a:t>Musyawaroh</a:t>
            </a:r>
            <a:r>
              <a:rPr lang="en-US" dirty="0"/>
              <a:t>, 2009) </a:t>
            </a:r>
            <a:r>
              <a:rPr lang="id-ID" dirty="0"/>
              <a:t>:</a:t>
            </a:r>
            <a:endParaRPr lang="en-US" dirty="0"/>
          </a:p>
          <a:p>
            <a:pPr lvl="0"/>
            <a:r>
              <a:rPr lang="id-ID" dirty="0"/>
              <a:t>belum pernah bekerja sama sekali </a:t>
            </a:r>
            <a:endParaRPr lang="en-US" dirty="0"/>
          </a:p>
          <a:p>
            <a:pPr lvl="0"/>
            <a:r>
              <a:rPr lang="id-ID" dirty="0"/>
              <a:t>sudah penah berkerja</a:t>
            </a:r>
            <a:endParaRPr lang="en-US" dirty="0"/>
          </a:p>
          <a:p>
            <a:pPr lvl="0"/>
            <a:r>
              <a:rPr lang="id-ID" dirty="0"/>
              <a:t>sedang mempersiapkan suatu usaha</a:t>
            </a:r>
            <a:endParaRPr lang="en-US" dirty="0"/>
          </a:p>
          <a:p>
            <a:pPr lvl="0"/>
            <a:r>
              <a:rPr lang="id-ID" dirty="0"/>
              <a:t>tidak mencari pekerjaan karena merasa tidak mungkin untuk mendapatkan pekerjaan</a:t>
            </a:r>
            <a:endParaRPr lang="en-US" dirty="0"/>
          </a:p>
          <a:p>
            <a:pPr lvl="0"/>
            <a:r>
              <a:rPr lang="id-ID" dirty="0"/>
              <a:t>mereka yang sudah memiliki pekerjaan tetapi belum mulai bekerja</a:t>
            </a:r>
            <a:endParaRPr lang="en-US" dirty="0"/>
          </a:p>
          <a:p>
            <a:endParaRPr lang="en-US" dirty="0"/>
          </a:p>
        </p:txBody>
      </p:sp>
      <p:sp>
        <p:nvSpPr>
          <p:cNvPr id="4" name="Title 1"/>
          <p:cNvSpPr>
            <a:spLocks noGrp="1"/>
          </p:cNvSpPr>
          <p:nvPr>
            <p:ph type="title"/>
          </p:nvPr>
        </p:nvSpPr>
        <p:spPr>
          <a:xfrm>
            <a:off x="457200" y="228600"/>
            <a:ext cx="8229600" cy="1143000"/>
          </a:xfrm>
        </p:spPr>
        <p:txBody>
          <a:bodyPr/>
          <a:lstStyle/>
          <a:p>
            <a:r>
              <a:rPr lang="id-ID" b="1" dirty="0" smtClean="0">
                <a:solidFill>
                  <a:srgbClr val="C00000"/>
                </a:solidFill>
              </a:rPr>
              <a:t>Pengangguran</a:t>
            </a:r>
            <a:endParaRPr lang="id-ID" b="1" dirty="0">
              <a:solidFill>
                <a:srgbClr val="C00000"/>
              </a:solidFill>
            </a:endParaRPr>
          </a:p>
        </p:txBody>
      </p:sp>
    </p:spTree>
    <p:extLst>
      <p:ext uri="{BB962C8B-B14F-4D97-AF65-F5344CB8AC3E}">
        <p14:creationId xmlns:p14="http://schemas.microsoft.com/office/powerpoint/2010/main" val="2036716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440236" y="990600"/>
            <a:ext cx="8703764" cy="4495800"/>
          </a:xfrm>
          <a:prstGeom prst="rect">
            <a:avLst/>
          </a:prstGeom>
        </p:spPr>
      </p:pic>
    </p:spTree>
    <p:extLst>
      <p:ext uri="{BB962C8B-B14F-4D97-AF65-F5344CB8AC3E}">
        <p14:creationId xmlns:p14="http://schemas.microsoft.com/office/powerpoint/2010/main" val="30969428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n w="0"/>
                <a:solidFill>
                  <a:srgbClr val="C00000"/>
                </a:solidFill>
                <a:effectLst>
                  <a:outerShdw blurRad="38100" dist="19050" dir="2700000" algn="tl" rotWithShape="0">
                    <a:schemeClr val="dk1">
                      <a:alpha val="40000"/>
                    </a:schemeClr>
                  </a:outerShdw>
                </a:effectLst>
              </a:rPr>
              <a:t>PHK </a:t>
            </a:r>
            <a:endParaRPr lang="en-US" sz="5400" b="1" dirty="0">
              <a:ln w="0"/>
              <a:solidFill>
                <a:srgbClr val="C00000"/>
              </a:solidFill>
              <a:effectLst>
                <a:outerShdw blurRad="38100" dist="19050" dir="2700000" algn="tl" rotWithShape="0">
                  <a:schemeClr val="dk1">
                    <a:alpha val="40000"/>
                  </a:schemeClr>
                </a:outerShdw>
              </a:effectLst>
            </a:endParaRPr>
          </a:p>
        </p:txBody>
      </p:sp>
      <p:sp>
        <p:nvSpPr>
          <p:cNvPr id="3" name="Content Placeholder 2"/>
          <p:cNvSpPr>
            <a:spLocks noGrp="1"/>
          </p:cNvSpPr>
          <p:nvPr>
            <p:ph idx="1"/>
          </p:nvPr>
        </p:nvSpPr>
        <p:spPr>
          <a:xfrm>
            <a:off x="457200" y="1417638"/>
            <a:ext cx="8534400" cy="4665117"/>
          </a:xfrm>
        </p:spPr>
        <p:txBody>
          <a:bodyPr>
            <a:normAutofit fontScale="92500" lnSpcReduction="20000"/>
          </a:bodyPr>
          <a:lstStyle/>
          <a:p>
            <a:r>
              <a:rPr lang="en-US" dirty="0" err="1"/>
              <a:t>Sekitar</a:t>
            </a:r>
            <a:r>
              <a:rPr lang="en-US" dirty="0"/>
              <a:t> 7.000 </a:t>
            </a:r>
            <a:r>
              <a:rPr lang="en-US" dirty="0" err="1"/>
              <a:t>ribu</a:t>
            </a:r>
            <a:r>
              <a:rPr lang="en-US" dirty="0"/>
              <a:t> </a:t>
            </a:r>
            <a:r>
              <a:rPr lang="en-US" dirty="0" err="1"/>
              <a:t>buruh</a:t>
            </a:r>
            <a:r>
              <a:rPr lang="en-US" dirty="0"/>
              <a:t> di </a:t>
            </a:r>
            <a:r>
              <a:rPr lang="en-US" dirty="0" err="1"/>
              <a:t>wilayah</a:t>
            </a:r>
            <a:r>
              <a:rPr lang="en-US" dirty="0"/>
              <a:t> </a:t>
            </a:r>
            <a:r>
              <a:rPr lang="en-US" dirty="0" err="1"/>
              <a:t>Provinsi</a:t>
            </a:r>
            <a:r>
              <a:rPr lang="en-US" dirty="0"/>
              <a:t> </a:t>
            </a:r>
            <a:r>
              <a:rPr lang="en-US" dirty="0" err="1"/>
              <a:t>Banten</a:t>
            </a:r>
            <a:r>
              <a:rPr lang="en-US" dirty="0"/>
              <a:t> </a:t>
            </a:r>
            <a:r>
              <a:rPr lang="en-US" dirty="0" err="1"/>
              <a:t>terkena</a:t>
            </a:r>
            <a:r>
              <a:rPr lang="en-US" dirty="0"/>
              <a:t> </a:t>
            </a:r>
            <a:r>
              <a:rPr lang="en-US" dirty="0" err="1"/>
              <a:t>pemutusan</a:t>
            </a:r>
            <a:r>
              <a:rPr lang="en-US" dirty="0"/>
              <a:t> </a:t>
            </a:r>
            <a:r>
              <a:rPr lang="en-US" dirty="0" err="1"/>
              <a:t>hubungan</a:t>
            </a:r>
            <a:r>
              <a:rPr lang="en-US" dirty="0"/>
              <a:t> </a:t>
            </a:r>
            <a:r>
              <a:rPr lang="en-US" dirty="0" err="1"/>
              <a:t>kerja</a:t>
            </a:r>
            <a:r>
              <a:rPr lang="en-US" dirty="0"/>
              <a:t> (PHK). </a:t>
            </a:r>
            <a:r>
              <a:rPr lang="en-US" dirty="0" err="1"/>
              <a:t>Kepala</a:t>
            </a:r>
            <a:r>
              <a:rPr lang="en-US" dirty="0"/>
              <a:t> </a:t>
            </a:r>
            <a:r>
              <a:rPr lang="en-US" dirty="0" err="1"/>
              <a:t>Dinas</a:t>
            </a:r>
            <a:r>
              <a:rPr lang="en-US" dirty="0"/>
              <a:t> </a:t>
            </a:r>
            <a:r>
              <a:rPr lang="en-US" dirty="0" err="1"/>
              <a:t>Tenaga</a:t>
            </a:r>
            <a:r>
              <a:rPr lang="en-US" dirty="0"/>
              <a:t> </a:t>
            </a:r>
            <a:r>
              <a:rPr lang="en-US" dirty="0" err="1"/>
              <a:t>Kerja</a:t>
            </a:r>
            <a:r>
              <a:rPr lang="en-US" dirty="0"/>
              <a:t> </a:t>
            </a:r>
            <a:r>
              <a:rPr lang="en-US" dirty="0" err="1"/>
              <a:t>dan</a:t>
            </a:r>
            <a:r>
              <a:rPr lang="en-US" dirty="0"/>
              <a:t> </a:t>
            </a:r>
            <a:r>
              <a:rPr lang="en-US" dirty="0" err="1"/>
              <a:t>Transmograsi</a:t>
            </a:r>
            <a:r>
              <a:rPr lang="en-US" dirty="0"/>
              <a:t> (</a:t>
            </a:r>
            <a:r>
              <a:rPr lang="en-US" dirty="0" err="1"/>
              <a:t>Disnakertrans</a:t>
            </a:r>
            <a:r>
              <a:rPr lang="en-US" dirty="0"/>
              <a:t>) </a:t>
            </a:r>
            <a:r>
              <a:rPr lang="en-US" dirty="0" err="1"/>
              <a:t>Provinsi</a:t>
            </a:r>
            <a:r>
              <a:rPr lang="en-US" dirty="0"/>
              <a:t> </a:t>
            </a:r>
            <a:r>
              <a:rPr lang="en-US" dirty="0" err="1"/>
              <a:t>Banten</a:t>
            </a:r>
            <a:r>
              <a:rPr lang="en-US" dirty="0"/>
              <a:t> </a:t>
            </a:r>
            <a:r>
              <a:rPr lang="en-US" dirty="0" err="1"/>
              <a:t>Gudaya</a:t>
            </a:r>
            <a:r>
              <a:rPr lang="en-US" dirty="0"/>
              <a:t> </a:t>
            </a:r>
            <a:r>
              <a:rPr lang="en-US" dirty="0" err="1"/>
              <a:t>Latuconsina</a:t>
            </a:r>
            <a:r>
              <a:rPr lang="en-US" dirty="0"/>
              <a:t> </a:t>
            </a:r>
            <a:r>
              <a:rPr lang="en-US" dirty="0" err="1"/>
              <a:t>mengatakan</a:t>
            </a:r>
            <a:r>
              <a:rPr lang="en-US" dirty="0"/>
              <a:t> 7.000 </a:t>
            </a:r>
            <a:r>
              <a:rPr lang="en-US" dirty="0" err="1"/>
              <a:t>buruh</a:t>
            </a:r>
            <a:r>
              <a:rPr lang="en-US" dirty="0"/>
              <a:t> yang </a:t>
            </a:r>
            <a:r>
              <a:rPr lang="en-US" dirty="0" err="1"/>
              <a:t>terkena</a:t>
            </a:r>
            <a:r>
              <a:rPr lang="en-US" dirty="0"/>
              <a:t> PHK </a:t>
            </a:r>
            <a:r>
              <a:rPr lang="en-US" dirty="0" err="1"/>
              <a:t>tersebut</a:t>
            </a:r>
            <a:r>
              <a:rPr lang="en-US" dirty="0"/>
              <a:t> </a:t>
            </a:r>
            <a:r>
              <a:rPr lang="en-US" dirty="0" err="1"/>
              <a:t>berasal</a:t>
            </a:r>
            <a:r>
              <a:rPr lang="en-US" dirty="0"/>
              <a:t> </a:t>
            </a:r>
            <a:r>
              <a:rPr lang="en-US" dirty="0" err="1"/>
              <a:t>dari</a:t>
            </a:r>
            <a:r>
              <a:rPr lang="en-US" dirty="0"/>
              <a:t> </a:t>
            </a:r>
            <a:r>
              <a:rPr lang="id-ID" dirty="0" smtClean="0"/>
              <a:t>4</a:t>
            </a:r>
            <a:r>
              <a:rPr lang="en-US" dirty="0" smtClean="0"/>
              <a:t> </a:t>
            </a:r>
            <a:r>
              <a:rPr lang="en-US" dirty="0" err="1"/>
              <a:t>perusahaan</a:t>
            </a:r>
            <a:r>
              <a:rPr lang="en-US" dirty="0"/>
              <a:t> yang </a:t>
            </a:r>
            <a:r>
              <a:rPr lang="en-US" dirty="0" err="1"/>
              <a:t>ada</a:t>
            </a:r>
            <a:r>
              <a:rPr lang="en-US" dirty="0"/>
              <a:t> di </a:t>
            </a:r>
            <a:r>
              <a:rPr lang="en-US" dirty="0" err="1"/>
              <a:t>Kabupaten</a:t>
            </a:r>
            <a:r>
              <a:rPr lang="en-US" dirty="0"/>
              <a:t> </a:t>
            </a:r>
            <a:r>
              <a:rPr lang="en-US" dirty="0" err="1"/>
              <a:t>Serang</a:t>
            </a:r>
            <a:r>
              <a:rPr lang="en-US" dirty="0"/>
              <a:t> </a:t>
            </a:r>
            <a:r>
              <a:rPr lang="en-US" dirty="0" err="1"/>
              <a:t>dan</a:t>
            </a:r>
            <a:r>
              <a:rPr lang="en-US" dirty="0"/>
              <a:t> </a:t>
            </a:r>
            <a:r>
              <a:rPr lang="en-US" dirty="0" err="1"/>
              <a:t>Kabupaten</a:t>
            </a:r>
            <a:r>
              <a:rPr lang="en-US" dirty="0"/>
              <a:t> </a:t>
            </a:r>
            <a:r>
              <a:rPr lang="en-US" dirty="0" err="1" smtClean="0"/>
              <a:t>Tangerang</a:t>
            </a:r>
            <a:r>
              <a:rPr lang="en-US" dirty="0" smtClean="0"/>
              <a:t> (tempo.co metro 31 </a:t>
            </a:r>
            <a:r>
              <a:rPr lang="en-US" dirty="0" err="1" smtClean="0"/>
              <a:t>Agustus</a:t>
            </a:r>
            <a:r>
              <a:rPr lang="en-US" dirty="0" smtClean="0"/>
              <a:t> 2015)</a:t>
            </a:r>
          </a:p>
          <a:p>
            <a:r>
              <a:rPr lang="en-US" dirty="0" smtClean="0"/>
              <a:t>27.000 </a:t>
            </a:r>
            <a:r>
              <a:rPr lang="en-US" dirty="0" err="1" smtClean="0"/>
              <a:t>buruh</a:t>
            </a:r>
            <a:r>
              <a:rPr lang="en-US" dirty="0" smtClean="0"/>
              <a:t> di PHK </a:t>
            </a:r>
            <a:r>
              <a:rPr lang="en-US" dirty="0" err="1" smtClean="0"/>
              <a:t>karena</a:t>
            </a:r>
            <a:r>
              <a:rPr lang="en-US" dirty="0" smtClean="0"/>
              <a:t> rupiah </a:t>
            </a:r>
            <a:r>
              <a:rPr lang="en-US" dirty="0" err="1" smtClean="0"/>
              <a:t>melemah</a:t>
            </a:r>
            <a:r>
              <a:rPr lang="en-US" dirty="0" smtClean="0"/>
              <a:t> (</a:t>
            </a:r>
            <a:r>
              <a:rPr lang="en-US" dirty="0" err="1" smtClean="0"/>
              <a:t>tvOne</a:t>
            </a:r>
            <a:r>
              <a:rPr lang="en-US" dirty="0" smtClean="0"/>
              <a:t>, 1 September 2015</a:t>
            </a:r>
            <a:r>
              <a:rPr lang="en-US" dirty="0" smtClean="0"/>
              <a:t>)</a:t>
            </a:r>
            <a:endParaRPr lang="id-ID" dirty="0" smtClean="0"/>
          </a:p>
          <a:p>
            <a:r>
              <a:rPr lang="id-ID" dirty="0" smtClean="0"/>
              <a:t>PHK indosat oreedoo 677 org tahun 2019 (liputan 6)</a:t>
            </a:r>
            <a:endParaRPr lang="en-US" dirty="0"/>
          </a:p>
        </p:txBody>
      </p:sp>
    </p:spTree>
    <p:extLst>
      <p:ext uri="{BB962C8B-B14F-4D97-AF65-F5344CB8AC3E}">
        <p14:creationId xmlns:p14="http://schemas.microsoft.com/office/powerpoint/2010/main" val="22262980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483506" y="19878"/>
            <a:ext cx="6495753" cy="646331"/>
          </a:xfrm>
          <a:prstGeom prst="rect">
            <a:avLst/>
          </a:prstGeom>
          <a:noFill/>
        </p:spPr>
        <p:txBody>
          <a:bodyPr wrap="none" rtlCol="0">
            <a:spAutoFit/>
          </a:bodyPr>
          <a:lstStyle/>
          <a:p>
            <a:r>
              <a:rPr lang="en-US" sz="3600" b="1" smtClean="0">
                <a:solidFill>
                  <a:srgbClr val="FF0000"/>
                </a:solidFill>
              </a:rPr>
              <a:t>Kondisi tenaga kerja di Indonesia</a:t>
            </a:r>
            <a:endParaRPr lang="id-ID" sz="3600" b="1" dirty="0">
              <a:solidFill>
                <a:srgbClr val="FF0000"/>
              </a:solidFill>
            </a:endParaRPr>
          </a:p>
        </p:txBody>
      </p:sp>
      <p:sp>
        <p:nvSpPr>
          <p:cNvPr id="5" name="Rectangle 4"/>
          <p:cNvSpPr/>
          <p:nvPr/>
        </p:nvSpPr>
        <p:spPr>
          <a:xfrm>
            <a:off x="3312" y="666209"/>
            <a:ext cx="8912087" cy="6109365"/>
          </a:xfrm>
          <a:prstGeom prst="rect">
            <a:avLst/>
          </a:prstGeom>
        </p:spPr>
        <p:txBody>
          <a:bodyPr wrap="square">
            <a:spAutoFit/>
          </a:bodyPr>
          <a:lstStyle/>
          <a:p>
            <a:pPr marL="457200" indent="-457200">
              <a:buFont typeface="+mj-lt"/>
              <a:buAutoNum type="arabicPeriod"/>
            </a:pPr>
            <a:r>
              <a:rPr lang="en-US" sz="2300" b="1" dirty="0" err="1">
                <a:solidFill>
                  <a:prstClr val="black"/>
                </a:solidFill>
              </a:rPr>
              <a:t>Angkatan</a:t>
            </a:r>
            <a:r>
              <a:rPr lang="en-US" sz="2300" b="1" dirty="0">
                <a:solidFill>
                  <a:prstClr val="black"/>
                </a:solidFill>
              </a:rPr>
              <a:t> </a:t>
            </a:r>
            <a:r>
              <a:rPr lang="en-US" sz="2300" b="1" dirty="0" err="1">
                <a:solidFill>
                  <a:prstClr val="black"/>
                </a:solidFill>
              </a:rPr>
              <a:t>kerja</a:t>
            </a:r>
            <a:r>
              <a:rPr lang="en-US" sz="2300" b="1" dirty="0">
                <a:solidFill>
                  <a:prstClr val="black"/>
                </a:solidFill>
              </a:rPr>
              <a:t> Indonesia </a:t>
            </a:r>
            <a:r>
              <a:rPr lang="en-US" sz="2300" b="1" dirty="0" err="1">
                <a:solidFill>
                  <a:prstClr val="black"/>
                </a:solidFill>
              </a:rPr>
              <a:t>pada</a:t>
            </a:r>
            <a:r>
              <a:rPr lang="en-US" sz="2300" b="1" dirty="0">
                <a:solidFill>
                  <a:prstClr val="black"/>
                </a:solidFill>
              </a:rPr>
              <a:t> </a:t>
            </a:r>
            <a:r>
              <a:rPr lang="en-US" sz="2300" b="1" dirty="0" err="1">
                <a:solidFill>
                  <a:prstClr val="black"/>
                </a:solidFill>
              </a:rPr>
              <a:t>Februari</a:t>
            </a:r>
            <a:r>
              <a:rPr lang="en-US" sz="2300" b="1" dirty="0">
                <a:solidFill>
                  <a:prstClr val="black"/>
                </a:solidFill>
              </a:rPr>
              <a:t> 2015 </a:t>
            </a:r>
            <a:r>
              <a:rPr lang="en-US" sz="2300" b="1" dirty="0" err="1">
                <a:solidFill>
                  <a:prstClr val="black"/>
                </a:solidFill>
              </a:rPr>
              <a:t>sebanyak</a:t>
            </a:r>
            <a:r>
              <a:rPr lang="en-US" sz="2300" b="1" dirty="0">
                <a:solidFill>
                  <a:prstClr val="black"/>
                </a:solidFill>
              </a:rPr>
              <a:t> 128,3 </a:t>
            </a:r>
            <a:r>
              <a:rPr lang="en-US" sz="2300" b="1" dirty="0" err="1">
                <a:solidFill>
                  <a:prstClr val="black"/>
                </a:solidFill>
              </a:rPr>
              <a:t>juta</a:t>
            </a:r>
            <a:r>
              <a:rPr lang="en-US" sz="2300" b="1" dirty="0">
                <a:solidFill>
                  <a:prstClr val="black"/>
                </a:solidFill>
              </a:rPr>
              <a:t> </a:t>
            </a:r>
            <a:r>
              <a:rPr lang="en-US" sz="2300" b="1" dirty="0" smtClean="0">
                <a:solidFill>
                  <a:prstClr val="black"/>
                </a:solidFill>
              </a:rPr>
              <a:t>orang (BPS 2015), </a:t>
            </a:r>
            <a:r>
              <a:rPr lang="en-US" sz="2300" b="1" dirty="0" err="1" smtClean="0">
                <a:solidFill>
                  <a:prstClr val="black"/>
                </a:solidFill>
              </a:rPr>
              <a:t>jumlah</a:t>
            </a:r>
            <a:r>
              <a:rPr lang="en-US" sz="2300" b="1" dirty="0" smtClean="0">
                <a:solidFill>
                  <a:prstClr val="black"/>
                </a:solidFill>
              </a:rPr>
              <a:t> </a:t>
            </a:r>
            <a:r>
              <a:rPr lang="en-US" sz="2300" b="1" dirty="0" err="1" smtClean="0">
                <a:solidFill>
                  <a:prstClr val="black"/>
                </a:solidFill>
              </a:rPr>
              <a:t>penduduk</a:t>
            </a:r>
            <a:r>
              <a:rPr lang="en-US" sz="2300" b="1" dirty="0" smtClean="0">
                <a:solidFill>
                  <a:prstClr val="black"/>
                </a:solidFill>
              </a:rPr>
              <a:t> </a:t>
            </a:r>
            <a:r>
              <a:rPr lang="en-US" sz="2300" b="1" dirty="0" err="1">
                <a:solidFill>
                  <a:prstClr val="black"/>
                </a:solidFill>
              </a:rPr>
              <a:t>bekerja</a:t>
            </a:r>
            <a:r>
              <a:rPr lang="en-US" sz="2300" b="1" dirty="0">
                <a:solidFill>
                  <a:prstClr val="black"/>
                </a:solidFill>
              </a:rPr>
              <a:t> </a:t>
            </a:r>
            <a:r>
              <a:rPr lang="en-US" sz="2300" b="1" dirty="0" err="1">
                <a:solidFill>
                  <a:prstClr val="black"/>
                </a:solidFill>
              </a:rPr>
              <a:t>masih</a:t>
            </a:r>
            <a:r>
              <a:rPr lang="en-US" sz="2300" b="1" dirty="0">
                <a:solidFill>
                  <a:prstClr val="black"/>
                </a:solidFill>
              </a:rPr>
              <a:t> </a:t>
            </a:r>
            <a:r>
              <a:rPr lang="en-US" sz="2300" b="1" dirty="0" err="1">
                <a:solidFill>
                  <a:prstClr val="black"/>
                </a:solidFill>
              </a:rPr>
              <a:t>didominasi</a:t>
            </a:r>
            <a:r>
              <a:rPr lang="en-US" sz="2300" b="1" dirty="0">
                <a:solidFill>
                  <a:prstClr val="black"/>
                </a:solidFill>
              </a:rPr>
              <a:t> </a:t>
            </a:r>
            <a:r>
              <a:rPr lang="en-US" sz="2300" b="1" dirty="0" err="1">
                <a:solidFill>
                  <a:prstClr val="black"/>
                </a:solidFill>
              </a:rPr>
              <a:t>oleh</a:t>
            </a:r>
            <a:r>
              <a:rPr lang="en-US" sz="2300" b="1" dirty="0">
                <a:solidFill>
                  <a:prstClr val="black"/>
                </a:solidFill>
              </a:rPr>
              <a:t> </a:t>
            </a:r>
            <a:r>
              <a:rPr lang="en-US" sz="2300" b="1" dirty="0" err="1">
                <a:solidFill>
                  <a:prstClr val="black"/>
                </a:solidFill>
              </a:rPr>
              <a:t>mereka</a:t>
            </a:r>
            <a:r>
              <a:rPr lang="en-US" sz="2300" b="1" dirty="0">
                <a:solidFill>
                  <a:prstClr val="black"/>
                </a:solidFill>
              </a:rPr>
              <a:t> yang </a:t>
            </a:r>
            <a:r>
              <a:rPr lang="en-US" sz="2300" b="1" dirty="0" err="1">
                <a:solidFill>
                  <a:prstClr val="black"/>
                </a:solidFill>
              </a:rPr>
              <a:t>berpendidikan</a:t>
            </a:r>
            <a:r>
              <a:rPr lang="en-US" sz="2300" b="1" dirty="0">
                <a:solidFill>
                  <a:prstClr val="black"/>
                </a:solidFill>
              </a:rPr>
              <a:t> SD </a:t>
            </a:r>
            <a:r>
              <a:rPr lang="en-US" sz="2300" b="1" dirty="0" err="1">
                <a:solidFill>
                  <a:prstClr val="black"/>
                </a:solidFill>
              </a:rPr>
              <a:t>ke</a:t>
            </a:r>
            <a:r>
              <a:rPr lang="en-US" sz="2300" b="1" dirty="0">
                <a:solidFill>
                  <a:prstClr val="black"/>
                </a:solidFill>
              </a:rPr>
              <a:t> </a:t>
            </a:r>
            <a:r>
              <a:rPr lang="en-US" sz="2300" b="1" dirty="0" err="1">
                <a:solidFill>
                  <a:prstClr val="black"/>
                </a:solidFill>
              </a:rPr>
              <a:t>bawah</a:t>
            </a:r>
            <a:r>
              <a:rPr lang="en-US" sz="2300" b="1" dirty="0">
                <a:solidFill>
                  <a:prstClr val="black"/>
                </a:solidFill>
              </a:rPr>
              <a:t> </a:t>
            </a:r>
            <a:r>
              <a:rPr lang="en-US" sz="2300" b="1" dirty="0" err="1">
                <a:solidFill>
                  <a:prstClr val="black"/>
                </a:solidFill>
              </a:rPr>
              <a:t>sebesar</a:t>
            </a:r>
            <a:r>
              <a:rPr lang="en-US" sz="2300" b="1" dirty="0">
                <a:solidFill>
                  <a:prstClr val="black"/>
                </a:solidFill>
              </a:rPr>
              <a:t> 45,19 </a:t>
            </a:r>
            <a:r>
              <a:rPr lang="id-ID" sz="2300" b="1" dirty="0" smtClean="0">
                <a:solidFill>
                  <a:prstClr val="black"/>
                </a:solidFill>
              </a:rPr>
              <a:t>%</a:t>
            </a:r>
            <a:r>
              <a:rPr lang="en-US" sz="2300" b="1" dirty="0" smtClean="0">
                <a:solidFill>
                  <a:prstClr val="black"/>
                </a:solidFill>
              </a:rPr>
              <a:t>, </a:t>
            </a:r>
            <a:r>
              <a:rPr lang="en-US" sz="2300" b="1" dirty="0" err="1">
                <a:solidFill>
                  <a:prstClr val="black"/>
                </a:solidFill>
              </a:rPr>
              <a:t>sementara</a:t>
            </a:r>
            <a:r>
              <a:rPr lang="en-US" sz="2300" b="1" dirty="0">
                <a:solidFill>
                  <a:prstClr val="black"/>
                </a:solidFill>
              </a:rPr>
              <a:t> </a:t>
            </a:r>
            <a:r>
              <a:rPr lang="en-US" sz="2300" b="1" dirty="0" err="1">
                <a:solidFill>
                  <a:prstClr val="black"/>
                </a:solidFill>
              </a:rPr>
              <a:t>penduduk</a:t>
            </a:r>
            <a:r>
              <a:rPr lang="en-US" sz="2300" b="1" dirty="0">
                <a:solidFill>
                  <a:prstClr val="black"/>
                </a:solidFill>
              </a:rPr>
              <a:t> </a:t>
            </a:r>
            <a:r>
              <a:rPr lang="en-US" sz="2300" b="1" dirty="0" err="1">
                <a:solidFill>
                  <a:prstClr val="black"/>
                </a:solidFill>
              </a:rPr>
              <a:t>bekerja</a:t>
            </a:r>
            <a:r>
              <a:rPr lang="en-US" sz="2300" b="1" dirty="0">
                <a:solidFill>
                  <a:prstClr val="black"/>
                </a:solidFill>
              </a:rPr>
              <a:t> </a:t>
            </a:r>
            <a:r>
              <a:rPr lang="en-US" sz="2300" b="1" dirty="0" err="1">
                <a:solidFill>
                  <a:prstClr val="black"/>
                </a:solidFill>
              </a:rPr>
              <a:t>dengan</a:t>
            </a:r>
            <a:r>
              <a:rPr lang="en-US" sz="2300" b="1" dirty="0">
                <a:solidFill>
                  <a:prstClr val="black"/>
                </a:solidFill>
              </a:rPr>
              <a:t> </a:t>
            </a:r>
            <a:r>
              <a:rPr lang="en-US" sz="2300" b="1" dirty="0" err="1">
                <a:solidFill>
                  <a:srgbClr val="FF0000"/>
                </a:solidFill>
              </a:rPr>
              <a:t>pendidikan</a:t>
            </a:r>
            <a:r>
              <a:rPr lang="en-US" sz="2300" b="1" dirty="0">
                <a:solidFill>
                  <a:srgbClr val="FF0000"/>
                </a:solidFill>
              </a:rPr>
              <a:t> </a:t>
            </a:r>
            <a:r>
              <a:rPr lang="en-US" sz="2300" b="1" dirty="0" err="1">
                <a:solidFill>
                  <a:srgbClr val="FF0000"/>
                </a:solidFill>
              </a:rPr>
              <a:t>Sarjana</a:t>
            </a:r>
            <a:r>
              <a:rPr lang="en-US" sz="2300" b="1" dirty="0">
                <a:solidFill>
                  <a:srgbClr val="FF0000"/>
                </a:solidFill>
              </a:rPr>
              <a:t> </a:t>
            </a:r>
            <a:r>
              <a:rPr lang="en-US" sz="2300" b="1" dirty="0" err="1">
                <a:solidFill>
                  <a:prstClr val="black"/>
                </a:solidFill>
              </a:rPr>
              <a:t>ke</a:t>
            </a:r>
            <a:r>
              <a:rPr lang="en-US" sz="2300" b="1" dirty="0">
                <a:solidFill>
                  <a:prstClr val="black"/>
                </a:solidFill>
              </a:rPr>
              <a:t> </a:t>
            </a:r>
            <a:r>
              <a:rPr lang="en-US" sz="2300" b="1" dirty="0" err="1">
                <a:solidFill>
                  <a:prstClr val="black"/>
                </a:solidFill>
              </a:rPr>
              <a:t>atas</a:t>
            </a:r>
            <a:r>
              <a:rPr lang="en-US" sz="2300" b="1" dirty="0">
                <a:solidFill>
                  <a:prstClr val="black"/>
                </a:solidFill>
              </a:rPr>
              <a:t> </a:t>
            </a:r>
            <a:r>
              <a:rPr lang="en-US" sz="2300" b="1" dirty="0" err="1">
                <a:solidFill>
                  <a:prstClr val="black"/>
                </a:solidFill>
              </a:rPr>
              <a:t>hanya</a:t>
            </a:r>
            <a:r>
              <a:rPr lang="en-US" sz="2300" b="1" dirty="0">
                <a:solidFill>
                  <a:prstClr val="black"/>
                </a:solidFill>
              </a:rPr>
              <a:t> </a:t>
            </a:r>
            <a:r>
              <a:rPr lang="en-US" sz="2300" b="1" dirty="0" err="1">
                <a:solidFill>
                  <a:srgbClr val="FF0000"/>
                </a:solidFill>
              </a:rPr>
              <a:t>sebesar</a:t>
            </a:r>
            <a:r>
              <a:rPr lang="en-US" sz="2300" b="1" dirty="0">
                <a:solidFill>
                  <a:srgbClr val="FF0000"/>
                </a:solidFill>
              </a:rPr>
              <a:t> 8,29 </a:t>
            </a:r>
            <a:r>
              <a:rPr lang="id-ID" sz="2300" b="1" dirty="0" smtClean="0">
                <a:solidFill>
                  <a:srgbClr val="FF0000"/>
                </a:solidFill>
              </a:rPr>
              <a:t>%</a:t>
            </a:r>
            <a:r>
              <a:rPr lang="en-US" sz="2300" b="1" dirty="0" smtClean="0">
                <a:solidFill>
                  <a:srgbClr val="FF0000"/>
                </a:solidFill>
              </a:rPr>
              <a:t> </a:t>
            </a:r>
          </a:p>
          <a:p>
            <a:pPr marL="457200" indent="-457200">
              <a:buFont typeface="+mj-lt"/>
              <a:buAutoNum type="arabicPeriod"/>
            </a:pPr>
            <a:r>
              <a:rPr lang="id-ID" sz="2300" b="1" dirty="0" smtClean="0">
                <a:solidFill>
                  <a:prstClr val="black"/>
                </a:solidFill>
              </a:rPr>
              <a:t>Harry Tanoesoedibdjo </a:t>
            </a:r>
            <a:r>
              <a:rPr lang="id-ID" sz="2300" b="1" dirty="0" smtClean="0">
                <a:solidFill>
                  <a:prstClr val="black"/>
                </a:solidFill>
                <a:sym typeface="Wingdings" pitchFamily="2" charset="2"/>
              </a:rPr>
              <a:t> </a:t>
            </a:r>
            <a:r>
              <a:rPr lang="id-ID" sz="2300" b="1" dirty="0" smtClean="0">
                <a:solidFill>
                  <a:prstClr val="black"/>
                </a:solidFill>
              </a:rPr>
              <a:t>Pemerintah harus mengeluarkan kebijakan yang mendorong dan memudahkan para pengusaha muda untuk tumbuh. Mulai dari kemudahan mendapatkan akses permodalan sampai pada pembinaan </a:t>
            </a:r>
            <a:r>
              <a:rPr lang="id-ID" sz="2300" b="1" i="1" dirty="0" smtClean="0">
                <a:solidFill>
                  <a:prstClr val="black"/>
                </a:solidFill>
              </a:rPr>
              <a:t>skill entrepreneurship</a:t>
            </a:r>
            <a:r>
              <a:rPr lang="id-ID" sz="2300" b="1" dirty="0" smtClean="0">
                <a:solidFill>
                  <a:prstClr val="black"/>
                </a:solidFill>
              </a:rPr>
              <a:t>.</a:t>
            </a:r>
          </a:p>
          <a:p>
            <a:pPr marL="457200" indent="-457200">
              <a:buFont typeface="+mj-lt"/>
              <a:buAutoNum type="arabicPeriod"/>
            </a:pPr>
            <a:r>
              <a:rPr lang="en-US" sz="2300" b="1" dirty="0" err="1" smtClean="0">
                <a:solidFill>
                  <a:prstClr val="black"/>
                </a:solidFill>
              </a:rPr>
              <a:t>Tahun</a:t>
            </a:r>
            <a:r>
              <a:rPr lang="en-US" sz="2300" b="1" dirty="0" smtClean="0">
                <a:solidFill>
                  <a:prstClr val="black"/>
                </a:solidFill>
              </a:rPr>
              <a:t> 2020-2030, bonus </a:t>
            </a:r>
            <a:r>
              <a:rPr lang="en-US" sz="2300" b="1" dirty="0" err="1" smtClean="0">
                <a:solidFill>
                  <a:prstClr val="black"/>
                </a:solidFill>
              </a:rPr>
              <a:t>jumlah</a:t>
            </a:r>
            <a:r>
              <a:rPr lang="en-US" sz="2300" b="1" dirty="0" smtClean="0">
                <a:solidFill>
                  <a:prstClr val="black"/>
                </a:solidFill>
              </a:rPr>
              <a:t> </a:t>
            </a:r>
            <a:r>
              <a:rPr lang="en-US" sz="2300" b="1" dirty="0" err="1" smtClean="0">
                <a:solidFill>
                  <a:prstClr val="black"/>
                </a:solidFill>
              </a:rPr>
              <a:t>usia</a:t>
            </a:r>
            <a:r>
              <a:rPr lang="en-US" sz="2300" b="1" dirty="0" smtClean="0">
                <a:solidFill>
                  <a:prstClr val="black"/>
                </a:solidFill>
              </a:rPr>
              <a:t> </a:t>
            </a:r>
            <a:r>
              <a:rPr lang="en-US" sz="2300" b="1" dirty="0" err="1" smtClean="0">
                <a:solidFill>
                  <a:prstClr val="black"/>
                </a:solidFill>
              </a:rPr>
              <a:t>produktif</a:t>
            </a:r>
            <a:r>
              <a:rPr lang="en-US" sz="2300" b="1" dirty="0" smtClean="0">
                <a:solidFill>
                  <a:prstClr val="black"/>
                </a:solidFill>
              </a:rPr>
              <a:t> di Indonesia 70%. </a:t>
            </a:r>
            <a:r>
              <a:rPr lang="en-US" sz="2300" b="1" dirty="0" err="1" smtClean="0">
                <a:solidFill>
                  <a:prstClr val="black"/>
                </a:solidFill>
              </a:rPr>
              <a:t>Mereka</a:t>
            </a:r>
            <a:r>
              <a:rPr lang="en-US" sz="2300" b="1" dirty="0" smtClean="0">
                <a:solidFill>
                  <a:prstClr val="black"/>
                </a:solidFill>
              </a:rPr>
              <a:t> </a:t>
            </a:r>
            <a:r>
              <a:rPr lang="en-US" sz="2300" b="1" dirty="0" err="1" smtClean="0">
                <a:solidFill>
                  <a:prstClr val="black"/>
                </a:solidFill>
              </a:rPr>
              <a:t>harus</a:t>
            </a:r>
            <a:r>
              <a:rPr lang="en-US" sz="2300" b="1" dirty="0" smtClean="0">
                <a:solidFill>
                  <a:prstClr val="black"/>
                </a:solidFill>
              </a:rPr>
              <a:t> </a:t>
            </a:r>
            <a:r>
              <a:rPr lang="en-US" sz="2300" b="1" dirty="0" err="1" smtClean="0">
                <a:solidFill>
                  <a:prstClr val="black"/>
                </a:solidFill>
              </a:rPr>
              <a:t>menyangga</a:t>
            </a:r>
            <a:r>
              <a:rPr lang="en-US" sz="2300" b="1" dirty="0" smtClean="0">
                <a:solidFill>
                  <a:prstClr val="black"/>
                </a:solidFill>
              </a:rPr>
              <a:t> 30% </a:t>
            </a:r>
            <a:r>
              <a:rPr lang="en-US" sz="2300" b="1" dirty="0" err="1" smtClean="0">
                <a:solidFill>
                  <a:prstClr val="black"/>
                </a:solidFill>
              </a:rPr>
              <a:t>usia</a:t>
            </a:r>
            <a:r>
              <a:rPr lang="en-US" sz="2300" b="1" dirty="0" smtClean="0">
                <a:solidFill>
                  <a:prstClr val="black"/>
                </a:solidFill>
              </a:rPr>
              <a:t> non </a:t>
            </a:r>
            <a:r>
              <a:rPr lang="en-US" sz="2300" b="1" dirty="0" err="1" smtClean="0">
                <a:solidFill>
                  <a:prstClr val="black"/>
                </a:solidFill>
              </a:rPr>
              <a:t>produktif</a:t>
            </a:r>
            <a:r>
              <a:rPr lang="en-US" sz="2300" b="1" dirty="0" smtClean="0">
                <a:solidFill>
                  <a:prstClr val="black"/>
                </a:solidFill>
              </a:rPr>
              <a:t> (</a:t>
            </a:r>
            <a:r>
              <a:rPr lang="en-US" sz="2300" b="1" dirty="0" err="1" smtClean="0">
                <a:solidFill>
                  <a:prstClr val="black"/>
                </a:solidFill>
              </a:rPr>
              <a:t>tvri</a:t>
            </a:r>
            <a:r>
              <a:rPr lang="en-US" sz="2300" b="1" dirty="0" smtClean="0">
                <a:solidFill>
                  <a:prstClr val="black"/>
                </a:solidFill>
              </a:rPr>
              <a:t>, 3 Mei 2017).</a:t>
            </a:r>
          </a:p>
          <a:p>
            <a:pPr lvl="1"/>
            <a:r>
              <a:rPr lang="en-US" sz="2300" b="1" dirty="0" err="1" smtClean="0">
                <a:solidFill>
                  <a:prstClr val="black"/>
                </a:solidFill>
              </a:rPr>
              <a:t>Berkah</a:t>
            </a:r>
            <a:r>
              <a:rPr lang="en-US" sz="2300" b="1" dirty="0" smtClean="0">
                <a:solidFill>
                  <a:prstClr val="black"/>
                </a:solidFill>
              </a:rPr>
              <a:t> </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usia</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produktif</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melimpah</a:t>
            </a:r>
            <a:r>
              <a:rPr lang="en-US" sz="2300" b="1" dirty="0" smtClean="0">
                <a:solidFill>
                  <a:prstClr val="black"/>
                </a:solidFill>
                <a:sym typeface="Wingdings" panose="05000000000000000000" pitchFamily="2" charset="2"/>
              </a:rPr>
              <a:t>, asset </a:t>
            </a:r>
            <a:r>
              <a:rPr lang="en-US" sz="2300" b="1" dirty="0" err="1" smtClean="0">
                <a:solidFill>
                  <a:prstClr val="black"/>
                </a:solidFill>
                <a:sym typeface="Wingdings" panose="05000000000000000000" pitchFamily="2" charset="2"/>
              </a:rPr>
              <a:t>memajukan</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bangsa</a:t>
            </a:r>
            <a:endParaRPr lang="en-US" sz="2300" b="1" dirty="0" smtClean="0">
              <a:solidFill>
                <a:prstClr val="black"/>
              </a:solidFill>
              <a:sym typeface="Wingdings" panose="05000000000000000000" pitchFamily="2" charset="2"/>
            </a:endParaRPr>
          </a:p>
          <a:p>
            <a:pPr lvl="1"/>
            <a:r>
              <a:rPr lang="en-US" sz="2300" b="1" dirty="0" err="1" smtClean="0">
                <a:solidFill>
                  <a:prstClr val="black"/>
                </a:solidFill>
                <a:sym typeface="Wingdings" panose="05000000000000000000" pitchFamily="2" charset="2"/>
              </a:rPr>
              <a:t>Musibah</a:t>
            </a:r>
            <a:r>
              <a:rPr lang="en-US" sz="2300" b="1" dirty="0" smtClean="0">
                <a:solidFill>
                  <a:prstClr val="black"/>
                </a:solidFill>
                <a:sym typeface="Wingdings" panose="05000000000000000000" pitchFamily="2" charset="2"/>
              </a:rPr>
              <a:t>  </a:t>
            </a:r>
            <a:r>
              <a:rPr lang="en-US" sz="2300" b="1" dirty="0" err="1" smtClean="0">
                <a:solidFill>
                  <a:prstClr val="black"/>
                </a:solidFill>
                <a:sym typeface="Wingdings" panose="05000000000000000000" pitchFamily="2" charset="2"/>
              </a:rPr>
              <a:t>adakah</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lapangan</a:t>
            </a:r>
            <a:r>
              <a:rPr lang="en-US" sz="2300" b="1" dirty="0" smtClean="0">
                <a:solidFill>
                  <a:prstClr val="black"/>
                </a:solidFill>
                <a:sym typeface="Wingdings" panose="05000000000000000000" pitchFamily="2" charset="2"/>
              </a:rPr>
              <a:t> </a:t>
            </a:r>
            <a:r>
              <a:rPr lang="en-US" sz="2300" b="1" dirty="0" err="1" smtClean="0">
                <a:solidFill>
                  <a:prstClr val="black"/>
                </a:solidFill>
                <a:sym typeface="Wingdings" panose="05000000000000000000" pitchFamily="2" charset="2"/>
              </a:rPr>
              <a:t>pekerjaan</a:t>
            </a:r>
            <a:r>
              <a:rPr lang="id-ID" sz="2300" b="1" dirty="0" smtClean="0">
                <a:solidFill>
                  <a:prstClr val="black"/>
                </a:solidFill>
                <a:sym typeface="Wingdings" panose="05000000000000000000" pitchFamily="2" charset="2"/>
              </a:rPr>
              <a:t>?</a:t>
            </a:r>
            <a:endParaRPr lang="en-US" sz="2300" b="1" dirty="0" smtClean="0">
              <a:solidFill>
                <a:prstClr val="black"/>
              </a:solidFill>
            </a:endParaRPr>
          </a:p>
          <a:p>
            <a:pPr marL="457200" indent="-457200">
              <a:buFont typeface="+mj-lt"/>
              <a:buAutoNum type="arabicPeriod"/>
            </a:pPr>
            <a:r>
              <a:rPr lang="id-ID" sz="2300" b="1" dirty="0" smtClean="0">
                <a:solidFill>
                  <a:prstClr val="black"/>
                </a:solidFill>
              </a:rPr>
              <a:t>Saat ini jumlah lapangan kerja sangat terbatas dan tidak mampu mengimbangi laju pertumbuhan penduduk Indonesia terutama usia produktif. Akibatnya angka pengangguran semakin meningkat.</a:t>
            </a:r>
          </a:p>
          <a:p>
            <a:pPr>
              <a:buFont typeface="Arial" pitchFamily="34" charset="0"/>
              <a:buChar char="•"/>
            </a:pPr>
            <a:endParaRPr lang="id-ID" sz="2300" b="1" dirty="0">
              <a:solidFill>
                <a:prstClr val="black"/>
              </a:solidFill>
            </a:endParaRPr>
          </a:p>
        </p:txBody>
      </p:sp>
    </p:spTree>
    <p:extLst>
      <p:ext uri="{BB962C8B-B14F-4D97-AF65-F5344CB8AC3E}">
        <p14:creationId xmlns:p14="http://schemas.microsoft.com/office/powerpoint/2010/main" val="35015493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458200" cy="4525963"/>
          </a:xfrm>
        </p:spPr>
        <p:txBody>
          <a:bodyPr>
            <a:noAutofit/>
          </a:bodyPr>
          <a:lstStyle/>
          <a:p>
            <a:pPr>
              <a:spcBef>
                <a:spcPts val="0"/>
              </a:spcBef>
            </a:pPr>
            <a:r>
              <a:rPr lang="en-US"/>
              <a:t>Dengan </a:t>
            </a:r>
            <a:r>
              <a:rPr lang="en-US" u="sng">
                <a:hlinkClick r:id="rId2"/>
              </a:rPr>
              <a:t>jumlah total penduduk sekitar </a:t>
            </a:r>
            <a:r>
              <a:rPr lang="en-US" u="sng" smtClean="0">
                <a:hlinkClick r:id="rId2"/>
              </a:rPr>
              <a:t>265 </a:t>
            </a:r>
            <a:r>
              <a:rPr lang="en-US" u="sng">
                <a:hlinkClick r:id="rId2"/>
              </a:rPr>
              <a:t>juta orang</a:t>
            </a:r>
            <a:r>
              <a:rPr lang="en-US" u="sng"/>
              <a:t>,</a:t>
            </a:r>
            <a:r>
              <a:rPr lang="en-US"/>
              <a:t> Indonesia adalah negara berpenduduk terpadat keempat di dunia (setelah Cina, India dan Amerika Serikat). </a:t>
            </a:r>
            <a:endParaRPr lang="en-US" smtClean="0"/>
          </a:p>
          <a:p>
            <a:pPr>
              <a:spcBef>
                <a:spcPts val="0"/>
              </a:spcBef>
            </a:pPr>
            <a:r>
              <a:rPr lang="en-US"/>
              <a:t>Indonesia memiliki </a:t>
            </a:r>
            <a:r>
              <a:rPr lang="en-US" smtClean="0"/>
              <a:t>populasi sekitar </a:t>
            </a:r>
            <a:r>
              <a:rPr lang="en-US"/>
              <a:t>setengah dari </a:t>
            </a:r>
            <a:r>
              <a:rPr lang="en-US" smtClean="0"/>
              <a:t>jumlah penduduk berumur &lt; 30 </a:t>
            </a:r>
            <a:r>
              <a:rPr lang="en-US"/>
              <a:t>tahun. </a:t>
            </a:r>
            <a:endParaRPr lang="en-US" smtClean="0"/>
          </a:p>
          <a:p>
            <a:pPr>
              <a:spcBef>
                <a:spcPts val="0"/>
              </a:spcBef>
            </a:pPr>
            <a:r>
              <a:rPr lang="en-US" smtClean="0"/>
              <a:t>Indonesia </a:t>
            </a:r>
            <a:r>
              <a:rPr lang="en-US"/>
              <a:t>adalah negara yang memiliki kekuatan tenaga kerja yang besar, yang akan berkembang menjadi lebih besar lagi ke depan, </a:t>
            </a:r>
            <a:r>
              <a:rPr lang="en-US" smtClean="0"/>
              <a:t>sangat penting menciptakan </a:t>
            </a:r>
            <a:r>
              <a:rPr lang="en-US"/>
              <a:t>lapangan </a:t>
            </a:r>
            <a:r>
              <a:rPr lang="en-US" smtClean="0"/>
              <a:t>kerja.</a:t>
            </a:r>
            <a:endParaRPr lang="en-US"/>
          </a:p>
          <a:p>
            <a:pPr marL="0" indent="0">
              <a:spcBef>
                <a:spcPts val="0"/>
              </a:spcBef>
              <a:buNone/>
            </a:pPr>
            <a:r>
              <a:rPr lang="en-US"/>
              <a:t>Sumber : www.indonesia-investments.com</a:t>
            </a:r>
          </a:p>
        </p:txBody>
      </p:sp>
    </p:spTree>
    <p:extLst>
      <p:ext uri="{BB962C8B-B14F-4D97-AF65-F5344CB8AC3E}">
        <p14:creationId xmlns:p14="http://schemas.microsoft.com/office/powerpoint/2010/main" val="3296702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809" y="228600"/>
            <a:ext cx="8763000" cy="4525963"/>
          </a:xfrm>
        </p:spPr>
        <p:txBody>
          <a:bodyPr>
            <a:noAutofit/>
          </a:bodyPr>
          <a:lstStyle/>
          <a:p>
            <a:r>
              <a:rPr lang="en-US" sz="2400"/>
              <a:t>Tingkat Pengangguran Terbuka (TPT) pada  Februari 2017 sebesar </a:t>
            </a:r>
            <a:r>
              <a:rPr lang="en-US" sz="2400" smtClean="0"/>
              <a:t>5,33%. Sementara </a:t>
            </a:r>
            <a:r>
              <a:rPr lang="en-US" sz="2400"/>
              <a:t>TPT perkotaan bisa mencapai angka lebih tinggi, yaitu 6,5% dan 4,0%.</a:t>
            </a:r>
          </a:p>
          <a:p>
            <a:r>
              <a:rPr lang="en-US" sz="2400"/>
              <a:t>Dari jumlah angkatan kerja sebanyak 131,55 juta </a:t>
            </a:r>
            <a:r>
              <a:rPr lang="en-US" sz="2400" smtClean="0"/>
              <a:t>orang pada </a:t>
            </a:r>
            <a:r>
              <a:rPr lang="en-US" sz="2400"/>
              <a:t>Februari 2017, jumlah pengangguran 7,01 juta </a:t>
            </a:r>
            <a:r>
              <a:rPr lang="en-US" sz="2400" smtClean="0"/>
              <a:t>orang </a:t>
            </a:r>
            <a:r>
              <a:rPr lang="en-US" sz="2400"/>
              <a:t>sedangkan 124,54 juta orang merupakan penduduk yang bekerja. </a:t>
            </a:r>
            <a:endParaRPr lang="en-US" sz="2400" smtClean="0"/>
          </a:p>
          <a:p>
            <a:r>
              <a:rPr lang="en-US" sz="2400" smtClean="0"/>
              <a:t>Tingkat </a:t>
            </a:r>
            <a:r>
              <a:rPr lang="en-US" sz="2400"/>
              <a:t>pengangguran terbuka menurut pendidikan paling rendah 3,54% terdapat pada penduduk berpendidikan SD ke bawah. </a:t>
            </a:r>
          </a:p>
          <a:p>
            <a:r>
              <a:rPr lang="en-US" sz="2400"/>
              <a:t>Sedangkan tingkat pengangguran yang tertinggi terjadi pada penduduk yang jenjang pendidikannya SMK dengan TPT 9,27%. Pengangguran pada tingkat pendidikan SMP dengan TPT tercatat 5,36%, penduduk pada pendidikan SMA‎ mencatatkan TPT 7,03%. TPT untuk penduduk yang mengecap bangku kuliah Diploma 6,35%, dan pendidikan Universitas atau Perguruan Tinggi 4,98%. (Amu)</a:t>
            </a:r>
          </a:p>
          <a:p>
            <a:pPr marL="0" indent="0">
              <a:buNone/>
            </a:pPr>
            <a:r>
              <a:rPr lang="en-US" sz="2400"/>
              <a:t>Sumber : badan pusat statistic http://news.ddtc.co.id</a:t>
            </a:r>
          </a:p>
        </p:txBody>
      </p:sp>
    </p:spTree>
    <p:extLst>
      <p:ext uri="{BB962C8B-B14F-4D97-AF65-F5344CB8AC3E}">
        <p14:creationId xmlns:p14="http://schemas.microsoft.com/office/powerpoint/2010/main" val="31930700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1781</TotalTime>
  <Words>1369</Words>
  <Application>Microsoft Office PowerPoint</Application>
  <PresentationFormat>On-screen Show (4:3)</PresentationFormat>
  <Paragraphs>176</Paragraphs>
  <Slides>27</Slides>
  <Notes>0</Notes>
  <HiddenSlides>0</HiddenSlides>
  <MMClips>0</MMClips>
  <ScaleCrop>false</ScaleCrop>
  <HeadingPairs>
    <vt:vector size="4" baseType="variant">
      <vt:variant>
        <vt:lpstr>Theme</vt:lpstr>
      </vt:variant>
      <vt:variant>
        <vt:i4>3</vt:i4>
      </vt:variant>
      <vt:variant>
        <vt:lpstr>Slide Titles</vt:lpstr>
      </vt:variant>
      <vt:variant>
        <vt:i4>27</vt:i4>
      </vt:variant>
    </vt:vector>
  </HeadingPairs>
  <TitlesOfParts>
    <vt:vector size="30" baseType="lpstr">
      <vt:lpstr>Office Theme</vt:lpstr>
      <vt:lpstr>1_Office Theme</vt:lpstr>
      <vt:lpstr>2_Office Theme</vt:lpstr>
      <vt:lpstr>Pengenalan mata kuliah KEWIRAUSAHAAN</vt:lpstr>
      <vt:lpstr>PowerPoint Presentation</vt:lpstr>
      <vt:lpstr>PowerPoint Presentation</vt:lpstr>
      <vt:lpstr>Pengangguran</vt:lpstr>
      <vt:lpstr>PowerPoint Presentation</vt:lpstr>
      <vt:lpstr>PHK </vt:lpstr>
      <vt:lpstr>PowerPoint Presentation</vt:lpstr>
      <vt:lpstr>PowerPoint Presentation</vt:lpstr>
      <vt:lpstr>PowerPoint Presentation</vt:lpstr>
      <vt:lpstr>PowerPoint Presentation</vt:lpstr>
      <vt:lpstr>PowerPoint Presentation</vt:lpstr>
      <vt:lpstr>PowerPoint Presentation</vt:lpstr>
      <vt:lpstr>Definisi KEWIRAUSAHAAN</vt:lpstr>
      <vt:lpstr>Definisi KEWIRAUSAHAAN</vt:lpstr>
      <vt:lpstr>PowerPoint Presentation</vt:lpstr>
      <vt:lpstr>MANFAAT MATA KULIAH KWU</vt:lpstr>
      <vt:lpstr>PowerPoint Presentation</vt:lpstr>
      <vt:lpstr>Skema KWU</vt:lpstr>
      <vt:lpstr>Ciri-ciri wirausaha yg sukses</vt:lpstr>
      <vt:lpstr>Kondisi usaha swasta kecil</vt:lpstr>
      <vt:lpstr>Bagian pokok pembinaan &amp; pengembangan KWU</vt:lpstr>
      <vt:lpstr>Lingkup&amp; Output lulusan T. Mesin</vt:lpstr>
      <vt:lpstr>CONTOH PELUANG USAHA  </vt:lpstr>
      <vt:lpstr>EVALUASI</vt:lpstr>
      <vt:lpstr>DO &amp; DON’T</vt:lpstr>
      <vt:lpstr>Daftar Pustaka</vt:lpstr>
      <vt:lpstr>terima kasih matur nuwun syukron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Technopreneurship</dc:title>
  <dc:creator>Musyawaroh</dc:creator>
  <cp:lastModifiedBy>USER</cp:lastModifiedBy>
  <cp:revision>124</cp:revision>
  <dcterms:created xsi:type="dcterms:W3CDTF">2013-04-09T02:31:33Z</dcterms:created>
  <dcterms:modified xsi:type="dcterms:W3CDTF">2020-02-25T12:08:38Z</dcterms:modified>
</cp:coreProperties>
</file>