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6" r:id="rId10"/>
    <p:sldId id="264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639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32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364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968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859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700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18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13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828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400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25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BC60-7F8D-411A-99E4-B50262948EF9}" type="datetimeFigureOut">
              <a:rPr lang="id-ID" smtClean="0"/>
              <a:t>09/03/2020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C5A5-5D6B-4ECA-9BF0-B7966098533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009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736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011" y="302359"/>
            <a:ext cx="783963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Tahap Keempat 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P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roses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manufaktur atau pembuatan produk.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Ada tiga hal yang perlu diperhatikan :</a:t>
            </a:r>
          </a:p>
          <a:p>
            <a:pPr marL="363538" indent="-363538"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a. 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Properti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Intelektual.</a:t>
            </a:r>
          </a:p>
          <a:p>
            <a:pPr marL="363538" indent="-363538"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Properti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intelektual (paten dan rahasia dagang) perlu diperhatikan agar produk yang kita desain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tidak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ditiru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ataupun tidak meniru orang lain.</a:t>
            </a:r>
          </a:p>
          <a:p>
            <a:pPr marL="363538" indent="-363538"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b. 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Informasi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- Informasi Pelengkap.</a:t>
            </a:r>
          </a:p>
          <a:p>
            <a:pPr marL="363538" indent="-363538"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Informasi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- informasi pelengkap dapat diperoleh dengan riset dan eksperimen lanjutan.</a:t>
            </a:r>
          </a:p>
          <a:p>
            <a:pPr marL="363538" indent="-363538" algn="just"/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24535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4776" y="1243653"/>
            <a:ext cx="78396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algn="just"/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c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. 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Pengembangan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Spesifikasi Akhir.</a:t>
            </a:r>
          </a:p>
          <a:p>
            <a:pPr marL="363538" indent="-363538"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Spesifikasi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akhir ditentukan berdasarkan review dari langkah - langkah sebelumnya, dan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modifikasi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yang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dilakukan hanya sedikit, tidak memerlukan banyak inovasi seperti pada tiga tahap sebelumnya.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844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9247" y="443317"/>
            <a:ext cx="75975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Ada tiga langkah melakukan spesifikasi akhir, yaitu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699247" y="1047180"/>
            <a:ext cx="76917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1. Mendefinisikan Struktur Produk.</a:t>
            </a:r>
          </a:p>
          <a:p>
            <a:pPr marL="363538" indent="-363538"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Struktur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produk ditentukan oleh komposisi kimiawi, bentuk fisik, reaksi kimia yang mungkin terjadi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,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dan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status termodinamik produk.</a:t>
            </a:r>
          </a:p>
          <a:p>
            <a:pPr marL="363538" indent="-363538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2. Menyusun sifat - sifat terpenting dari produk.</a:t>
            </a:r>
          </a:p>
          <a:p>
            <a:pPr marL="363538" indent="-363538"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Sifat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- sifat produk secara mendasar dapat dibagi tiga, yaitu sifat fisik, perubahan kesetimbangan,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dan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sv-SE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laju </a:t>
            </a:r>
            <a:r>
              <a:rPr lang="sv-SE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proses (reaksi, transfer massa dan energi).</a:t>
            </a:r>
          </a:p>
          <a:p>
            <a:pPr marL="363538" indent="-363538" algn="just"/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3.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Meninjau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ulang hal - hal yang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dapat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m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enyebabkan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perubahan besar pada sifat - sifat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produk</a:t>
            </a:r>
            <a:r>
              <a:rPr lang="en-US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fi-FI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antara lain pelarut, perubahan temperatur, </a:t>
            </a:r>
            <a:r>
              <a:rPr lang="fi-FI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reaksi kimia </a:t>
            </a:r>
            <a:r>
              <a:rPr lang="fi-FI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(perubahan pH, </a:t>
            </a:r>
            <a:r>
              <a:rPr lang="fi-FI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hidrolisis) dll.</a:t>
            </a:r>
            <a:endParaRPr lang="id-ID" sz="2800" dirty="0">
              <a:solidFill>
                <a:srgbClr val="1F1F1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types </a:t>
            </a:r>
            <a:r>
              <a:rPr lang="en-US" dirty="0"/>
              <a:t>of chemical products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1800" dirty="0"/>
              <a:t>chemical devices</a:t>
            </a:r>
            <a:endParaRPr lang="en-US" sz="1800" dirty="0"/>
          </a:p>
          <a:p>
            <a:pPr marL="130969" indent="0">
              <a:buNone/>
            </a:pPr>
            <a:r>
              <a:rPr lang="en-US" sz="1800" dirty="0"/>
              <a:t>Chemical devices are basically miniature processes which accomplish a particular chemical transformation but at a small scale</a:t>
            </a:r>
          </a:p>
          <a:p>
            <a:pPr marL="201216" indent="-201216"/>
            <a:r>
              <a:rPr lang="id-ID" sz="1800" dirty="0"/>
              <a:t>Molecules</a:t>
            </a:r>
            <a:endParaRPr lang="en-US" sz="1800" dirty="0"/>
          </a:p>
          <a:p>
            <a:pPr marL="130969" indent="-130969" algn="just">
              <a:buNone/>
            </a:pPr>
            <a:r>
              <a:rPr lang="en-US" sz="1800" dirty="0"/>
              <a:t>	</a:t>
            </a:r>
            <a:r>
              <a:rPr lang="en-US" sz="1800" dirty="0"/>
              <a:t>molecules, most often exemplified by pharmaceuticals. The important scale of these products is nanometers, summarized as the specific chemical structure, normally with a molecular weight between 300 and 800 </a:t>
            </a:r>
            <a:r>
              <a:rPr lang="en-US" sz="1800" dirty="0" err="1"/>
              <a:t>daltons</a:t>
            </a:r>
            <a:r>
              <a:rPr lang="en-US" sz="1800" dirty="0"/>
              <a:t>, often with several chiral centers. Here, the key is not process cost or convenience but discovery, i.e. identification of the active compound in the first place.</a:t>
            </a:r>
          </a:p>
          <a:p>
            <a:pPr algn="just"/>
            <a:r>
              <a:rPr lang="id-ID" sz="1800" dirty="0"/>
              <a:t>microstructures.</a:t>
            </a:r>
            <a:endParaRPr lang="en-US" sz="1800" dirty="0"/>
          </a:p>
          <a:p>
            <a:pPr marL="130969" indent="0" algn="just">
              <a:buNone/>
            </a:pPr>
            <a:r>
              <a:rPr lang="en-US" sz="1800" dirty="0"/>
              <a:t>The key to this type of product is not its cost or discovery but its function.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269532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Untuk merancang produk, ada empat langkah yang menjadi prosedur baku :</a:t>
            </a:r>
          </a:p>
          <a:p>
            <a:pPr marL="0" indent="0">
              <a:buNone/>
            </a:pPr>
            <a:r>
              <a:rPr lang="id-ID" dirty="0"/>
              <a:t>1. Kebutuhan.</a:t>
            </a:r>
          </a:p>
          <a:p>
            <a:pPr marL="0" indent="0">
              <a:buNone/>
            </a:pPr>
            <a:r>
              <a:rPr lang="id-ID" dirty="0"/>
              <a:t>2. Ide.</a:t>
            </a:r>
          </a:p>
          <a:p>
            <a:pPr marL="0" indent="0">
              <a:buNone/>
            </a:pPr>
            <a:r>
              <a:rPr lang="id-ID" dirty="0"/>
              <a:t>3. Pemilihan.</a:t>
            </a:r>
          </a:p>
          <a:p>
            <a:pPr marL="0" indent="0">
              <a:buNone/>
            </a:pPr>
            <a:r>
              <a:rPr lang="id-ID" dirty="0"/>
              <a:t>4. Pembuatan.</a:t>
            </a:r>
          </a:p>
        </p:txBody>
      </p:sp>
    </p:spTree>
    <p:extLst>
      <p:ext uri="{BB962C8B-B14F-4D97-AF65-F5344CB8AC3E}">
        <p14:creationId xmlns:p14="http://schemas.microsoft.com/office/powerpoint/2010/main" val="7305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22" y="709333"/>
            <a:ext cx="7776000" cy="58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96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6140" y="756681"/>
            <a:ext cx="773205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/>
              <a:t>Tahap Pertama </a:t>
            </a:r>
            <a:endParaRPr lang="en-US" sz="2800" dirty="0" smtClean="0"/>
          </a:p>
          <a:p>
            <a:pPr algn="just"/>
            <a:r>
              <a:rPr lang="en-US" sz="2800" dirty="0" smtClean="0"/>
              <a:t>D</a:t>
            </a:r>
            <a:r>
              <a:rPr lang="id-ID" sz="2800" dirty="0" smtClean="0"/>
              <a:t>efinisi </a:t>
            </a:r>
            <a:r>
              <a:rPr lang="id-ID" sz="2800" dirty="0"/>
              <a:t>kebutuhan </a:t>
            </a:r>
            <a:r>
              <a:rPr lang="id-ID" sz="2800" dirty="0" smtClean="0"/>
              <a:t>konsumen</a:t>
            </a:r>
            <a:r>
              <a:rPr lang="en-US" sz="2800" dirty="0" smtClean="0"/>
              <a:t>.</a:t>
            </a:r>
          </a:p>
          <a:p>
            <a:pPr algn="just"/>
            <a:r>
              <a:rPr lang="id-ID" sz="2800" dirty="0" smtClean="0"/>
              <a:t>Kebutuhan </a:t>
            </a:r>
            <a:r>
              <a:rPr lang="id-ID" sz="2800" dirty="0"/>
              <a:t>apa yang seharusnya dipenuhi oleh produk ?. </a:t>
            </a:r>
            <a:endParaRPr lang="en-US" sz="2800" dirty="0" smtClean="0"/>
          </a:p>
          <a:p>
            <a:pPr algn="just"/>
            <a:endParaRPr lang="en-US" sz="2800" dirty="0" smtClean="0"/>
          </a:p>
          <a:p>
            <a:pPr algn="just"/>
            <a:r>
              <a:rPr lang="id-ID" sz="2800" dirty="0" smtClean="0"/>
              <a:t>Langkah </a:t>
            </a:r>
            <a:r>
              <a:rPr lang="id-ID" sz="2800" dirty="0"/>
              <a:t>pertama yang harus dilakukan </a:t>
            </a:r>
            <a:r>
              <a:rPr lang="id-ID" sz="2800" dirty="0" smtClean="0"/>
              <a:t>adalah</a:t>
            </a:r>
            <a:r>
              <a:rPr lang="en-US" sz="2800" dirty="0" smtClean="0"/>
              <a:t> </a:t>
            </a:r>
            <a:r>
              <a:rPr lang="id-ID" sz="2800" dirty="0" smtClean="0"/>
              <a:t>mengidentifikasi kebutuhan konsumen, yang dapat diperoleh melalui 3 tahap :</a:t>
            </a:r>
          </a:p>
          <a:p>
            <a:r>
              <a:rPr lang="id-ID" sz="2800" dirty="0" smtClean="0"/>
              <a:t>a</a:t>
            </a:r>
            <a:r>
              <a:rPr lang="id-ID" sz="2800" dirty="0"/>
              <a:t>. Wawancara.</a:t>
            </a:r>
          </a:p>
          <a:p>
            <a:r>
              <a:rPr lang="id-ID" sz="2800" dirty="0"/>
              <a:t>b. Interpretasi Hasil Wawancara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r>
              <a:rPr lang="id-ID" sz="2800" dirty="0"/>
              <a:t>c. Menerjemahkannya menjadi Spesifikasi Produk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9847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5423" y="682696"/>
            <a:ext cx="69252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/>
              <a:t>Tiga hal yang perlu diperhatikan dalam konversi kebutuhan menjadi spesifikasi adalah</a:t>
            </a:r>
          </a:p>
          <a:p>
            <a:pPr marL="363538" indent="-363538" algn="just"/>
            <a:r>
              <a:rPr lang="id-ID" sz="2800" dirty="0" smtClean="0"/>
              <a:t>a.</a:t>
            </a:r>
            <a:r>
              <a:rPr lang="en-US" sz="2800" dirty="0" smtClean="0"/>
              <a:t>	</a:t>
            </a:r>
            <a:r>
              <a:rPr lang="id-ID" sz="2800" dirty="0" smtClean="0"/>
              <a:t>Semua </a:t>
            </a:r>
            <a:r>
              <a:rPr lang="id-ID" sz="2800" dirty="0"/>
              <a:t>persamaan reaksi kimia yang terjadi (stoikiometri).</a:t>
            </a:r>
          </a:p>
          <a:p>
            <a:pPr marL="363538" indent="-363538" algn="just"/>
            <a:r>
              <a:rPr lang="id-ID" sz="2800" dirty="0"/>
              <a:t>b. </a:t>
            </a:r>
            <a:r>
              <a:rPr lang="en-US" sz="2800" dirty="0" smtClean="0"/>
              <a:t>	</a:t>
            </a:r>
            <a:r>
              <a:rPr lang="id-ID" sz="2800" dirty="0" smtClean="0"/>
              <a:t>Neraca </a:t>
            </a:r>
            <a:r>
              <a:rPr lang="id-ID" sz="2800" dirty="0"/>
              <a:t>massa dan energi proses.</a:t>
            </a:r>
          </a:p>
          <a:p>
            <a:pPr marL="363538" indent="-363538" algn="just"/>
            <a:r>
              <a:rPr lang="id-ID" sz="2800" dirty="0"/>
              <a:t>c. </a:t>
            </a:r>
            <a:r>
              <a:rPr lang="en-US" sz="2800" dirty="0" smtClean="0"/>
              <a:t>	</a:t>
            </a:r>
            <a:r>
              <a:rPr lang="id-ID" sz="2800" dirty="0" smtClean="0"/>
              <a:t>Nilai </a:t>
            </a:r>
            <a:r>
              <a:rPr lang="id-ID" sz="2800" dirty="0"/>
              <a:t>laju reaksi.</a:t>
            </a:r>
          </a:p>
        </p:txBody>
      </p:sp>
    </p:spTree>
    <p:extLst>
      <p:ext uri="{BB962C8B-B14F-4D97-AF65-F5344CB8AC3E}">
        <p14:creationId xmlns:p14="http://schemas.microsoft.com/office/powerpoint/2010/main" val="199124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1112775"/>
            <a:ext cx="84313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Tahap Kedua adalah pencarian ide tentang produk-produk seperti apakah yang memenuhi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kebutuhan.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Sumber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ide dapat didapat dari tim pengembangan produk, konsumen, literatur, maupun sumber - sumber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lain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(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ahli, penemu, konsultan). Pengumpulan ide dapat dicapai antara lain dengan brainstorming. 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Sumber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ide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secara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kimiawi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dapat diperoleh dari screening sumber daya alam, penyusunan molekul secara acak, dan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kimia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kombinasi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. Ide - ide yang didapat kemudian diseleksi sesuai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kebutuhan.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5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752" y="1005199"/>
            <a:ext cx="84313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</a:rPr>
              <a:t>Screening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ide - ide dapat dilakukan dengan merujuk pada beberapa faktor :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a. Kedewasaan ilmiah.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b. Kemudahan secara engineering.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c. Resiko minimum.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d. Biaya rendah.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e. Keamanan.</a:t>
            </a:r>
          </a:p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</a:rPr>
              <a:t>f. Beban lingkungan yang ringan, DLL.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255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6823" y="627600"/>
            <a:ext cx="743622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Tahap ketiga 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eleksi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- ide yang ada untuk mendapatkan pilihan yang terbaik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Dalam </a:t>
            </a:r>
            <a:r>
              <a:rPr lang="pt-BR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ilmu teknik kimia secara garis besar ada dua cara melakukan seleksi, yaitu :</a:t>
            </a:r>
          </a:p>
          <a:p>
            <a:pPr marL="363538" indent="-363538"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Seleksi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 Termodinamik.</a:t>
            </a:r>
          </a:p>
          <a:p>
            <a:pPr marL="363538" indent="-363538"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Dilakukan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 mengetahui kemungkinan bisa tidaknya suatu alternatif dijalankan, dan antara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lain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berujung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pada modifikasi seperti penggantian bahan dengan sifat termodinamik yang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diinginkan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(lebih sulit menguap, lebih tidak beracun) serta peningkatan unjuk kerja (temperatur, pH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/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5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6823" y="627600"/>
            <a:ext cx="74362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Tahap ketiga </a:t>
            </a:r>
            <a:endParaRPr lang="en-US" sz="2800" dirty="0" smtClean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eleksi </a:t>
            </a:r>
            <a:r>
              <a:rPr lang="id-ID" sz="28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 - ide yang ada untuk mendapatkan pilihan yang terbaik</a:t>
            </a:r>
            <a:r>
              <a:rPr lang="id-ID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Seleksi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Secara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Kineti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363538"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Dilakukan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untuk menghitung berapa cepat dan berapa mahal suatu alternatif dilakukan,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melingkupi </a:t>
            </a:r>
            <a:r>
              <a:rPr lang="id-ID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laju reaksi, perpindahan panas, serta perpindahan massa</a:t>
            </a:r>
          </a:p>
        </p:txBody>
      </p:sp>
    </p:spTree>
    <p:extLst>
      <p:ext uri="{BB962C8B-B14F-4D97-AF65-F5344CB8AC3E}">
        <p14:creationId xmlns:p14="http://schemas.microsoft.com/office/powerpoint/2010/main" val="159121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327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Perancangan Produk</vt:lpstr>
      <vt:lpstr>Langkah Perancangan Produk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types of chemical products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ERD</dc:creator>
  <cp:lastModifiedBy>ERD</cp:lastModifiedBy>
  <cp:revision>9</cp:revision>
  <dcterms:created xsi:type="dcterms:W3CDTF">2020-03-08T08:26:16Z</dcterms:created>
  <dcterms:modified xsi:type="dcterms:W3CDTF">2020-03-09T06:22:07Z</dcterms:modified>
</cp:coreProperties>
</file>