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81813" cy="97107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5775"/>
          </a:xfrm>
          <a:prstGeom prst="rect">
            <a:avLst/>
          </a:prstGeom>
        </p:spPr>
        <p:txBody>
          <a:bodyPr vert="horz" wrap="square" lIns="94814" tIns="47407" rIns="94814" bIns="47407" numCol="1" anchor="t" anchorCtr="0" compatLnSpc="1">
            <a:prstTxWarp prst="textNoShape">
              <a:avLst/>
            </a:prstTxWarp>
          </a:bodyPr>
          <a:lstStyle>
            <a:lvl1pPr>
              <a:defRPr sz="1200"/>
            </a:lvl1pPr>
          </a:lstStyle>
          <a:p>
            <a:endParaRPr lang="ja-JP" altLang="en-US"/>
          </a:p>
        </p:txBody>
      </p:sp>
      <p:sp>
        <p:nvSpPr>
          <p:cNvPr id="3" name="Date Placeholder 2"/>
          <p:cNvSpPr>
            <a:spLocks noGrp="1"/>
          </p:cNvSpPr>
          <p:nvPr>
            <p:ph type="dt" sz="quarter" idx="1"/>
          </p:nvPr>
        </p:nvSpPr>
        <p:spPr>
          <a:xfrm>
            <a:off x="3897313" y="0"/>
            <a:ext cx="2982912" cy="485775"/>
          </a:xfrm>
          <a:prstGeom prst="rect">
            <a:avLst/>
          </a:prstGeom>
        </p:spPr>
        <p:txBody>
          <a:bodyPr vert="horz" wrap="square" lIns="94814" tIns="47407" rIns="94814" bIns="47407" numCol="1" anchor="t" anchorCtr="0" compatLnSpc="1">
            <a:prstTxWarp prst="textNoShape">
              <a:avLst/>
            </a:prstTxWarp>
          </a:bodyPr>
          <a:lstStyle>
            <a:lvl1pPr algn="r">
              <a:defRPr sz="1200"/>
            </a:lvl1pPr>
          </a:lstStyle>
          <a:p>
            <a:fld id="{70884A37-FAB9-4C61-A3D2-347CB80C17E2}" type="datetimeFigureOut">
              <a:rPr lang="ja-JP" altLang="en-US"/>
              <a:pPr/>
              <a:t>2020/3/8</a:t>
            </a:fld>
            <a:endParaRPr lang="ja-JP" altLang="en-US"/>
          </a:p>
        </p:txBody>
      </p:sp>
      <p:sp>
        <p:nvSpPr>
          <p:cNvPr id="4" name="Footer Placeholder 3"/>
          <p:cNvSpPr>
            <a:spLocks noGrp="1"/>
          </p:cNvSpPr>
          <p:nvPr>
            <p:ph type="ftr" sz="quarter" idx="2"/>
          </p:nvPr>
        </p:nvSpPr>
        <p:spPr>
          <a:xfrm>
            <a:off x="0" y="9223375"/>
            <a:ext cx="2982913" cy="485775"/>
          </a:xfrm>
          <a:prstGeom prst="rect">
            <a:avLst/>
          </a:prstGeom>
        </p:spPr>
        <p:txBody>
          <a:bodyPr vert="horz" wrap="square" lIns="94814" tIns="47407" rIns="94814" bIns="47407" numCol="1" anchor="b" anchorCtr="0" compatLnSpc="1">
            <a:prstTxWarp prst="textNoShape">
              <a:avLst/>
            </a:prstTxWarp>
          </a:bodyPr>
          <a:lstStyle>
            <a:lvl1pPr>
              <a:defRPr sz="1200"/>
            </a:lvl1pPr>
          </a:lstStyle>
          <a:p>
            <a:endParaRPr lang="ja-JP" altLang="en-US"/>
          </a:p>
        </p:txBody>
      </p:sp>
      <p:sp>
        <p:nvSpPr>
          <p:cNvPr id="5" name="Slide Number Placeholder 4"/>
          <p:cNvSpPr>
            <a:spLocks noGrp="1"/>
          </p:cNvSpPr>
          <p:nvPr>
            <p:ph type="sldNum" sz="quarter" idx="3"/>
          </p:nvPr>
        </p:nvSpPr>
        <p:spPr>
          <a:xfrm>
            <a:off x="3897313" y="9223375"/>
            <a:ext cx="2982912" cy="485775"/>
          </a:xfrm>
          <a:prstGeom prst="rect">
            <a:avLst/>
          </a:prstGeom>
        </p:spPr>
        <p:txBody>
          <a:bodyPr vert="horz" wrap="square" lIns="94814" tIns="47407" rIns="94814" bIns="47407" numCol="1" anchor="b" anchorCtr="0" compatLnSpc="1">
            <a:prstTxWarp prst="textNoShape">
              <a:avLst/>
            </a:prstTxWarp>
          </a:bodyPr>
          <a:lstStyle>
            <a:lvl1pPr algn="r">
              <a:defRPr sz="1200"/>
            </a:lvl1pPr>
          </a:lstStyle>
          <a:p>
            <a:fld id="{6CAF252B-04AD-4722-9454-8844741F149A}" type="slidenum">
              <a:rPr lang="ja-JP" altLang="en-US"/>
              <a:pPr/>
              <a:t>‹#›</a:t>
            </a:fld>
            <a:endParaRPr lang="ja-JP" altLang="en-US"/>
          </a:p>
        </p:txBody>
      </p:sp>
    </p:spTree>
    <p:extLst>
      <p:ext uri="{BB962C8B-B14F-4D97-AF65-F5344CB8AC3E}">
        <p14:creationId xmlns:p14="http://schemas.microsoft.com/office/powerpoint/2010/main" val="2916011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5775"/>
          </a:xfrm>
          <a:prstGeom prst="rect">
            <a:avLst/>
          </a:prstGeom>
        </p:spPr>
        <p:txBody>
          <a:bodyPr vert="horz" wrap="square" lIns="94814" tIns="47407" rIns="94814" bIns="47407" numCol="1" anchor="t" anchorCtr="0" compatLnSpc="1">
            <a:prstTxWarp prst="textNoShape">
              <a:avLst/>
            </a:prstTxWarp>
          </a:bodyPr>
          <a:lstStyle>
            <a:lvl1pPr>
              <a:defRPr sz="1200"/>
            </a:lvl1pPr>
          </a:lstStyle>
          <a:p>
            <a:endParaRPr lang="ja-JP" altLang="en-US"/>
          </a:p>
        </p:txBody>
      </p:sp>
      <p:sp>
        <p:nvSpPr>
          <p:cNvPr id="3" name="Date Placeholder 2"/>
          <p:cNvSpPr>
            <a:spLocks noGrp="1"/>
          </p:cNvSpPr>
          <p:nvPr>
            <p:ph type="dt" idx="1"/>
          </p:nvPr>
        </p:nvSpPr>
        <p:spPr>
          <a:xfrm>
            <a:off x="3897313" y="0"/>
            <a:ext cx="2982912" cy="485775"/>
          </a:xfrm>
          <a:prstGeom prst="rect">
            <a:avLst/>
          </a:prstGeom>
        </p:spPr>
        <p:txBody>
          <a:bodyPr vert="horz" wrap="square" lIns="94814" tIns="47407" rIns="94814" bIns="47407" numCol="1" anchor="t" anchorCtr="0" compatLnSpc="1">
            <a:prstTxWarp prst="textNoShape">
              <a:avLst/>
            </a:prstTxWarp>
          </a:bodyPr>
          <a:lstStyle>
            <a:lvl1pPr algn="r">
              <a:defRPr sz="1200"/>
            </a:lvl1pPr>
          </a:lstStyle>
          <a:p>
            <a:fld id="{646B0746-264A-48F5-BE75-5795588F9E1A}" type="datetimeFigureOut">
              <a:rPr lang="ja-JP" altLang="en-US"/>
              <a:pPr/>
              <a:t>2020/3/8</a:t>
            </a:fld>
            <a:endParaRPr lang="ja-JP" altLang="en-US"/>
          </a:p>
        </p:txBody>
      </p:sp>
      <p:sp>
        <p:nvSpPr>
          <p:cNvPr id="4" name="Slide Image Placeholder 3"/>
          <p:cNvSpPr>
            <a:spLocks noGrp="1" noRot="1" noChangeAspect="1"/>
          </p:cNvSpPr>
          <p:nvPr>
            <p:ph type="sldImg" idx="2"/>
          </p:nvPr>
        </p:nvSpPr>
        <p:spPr>
          <a:xfrm>
            <a:off x="1014413" y="728663"/>
            <a:ext cx="4854575" cy="3641725"/>
          </a:xfrm>
          <a:prstGeom prst="rect">
            <a:avLst/>
          </a:prstGeom>
          <a:noFill/>
          <a:ln w="12700">
            <a:solidFill>
              <a:prstClr val="black"/>
            </a:solidFill>
          </a:ln>
        </p:spPr>
        <p:txBody>
          <a:bodyPr vert="horz" lIns="94814" tIns="47407" rIns="94814" bIns="47407" rtlCol="0" anchor="ctr"/>
          <a:lstStyle/>
          <a:p>
            <a:pPr lvl="0"/>
            <a:endParaRPr lang="ja-JP" altLang="en-US" noProof="0" smtClean="0"/>
          </a:p>
        </p:txBody>
      </p:sp>
      <p:sp>
        <p:nvSpPr>
          <p:cNvPr id="5" name="Notes Placeholder 4"/>
          <p:cNvSpPr>
            <a:spLocks noGrp="1"/>
          </p:cNvSpPr>
          <p:nvPr>
            <p:ph type="body" sz="quarter" idx="3"/>
          </p:nvPr>
        </p:nvSpPr>
        <p:spPr>
          <a:xfrm>
            <a:off x="688975" y="4613275"/>
            <a:ext cx="5505450" cy="4368800"/>
          </a:xfrm>
          <a:prstGeom prst="rect">
            <a:avLst/>
          </a:prstGeom>
        </p:spPr>
        <p:txBody>
          <a:bodyPr vert="horz" wrap="square" lIns="94814" tIns="47407" rIns="94814" bIns="47407" numCol="1" anchor="t" anchorCtr="0" compatLnSpc="1">
            <a:prstTxWarp prst="textNoShape">
              <a:avLst/>
            </a:prstTxWarp>
            <a:normAutofit/>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smtClean="0"/>
          </a:p>
        </p:txBody>
      </p:sp>
      <p:sp>
        <p:nvSpPr>
          <p:cNvPr id="6" name="Footer Placeholder 5"/>
          <p:cNvSpPr>
            <a:spLocks noGrp="1"/>
          </p:cNvSpPr>
          <p:nvPr>
            <p:ph type="ftr" sz="quarter" idx="4"/>
          </p:nvPr>
        </p:nvSpPr>
        <p:spPr>
          <a:xfrm>
            <a:off x="0" y="9223375"/>
            <a:ext cx="2982913" cy="485775"/>
          </a:xfrm>
          <a:prstGeom prst="rect">
            <a:avLst/>
          </a:prstGeom>
        </p:spPr>
        <p:txBody>
          <a:bodyPr vert="horz" wrap="square" lIns="94814" tIns="47407" rIns="94814" bIns="47407" numCol="1" anchor="b" anchorCtr="0" compatLnSpc="1">
            <a:prstTxWarp prst="textNoShape">
              <a:avLst/>
            </a:prstTxWarp>
          </a:bodyPr>
          <a:lstStyle>
            <a:lvl1pPr>
              <a:defRPr sz="1200"/>
            </a:lvl1pPr>
          </a:lstStyle>
          <a:p>
            <a:endParaRPr lang="ja-JP" altLang="en-US"/>
          </a:p>
        </p:txBody>
      </p:sp>
      <p:sp>
        <p:nvSpPr>
          <p:cNvPr id="7" name="Slide Number Placeholder 6"/>
          <p:cNvSpPr>
            <a:spLocks noGrp="1"/>
          </p:cNvSpPr>
          <p:nvPr>
            <p:ph type="sldNum" sz="quarter" idx="5"/>
          </p:nvPr>
        </p:nvSpPr>
        <p:spPr>
          <a:xfrm>
            <a:off x="3897313" y="9223375"/>
            <a:ext cx="2982912" cy="485775"/>
          </a:xfrm>
          <a:prstGeom prst="rect">
            <a:avLst/>
          </a:prstGeom>
        </p:spPr>
        <p:txBody>
          <a:bodyPr vert="horz" wrap="square" lIns="94814" tIns="47407" rIns="94814" bIns="47407" numCol="1" anchor="b" anchorCtr="0" compatLnSpc="1">
            <a:prstTxWarp prst="textNoShape">
              <a:avLst/>
            </a:prstTxWarp>
          </a:bodyPr>
          <a:lstStyle>
            <a:lvl1pPr algn="r">
              <a:defRPr sz="1200"/>
            </a:lvl1pPr>
          </a:lstStyle>
          <a:p>
            <a:fld id="{CF7054F9-A91B-49CA-BAA2-59BA3A54D1F0}" type="slidenum">
              <a:rPr lang="ja-JP" altLang="en-US"/>
              <a:pPr/>
              <a:t>‹#›</a:t>
            </a:fld>
            <a:endParaRPr lang="ja-JP" altLang="en-US"/>
          </a:p>
        </p:txBody>
      </p:sp>
    </p:spTree>
    <p:extLst>
      <p:ext uri="{BB962C8B-B14F-4D97-AF65-F5344CB8AC3E}">
        <p14:creationId xmlns:p14="http://schemas.microsoft.com/office/powerpoint/2010/main" val="3387064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fld id="{C5D42DB6-AE95-498E-9186-B83758963B11}" type="slidenum">
              <a:rPr lang="ja-JP" altLang="en-US"/>
              <a:pPr eaLnBrk="1" hangingPunct="1"/>
              <a:t>6</a:t>
            </a:fld>
            <a:endParaRPr lang="ja-JP" altLang="en-US"/>
          </a:p>
        </p:txBody>
      </p:sp>
    </p:spTree>
    <p:extLst>
      <p:ext uri="{BB962C8B-B14F-4D97-AF65-F5344CB8AC3E}">
        <p14:creationId xmlns:p14="http://schemas.microsoft.com/office/powerpoint/2010/main" val="2815238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smtClean="0"/>
              <a:t>Click to edit Master subtitle style</a:t>
            </a:r>
            <a:endParaRPr lang="ja-JP" altLang="en-US"/>
          </a:p>
        </p:txBody>
      </p:sp>
      <p:sp>
        <p:nvSpPr>
          <p:cNvPr id="4" name="Date Placeholder 3"/>
          <p:cNvSpPr>
            <a:spLocks noGrp="1"/>
          </p:cNvSpPr>
          <p:nvPr>
            <p:ph type="dt" sz="half" idx="10"/>
          </p:nvPr>
        </p:nvSpPr>
        <p:spPr/>
        <p:txBody>
          <a:bodyPr/>
          <a:lstStyle>
            <a:lvl1pPr>
              <a:defRPr/>
            </a:lvl1pPr>
          </a:lstStyle>
          <a:p>
            <a:fld id="{1D5D4DC5-1D7D-4C82-8572-901C505104DB}" type="datetimeFigureOut">
              <a:rPr lang="ja-JP" altLang="en-US"/>
              <a:pPr/>
              <a:t>2020/3/8</a:t>
            </a:fld>
            <a:endParaRPr lang="ja-JP" altLang="en-US"/>
          </a:p>
        </p:txBody>
      </p:sp>
      <p:sp>
        <p:nvSpPr>
          <p:cNvPr id="5" name="Footer Placeholder 4"/>
          <p:cNvSpPr>
            <a:spLocks noGrp="1"/>
          </p:cNvSpPr>
          <p:nvPr>
            <p:ph type="ftr" sz="quarter" idx="11"/>
          </p:nvPr>
        </p:nvSpPr>
        <p:spPr/>
        <p:txBody>
          <a:bodyPr/>
          <a:lstStyle>
            <a:lvl1pPr>
              <a:defRPr/>
            </a:lvl1pPr>
          </a:lstStyle>
          <a:p>
            <a:endParaRPr lang="ja-JP" altLang="en-US"/>
          </a:p>
        </p:txBody>
      </p:sp>
      <p:sp>
        <p:nvSpPr>
          <p:cNvPr id="6" name="Slide Number Placeholder 5"/>
          <p:cNvSpPr>
            <a:spLocks noGrp="1"/>
          </p:cNvSpPr>
          <p:nvPr>
            <p:ph type="sldNum" sz="quarter" idx="12"/>
          </p:nvPr>
        </p:nvSpPr>
        <p:spPr/>
        <p:txBody>
          <a:bodyPr/>
          <a:lstStyle>
            <a:lvl1pPr>
              <a:defRPr/>
            </a:lvl1pPr>
          </a:lstStyle>
          <a:p>
            <a:fld id="{80992928-0DEC-44A2-983E-060A70A7632A}" type="slidenum">
              <a:rPr lang="ja-JP" altLang="en-US"/>
              <a:pPr/>
              <a:t>‹#›</a:t>
            </a:fld>
            <a:endParaRPr lang="ja-JP" altLang="en-US"/>
          </a:p>
        </p:txBody>
      </p:sp>
    </p:spTree>
    <p:extLst>
      <p:ext uri="{BB962C8B-B14F-4D97-AF65-F5344CB8AC3E}">
        <p14:creationId xmlns:p14="http://schemas.microsoft.com/office/powerpoint/2010/main" val="220147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fld id="{C3ACE2DB-15FA-493B-9A01-1B1A8E23D94F}" type="datetimeFigureOut">
              <a:rPr lang="ja-JP" altLang="en-US"/>
              <a:pPr/>
              <a:t>2020/3/8</a:t>
            </a:fld>
            <a:endParaRPr lang="ja-JP" altLang="en-US"/>
          </a:p>
        </p:txBody>
      </p:sp>
      <p:sp>
        <p:nvSpPr>
          <p:cNvPr id="5" name="Footer Placeholder 4"/>
          <p:cNvSpPr>
            <a:spLocks noGrp="1"/>
          </p:cNvSpPr>
          <p:nvPr>
            <p:ph type="ftr" sz="quarter" idx="11"/>
          </p:nvPr>
        </p:nvSpPr>
        <p:spPr/>
        <p:txBody>
          <a:bodyPr/>
          <a:lstStyle>
            <a:lvl1pPr>
              <a:defRPr/>
            </a:lvl1pPr>
          </a:lstStyle>
          <a:p>
            <a:endParaRPr lang="ja-JP" altLang="en-US"/>
          </a:p>
        </p:txBody>
      </p:sp>
      <p:sp>
        <p:nvSpPr>
          <p:cNvPr id="6" name="Slide Number Placeholder 5"/>
          <p:cNvSpPr>
            <a:spLocks noGrp="1"/>
          </p:cNvSpPr>
          <p:nvPr>
            <p:ph type="sldNum" sz="quarter" idx="12"/>
          </p:nvPr>
        </p:nvSpPr>
        <p:spPr/>
        <p:txBody>
          <a:bodyPr/>
          <a:lstStyle>
            <a:lvl1pPr>
              <a:defRPr/>
            </a:lvl1pPr>
          </a:lstStyle>
          <a:p>
            <a:fld id="{7FDE53EF-DEC4-4484-887F-A7DB9D881961}" type="slidenum">
              <a:rPr lang="ja-JP" altLang="en-US"/>
              <a:pPr/>
              <a:t>‹#›</a:t>
            </a:fld>
            <a:endParaRPr lang="ja-JP" altLang="en-US"/>
          </a:p>
        </p:txBody>
      </p:sp>
    </p:spTree>
    <p:extLst>
      <p:ext uri="{BB962C8B-B14F-4D97-AF65-F5344CB8AC3E}">
        <p14:creationId xmlns:p14="http://schemas.microsoft.com/office/powerpoint/2010/main" val="243833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fld id="{C22D2E5B-B201-436D-AB5E-5B7D43EAD4CB}" type="datetimeFigureOut">
              <a:rPr lang="ja-JP" altLang="en-US"/>
              <a:pPr/>
              <a:t>2020/3/8</a:t>
            </a:fld>
            <a:endParaRPr lang="ja-JP" altLang="en-US"/>
          </a:p>
        </p:txBody>
      </p:sp>
      <p:sp>
        <p:nvSpPr>
          <p:cNvPr id="5" name="Footer Placeholder 4"/>
          <p:cNvSpPr>
            <a:spLocks noGrp="1"/>
          </p:cNvSpPr>
          <p:nvPr>
            <p:ph type="ftr" sz="quarter" idx="11"/>
          </p:nvPr>
        </p:nvSpPr>
        <p:spPr/>
        <p:txBody>
          <a:bodyPr/>
          <a:lstStyle>
            <a:lvl1pPr>
              <a:defRPr/>
            </a:lvl1pPr>
          </a:lstStyle>
          <a:p>
            <a:endParaRPr lang="ja-JP" altLang="en-US"/>
          </a:p>
        </p:txBody>
      </p:sp>
      <p:sp>
        <p:nvSpPr>
          <p:cNvPr id="6" name="Slide Number Placeholder 5"/>
          <p:cNvSpPr>
            <a:spLocks noGrp="1"/>
          </p:cNvSpPr>
          <p:nvPr>
            <p:ph type="sldNum" sz="quarter" idx="12"/>
          </p:nvPr>
        </p:nvSpPr>
        <p:spPr/>
        <p:txBody>
          <a:bodyPr/>
          <a:lstStyle>
            <a:lvl1pPr>
              <a:defRPr/>
            </a:lvl1pPr>
          </a:lstStyle>
          <a:p>
            <a:fld id="{92C07ADC-28B4-471F-9A3C-07464244644D}" type="slidenum">
              <a:rPr lang="ja-JP" altLang="en-US"/>
              <a:pPr/>
              <a:t>‹#›</a:t>
            </a:fld>
            <a:endParaRPr lang="ja-JP" altLang="en-US"/>
          </a:p>
        </p:txBody>
      </p:sp>
    </p:spTree>
    <p:extLst>
      <p:ext uri="{BB962C8B-B14F-4D97-AF65-F5344CB8AC3E}">
        <p14:creationId xmlns:p14="http://schemas.microsoft.com/office/powerpoint/2010/main" val="183256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fld id="{74824D03-6407-4E50-ACE3-62A370A9115F}" type="datetimeFigureOut">
              <a:rPr lang="ja-JP" altLang="en-US"/>
              <a:pPr/>
              <a:t>2020/3/8</a:t>
            </a:fld>
            <a:endParaRPr lang="ja-JP" altLang="en-US"/>
          </a:p>
        </p:txBody>
      </p:sp>
      <p:sp>
        <p:nvSpPr>
          <p:cNvPr id="5" name="Footer Placeholder 4"/>
          <p:cNvSpPr>
            <a:spLocks noGrp="1"/>
          </p:cNvSpPr>
          <p:nvPr>
            <p:ph type="ftr" sz="quarter" idx="11"/>
          </p:nvPr>
        </p:nvSpPr>
        <p:spPr/>
        <p:txBody>
          <a:bodyPr/>
          <a:lstStyle>
            <a:lvl1pPr>
              <a:defRPr/>
            </a:lvl1pPr>
          </a:lstStyle>
          <a:p>
            <a:endParaRPr lang="ja-JP" altLang="en-US"/>
          </a:p>
        </p:txBody>
      </p:sp>
      <p:sp>
        <p:nvSpPr>
          <p:cNvPr id="6" name="Slide Number Placeholder 5"/>
          <p:cNvSpPr>
            <a:spLocks noGrp="1"/>
          </p:cNvSpPr>
          <p:nvPr>
            <p:ph type="sldNum" sz="quarter" idx="12"/>
          </p:nvPr>
        </p:nvSpPr>
        <p:spPr/>
        <p:txBody>
          <a:bodyPr/>
          <a:lstStyle>
            <a:lvl1pPr>
              <a:defRPr/>
            </a:lvl1pPr>
          </a:lstStyle>
          <a:p>
            <a:fld id="{66739173-0767-403F-BE79-E9694758AAD1}" type="slidenum">
              <a:rPr lang="ja-JP" altLang="en-US"/>
              <a:pPr/>
              <a:t>‹#›</a:t>
            </a:fld>
            <a:endParaRPr lang="ja-JP" altLang="en-US"/>
          </a:p>
        </p:txBody>
      </p:sp>
    </p:spTree>
    <p:extLst>
      <p:ext uri="{BB962C8B-B14F-4D97-AF65-F5344CB8AC3E}">
        <p14:creationId xmlns:p14="http://schemas.microsoft.com/office/powerpoint/2010/main" val="105913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ja-JP" smtClean="0"/>
              <a:t>Click to edit Master text styles</a:t>
            </a:r>
          </a:p>
        </p:txBody>
      </p:sp>
      <p:sp>
        <p:nvSpPr>
          <p:cNvPr id="4" name="Date Placeholder 3"/>
          <p:cNvSpPr>
            <a:spLocks noGrp="1"/>
          </p:cNvSpPr>
          <p:nvPr>
            <p:ph type="dt" sz="half" idx="10"/>
          </p:nvPr>
        </p:nvSpPr>
        <p:spPr/>
        <p:txBody>
          <a:bodyPr/>
          <a:lstStyle>
            <a:lvl1pPr>
              <a:defRPr/>
            </a:lvl1pPr>
          </a:lstStyle>
          <a:p>
            <a:fld id="{C0B554DE-4133-4B16-BD0E-0E4BFDC96826}" type="datetimeFigureOut">
              <a:rPr lang="ja-JP" altLang="en-US"/>
              <a:pPr/>
              <a:t>2020/3/8</a:t>
            </a:fld>
            <a:endParaRPr lang="ja-JP" altLang="en-US"/>
          </a:p>
        </p:txBody>
      </p:sp>
      <p:sp>
        <p:nvSpPr>
          <p:cNvPr id="5" name="Footer Placeholder 4"/>
          <p:cNvSpPr>
            <a:spLocks noGrp="1"/>
          </p:cNvSpPr>
          <p:nvPr>
            <p:ph type="ftr" sz="quarter" idx="11"/>
          </p:nvPr>
        </p:nvSpPr>
        <p:spPr/>
        <p:txBody>
          <a:bodyPr/>
          <a:lstStyle>
            <a:lvl1pPr>
              <a:defRPr/>
            </a:lvl1pPr>
          </a:lstStyle>
          <a:p>
            <a:endParaRPr lang="ja-JP" altLang="en-US"/>
          </a:p>
        </p:txBody>
      </p:sp>
      <p:sp>
        <p:nvSpPr>
          <p:cNvPr id="6" name="Slide Number Placeholder 5"/>
          <p:cNvSpPr>
            <a:spLocks noGrp="1"/>
          </p:cNvSpPr>
          <p:nvPr>
            <p:ph type="sldNum" sz="quarter" idx="12"/>
          </p:nvPr>
        </p:nvSpPr>
        <p:spPr/>
        <p:txBody>
          <a:bodyPr/>
          <a:lstStyle>
            <a:lvl1pPr>
              <a:defRPr/>
            </a:lvl1pPr>
          </a:lstStyle>
          <a:p>
            <a:fld id="{BC52E87B-FDA7-4798-B74E-827B5AA7FFDF}" type="slidenum">
              <a:rPr lang="ja-JP" altLang="en-US"/>
              <a:pPr/>
              <a:t>‹#›</a:t>
            </a:fld>
            <a:endParaRPr lang="ja-JP" altLang="en-US"/>
          </a:p>
        </p:txBody>
      </p:sp>
    </p:spTree>
    <p:extLst>
      <p:ext uri="{BB962C8B-B14F-4D97-AF65-F5344CB8AC3E}">
        <p14:creationId xmlns:p14="http://schemas.microsoft.com/office/powerpoint/2010/main" val="37288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Date Placeholder 3"/>
          <p:cNvSpPr>
            <a:spLocks noGrp="1"/>
          </p:cNvSpPr>
          <p:nvPr>
            <p:ph type="dt" sz="half" idx="10"/>
          </p:nvPr>
        </p:nvSpPr>
        <p:spPr/>
        <p:txBody>
          <a:bodyPr/>
          <a:lstStyle>
            <a:lvl1pPr>
              <a:defRPr/>
            </a:lvl1pPr>
          </a:lstStyle>
          <a:p>
            <a:fld id="{F775C8C2-8269-4C4A-9190-D104FA0459C8}" type="datetimeFigureOut">
              <a:rPr lang="ja-JP" altLang="en-US"/>
              <a:pPr/>
              <a:t>2020/3/8</a:t>
            </a:fld>
            <a:endParaRPr lang="ja-JP" altLang="en-US"/>
          </a:p>
        </p:txBody>
      </p:sp>
      <p:sp>
        <p:nvSpPr>
          <p:cNvPr id="6" name="Footer Placeholder 4"/>
          <p:cNvSpPr>
            <a:spLocks noGrp="1"/>
          </p:cNvSpPr>
          <p:nvPr>
            <p:ph type="ftr" sz="quarter" idx="11"/>
          </p:nvPr>
        </p:nvSpPr>
        <p:spPr/>
        <p:txBody>
          <a:bodyPr/>
          <a:lstStyle>
            <a:lvl1pPr>
              <a:defRPr/>
            </a:lvl1pPr>
          </a:lstStyle>
          <a:p>
            <a:endParaRPr lang="ja-JP" altLang="en-US"/>
          </a:p>
        </p:txBody>
      </p:sp>
      <p:sp>
        <p:nvSpPr>
          <p:cNvPr id="7" name="Slide Number Placeholder 5"/>
          <p:cNvSpPr>
            <a:spLocks noGrp="1"/>
          </p:cNvSpPr>
          <p:nvPr>
            <p:ph type="sldNum" sz="quarter" idx="12"/>
          </p:nvPr>
        </p:nvSpPr>
        <p:spPr/>
        <p:txBody>
          <a:bodyPr/>
          <a:lstStyle>
            <a:lvl1pPr>
              <a:defRPr/>
            </a:lvl1pPr>
          </a:lstStyle>
          <a:p>
            <a:fld id="{F7BFA619-14C4-411A-B279-743E1B7E6995}" type="slidenum">
              <a:rPr lang="ja-JP" altLang="en-US"/>
              <a:pPr/>
              <a:t>‹#›</a:t>
            </a:fld>
            <a:endParaRPr lang="ja-JP" altLang="en-US"/>
          </a:p>
        </p:txBody>
      </p:sp>
    </p:spTree>
    <p:extLst>
      <p:ext uri="{BB962C8B-B14F-4D97-AF65-F5344CB8AC3E}">
        <p14:creationId xmlns:p14="http://schemas.microsoft.com/office/powerpoint/2010/main" val="169463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Date Placeholder 3"/>
          <p:cNvSpPr>
            <a:spLocks noGrp="1"/>
          </p:cNvSpPr>
          <p:nvPr>
            <p:ph type="dt" sz="half" idx="10"/>
          </p:nvPr>
        </p:nvSpPr>
        <p:spPr/>
        <p:txBody>
          <a:bodyPr/>
          <a:lstStyle>
            <a:lvl1pPr>
              <a:defRPr/>
            </a:lvl1pPr>
          </a:lstStyle>
          <a:p>
            <a:fld id="{57DEB5B0-50BF-4C22-9978-427C0E291CC5}" type="datetimeFigureOut">
              <a:rPr lang="ja-JP" altLang="en-US"/>
              <a:pPr/>
              <a:t>2020/3/8</a:t>
            </a:fld>
            <a:endParaRPr lang="ja-JP" altLang="en-US"/>
          </a:p>
        </p:txBody>
      </p:sp>
      <p:sp>
        <p:nvSpPr>
          <p:cNvPr id="8" name="Footer Placeholder 4"/>
          <p:cNvSpPr>
            <a:spLocks noGrp="1"/>
          </p:cNvSpPr>
          <p:nvPr>
            <p:ph type="ftr" sz="quarter" idx="11"/>
          </p:nvPr>
        </p:nvSpPr>
        <p:spPr/>
        <p:txBody>
          <a:bodyPr/>
          <a:lstStyle>
            <a:lvl1pPr>
              <a:defRPr/>
            </a:lvl1pPr>
          </a:lstStyle>
          <a:p>
            <a:endParaRPr lang="ja-JP" altLang="en-US"/>
          </a:p>
        </p:txBody>
      </p:sp>
      <p:sp>
        <p:nvSpPr>
          <p:cNvPr id="9" name="Slide Number Placeholder 5"/>
          <p:cNvSpPr>
            <a:spLocks noGrp="1"/>
          </p:cNvSpPr>
          <p:nvPr>
            <p:ph type="sldNum" sz="quarter" idx="12"/>
          </p:nvPr>
        </p:nvSpPr>
        <p:spPr/>
        <p:txBody>
          <a:bodyPr/>
          <a:lstStyle>
            <a:lvl1pPr>
              <a:defRPr/>
            </a:lvl1pPr>
          </a:lstStyle>
          <a:p>
            <a:fld id="{B7D118A3-8A61-41C3-9A0F-5BC9C40F2E88}" type="slidenum">
              <a:rPr lang="ja-JP" altLang="en-US"/>
              <a:pPr/>
              <a:t>‹#›</a:t>
            </a:fld>
            <a:endParaRPr lang="ja-JP" altLang="en-US"/>
          </a:p>
        </p:txBody>
      </p:sp>
    </p:spTree>
    <p:extLst>
      <p:ext uri="{BB962C8B-B14F-4D97-AF65-F5344CB8AC3E}">
        <p14:creationId xmlns:p14="http://schemas.microsoft.com/office/powerpoint/2010/main" val="40187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Date Placeholder 3"/>
          <p:cNvSpPr>
            <a:spLocks noGrp="1"/>
          </p:cNvSpPr>
          <p:nvPr>
            <p:ph type="dt" sz="half" idx="10"/>
          </p:nvPr>
        </p:nvSpPr>
        <p:spPr/>
        <p:txBody>
          <a:bodyPr/>
          <a:lstStyle>
            <a:lvl1pPr>
              <a:defRPr/>
            </a:lvl1pPr>
          </a:lstStyle>
          <a:p>
            <a:fld id="{D951C927-7BAA-4109-9F62-9CEB378987C0}" type="datetimeFigureOut">
              <a:rPr lang="ja-JP" altLang="en-US"/>
              <a:pPr/>
              <a:t>2020/3/8</a:t>
            </a:fld>
            <a:endParaRPr lang="ja-JP" altLang="en-US"/>
          </a:p>
        </p:txBody>
      </p:sp>
      <p:sp>
        <p:nvSpPr>
          <p:cNvPr id="4" name="Footer Placeholder 4"/>
          <p:cNvSpPr>
            <a:spLocks noGrp="1"/>
          </p:cNvSpPr>
          <p:nvPr>
            <p:ph type="ftr" sz="quarter" idx="11"/>
          </p:nvPr>
        </p:nvSpPr>
        <p:spPr/>
        <p:txBody>
          <a:bodyPr/>
          <a:lstStyle>
            <a:lvl1pPr>
              <a:defRPr/>
            </a:lvl1pPr>
          </a:lstStyle>
          <a:p>
            <a:endParaRPr lang="ja-JP" altLang="en-US"/>
          </a:p>
        </p:txBody>
      </p:sp>
      <p:sp>
        <p:nvSpPr>
          <p:cNvPr id="5" name="Slide Number Placeholder 5"/>
          <p:cNvSpPr>
            <a:spLocks noGrp="1"/>
          </p:cNvSpPr>
          <p:nvPr>
            <p:ph type="sldNum" sz="quarter" idx="12"/>
          </p:nvPr>
        </p:nvSpPr>
        <p:spPr/>
        <p:txBody>
          <a:bodyPr/>
          <a:lstStyle>
            <a:lvl1pPr>
              <a:defRPr/>
            </a:lvl1pPr>
          </a:lstStyle>
          <a:p>
            <a:fld id="{D7774456-1592-4FDD-89C8-33217EC87FF5}" type="slidenum">
              <a:rPr lang="ja-JP" altLang="en-US"/>
              <a:pPr/>
              <a:t>‹#›</a:t>
            </a:fld>
            <a:endParaRPr lang="ja-JP" altLang="en-US"/>
          </a:p>
        </p:txBody>
      </p:sp>
    </p:spTree>
    <p:extLst>
      <p:ext uri="{BB962C8B-B14F-4D97-AF65-F5344CB8AC3E}">
        <p14:creationId xmlns:p14="http://schemas.microsoft.com/office/powerpoint/2010/main" val="367487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6723574-32B9-4308-BD8D-1D179DD9181A}" type="datetimeFigureOut">
              <a:rPr lang="ja-JP" altLang="en-US"/>
              <a:pPr/>
              <a:t>2020/3/8</a:t>
            </a:fld>
            <a:endParaRPr lang="ja-JP" altLang="en-US"/>
          </a:p>
        </p:txBody>
      </p:sp>
      <p:sp>
        <p:nvSpPr>
          <p:cNvPr id="3" name="Footer Placeholder 4"/>
          <p:cNvSpPr>
            <a:spLocks noGrp="1"/>
          </p:cNvSpPr>
          <p:nvPr>
            <p:ph type="ftr" sz="quarter" idx="11"/>
          </p:nvPr>
        </p:nvSpPr>
        <p:spPr/>
        <p:txBody>
          <a:bodyPr/>
          <a:lstStyle>
            <a:lvl1pPr>
              <a:defRPr/>
            </a:lvl1pPr>
          </a:lstStyle>
          <a:p>
            <a:endParaRPr lang="ja-JP" altLang="en-US"/>
          </a:p>
        </p:txBody>
      </p:sp>
      <p:sp>
        <p:nvSpPr>
          <p:cNvPr id="4" name="Slide Number Placeholder 5"/>
          <p:cNvSpPr>
            <a:spLocks noGrp="1"/>
          </p:cNvSpPr>
          <p:nvPr>
            <p:ph type="sldNum" sz="quarter" idx="12"/>
          </p:nvPr>
        </p:nvSpPr>
        <p:spPr/>
        <p:txBody>
          <a:bodyPr/>
          <a:lstStyle>
            <a:lvl1pPr>
              <a:defRPr/>
            </a:lvl1pPr>
          </a:lstStyle>
          <a:p>
            <a:fld id="{B8BD0A42-AD7F-4E31-A0D7-1082B626B2C4}" type="slidenum">
              <a:rPr lang="ja-JP" altLang="en-US"/>
              <a:pPr/>
              <a:t>‹#›</a:t>
            </a:fld>
            <a:endParaRPr lang="ja-JP" altLang="en-US"/>
          </a:p>
        </p:txBody>
      </p:sp>
    </p:spTree>
    <p:extLst>
      <p:ext uri="{BB962C8B-B14F-4D97-AF65-F5344CB8AC3E}">
        <p14:creationId xmlns:p14="http://schemas.microsoft.com/office/powerpoint/2010/main" val="284595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3"/>
          <p:cNvSpPr>
            <a:spLocks noGrp="1"/>
          </p:cNvSpPr>
          <p:nvPr>
            <p:ph type="dt" sz="half" idx="10"/>
          </p:nvPr>
        </p:nvSpPr>
        <p:spPr/>
        <p:txBody>
          <a:bodyPr/>
          <a:lstStyle>
            <a:lvl1pPr>
              <a:defRPr/>
            </a:lvl1pPr>
          </a:lstStyle>
          <a:p>
            <a:fld id="{1999C369-C97A-454B-B9C2-CCDDE154A6F8}" type="datetimeFigureOut">
              <a:rPr lang="ja-JP" altLang="en-US"/>
              <a:pPr/>
              <a:t>2020/3/8</a:t>
            </a:fld>
            <a:endParaRPr lang="ja-JP" altLang="en-US"/>
          </a:p>
        </p:txBody>
      </p:sp>
      <p:sp>
        <p:nvSpPr>
          <p:cNvPr id="6" name="Footer Placeholder 4"/>
          <p:cNvSpPr>
            <a:spLocks noGrp="1"/>
          </p:cNvSpPr>
          <p:nvPr>
            <p:ph type="ftr" sz="quarter" idx="11"/>
          </p:nvPr>
        </p:nvSpPr>
        <p:spPr/>
        <p:txBody>
          <a:bodyPr/>
          <a:lstStyle>
            <a:lvl1pPr>
              <a:defRPr/>
            </a:lvl1pPr>
          </a:lstStyle>
          <a:p>
            <a:endParaRPr lang="ja-JP" altLang="en-US"/>
          </a:p>
        </p:txBody>
      </p:sp>
      <p:sp>
        <p:nvSpPr>
          <p:cNvPr id="7" name="Slide Number Placeholder 5"/>
          <p:cNvSpPr>
            <a:spLocks noGrp="1"/>
          </p:cNvSpPr>
          <p:nvPr>
            <p:ph type="sldNum" sz="quarter" idx="12"/>
          </p:nvPr>
        </p:nvSpPr>
        <p:spPr/>
        <p:txBody>
          <a:bodyPr/>
          <a:lstStyle>
            <a:lvl1pPr>
              <a:defRPr/>
            </a:lvl1pPr>
          </a:lstStyle>
          <a:p>
            <a:fld id="{4E2AFF22-667E-4CAE-A5FE-0F0EE9EE029B}" type="slidenum">
              <a:rPr lang="ja-JP" altLang="en-US"/>
              <a:pPr/>
              <a:t>‹#›</a:t>
            </a:fld>
            <a:endParaRPr lang="ja-JP" altLang="en-US"/>
          </a:p>
        </p:txBody>
      </p:sp>
    </p:spTree>
    <p:extLst>
      <p:ext uri="{BB962C8B-B14F-4D97-AF65-F5344CB8AC3E}">
        <p14:creationId xmlns:p14="http://schemas.microsoft.com/office/powerpoint/2010/main" val="299731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3"/>
          <p:cNvSpPr>
            <a:spLocks noGrp="1"/>
          </p:cNvSpPr>
          <p:nvPr>
            <p:ph type="dt" sz="half" idx="10"/>
          </p:nvPr>
        </p:nvSpPr>
        <p:spPr/>
        <p:txBody>
          <a:bodyPr/>
          <a:lstStyle>
            <a:lvl1pPr>
              <a:defRPr/>
            </a:lvl1pPr>
          </a:lstStyle>
          <a:p>
            <a:fld id="{65D46404-1721-426A-BF96-9F9B88CD3B41}" type="datetimeFigureOut">
              <a:rPr lang="ja-JP" altLang="en-US"/>
              <a:pPr/>
              <a:t>2020/3/8</a:t>
            </a:fld>
            <a:endParaRPr lang="ja-JP" altLang="en-US"/>
          </a:p>
        </p:txBody>
      </p:sp>
      <p:sp>
        <p:nvSpPr>
          <p:cNvPr id="6" name="Footer Placeholder 4"/>
          <p:cNvSpPr>
            <a:spLocks noGrp="1"/>
          </p:cNvSpPr>
          <p:nvPr>
            <p:ph type="ftr" sz="quarter" idx="11"/>
          </p:nvPr>
        </p:nvSpPr>
        <p:spPr/>
        <p:txBody>
          <a:bodyPr/>
          <a:lstStyle>
            <a:lvl1pPr>
              <a:defRPr/>
            </a:lvl1pPr>
          </a:lstStyle>
          <a:p>
            <a:endParaRPr lang="ja-JP" altLang="en-US"/>
          </a:p>
        </p:txBody>
      </p:sp>
      <p:sp>
        <p:nvSpPr>
          <p:cNvPr id="7" name="Slide Number Placeholder 5"/>
          <p:cNvSpPr>
            <a:spLocks noGrp="1"/>
          </p:cNvSpPr>
          <p:nvPr>
            <p:ph type="sldNum" sz="quarter" idx="12"/>
          </p:nvPr>
        </p:nvSpPr>
        <p:spPr/>
        <p:txBody>
          <a:bodyPr/>
          <a:lstStyle>
            <a:lvl1pPr>
              <a:defRPr/>
            </a:lvl1pPr>
          </a:lstStyle>
          <a:p>
            <a:fld id="{801E2F56-B43E-43A9-9153-5C09DAAAD48A}" type="slidenum">
              <a:rPr lang="ja-JP" altLang="en-US"/>
              <a:pPr/>
              <a:t>‹#›</a:t>
            </a:fld>
            <a:endParaRPr lang="ja-JP" altLang="en-US"/>
          </a:p>
        </p:txBody>
      </p:sp>
    </p:spTree>
    <p:extLst>
      <p:ext uri="{BB962C8B-B14F-4D97-AF65-F5344CB8AC3E}">
        <p14:creationId xmlns:p14="http://schemas.microsoft.com/office/powerpoint/2010/main" val="199666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endParaRPr lang="ja-JP"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6A73E90E-A723-4704-A50A-4418DBD1D53C}" type="datetimeFigureOut">
              <a:rPr lang="ja-JP" altLang="en-US"/>
              <a:pPr/>
              <a:t>2020/3/8</a:t>
            </a:fld>
            <a:endParaRPr lang="ja-JP"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anose="020F0502020204030204" pitchFamily="34" charset="0"/>
              </a:defRPr>
            </a:lvl1pPr>
          </a:lstStyle>
          <a:p>
            <a:endParaRPr lang="ja-JP"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0D9C168-B741-4D62-88E1-8B63BE59F357}"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ltLang="ja-JP" sz="3600" b="1" dirty="0" smtClean="0">
                <a:cs typeface="Arial" panose="020B0604020202020204" pitchFamily="34" charset="0"/>
              </a:rPr>
              <a:t>PRODUCT DEVELOPMENT TO BUSINESS</a:t>
            </a:r>
            <a:endParaRPr lang="id-ID" sz="3600" dirty="0"/>
          </a:p>
        </p:txBody>
      </p:sp>
      <p:sp>
        <p:nvSpPr>
          <p:cNvPr id="5" name="Subtitle 4"/>
          <p:cNvSpPr>
            <a:spLocks noGrp="1"/>
          </p:cNvSpPr>
          <p:nvPr>
            <p:ph type="subTitle" idx="1"/>
          </p:nvPr>
        </p:nvSpPr>
        <p:spPr/>
        <p:txBody>
          <a:bodyPr anchor="ctr"/>
          <a:lstStyle/>
          <a:p>
            <a:r>
              <a:rPr lang="en-US" altLang="ja-JP" b="1" dirty="0">
                <a:solidFill>
                  <a:srgbClr val="FF0000"/>
                </a:solidFill>
                <a:cs typeface="Arial" panose="020B0604020202020204" pitchFamily="34" charset="0"/>
              </a:rPr>
              <a:t>Part </a:t>
            </a:r>
            <a:r>
              <a:rPr lang="en-US" altLang="ja-JP" b="1" dirty="0" smtClean="0">
                <a:solidFill>
                  <a:srgbClr val="FF0000"/>
                </a:solidFill>
                <a:cs typeface="Arial" panose="020B0604020202020204" pitchFamily="34" charset="0"/>
              </a:rPr>
              <a:t>2</a:t>
            </a:r>
            <a:endParaRPr lang="ja-JP" altLang="en-US" b="1" dirty="0">
              <a:solidFill>
                <a:srgbClr val="FF0000"/>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1500"/>
            <a:ext cx="9144000" cy="714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11267" name="TextBox 4"/>
          <p:cNvSpPr txBox="1">
            <a:spLocks noChangeArrowheads="1"/>
          </p:cNvSpPr>
          <p:nvPr/>
        </p:nvSpPr>
        <p:spPr bwMode="auto">
          <a:xfrm>
            <a:off x="511175" y="0"/>
            <a:ext cx="6518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ja-JP" sz="3200"/>
              <a:t>Penicillin: Distributed Development</a:t>
            </a:r>
          </a:p>
        </p:txBody>
      </p:sp>
      <p:sp>
        <p:nvSpPr>
          <p:cNvPr id="11268" name="TextBox 7"/>
          <p:cNvSpPr txBox="1">
            <a:spLocks noChangeArrowheads="1"/>
          </p:cNvSpPr>
          <p:nvPr/>
        </p:nvSpPr>
        <p:spPr bwMode="auto">
          <a:xfrm>
            <a:off x="359532" y="908720"/>
            <a:ext cx="842493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285750" indent="-285750" eaLnBrk="1" hangingPunct="1">
              <a:buFont typeface="Arial" panose="020B0604020202020204" pitchFamily="34" charset="0"/>
              <a:buChar char="•"/>
            </a:pPr>
            <a:r>
              <a:rPr lang="en-GB" altLang="ja-JP" dirty="0"/>
              <a:t>Alexander Fleming said (Nobel e-museum 2002):</a:t>
            </a:r>
          </a:p>
          <a:p>
            <a:pPr marL="285750" indent="-285750" algn="just" eaLnBrk="1" hangingPunct="1">
              <a:buFont typeface="Arial" panose="020B0604020202020204" pitchFamily="34" charset="0"/>
              <a:buChar char="•"/>
            </a:pPr>
            <a:r>
              <a:rPr lang="en-US" altLang="ja-JP" dirty="0"/>
              <a:t>It arose simply from a fortunate occurrence which happened when I was working on </a:t>
            </a:r>
            <a:r>
              <a:rPr lang="en-US" altLang="ja-JP" dirty="0" smtClean="0"/>
              <a:t>a purely </a:t>
            </a:r>
            <a:r>
              <a:rPr lang="en-US" altLang="ja-JP" dirty="0"/>
              <a:t>academic bacteriological problem which had nothing to do with antagonism, </a:t>
            </a:r>
            <a:r>
              <a:rPr lang="en-US" altLang="ja-JP" dirty="0" smtClean="0"/>
              <a:t>or molds</a:t>
            </a:r>
            <a:r>
              <a:rPr lang="en-US" altLang="ja-JP" dirty="0"/>
              <a:t>, or antiseptics, or antibiotics. </a:t>
            </a:r>
            <a:endParaRPr lang="en-US" altLang="ja-JP" dirty="0" smtClean="0"/>
          </a:p>
          <a:p>
            <a:pPr marL="285750" indent="-285750" algn="just" eaLnBrk="1" hangingPunct="1">
              <a:buFont typeface="Arial" panose="020B0604020202020204" pitchFamily="34" charset="0"/>
              <a:buChar char="•"/>
            </a:pPr>
            <a:r>
              <a:rPr lang="en-US" altLang="ja-JP" dirty="0" smtClean="0"/>
              <a:t>In </a:t>
            </a:r>
            <a:r>
              <a:rPr lang="en-US" altLang="ja-JP" dirty="0"/>
              <a:t>my first publication I might have claimed </a:t>
            </a:r>
            <a:r>
              <a:rPr lang="en-US" altLang="ja-JP" dirty="0" smtClean="0"/>
              <a:t>that I </a:t>
            </a:r>
            <a:r>
              <a:rPr lang="en-US" altLang="ja-JP" dirty="0"/>
              <a:t>had come to the conclusion, as a result of serious study of the literature and </a:t>
            </a:r>
            <a:r>
              <a:rPr lang="en-US" altLang="ja-JP" dirty="0" smtClean="0"/>
              <a:t>deep thought</a:t>
            </a:r>
            <a:r>
              <a:rPr lang="en-US" altLang="ja-JP" dirty="0"/>
              <a:t>, that valuable antibacterial substances were made by molds and that I set out </a:t>
            </a:r>
            <a:r>
              <a:rPr lang="en-US" altLang="ja-JP" dirty="0" smtClean="0"/>
              <a:t>to investigate </a:t>
            </a:r>
            <a:r>
              <a:rPr lang="en-US" altLang="ja-JP" dirty="0"/>
              <a:t>the problem. That would have been untrue and I preferred to tell the </a:t>
            </a:r>
            <a:r>
              <a:rPr lang="en-US" altLang="ja-JP" dirty="0" smtClean="0"/>
              <a:t>truth that </a:t>
            </a:r>
            <a:r>
              <a:rPr lang="en-US" altLang="ja-JP" dirty="0"/>
              <a:t>penicillin started as a chance observation. </a:t>
            </a:r>
            <a:endParaRPr lang="en-US" altLang="ja-JP" dirty="0" smtClean="0"/>
          </a:p>
          <a:p>
            <a:pPr marL="285750" indent="-285750" algn="just" eaLnBrk="1" hangingPunct="1">
              <a:buFont typeface="Arial" panose="020B0604020202020204" pitchFamily="34" charset="0"/>
              <a:buChar char="•"/>
            </a:pPr>
            <a:r>
              <a:rPr lang="en-US" altLang="ja-JP" dirty="0" smtClean="0"/>
              <a:t>My </a:t>
            </a:r>
            <a:r>
              <a:rPr lang="en-US" altLang="ja-JP" dirty="0"/>
              <a:t>only merit is that I did not neglect </a:t>
            </a:r>
            <a:r>
              <a:rPr lang="en-US" altLang="ja-JP" dirty="0" smtClean="0"/>
              <a:t>the observation </a:t>
            </a:r>
            <a:r>
              <a:rPr lang="en-US" altLang="ja-JP" dirty="0"/>
              <a:t>and that I pursued the subject as a bacteriologist. My publication in </a:t>
            </a:r>
            <a:r>
              <a:rPr lang="en-US" altLang="ja-JP" dirty="0" smtClean="0"/>
              <a:t>1929 was </a:t>
            </a:r>
            <a:r>
              <a:rPr lang="en-US" altLang="ja-JP" dirty="0"/>
              <a:t>the starting-point of the work of others who developed penicillin, especially </a:t>
            </a:r>
            <a:r>
              <a:rPr lang="en-US" altLang="ja-JP" dirty="0" smtClean="0"/>
              <a:t>in the </a:t>
            </a:r>
            <a:r>
              <a:rPr lang="en-US" altLang="ja-JP" dirty="0"/>
              <a:t>chemical field. . . </a:t>
            </a:r>
            <a:r>
              <a:rPr lang="en-US" altLang="ja-JP" dirty="0" smtClean="0"/>
              <a:t>.</a:t>
            </a:r>
          </a:p>
          <a:p>
            <a:pPr marL="285750" indent="-285750" algn="just" eaLnBrk="1" hangingPunct="1">
              <a:buFont typeface="Arial" panose="020B0604020202020204" pitchFamily="34" charset="0"/>
              <a:buChar char="•"/>
            </a:pPr>
            <a:r>
              <a:rPr lang="en-US" altLang="ja-JP" dirty="0" smtClean="0"/>
              <a:t>We </a:t>
            </a:r>
            <a:r>
              <a:rPr lang="en-US" altLang="ja-JP" dirty="0"/>
              <a:t>tried to concentrate penicillin, but it is easily destroyed, </a:t>
            </a:r>
            <a:r>
              <a:rPr lang="en-US" altLang="ja-JP" dirty="0" smtClean="0"/>
              <a:t>and to </a:t>
            </a:r>
            <a:r>
              <a:rPr lang="en-US" altLang="ja-JP" dirty="0"/>
              <a:t>all intents and purposes we failed. We were bacteriologists—not chemists—and </a:t>
            </a:r>
            <a:r>
              <a:rPr lang="en-US" altLang="ja-JP" dirty="0" smtClean="0"/>
              <a:t>our relatively </a:t>
            </a:r>
            <a:r>
              <a:rPr lang="en-US" altLang="ja-JP" dirty="0"/>
              <a:t>simple procedures were unavailing.</a:t>
            </a:r>
          </a:p>
          <a:p>
            <a:pPr marL="285750" indent="-285750" eaLnBrk="1" hangingPunct="1">
              <a:buFont typeface="Arial" panose="020B0604020202020204" pitchFamily="34" charset="0"/>
              <a:buChar char="•"/>
            </a:pPr>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85750" y="642938"/>
            <a:ext cx="4210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ja-JP" sz="2400"/>
              <a:t>Exploration–Discovery Phase</a:t>
            </a:r>
          </a:p>
        </p:txBody>
      </p:sp>
      <p:sp>
        <p:nvSpPr>
          <p:cNvPr id="5" name="Rectangle 4"/>
          <p:cNvSpPr/>
          <p:nvPr/>
        </p:nvSpPr>
        <p:spPr>
          <a:xfrm>
            <a:off x="0" y="571500"/>
            <a:ext cx="9144000" cy="714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12292" name="TextBox 5"/>
          <p:cNvSpPr txBox="1">
            <a:spLocks noChangeArrowheads="1"/>
          </p:cNvSpPr>
          <p:nvPr/>
        </p:nvSpPr>
        <p:spPr bwMode="auto">
          <a:xfrm>
            <a:off x="511175" y="0"/>
            <a:ext cx="6518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ja-JP" sz="3200"/>
              <a:t>Penicillin: Distributed Development</a:t>
            </a:r>
          </a:p>
        </p:txBody>
      </p:sp>
      <p:sp>
        <p:nvSpPr>
          <p:cNvPr id="12293" name="TextBox 6"/>
          <p:cNvSpPr txBox="1">
            <a:spLocks noChangeArrowheads="1"/>
          </p:cNvSpPr>
          <p:nvPr/>
        </p:nvSpPr>
        <p:spPr bwMode="auto">
          <a:xfrm>
            <a:off x="285750" y="1071563"/>
            <a:ext cx="860673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285750" indent="-285750" algn="just" eaLnBrk="1" hangingPunct="1">
              <a:buFont typeface="Arial" panose="020B0604020202020204" pitchFamily="34" charset="0"/>
              <a:buChar char="•"/>
            </a:pPr>
            <a:r>
              <a:rPr lang="en-US" altLang="ja-JP" dirty="0"/>
              <a:t>It began as an accidental discovery and observation that lay dormant for many </a:t>
            </a:r>
            <a:r>
              <a:rPr lang="en-US" altLang="ja-JP" dirty="0" err="1" smtClean="0"/>
              <a:t>years,as</a:t>
            </a:r>
            <a:r>
              <a:rPr lang="en-US" altLang="ja-JP" dirty="0" smtClean="0"/>
              <a:t> </a:t>
            </a:r>
            <a:r>
              <a:rPr lang="en-US" altLang="ja-JP" dirty="0"/>
              <a:t>the discoverer lacked the means and connection to develop a product with </a:t>
            </a:r>
            <a:r>
              <a:rPr lang="en-US" altLang="ja-JP" dirty="0" smtClean="0"/>
              <a:t>sufficient quantity </a:t>
            </a:r>
            <a:r>
              <a:rPr lang="en-US" altLang="ja-JP" dirty="0"/>
              <a:t>and purity to be used in clinical use. It laid dormant until another team appeared</a:t>
            </a:r>
            <a:r>
              <a:rPr lang="ja-JP" altLang="en-US" dirty="0"/>
              <a:t>　</a:t>
            </a:r>
            <a:r>
              <a:rPr lang="en-US" altLang="ja-JP" dirty="0"/>
              <a:t>on the horizon, and it took World War II to provide the motivation and the resources</a:t>
            </a:r>
            <a:r>
              <a:rPr lang="ja-JP" altLang="en-US" dirty="0"/>
              <a:t>　</a:t>
            </a:r>
            <a:r>
              <a:rPr lang="en-US" altLang="ja-JP" dirty="0"/>
              <a:t>critical to its development before penicillin became the life saver for </a:t>
            </a:r>
            <a:r>
              <a:rPr lang="en-US" altLang="ja-JP" dirty="0" smtClean="0"/>
              <a:t>millions.</a:t>
            </a:r>
          </a:p>
          <a:p>
            <a:pPr marL="285750" indent="-285750" algn="just" eaLnBrk="1" hangingPunct="1">
              <a:buFont typeface="Arial" panose="020B0604020202020204" pitchFamily="34" charset="0"/>
              <a:buChar char="•"/>
            </a:pPr>
            <a:r>
              <a:rPr lang="en-US" altLang="ja-JP" dirty="0" smtClean="0"/>
              <a:t>Penicillin</a:t>
            </a:r>
            <a:r>
              <a:rPr lang="en-US" altLang="ja-JP" dirty="0"/>
              <a:t>, the first and still one of the most widely used antibiotic agents, is </a:t>
            </a:r>
            <a:r>
              <a:rPr lang="en-US" altLang="ja-JP" dirty="0" smtClean="0"/>
              <a:t>derived from </a:t>
            </a:r>
            <a:r>
              <a:rPr lang="en-US" altLang="ja-JP" dirty="0"/>
              <a:t>the </a:t>
            </a:r>
            <a:r>
              <a:rPr lang="en-US" altLang="ja-JP" i="1" dirty="0" err="1"/>
              <a:t>Penicillium</a:t>
            </a:r>
            <a:r>
              <a:rPr lang="en-US" altLang="ja-JP" i="1" dirty="0"/>
              <a:t> mold. Alexander Fleming was a Scottish bacteriologist who </a:t>
            </a:r>
            <a:r>
              <a:rPr lang="en-US" altLang="ja-JP" i="1" dirty="0" smtClean="0"/>
              <a:t>took </a:t>
            </a:r>
            <a:r>
              <a:rPr lang="en-US" altLang="ja-JP" dirty="0" smtClean="0"/>
              <a:t>his </a:t>
            </a:r>
            <a:r>
              <a:rPr lang="en-US" altLang="ja-JP" dirty="0"/>
              <a:t>degree at St Mary’s Hospital Medical School of London University and </a:t>
            </a:r>
            <a:r>
              <a:rPr lang="en-US" altLang="ja-JP" dirty="0" smtClean="0"/>
              <a:t>continued his </a:t>
            </a:r>
            <a:r>
              <a:rPr lang="en-US" altLang="ja-JP" dirty="0"/>
              <a:t>research in the Royal Army Medical Corps in World War I. </a:t>
            </a:r>
            <a:endParaRPr lang="en-US" altLang="ja-JP" dirty="0" smtClean="0"/>
          </a:p>
          <a:p>
            <a:pPr marL="285750" indent="-285750" algn="just" eaLnBrk="1" hangingPunct="1">
              <a:buFont typeface="Arial" panose="020B0604020202020204" pitchFamily="34" charset="0"/>
              <a:buChar char="•"/>
            </a:pPr>
            <a:r>
              <a:rPr lang="en-US" altLang="ja-JP" dirty="0" smtClean="0"/>
              <a:t>In </a:t>
            </a:r>
            <a:r>
              <a:rPr lang="en-US" altLang="ja-JP" dirty="0"/>
              <a:t>1928, Fleming was working</a:t>
            </a:r>
            <a:r>
              <a:rPr lang="ja-JP" altLang="en-US" dirty="0"/>
              <a:t>　</a:t>
            </a:r>
            <a:r>
              <a:rPr lang="en-US" altLang="ja-JP" dirty="0"/>
              <a:t>with </a:t>
            </a:r>
            <a:r>
              <a:rPr lang="en-US" altLang="ja-JP" i="1" dirty="0"/>
              <a:t>Staphylococcus bacteria, and was growing colonies in Petri dishes in his musty,</a:t>
            </a:r>
            <a:r>
              <a:rPr lang="ja-JP" altLang="en-US" i="1" dirty="0"/>
              <a:t>　</a:t>
            </a:r>
            <a:r>
              <a:rPr lang="en-US" altLang="ja-JP" dirty="0"/>
              <a:t>dusty, and none too tidy laboratory. After a vacation, he observed in a Petri </a:t>
            </a:r>
            <a:r>
              <a:rPr lang="en-US" altLang="ja-JP" dirty="0" smtClean="0"/>
              <a:t>dish that </a:t>
            </a:r>
            <a:r>
              <a:rPr lang="en-US" altLang="ja-JP" dirty="0"/>
              <a:t>colonies of the bacterium </a:t>
            </a:r>
            <a:r>
              <a:rPr lang="en-US" altLang="ja-JP" i="1" dirty="0"/>
              <a:t>Staphylococcus </a:t>
            </a:r>
            <a:r>
              <a:rPr lang="en-US" altLang="ja-JP" i="1" dirty="0" err="1"/>
              <a:t>aureus</a:t>
            </a:r>
            <a:r>
              <a:rPr lang="en-US" altLang="ja-JP" i="1" dirty="0"/>
              <a:t> failed to grow in rings </a:t>
            </a:r>
            <a:r>
              <a:rPr lang="en-US" altLang="ja-JP" i="1" dirty="0" smtClean="0"/>
              <a:t>around </a:t>
            </a:r>
            <a:r>
              <a:rPr lang="en-US" altLang="ja-JP" dirty="0" smtClean="0"/>
              <a:t>areas </a:t>
            </a:r>
            <a:r>
              <a:rPr lang="en-US" altLang="ja-JP" dirty="0"/>
              <a:t>that had been accidentally contaminated by the green mold </a:t>
            </a:r>
            <a:r>
              <a:rPr lang="en-US" altLang="ja-JP" i="1" dirty="0" err="1"/>
              <a:t>Penicillium</a:t>
            </a:r>
            <a:r>
              <a:rPr lang="en-US" altLang="ja-JP" i="1" dirty="0"/>
              <a:t> </a:t>
            </a:r>
            <a:r>
              <a:rPr lang="en-US" altLang="ja-JP" i="1" dirty="0" err="1"/>
              <a:t>notatum</a:t>
            </a:r>
            <a:r>
              <a:rPr lang="en-US" altLang="ja-JP" i="1" dirty="0" smtClean="0"/>
              <a:t>. </a:t>
            </a:r>
          </a:p>
          <a:p>
            <a:pPr marL="285750" indent="-285750" algn="just" eaLnBrk="1" hangingPunct="1">
              <a:buFont typeface="Arial" panose="020B0604020202020204" pitchFamily="34" charset="0"/>
              <a:buChar char="•"/>
            </a:pPr>
            <a:r>
              <a:rPr lang="en-US" altLang="ja-JP" dirty="0" smtClean="0"/>
              <a:t>He </a:t>
            </a:r>
            <a:r>
              <a:rPr lang="en-US" altLang="ja-JP" dirty="0"/>
              <a:t>found a substance in the mold that prevented growth of the bacteria even when </a:t>
            </a:r>
            <a:r>
              <a:rPr lang="en-US" altLang="ja-JP" dirty="0" smtClean="0"/>
              <a:t>it was </a:t>
            </a:r>
            <a:r>
              <a:rPr lang="en-US" altLang="ja-JP" dirty="0"/>
              <a:t>diluted 800 times, which he called penicillin. Penicillin works by inhibiting </a:t>
            </a:r>
            <a:r>
              <a:rPr lang="en-US" altLang="ja-JP" dirty="0" smtClean="0"/>
              <a:t>the bacterial </a:t>
            </a:r>
            <a:r>
              <a:rPr lang="en-US" altLang="ja-JP" dirty="0"/>
              <a:t>enzymes responsible for cell-wall synthesis, and activating other enzymes </a:t>
            </a:r>
            <a:r>
              <a:rPr lang="en-US" altLang="ja-JP" dirty="0" smtClean="0"/>
              <a:t>to break </a:t>
            </a:r>
            <a:r>
              <a:rPr lang="en-US" altLang="ja-JP" dirty="0"/>
              <a:t>down the organism’s protective walls. </a:t>
            </a:r>
          </a:p>
          <a:p>
            <a:pPr algn="just" eaLnBrk="1" hangingPunct="1"/>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1500"/>
            <a:ext cx="9144000" cy="714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13315" name="TextBox 4"/>
          <p:cNvSpPr txBox="1">
            <a:spLocks noChangeArrowheads="1"/>
          </p:cNvSpPr>
          <p:nvPr/>
        </p:nvSpPr>
        <p:spPr bwMode="auto">
          <a:xfrm>
            <a:off x="511175" y="0"/>
            <a:ext cx="6518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ja-JP" sz="3200"/>
              <a:t>Penicillin: Distributed Development</a:t>
            </a:r>
          </a:p>
        </p:txBody>
      </p:sp>
      <p:sp>
        <p:nvSpPr>
          <p:cNvPr id="13316" name="TextBox 4"/>
          <p:cNvSpPr txBox="1">
            <a:spLocks noChangeArrowheads="1"/>
          </p:cNvSpPr>
          <p:nvPr/>
        </p:nvSpPr>
        <p:spPr bwMode="auto">
          <a:xfrm>
            <a:off x="251519" y="1000125"/>
            <a:ext cx="8496945"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285750" indent="-285750" algn="just" eaLnBrk="1" hangingPunct="1">
              <a:buFont typeface="Arial" panose="020B0604020202020204" pitchFamily="34" charset="0"/>
              <a:buChar char="•"/>
            </a:pPr>
            <a:r>
              <a:rPr lang="en-US" altLang="ja-JP" dirty="0"/>
              <a:t>The work lay dormant for 12 years, until the German fire-bombing of London </a:t>
            </a:r>
            <a:r>
              <a:rPr lang="en-US" altLang="ja-JP" dirty="0" smtClean="0"/>
              <a:t>in World </a:t>
            </a:r>
            <a:r>
              <a:rPr lang="en-US" altLang="ja-JP" dirty="0"/>
              <a:t>War II, when an Oxford group began searching for new antibacterial drugs </a:t>
            </a:r>
            <a:r>
              <a:rPr lang="en-US" altLang="ja-JP" dirty="0" smtClean="0"/>
              <a:t>for burns </a:t>
            </a:r>
            <a:r>
              <a:rPr lang="en-US" altLang="ja-JP" dirty="0"/>
              <a:t>treatment. Howard Florey was an Australian pathologist who studied </a:t>
            </a:r>
            <a:r>
              <a:rPr lang="en-US" altLang="ja-JP" dirty="0" smtClean="0"/>
              <a:t>medicine at </a:t>
            </a:r>
            <a:r>
              <a:rPr lang="en-US" altLang="ja-JP" dirty="0"/>
              <a:t>Adelaide and Oxford and became a professor of pathology at Oxford in 1935. </a:t>
            </a:r>
            <a:endParaRPr lang="en-US" altLang="ja-JP" dirty="0" smtClean="0"/>
          </a:p>
          <a:p>
            <a:pPr marL="285750" indent="-285750" algn="just" eaLnBrk="1" hangingPunct="1">
              <a:buFont typeface="Arial" panose="020B0604020202020204" pitchFamily="34" charset="0"/>
              <a:buChar char="•"/>
            </a:pPr>
            <a:r>
              <a:rPr lang="en-US" altLang="ja-JP" dirty="0" smtClean="0"/>
              <a:t>Ernst Chain </a:t>
            </a:r>
            <a:r>
              <a:rPr lang="en-US" altLang="ja-JP" dirty="0"/>
              <a:t>was a German-born biochemist who studied chemistry and physiology in </a:t>
            </a:r>
            <a:r>
              <a:rPr lang="en-US" altLang="ja-JP" dirty="0" smtClean="0"/>
              <a:t>Berlin and </a:t>
            </a:r>
            <a:r>
              <a:rPr lang="en-US" altLang="ja-JP" dirty="0"/>
              <a:t>fled to England to work with Florey at Oxford. They were also encouraged by </a:t>
            </a:r>
            <a:r>
              <a:rPr lang="en-US" altLang="ja-JP" dirty="0" smtClean="0"/>
              <a:t>the news </a:t>
            </a:r>
            <a:r>
              <a:rPr lang="en-US" altLang="ja-JP" dirty="0"/>
              <a:t>of the success of the new sulfa drugs of Gerhard Domagk. </a:t>
            </a:r>
            <a:endParaRPr lang="en-US" altLang="ja-JP" dirty="0" smtClean="0"/>
          </a:p>
          <a:p>
            <a:pPr marL="285750" indent="-285750" algn="just" eaLnBrk="1" hangingPunct="1">
              <a:buFont typeface="Arial" panose="020B0604020202020204" pitchFamily="34" charset="0"/>
              <a:buChar char="•"/>
            </a:pPr>
            <a:r>
              <a:rPr lang="en-US" altLang="ja-JP" dirty="0" smtClean="0"/>
              <a:t>In </a:t>
            </a:r>
            <a:r>
              <a:rPr lang="en-US" altLang="ja-JP" dirty="0"/>
              <a:t>1939, they </a:t>
            </a:r>
            <a:r>
              <a:rPr lang="en-US" altLang="ja-JP" dirty="0" smtClean="0"/>
              <a:t>studied a </a:t>
            </a:r>
            <a:r>
              <a:rPr lang="en-US" altLang="ja-JP" dirty="0"/>
              <a:t>number of antibacterial substances and decided to concentrate on the penicillin mold</a:t>
            </a:r>
            <a:r>
              <a:rPr lang="en-US" altLang="ja-JP" dirty="0" smtClean="0"/>
              <a:t>, making </a:t>
            </a:r>
            <a:r>
              <a:rPr lang="en-US" altLang="ja-JP" dirty="0"/>
              <a:t>an injectable form of the drug. They demonstrated its therapeutic </a:t>
            </a:r>
            <a:r>
              <a:rPr lang="en-US" altLang="ja-JP" dirty="0" smtClean="0"/>
              <a:t>effectiveness on </a:t>
            </a:r>
            <a:r>
              <a:rPr lang="en-US" altLang="ja-JP" dirty="0"/>
              <a:t>mice, and then on humans suffering from </a:t>
            </a:r>
            <a:r>
              <a:rPr lang="en-US" altLang="ja-JP" i="1" dirty="0"/>
              <a:t>Staphylococcus. But it was clear </a:t>
            </a:r>
            <a:r>
              <a:rPr lang="en-US" altLang="ja-JP" i="1" dirty="0" smtClean="0"/>
              <a:t>that </a:t>
            </a:r>
            <a:r>
              <a:rPr lang="en-US" altLang="ja-JP" dirty="0" smtClean="0"/>
              <a:t>wartime </a:t>
            </a:r>
            <a:r>
              <a:rPr lang="en-US" altLang="ja-JP" dirty="0"/>
              <a:t>England did not have the resources to develop large-scale industrial </a:t>
            </a:r>
            <a:r>
              <a:rPr lang="en-US" altLang="ja-JP" dirty="0" smtClean="0"/>
              <a:t>production </a:t>
            </a:r>
            <a:r>
              <a:rPr lang="en-GB" altLang="ja-JP" dirty="0" smtClean="0"/>
              <a:t>of </a:t>
            </a:r>
            <a:r>
              <a:rPr lang="en-GB" altLang="ja-JP" dirty="0"/>
              <a:t>penicillin.</a:t>
            </a:r>
          </a:p>
          <a:p>
            <a:pPr marL="285750" indent="-285750" algn="just" eaLnBrk="1" hangingPunct="1">
              <a:buFont typeface="Arial" panose="020B0604020202020204" pitchFamily="34" charset="0"/>
              <a:buChar char="•"/>
            </a:pPr>
            <a:endParaRPr lang="en-GB" altLang="ja-JP" dirty="0"/>
          </a:p>
          <a:p>
            <a:pPr marL="285750" indent="-285750" algn="just" eaLnBrk="1" hangingPunct="1">
              <a:buFont typeface="Arial" panose="020B0604020202020204" pitchFamily="34" charset="0"/>
              <a:buChar char="•"/>
            </a:pPr>
            <a:endParaRPr lang="en-US" altLang="ja-JP" dirty="0"/>
          </a:p>
          <a:p>
            <a:pPr marL="285750" indent="-285750" algn="just" eaLnBrk="1" hangingPunct="1">
              <a:buFont typeface="Arial" panose="020B0604020202020204" pitchFamily="34" charset="0"/>
              <a:buChar char="•"/>
            </a:pPr>
            <a:endParaRPr lang="en-GB"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1500"/>
            <a:ext cx="9144000" cy="714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14339" name="TextBox 4"/>
          <p:cNvSpPr txBox="1">
            <a:spLocks noChangeArrowheads="1"/>
          </p:cNvSpPr>
          <p:nvPr/>
        </p:nvSpPr>
        <p:spPr bwMode="auto">
          <a:xfrm>
            <a:off x="511175" y="0"/>
            <a:ext cx="6518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ja-JP" sz="3200"/>
              <a:t>Penicillin: Distributed Development</a:t>
            </a:r>
          </a:p>
        </p:txBody>
      </p:sp>
      <p:sp>
        <p:nvSpPr>
          <p:cNvPr id="14340" name="TextBox 5"/>
          <p:cNvSpPr txBox="1">
            <a:spLocks noChangeArrowheads="1"/>
          </p:cNvSpPr>
          <p:nvPr/>
        </p:nvSpPr>
        <p:spPr bwMode="auto">
          <a:xfrm>
            <a:off x="365125" y="762000"/>
            <a:ext cx="5921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sz="2800">
                <a:solidFill>
                  <a:srgbClr val="FF0000"/>
                </a:solidFill>
              </a:rPr>
              <a:t>Commercialization: Business Phase</a:t>
            </a:r>
            <a:endParaRPr lang="ja-JP" altLang="en-US" sz="2800">
              <a:solidFill>
                <a:srgbClr val="FF0000"/>
              </a:solidFill>
            </a:endParaRPr>
          </a:p>
        </p:txBody>
      </p:sp>
      <p:sp>
        <p:nvSpPr>
          <p:cNvPr id="14341" name="TextBox 6"/>
          <p:cNvSpPr txBox="1">
            <a:spLocks noChangeArrowheads="1"/>
          </p:cNvSpPr>
          <p:nvPr/>
        </p:nvSpPr>
        <p:spPr bwMode="auto">
          <a:xfrm>
            <a:off x="365125" y="3451225"/>
            <a:ext cx="8383339" cy="2118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150000"/>
              </a:lnSpc>
            </a:pPr>
            <a:r>
              <a:rPr lang="en-US" altLang="ja-JP" dirty="0"/>
              <a:t>In the human body, natural penicillin breaks down under acidic conditions as </a:t>
            </a:r>
            <a:r>
              <a:rPr lang="en-US" altLang="ja-JP" dirty="0" smtClean="0"/>
              <a:t>it passes </a:t>
            </a:r>
            <a:r>
              <a:rPr lang="en-US" altLang="ja-JP" dirty="0"/>
              <a:t>through the stomach, so semi-synthetic penicillin was developed that is </a:t>
            </a:r>
            <a:r>
              <a:rPr lang="en-US" altLang="ja-JP" dirty="0" smtClean="0"/>
              <a:t>more acid </a:t>
            </a:r>
            <a:r>
              <a:rPr lang="en-US" altLang="ja-JP" dirty="0"/>
              <a:t>stable and can be given in oral medication. Penicillin has significant side effects</a:t>
            </a:r>
            <a:r>
              <a:rPr lang="en-US" altLang="ja-JP" dirty="0" smtClean="0"/>
              <a:t>, in </a:t>
            </a:r>
            <a:r>
              <a:rPr lang="en-US" altLang="ja-JP" dirty="0"/>
              <a:t>causing allergic or hypersensitivity reactions, including skin rashes, hives, swelling</a:t>
            </a:r>
            <a:r>
              <a:rPr lang="en-US" altLang="ja-JP" dirty="0" smtClean="0"/>
              <a:t>, and </a:t>
            </a:r>
            <a:r>
              <a:rPr lang="en-US" altLang="ja-JP" dirty="0"/>
              <a:t>anaphylaxis or allergic shock.</a:t>
            </a:r>
            <a:endParaRPr lang="ja-JP" altLang="en-US" dirty="0"/>
          </a:p>
        </p:txBody>
      </p:sp>
      <p:sp>
        <p:nvSpPr>
          <p:cNvPr id="14342" name="TextBox 7"/>
          <p:cNvSpPr txBox="1">
            <a:spLocks noChangeArrowheads="1"/>
          </p:cNvSpPr>
          <p:nvPr/>
        </p:nvSpPr>
        <p:spPr bwMode="auto">
          <a:xfrm>
            <a:off x="428625" y="1357313"/>
            <a:ext cx="324961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ja-JP" b="1" i="1" dirty="0"/>
              <a:t>Scale-Up Progress</a:t>
            </a:r>
          </a:p>
          <a:p>
            <a:pPr eaLnBrk="1" hangingPunct="1"/>
            <a:endParaRPr lang="en-GB" altLang="ja-JP" b="1" i="1" dirty="0"/>
          </a:p>
          <a:p>
            <a:pPr eaLnBrk="1" hangingPunct="1"/>
            <a:r>
              <a:rPr lang="en-GB" altLang="ja-JP" dirty="0"/>
              <a:t>1943 1.7 billion units/month</a:t>
            </a:r>
          </a:p>
          <a:p>
            <a:pPr eaLnBrk="1" hangingPunct="1"/>
            <a:r>
              <a:rPr lang="en-GB" altLang="ja-JP" dirty="0"/>
              <a:t>1944 138.0 billion units/month</a:t>
            </a:r>
          </a:p>
          <a:p>
            <a:pPr eaLnBrk="1" hangingPunct="1"/>
            <a:r>
              <a:rPr lang="en-GB" altLang="ja-JP" dirty="0"/>
              <a:t>1945 570.0 billion units/month</a:t>
            </a:r>
          </a:p>
          <a:p>
            <a:pPr eaLnBrk="1" hangingPunct="1"/>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71563"/>
            <a:ext cx="9144000" cy="714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3075" name="TextBox 4"/>
          <p:cNvSpPr txBox="1">
            <a:spLocks noChangeArrowheads="1"/>
          </p:cNvSpPr>
          <p:nvPr/>
        </p:nvSpPr>
        <p:spPr bwMode="auto">
          <a:xfrm>
            <a:off x="511175" y="285750"/>
            <a:ext cx="809327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sz="3200" dirty="0">
                <a:cs typeface="Arial" panose="020B0604020202020204" pitchFamily="34" charset="0"/>
              </a:rPr>
              <a:t>Nylon: Centralized Development</a:t>
            </a:r>
            <a:endParaRPr lang="ja-JP" altLang="en-US" sz="3200" dirty="0">
              <a:cs typeface="Arial" panose="020B0604020202020204" pitchFamily="34" charset="0"/>
            </a:endParaRPr>
          </a:p>
        </p:txBody>
      </p:sp>
      <p:sp>
        <p:nvSpPr>
          <p:cNvPr id="3077" name="TextBox 4"/>
          <p:cNvSpPr txBox="1">
            <a:spLocks noChangeArrowheads="1"/>
          </p:cNvSpPr>
          <p:nvPr/>
        </p:nvSpPr>
        <p:spPr bwMode="auto">
          <a:xfrm>
            <a:off x="449460" y="1316633"/>
            <a:ext cx="8154988" cy="4802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114000"/>
              </a:lnSpc>
            </a:pPr>
            <a:r>
              <a:rPr lang="en-US" altLang="ja-JP" b="1" dirty="0" smtClean="0">
                <a:solidFill>
                  <a:srgbClr val="FF0000"/>
                </a:solidFill>
                <a:cs typeface="Arial" panose="020B0604020202020204" pitchFamily="34" charset="0"/>
              </a:rPr>
              <a:t>Exploration-Discovery Phase</a:t>
            </a:r>
            <a:endParaRPr lang="ja-JP" altLang="en-US" b="1" dirty="0" smtClean="0">
              <a:solidFill>
                <a:srgbClr val="FF0000"/>
              </a:solidFill>
              <a:cs typeface="Arial" panose="020B0604020202020204" pitchFamily="34" charset="0"/>
            </a:endParaRPr>
          </a:p>
          <a:p>
            <a:pPr marL="285750" indent="-285750" algn="just" eaLnBrk="1" hangingPunct="1">
              <a:lnSpc>
                <a:spcPct val="114000"/>
              </a:lnSpc>
              <a:buFont typeface="Arial" panose="020B0604020202020204" pitchFamily="34" charset="0"/>
              <a:buChar char="•"/>
            </a:pPr>
            <a:r>
              <a:rPr lang="en-US" altLang="ja-JP" dirty="0" smtClean="0"/>
              <a:t>The </a:t>
            </a:r>
            <a:r>
              <a:rPr lang="en-US" altLang="ja-JP" dirty="0"/>
              <a:t>story began in December 1926, when the director of the Chemistry Department,</a:t>
            </a:r>
            <a:r>
              <a:rPr lang="ja-JP" altLang="en-US" dirty="0"/>
              <a:t>　</a:t>
            </a:r>
            <a:r>
              <a:rPr lang="en-US" altLang="ja-JP" dirty="0"/>
              <a:t>Charles Stine, submitted to the Executive Committee of DuPont a short memorandum entitled “</a:t>
            </a:r>
            <a:r>
              <a:rPr lang="en-US" altLang="ja-JP" dirty="0">
                <a:solidFill>
                  <a:srgbClr val="FF0000"/>
                </a:solidFill>
              </a:rPr>
              <a:t>Pure Science Work</a:t>
            </a:r>
            <a:r>
              <a:rPr lang="en-US" altLang="ja-JP" dirty="0"/>
              <a:t>”. </a:t>
            </a:r>
          </a:p>
          <a:p>
            <a:pPr marL="285750" indent="-285750" algn="just" eaLnBrk="1" hangingPunct="1">
              <a:lnSpc>
                <a:spcPct val="114000"/>
              </a:lnSpc>
              <a:buFont typeface="Arial" panose="020B0604020202020204" pitchFamily="34" charset="0"/>
              <a:buChar char="•"/>
            </a:pPr>
            <a:r>
              <a:rPr lang="en-US" altLang="ja-JP" dirty="0"/>
              <a:t>After he received approval and funding from his management, he</a:t>
            </a:r>
            <a:r>
              <a:rPr lang="ja-JP" altLang="en-US" dirty="0"/>
              <a:t>　</a:t>
            </a:r>
            <a:r>
              <a:rPr lang="en-US" altLang="ja-JP" dirty="0"/>
              <a:t>went about recruiting outstanding research chemists, but by February 1928 he had</a:t>
            </a:r>
            <a:r>
              <a:rPr lang="ja-JP" altLang="en-US" dirty="0"/>
              <a:t>　</a:t>
            </a:r>
            <a:r>
              <a:rPr lang="en-US" altLang="ja-JP" dirty="0"/>
              <a:t>recruited only one man, a 31-year-old instructor from Harvard named </a:t>
            </a:r>
            <a:r>
              <a:rPr lang="en-US" altLang="ja-JP" b="1" dirty="0">
                <a:solidFill>
                  <a:srgbClr val="FF0000"/>
                </a:solidFill>
              </a:rPr>
              <a:t>Wallace </a:t>
            </a:r>
            <a:r>
              <a:rPr lang="en-US" altLang="ja-JP" b="1" dirty="0" smtClean="0">
                <a:solidFill>
                  <a:srgbClr val="FF0000"/>
                </a:solidFill>
              </a:rPr>
              <a:t>Hume </a:t>
            </a:r>
            <a:r>
              <a:rPr lang="en-GB" altLang="ja-JP" b="1" dirty="0" smtClean="0">
                <a:solidFill>
                  <a:srgbClr val="FF0000"/>
                </a:solidFill>
              </a:rPr>
              <a:t>Carothers.</a:t>
            </a:r>
            <a:endParaRPr lang="en-GB" altLang="ja-JP" b="1" dirty="0">
              <a:solidFill>
                <a:srgbClr val="FF0000"/>
              </a:solidFill>
            </a:endParaRPr>
          </a:p>
          <a:p>
            <a:pPr marL="285750" indent="-285750" algn="just" eaLnBrk="1" hangingPunct="1">
              <a:lnSpc>
                <a:spcPct val="114000"/>
              </a:lnSpc>
              <a:buFont typeface="Arial" panose="020B0604020202020204" pitchFamily="34" charset="0"/>
              <a:buChar char="•"/>
            </a:pPr>
            <a:r>
              <a:rPr lang="en-US" altLang="ja-JP" dirty="0"/>
              <a:t>The nature of polymers was still being debated, and the Nobel Prize in Chemistry for Hermann Staudinger came decades later in 1953, for his proposal in the early 1920s that polymers are long chains of monomers held together by ordinary chemical bonds.</a:t>
            </a:r>
          </a:p>
          <a:p>
            <a:pPr marL="285750" indent="-285750" algn="just" eaLnBrk="1" hangingPunct="1">
              <a:lnSpc>
                <a:spcPct val="114000"/>
              </a:lnSpc>
              <a:buFont typeface="Arial" panose="020B0604020202020204" pitchFamily="34" charset="0"/>
              <a:buChar char="•"/>
            </a:pPr>
            <a:r>
              <a:rPr lang="en-US" altLang="ja-JP" dirty="0" smtClean="0"/>
              <a:t>Carothers </a:t>
            </a:r>
            <a:r>
              <a:rPr lang="en-US" altLang="ja-JP" dirty="0"/>
              <a:t>supported this point of view, and proposed a scheme to prove it. He proposed to build long-chain molecules one step at a time, by carrying out well-understood chemical reactions. </a:t>
            </a:r>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71563"/>
            <a:ext cx="9144000" cy="714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4099" name="TextBox 4"/>
          <p:cNvSpPr txBox="1">
            <a:spLocks noChangeArrowheads="1"/>
          </p:cNvSpPr>
          <p:nvPr/>
        </p:nvSpPr>
        <p:spPr bwMode="auto">
          <a:xfrm>
            <a:off x="511175" y="285750"/>
            <a:ext cx="606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sz="3200">
                <a:cs typeface="Arial" panose="020B0604020202020204" pitchFamily="34" charset="0"/>
              </a:rPr>
              <a:t>Nylon: Centralized Development</a:t>
            </a:r>
            <a:endParaRPr lang="ja-JP" altLang="en-US" sz="3200">
              <a:cs typeface="Arial" panose="020B0604020202020204" pitchFamily="34" charset="0"/>
            </a:endParaRPr>
          </a:p>
        </p:txBody>
      </p:sp>
      <p:sp>
        <p:nvSpPr>
          <p:cNvPr id="4100" name="TextBox 8"/>
          <p:cNvSpPr txBox="1">
            <a:spLocks noChangeArrowheads="1"/>
          </p:cNvSpPr>
          <p:nvPr/>
        </p:nvSpPr>
        <p:spPr bwMode="auto">
          <a:xfrm>
            <a:off x="285750" y="1428750"/>
            <a:ext cx="8643938" cy="4829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285750" indent="-285750" eaLnBrk="1" hangingPunct="1">
              <a:lnSpc>
                <a:spcPct val="114000"/>
              </a:lnSpc>
              <a:buFont typeface="Arial" panose="020B0604020202020204" pitchFamily="34" charset="0"/>
              <a:buChar char="•"/>
            </a:pPr>
            <a:r>
              <a:rPr lang="en-US" altLang="ja-JP" dirty="0"/>
              <a:t>His scheme was to </a:t>
            </a:r>
            <a:r>
              <a:rPr lang="en-US" altLang="ja-JP" b="1" dirty="0">
                <a:solidFill>
                  <a:srgbClr val="FF0000"/>
                </a:solidFill>
              </a:rPr>
              <a:t>react dihydric alcohol molecules with –OH groups on both ends, together with </a:t>
            </a:r>
            <a:r>
              <a:rPr lang="en-US" altLang="ja-JP" b="1" dirty="0" err="1">
                <a:solidFill>
                  <a:srgbClr val="FF0000"/>
                </a:solidFill>
              </a:rPr>
              <a:t>diacid</a:t>
            </a:r>
            <a:r>
              <a:rPr lang="en-US" altLang="ja-JP" b="1" dirty="0">
                <a:solidFill>
                  <a:srgbClr val="FF0000"/>
                </a:solidFill>
              </a:rPr>
              <a:t> molecules with acid groups on both ends, to make a polyester </a:t>
            </a:r>
            <a:r>
              <a:rPr lang="en-US" altLang="ja-JP" dirty="0"/>
              <a:t>of potentially unlimited length. </a:t>
            </a:r>
          </a:p>
          <a:p>
            <a:pPr marL="285750" indent="-285750" algn="just" eaLnBrk="1" hangingPunct="1">
              <a:lnSpc>
                <a:spcPct val="114000"/>
              </a:lnSpc>
              <a:buFont typeface="Arial" panose="020B0604020202020204" pitchFamily="34" charset="0"/>
              <a:buChar char="•"/>
            </a:pPr>
            <a:r>
              <a:rPr lang="en-US" altLang="ja-JP" dirty="0" smtClean="0"/>
              <a:t>He </a:t>
            </a:r>
            <a:r>
              <a:rPr lang="en-US" altLang="ja-JP" dirty="0"/>
              <a:t>and Julian Hill, a member of his research group, were able to make chains with a molecular weight of 5000 to 6000, and he called them “</a:t>
            </a:r>
            <a:r>
              <a:rPr lang="en-US" altLang="ja-JP" b="1" dirty="0"/>
              <a:t>condensation</a:t>
            </a:r>
            <a:r>
              <a:rPr lang="en-US" altLang="ja-JP" dirty="0"/>
              <a:t> polymers.”</a:t>
            </a:r>
          </a:p>
          <a:p>
            <a:pPr marL="285750" indent="-285750" algn="just" eaLnBrk="1" hangingPunct="1">
              <a:lnSpc>
                <a:spcPct val="114000"/>
              </a:lnSpc>
              <a:buFont typeface="Arial" panose="020B0604020202020204" pitchFamily="34" charset="0"/>
              <a:buChar char="•"/>
            </a:pPr>
            <a:r>
              <a:rPr lang="en-US" altLang="ja-JP" b="1" dirty="0" smtClean="0">
                <a:solidFill>
                  <a:srgbClr val="FF0000"/>
                </a:solidFill>
              </a:rPr>
              <a:t>In </a:t>
            </a:r>
            <a:r>
              <a:rPr lang="en-US" altLang="ja-JP" b="1" dirty="0">
                <a:solidFill>
                  <a:srgbClr val="FF0000"/>
                </a:solidFill>
              </a:rPr>
              <a:t>April 1930</a:t>
            </a:r>
            <a:r>
              <a:rPr lang="en-US" altLang="ja-JP" dirty="0"/>
              <a:t>, they heated a16-carbon </a:t>
            </a:r>
            <a:r>
              <a:rPr lang="en-US" altLang="ja-JP" dirty="0" err="1"/>
              <a:t>diacid</a:t>
            </a:r>
            <a:r>
              <a:rPr lang="en-US" altLang="ja-JP" dirty="0"/>
              <a:t> with a three-carbon dihydric alcohol, removed the product from the still, and found </a:t>
            </a:r>
            <a:r>
              <a:rPr lang="en-US" altLang="ja-JP" b="1" dirty="0">
                <a:solidFill>
                  <a:srgbClr val="FF0000"/>
                </a:solidFill>
              </a:rPr>
              <a:t>a molten polyester with a molecular weight of 12,000</a:t>
            </a:r>
            <a:r>
              <a:rPr lang="en-US" altLang="ja-JP" dirty="0"/>
              <a:t>. They made an unexpected discovery: after cooling, </a:t>
            </a:r>
            <a:r>
              <a:rPr lang="en-US" altLang="ja-JP" u="sng" dirty="0"/>
              <a:t>this fiber could be stretched or “cold drawn” into very strong fibers</a:t>
            </a:r>
            <a:r>
              <a:rPr lang="en-US" altLang="ja-JP" dirty="0"/>
              <a:t>. However, they found that this 3–16 fiber was not suitable as a textile fiber because it melted below 100 ◦C, was partially soluble in dry-cleaning solvents, and was sensitive to swelling in water. The discovery was made in April 1930, and the long journey of development and commercialization would take 10 years before nylon became generally available for sale as stockings</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71563"/>
            <a:ext cx="9144000" cy="714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5123" name="TextBox 4"/>
          <p:cNvSpPr txBox="1">
            <a:spLocks noChangeArrowheads="1"/>
          </p:cNvSpPr>
          <p:nvPr/>
        </p:nvSpPr>
        <p:spPr bwMode="auto">
          <a:xfrm>
            <a:off x="511175" y="285750"/>
            <a:ext cx="606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sz="3200">
                <a:cs typeface="Arial" panose="020B0604020202020204" pitchFamily="34" charset="0"/>
              </a:rPr>
              <a:t>Nylon: Centralized Development</a:t>
            </a:r>
            <a:endParaRPr lang="ja-JP" altLang="en-US" sz="3200">
              <a:cs typeface="Arial" panose="020B0604020202020204" pitchFamily="34" charset="0"/>
            </a:endParaRPr>
          </a:p>
        </p:txBody>
      </p:sp>
      <p:sp>
        <p:nvSpPr>
          <p:cNvPr id="5124" name="TextBox 5"/>
          <p:cNvSpPr txBox="1">
            <a:spLocks noChangeArrowheads="1"/>
          </p:cNvSpPr>
          <p:nvPr/>
        </p:nvSpPr>
        <p:spPr bwMode="auto">
          <a:xfrm>
            <a:off x="330200" y="1316038"/>
            <a:ext cx="852805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285750" indent="-285750" algn="just" eaLnBrk="1" hangingPunct="1">
              <a:buFont typeface="Arial" panose="020B0604020202020204" pitchFamily="34" charset="0"/>
              <a:buChar char="•"/>
            </a:pPr>
            <a:r>
              <a:rPr lang="en-US" altLang="ja-JP" dirty="0"/>
              <a:t>This all-synthetic fiber has different properties from the semi-synthetic rayon, as </a:t>
            </a:r>
            <a:r>
              <a:rPr lang="en-US" altLang="ja-JP" dirty="0" smtClean="0"/>
              <a:t>it retains </a:t>
            </a:r>
            <a:r>
              <a:rPr lang="en-US" altLang="ja-JP" dirty="0"/>
              <a:t>nearly all its strength when wet and has an elasticity that only silk can  match. </a:t>
            </a:r>
            <a:endParaRPr lang="en-US" altLang="ja-JP" dirty="0" smtClean="0"/>
          </a:p>
          <a:p>
            <a:pPr marL="285750" indent="-285750" algn="just" eaLnBrk="1" hangingPunct="1">
              <a:buFont typeface="Arial" panose="020B0604020202020204" pitchFamily="34" charset="0"/>
              <a:buChar char="•"/>
            </a:pPr>
            <a:r>
              <a:rPr lang="en-US" altLang="ja-JP" dirty="0" smtClean="0"/>
              <a:t>Their </a:t>
            </a:r>
            <a:r>
              <a:rPr lang="en-US" altLang="ja-JP" dirty="0"/>
              <a:t>next move was to switch from dihydric alcohols to </a:t>
            </a:r>
            <a:r>
              <a:rPr lang="en-US" altLang="ja-JP" dirty="0" err="1"/>
              <a:t>diamines</a:t>
            </a:r>
            <a:r>
              <a:rPr lang="en-US" altLang="ja-JP" dirty="0"/>
              <a:t>, which react with a </a:t>
            </a:r>
            <a:r>
              <a:rPr lang="en-US" altLang="ja-JP" dirty="0" err="1"/>
              <a:t>diacid</a:t>
            </a:r>
            <a:r>
              <a:rPr lang="en-US" altLang="ja-JP" dirty="0"/>
              <a:t> to form </a:t>
            </a:r>
            <a:r>
              <a:rPr lang="en-US" altLang="ja-JP" dirty="0">
                <a:solidFill>
                  <a:srgbClr val="FF0000"/>
                </a:solidFill>
              </a:rPr>
              <a:t>a polyamide</a:t>
            </a:r>
            <a:r>
              <a:rPr lang="en-US" altLang="ja-JP" dirty="0"/>
              <a:t>, as they knew that simple amides have higher melting temperatures than the corresponding simple esters. However, the desirable properties for a textile fiber of high melting point and low solubility in water and solvents would also make it difficult to spin into fibers before knitting into fabrics. </a:t>
            </a:r>
            <a:endParaRPr lang="en-US" altLang="ja-JP" dirty="0" smtClean="0"/>
          </a:p>
          <a:p>
            <a:pPr marL="285750" indent="-285750" algn="just" eaLnBrk="1" hangingPunct="1">
              <a:buFont typeface="Arial" panose="020B0604020202020204" pitchFamily="34" charset="0"/>
              <a:buChar char="•"/>
            </a:pPr>
            <a:r>
              <a:rPr lang="en-US" altLang="ja-JP" dirty="0" smtClean="0"/>
              <a:t>The </a:t>
            </a:r>
            <a:r>
              <a:rPr lang="en-US" altLang="ja-JP" dirty="0"/>
              <a:t>work was halted in the middle of 1933, due to the inability to find ways of making progress, until it was taken up again early in 1934 by his assistant </a:t>
            </a:r>
            <a:r>
              <a:rPr lang="en-US" altLang="ja-JP" b="1" dirty="0">
                <a:solidFill>
                  <a:srgbClr val="FF0000"/>
                </a:solidFill>
              </a:rPr>
              <a:t>Donald D. Coffman. In March 1934</a:t>
            </a:r>
            <a:r>
              <a:rPr lang="en-US" altLang="ja-JP" dirty="0"/>
              <a:t>, Coffman drew a fiber from 4 g of polymer that he had made, and heated it in a bath at 200 ◦C, just above its melting point, and drew a lustrous filament of polyamide fiber. That was the first nylon fiber. Not long after that, Carothers went into an unusually severe depression and was hospitalized for a while.</a:t>
            </a:r>
          </a:p>
          <a:p>
            <a:pPr marL="285750" indent="-285750" algn="just" eaLnBrk="1" hangingPunct="1">
              <a:buFont typeface="Arial" panose="020B0604020202020204" pitchFamily="34" charset="0"/>
              <a:buChar char="•"/>
            </a:pPr>
            <a:endParaRPr lang="en-US" altLang="ja-JP" dirty="0"/>
          </a:p>
          <a:p>
            <a:pPr marL="285750" indent="-285750" algn="just" eaLnBrk="1" hangingPunct="1">
              <a:buFont typeface="Arial" panose="020B0604020202020204" pitchFamily="34" charset="0"/>
              <a:buChar char="•"/>
            </a:pPr>
            <a:endParaRPr lang="en-US" altLang="ja-JP" dirty="0"/>
          </a:p>
          <a:p>
            <a:pPr marL="285750" indent="-285750" algn="just" eaLnBrk="1" hangingPunct="1">
              <a:buFont typeface="Arial" panose="020B0604020202020204" pitchFamily="34" charset="0"/>
              <a:buChar char="•"/>
            </a:pPr>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57660"/>
            <a:ext cx="9144000" cy="714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6147" name="TextBox 4"/>
          <p:cNvSpPr txBox="1">
            <a:spLocks noChangeArrowheads="1"/>
          </p:cNvSpPr>
          <p:nvPr/>
        </p:nvSpPr>
        <p:spPr bwMode="auto">
          <a:xfrm>
            <a:off x="511175" y="285750"/>
            <a:ext cx="606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sz="3200" dirty="0">
                <a:cs typeface="Arial" panose="020B0604020202020204" pitchFamily="34" charset="0"/>
              </a:rPr>
              <a:t>Nylon: Centralized Development</a:t>
            </a:r>
            <a:endParaRPr lang="ja-JP" altLang="en-US" sz="3200" dirty="0">
              <a:cs typeface="Arial" panose="020B0604020202020204" pitchFamily="34" charset="0"/>
            </a:endParaRPr>
          </a:p>
        </p:txBody>
      </p:sp>
      <p:sp>
        <p:nvSpPr>
          <p:cNvPr id="6149" name="TextBox 6"/>
          <p:cNvSpPr txBox="1">
            <a:spLocks noChangeArrowheads="1"/>
          </p:cNvSpPr>
          <p:nvPr/>
        </p:nvSpPr>
        <p:spPr bwMode="auto">
          <a:xfrm>
            <a:off x="321468" y="1116807"/>
            <a:ext cx="8501063"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b="1" dirty="0" smtClean="0">
                <a:solidFill>
                  <a:srgbClr val="FF0000"/>
                </a:solidFill>
              </a:rPr>
              <a:t>Development Phase</a:t>
            </a:r>
            <a:endParaRPr lang="en-US" altLang="ja-JP" b="1" dirty="0" smtClean="0">
              <a:solidFill>
                <a:srgbClr val="FF0000"/>
              </a:solidFill>
            </a:endParaRPr>
          </a:p>
          <a:p>
            <a:pPr marL="285750" indent="-285750" algn="just" eaLnBrk="1" hangingPunct="1">
              <a:buFont typeface="Arial" panose="020B0604020202020204" pitchFamily="34" charset="0"/>
              <a:buChar char="•"/>
            </a:pPr>
            <a:r>
              <a:rPr lang="en-US" altLang="ja-JP" dirty="0" smtClean="0"/>
              <a:t>From </a:t>
            </a:r>
            <a:r>
              <a:rPr lang="en-US" altLang="ja-JP" dirty="0"/>
              <a:t>the day that Hill pulled the first polyester fiber, DuPont focused its energies on creating a synthetic fiber, instead of polymer resins or rubber. An early decision was made to concentrate only on full-fashioned silk hosiery. A silk stocking contains only 10 g of resin, but a wool sweater consumes much more resin and would require a much larger plant investment. At that time, $70 million worth of silk went into stockings each year, which were knitted into eight pairs of stockings per American consumer per year. </a:t>
            </a:r>
            <a:endParaRPr lang="en-US" altLang="ja-JP" dirty="0" smtClean="0"/>
          </a:p>
          <a:p>
            <a:pPr marL="285750" indent="-285750" algn="just" eaLnBrk="1" hangingPunct="1">
              <a:buFont typeface="Arial" panose="020B0604020202020204" pitchFamily="34" charset="0"/>
              <a:buChar char="•"/>
            </a:pPr>
            <a:r>
              <a:rPr lang="en-US" altLang="ja-JP" dirty="0" smtClean="0"/>
              <a:t>The </a:t>
            </a:r>
            <a:r>
              <a:rPr lang="en-US" altLang="ja-JP" dirty="0"/>
              <a:t>tasks of development and commercialization were formidable. The technology to manufacture the intermediate chemicals and the technology of spinning the polymer into fibers had to be developed. </a:t>
            </a:r>
            <a:endParaRPr lang="en-US" altLang="ja-JP" dirty="0" smtClean="0"/>
          </a:p>
          <a:p>
            <a:pPr marL="285750" indent="-285750" algn="just" eaLnBrk="1" hangingPunct="1">
              <a:buFont typeface="Arial" panose="020B0604020202020204" pitchFamily="34" charset="0"/>
              <a:buChar char="•"/>
            </a:pPr>
            <a:r>
              <a:rPr lang="en-US" altLang="ja-JP" dirty="0" smtClean="0"/>
              <a:t>The </a:t>
            </a:r>
            <a:r>
              <a:rPr lang="en-US" altLang="ja-JP" dirty="0"/>
              <a:t>numerous small textile mills that knit silk into stockings were incapable of adapting to knitting nylon, as they did not have the staff and the technical capabilities to do new product development, and they were not used to large-scale advertising to educate and persuade customers. </a:t>
            </a:r>
            <a:endParaRPr lang="en-US" altLang="ja-JP" dirty="0" smtClean="0"/>
          </a:p>
          <a:p>
            <a:pPr marL="285750" indent="-285750" algn="just" eaLnBrk="1" hangingPunct="1">
              <a:buFont typeface="Arial" panose="020B0604020202020204" pitchFamily="34" charset="0"/>
              <a:buChar char="•"/>
            </a:pPr>
            <a:r>
              <a:rPr lang="en-US" altLang="ja-JP" dirty="0" smtClean="0"/>
              <a:t>DuPont </a:t>
            </a:r>
            <a:r>
              <a:rPr lang="en-US" altLang="ja-JP" dirty="0"/>
              <a:t>was able to undertake the development, as it had the necessary resources and connections: its Ammonia Department had experience with high-pressure catalytic reactions</a:t>
            </a:r>
            <a:r>
              <a:rPr lang="en-US" altLang="ja-JP" dirty="0" smtClean="0"/>
              <a:t>, and </a:t>
            </a:r>
            <a:r>
              <a:rPr lang="en-US" altLang="ja-JP" dirty="0"/>
              <a:t>its Rayon Department had experience in manufacturing and selling to the textile </a:t>
            </a:r>
            <a:r>
              <a:rPr lang="en-GB" altLang="ja-JP" dirty="0"/>
              <a:t>business.</a:t>
            </a:r>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438150" y="760413"/>
            <a:ext cx="8420100" cy="621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285750" indent="-285750" algn="just" eaLnBrk="1" hangingPunct="1">
              <a:lnSpc>
                <a:spcPct val="130000"/>
              </a:lnSpc>
              <a:buFont typeface="Arial" panose="020B0604020202020204" pitchFamily="34" charset="0"/>
              <a:buChar char="•"/>
            </a:pPr>
            <a:r>
              <a:rPr lang="en-US" altLang="ja-JP" dirty="0"/>
              <a:t>Carothers collected much physical, chemical, and mechanical data on the fibers</a:t>
            </a:r>
            <a:r>
              <a:rPr lang="en-US" altLang="ja-JP" dirty="0" smtClean="0"/>
              <a:t>, but </a:t>
            </a:r>
            <a:r>
              <a:rPr lang="en-US" altLang="ja-JP" dirty="0"/>
              <a:t>he did not know how the data correlated with “ultimate practical behavior” </a:t>
            </a:r>
            <a:r>
              <a:rPr lang="en-US" altLang="ja-JP" dirty="0" smtClean="0"/>
              <a:t>and performance </a:t>
            </a:r>
            <a:r>
              <a:rPr lang="en-US" altLang="ja-JP" dirty="0"/>
              <a:t>to the satisfaction of consumers. </a:t>
            </a:r>
          </a:p>
          <a:p>
            <a:pPr marL="285750" indent="-285750" algn="just" eaLnBrk="1" hangingPunct="1">
              <a:lnSpc>
                <a:spcPct val="130000"/>
              </a:lnSpc>
              <a:buFont typeface="Arial" panose="020B0604020202020204" pitchFamily="34" charset="0"/>
              <a:buChar char="•"/>
            </a:pPr>
            <a:r>
              <a:rPr lang="en-US" altLang="ja-JP" dirty="0" smtClean="0"/>
              <a:t>In </a:t>
            </a:r>
            <a:r>
              <a:rPr lang="en-US" altLang="ja-JP" dirty="0"/>
              <a:t>the summer of 1934, his group also had to determine which combination of </a:t>
            </a:r>
            <a:r>
              <a:rPr lang="en-US" altLang="ja-JP" dirty="0" err="1"/>
              <a:t>diacid</a:t>
            </a:r>
            <a:r>
              <a:rPr lang="en-US" altLang="ja-JP" dirty="0"/>
              <a:t> and </a:t>
            </a:r>
            <a:r>
              <a:rPr lang="en-US" altLang="ja-JP" dirty="0" err="1"/>
              <a:t>diamine</a:t>
            </a:r>
            <a:r>
              <a:rPr lang="en-US" altLang="ja-JP" dirty="0"/>
              <a:t> would be the best, within the range from 2 to 10 carbon atoms. The initial focus was on the 5–10 polymer; enough polymers were made to spin into fibers and made into fabrics and then sent to the Rayon Department </a:t>
            </a:r>
            <a:r>
              <a:rPr lang="en-US" altLang="ja-JP" dirty="0" smtClean="0"/>
              <a:t>for testing</a:t>
            </a:r>
            <a:r>
              <a:rPr lang="en-US" altLang="ja-JP" dirty="0"/>
              <a:t>. </a:t>
            </a:r>
            <a:r>
              <a:rPr lang="en-US" altLang="ja-JP" dirty="0" smtClean="0"/>
              <a:t>It </a:t>
            </a:r>
            <a:r>
              <a:rPr lang="en-US" altLang="ja-JP" dirty="0"/>
              <a:t>is easy to polymerize and spin 5–10, but it melted at 190 ◦C, so that it </a:t>
            </a:r>
            <a:r>
              <a:rPr lang="en-US" altLang="ja-JP" dirty="0" smtClean="0"/>
              <a:t>could not </a:t>
            </a:r>
            <a:r>
              <a:rPr lang="en-US" altLang="ja-JP" dirty="0"/>
              <a:t>withstand practical ironing temperatures. </a:t>
            </a:r>
            <a:endParaRPr lang="en-US" altLang="ja-JP" dirty="0" smtClean="0"/>
          </a:p>
          <a:p>
            <a:pPr marL="285750" indent="-285750" algn="just" eaLnBrk="1" hangingPunct="1">
              <a:lnSpc>
                <a:spcPct val="130000"/>
              </a:lnSpc>
              <a:buFont typeface="Arial" panose="020B0604020202020204" pitchFamily="34" charset="0"/>
              <a:buChar char="•"/>
            </a:pPr>
            <a:r>
              <a:rPr lang="en-US" altLang="ja-JP" dirty="0" smtClean="0"/>
              <a:t>Gerald </a:t>
            </a:r>
            <a:r>
              <a:rPr lang="en-US" altLang="ja-JP" dirty="0"/>
              <a:t>J. </a:t>
            </a:r>
            <a:r>
              <a:rPr lang="en-US" altLang="ja-JP" dirty="0" err="1"/>
              <a:t>Berchet</a:t>
            </a:r>
            <a:r>
              <a:rPr lang="en-US" altLang="ja-JP" dirty="0"/>
              <a:t> prepared nylon 6–6 in February 1935, which would become the commercial product. This nylon 6–6 melts at over 250 ◦C, which is excellent. It is even more important that the raw material comes from benzene, which in turn comes from easy to obtain coal tar or petroleum refining. </a:t>
            </a:r>
            <a:endParaRPr lang="en-US" altLang="ja-JP" dirty="0" smtClean="0"/>
          </a:p>
          <a:p>
            <a:pPr marL="285750" indent="-285750" algn="just" eaLnBrk="1" hangingPunct="1">
              <a:lnSpc>
                <a:spcPct val="130000"/>
              </a:lnSpc>
              <a:buFont typeface="Arial" panose="020B0604020202020204" pitchFamily="34" charset="0"/>
              <a:buChar char="•"/>
            </a:pPr>
            <a:r>
              <a:rPr lang="en-US" altLang="ja-JP" dirty="0" smtClean="0"/>
              <a:t>They </a:t>
            </a:r>
            <a:r>
              <a:rPr lang="en-US" altLang="ja-JP" dirty="0"/>
              <a:t>still had to solve the problem of the commercial production of the two starting materials, namely </a:t>
            </a:r>
            <a:r>
              <a:rPr lang="en-US" altLang="ja-JP" dirty="0" err="1"/>
              <a:t>adipic</a:t>
            </a:r>
            <a:r>
              <a:rPr lang="en-US" altLang="ja-JP" dirty="0"/>
              <a:t> acid and </a:t>
            </a:r>
            <a:r>
              <a:rPr lang="en-US" altLang="ja-JP" dirty="0" err="1"/>
              <a:t>examethylenediamine</a:t>
            </a:r>
            <a:r>
              <a:rPr lang="en-US" altLang="ja-JP" dirty="0"/>
              <a:t>. But the difficulty was greater in the spinning process, which could be carried out either from a solution, or from a melt at above 260 ◦C. </a:t>
            </a:r>
            <a:endParaRPr lang="en-GB" altLang="ja-JP" dirty="0"/>
          </a:p>
        </p:txBody>
      </p:sp>
      <p:sp>
        <p:nvSpPr>
          <p:cNvPr id="5" name="Rectangle 4"/>
          <p:cNvSpPr/>
          <p:nvPr/>
        </p:nvSpPr>
        <p:spPr>
          <a:xfrm>
            <a:off x="0" y="571500"/>
            <a:ext cx="9144000" cy="714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7172" name="TextBox 5"/>
          <p:cNvSpPr txBox="1">
            <a:spLocks noChangeArrowheads="1"/>
          </p:cNvSpPr>
          <p:nvPr/>
        </p:nvSpPr>
        <p:spPr bwMode="auto">
          <a:xfrm>
            <a:off x="511175" y="0"/>
            <a:ext cx="606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sz="3200">
                <a:cs typeface="Arial" panose="020B0604020202020204" pitchFamily="34" charset="0"/>
              </a:rPr>
              <a:t>Nylon: Centralized Development</a:t>
            </a:r>
            <a:endParaRPr lang="ja-JP" altLang="en-US" sz="320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1500"/>
            <a:ext cx="9144000" cy="714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8195" name="TextBox 4"/>
          <p:cNvSpPr txBox="1">
            <a:spLocks noChangeArrowheads="1"/>
          </p:cNvSpPr>
          <p:nvPr/>
        </p:nvSpPr>
        <p:spPr bwMode="auto">
          <a:xfrm>
            <a:off x="511175" y="0"/>
            <a:ext cx="606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sz="3200">
                <a:cs typeface="Arial" panose="020B0604020202020204" pitchFamily="34" charset="0"/>
              </a:rPr>
              <a:t>Nylon: Centralized Development</a:t>
            </a:r>
            <a:endParaRPr lang="ja-JP" altLang="en-US" sz="3200">
              <a:cs typeface="Arial" panose="020B0604020202020204" pitchFamily="34" charset="0"/>
            </a:endParaRPr>
          </a:p>
        </p:txBody>
      </p:sp>
      <p:sp>
        <p:nvSpPr>
          <p:cNvPr id="8196" name="TextBox 5"/>
          <p:cNvSpPr txBox="1">
            <a:spLocks noChangeArrowheads="1"/>
          </p:cNvSpPr>
          <p:nvPr/>
        </p:nvSpPr>
        <p:spPr bwMode="auto">
          <a:xfrm>
            <a:off x="179512" y="764704"/>
            <a:ext cx="8551233"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285750" indent="-285750" algn="just" eaLnBrk="1" hangingPunct="1">
              <a:buFont typeface="Arial" panose="020B0604020202020204" pitchFamily="34" charset="0"/>
              <a:buChar char="•"/>
            </a:pPr>
            <a:r>
              <a:rPr lang="en-US" altLang="ja-JP" dirty="0"/>
              <a:t>The Chemical Department made the decision to develop nylon 6–6 in July 1935.</a:t>
            </a:r>
          </a:p>
          <a:p>
            <a:pPr marL="285750" indent="-285750" algn="just" eaLnBrk="1" hangingPunct="1">
              <a:buFont typeface="Arial" panose="020B0604020202020204" pitchFamily="34" charset="0"/>
              <a:buChar char="•"/>
            </a:pPr>
            <a:r>
              <a:rPr lang="en-US" altLang="ja-JP" dirty="0"/>
              <a:t>The process to make </a:t>
            </a:r>
            <a:r>
              <a:rPr lang="en-US" altLang="ja-JP" b="1" dirty="0" err="1">
                <a:solidFill>
                  <a:srgbClr val="FF0000"/>
                </a:solidFill>
              </a:rPr>
              <a:t>hexamethylenediamine</a:t>
            </a:r>
            <a:r>
              <a:rPr lang="en-US" altLang="ja-JP" dirty="0"/>
              <a:t> required a multistep synthesis, involving</a:t>
            </a:r>
            <a:r>
              <a:rPr lang="en-US" altLang="ja-JP" dirty="0" smtClean="0"/>
              <a:t>: hydrogenating </a:t>
            </a:r>
            <a:r>
              <a:rPr lang="en-US" altLang="ja-JP" dirty="0"/>
              <a:t>benzene to make cyclohexane, </a:t>
            </a:r>
            <a:r>
              <a:rPr lang="en-US" altLang="ja-JP" dirty="0" smtClean="0"/>
              <a:t>which was oxidized </a:t>
            </a:r>
            <a:r>
              <a:rPr lang="en-US" altLang="ja-JP" dirty="0"/>
              <a:t>to make a </a:t>
            </a:r>
            <a:r>
              <a:rPr lang="en-US" altLang="ja-JP" dirty="0" smtClean="0"/>
              <a:t>mixture of </a:t>
            </a:r>
            <a:r>
              <a:rPr lang="en-US" altLang="ja-JP" dirty="0" err="1"/>
              <a:t>cyclohexanone</a:t>
            </a:r>
            <a:r>
              <a:rPr lang="en-US" altLang="ja-JP" dirty="0"/>
              <a:t> and </a:t>
            </a:r>
            <a:r>
              <a:rPr lang="en-US" altLang="ja-JP" dirty="0" err="1"/>
              <a:t>cyclohexanol</a:t>
            </a:r>
            <a:r>
              <a:rPr lang="en-US" altLang="ja-JP" dirty="0"/>
              <a:t>, which was oxidized to </a:t>
            </a:r>
            <a:r>
              <a:rPr lang="en-US" altLang="ja-JP" dirty="0" err="1"/>
              <a:t>adipic</a:t>
            </a:r>
            <a:r>
              <a:rPr lang="en-US" altLang="ja-JP" dirty="0"/>
              <a:t> acid (one of </a:t>
            </a:r>
            <a:r>
              <a:rPr lang="en-US" altLang="ja-JP" dirty="0" smtClean="0"/>
              <a:t>the components </a:t>
            </a:r>
            <a:r>
              <a:rPr lang="en-US" altLang="ja-JP" dirty="0"/>
              <a:t>of nylon 6–6). </a:t>
            </a:r>
            <a:r>
              <a:rPr lang="en-US" altLang="ja-JP" dirty="0" smtClean="0"/>
              <a:t>Half </a:t>
            </a:r>
            <a:r>
              <a:rPr lang="en-US" altLang="ja-JP" dirty="0"/>
              <a:t>of the </a:t>
            </a:r>
            <a:r>
              <a:rPr lang="en-US" altLang="ja-JP" dirty="0" err="1"/>
              <a:t>adipic</a:t>
            </a:r>
            <a:r>
              <a:rPr lang="en-US" altLang="ja-JP" dirty="0"/>
              <a:t> acid was catalytically reacted to </a:t>
            </a:r>
            <a:r>
              <a:rPr lang="en-US" altLang="ja-JP" dirty="0" smtClean="0"/>
              <a:t>make </a:t>
            </a:r>
            <a:r>
              <a:rPr lang="en-US" altLang="ja-JP" dirty="0" err="1" smtClean="0"/>
              <a:t>adiponitrile</a:t>
            </a:r>
            <a:r>
              <a:rPr lang="en-US" altLang="ja-JP" dirty="0"/>
              <a:t>, which was hydrogenated to make </a:t>
            </a:r>
            <a:r>
              <a:rPr lang="en-US" altLang="ja-JP" dirty="0" err="1"/>
              <a:t>hexamethylenediamine</a:t>
            </a:r>
            <a:r>
              <a:rPr lang="en-US" altLang="ja-JP" dirty="0"/>
              <a:t> (the other </a:t>
            </a:r>
            <a:r>
              <a:rPr lang="en-US" altLang="ja-JP" dirty="0" smtClean="0"/>
              <a:t>component </a:t>
            </a:r>
            <a:r>
              <a:rPr lang="en-US" altLang="ja-JP" dirty="0"/>
              <a:t>of nylon 6–6). </a:t>
            </a:r>
            <a:endParaRPr lang="en-US" altLang="ja-JP" dirty="0" smtClean="0"/>
          </a:p>
          <a:p>
            <a:pPr marL="285750" indent="-285750" algn="just" eaLnBrk="1" hangingPunct="1">
              <a:buFont typeface="Arial" panose="020B0604020202020204" pitchFamily="34" charset="0"/>
              <a:buChar char="•"/>
            </a:pPr>
            <a:r>
              <a:rPr lang="en-US" altLang="ja-JP" dirty="0" smtClean="0"/>
              <a:t>Several </a:t>
            </a:r>
            <a:r>
              <a:rPr lang="en-US" altLang="ja-JP" dirty="0"/>
              <a:t>batches of the order of a few pounds of </a:t>
            </a:r>
            <a:r>
              <a:rPr lang="en-US" altLang="ja-JP" dirty="0" smtClean="0"/>
              <a:t>intermediates were </a:t>
            </a:r>
            <a:r>
              <a:rPr lang="en-US" altLang="ja-JP" dirty="0"/>
              <a:t>needed to do the polymerization reaction. Melt spinning procedures at a </a:t>
            </a:r>
            <a:r>
              <a:rPr lang="en-US" altLang="ja-JP" dirty="0" smtClean="0"/>
              <a:t>temperature </a:t>
            </a:r>
            <a:r>
              <a:rPr lang="en-US" altLang="ja-JP" dirty="0"/>
              <a:t>of about 260 ◦C were developed. By the summer of 1936, DuPont </a:t>
            </a:r>
            <a:r>
              <a:rPr lang="en-US" altLang="ja-JP" dirty="0" smtClean="0"/>
              <a:t>became confident </a:t>
            </a:r>
            <a:r>
              <a:rPr lang="en-US" altLang="ja-JP" dirty="0"/>
              <a:t>that they could make nylon yarn at a cost of 80¢ per pound in a plant </a:t>
            </a:r>
            <a:r>
              <a:rPr lang="en-US" altLang="ja-JP" dirty="0" smtClean="0"/>
              <a:t>of 8 </a:t>
            </a:r>
            <a:r>
              <a:rPr lang="en-US" altLang="ja-JP" dirty="0"/>
              <a:t>million pounds capacity, which could be sold at $2.00 per pound at roughly the </a:t>
            </a:r>
            <a:r>
              <a:rPr lang="en-US" altLang="ja-JP" dirty="0" smtClean="0"/>
              <a:t>price of </a:t>
            </a:r>
            <a:r>
              <a:rPr lang="en-US" altLang="ja-JP" dirty="0"/>
              <a:t>silk</a:t>
            </a:r>
            <a:r>
              <a:rPr lang="en-US" altLang="ja-JP" dirty="0" smtClean="0"/>
              <a:t>.</a:t>
            </a:r>
          </a:p>
          <a:p>
            <a:pPr marL="285750" indent="-285750" algn="just" eaLnBrk="1" hangingPunct="1">
              <a:buFont typeface="Arial" panose="020B0604020202020204" pitchFamily="34" charset="0"/>
              <a:buChar char="•"/>
            </a:pPr>
            <a:r>
              <a:rPr lang="en-US" altLang="ja-JP" dirty="0" smtClean="0"/>
              <a:t>They </a:t>
            </a:r>
            <a:r>
              <a:rPr lang="en-US" altLang="ja-JP" dirty="0"/>
              <a:t>decided to expand the manufacturing capacity from 2 </a:t>
            </a:r>
            <a:r>
              <a:rPr lang="en-US" altLang="ja-JP" dirty="0" err="1"/>
              <a:t>lbs</a:t>
            </a:r>
            <a:r>
              <a:rPr lang="en-US" altLang="ja-JP" dirty="0"/>
              <a:t> to 100 </a:t>
            </a:r>
            <a:r>
              <a:rPr lang="en-US" altLang="ja-JP" dirty="0" err="1"/>
              <a:t>lbs</a:t>
            </a:r>
            <a:r>
              <a:rPr lang="en-US" altLang="ja-JP" dirty="0"/>
              <a:t> </a:t>
            </a:r>
            <a:r>
              <a:rPr lang="en-US" altLang="ja-JP" dirty="0" smtClean="0"/>
              <a:t>a day </a:t>
            </a:r>
            <a:r>
              <a:rPr lang="en-US" altLang="ja-JP" dirty="0"/>
              <a:t>to improve confidence in the process, and to provide material for extensive </a:t>
            </a:r>
            <a:r>
              <a:rPr lang="en-US" altLang="ja-JP" dirty="0" smtClean="0"/>
              <a:t>field testing</a:t>
            </a:r>
            <a:r>
              <a:rPr lang="en-US" altLang="ja-JP" dirty="0"/>
              <a:t>. </a:t>
            </a:r>
            <a:endParaRPr lang="en-US" altLang="ja-JP" dirty="0" smtClean="0"/>
          </a:p>
          <a:p>
            <a:pPr marL="285750" indent="-285750" algn="just" eaLnBrk="1" hangingPunct="1">
              <a:buFont typeface="Arial" panose="020B0604020202020204" pitchFamily="34" charset="0"/>
              <a:buChar char="•"/>
            </a:pPr>
            <a:r>
              <a:rPr lang="en-US" altLang="ja-JP" dirty="0" smtClean="0"/>
              <a:t>In </a:t>
            </a:r>
            <a:r>
              <a:rPr lang="en-US" altLang="ja-JP" dirty="0"/>
              <a:t>February 1937, a batch of yarn was taken for a knitting test at the </a:t>
            </a:r>
            <a:r>
              <a:rPr lang="en-US" altLang="ja-JP" dirty="0" smtClean="0"/>
              <a:t>Union Manufacturing </a:t>
            </a:r>
            <a:r>
              <a:rPr lang="en-US" altLang="ja-JP" dirty="0"/>
              <a:t>Company in Maryland; the results were unsatisfactory, as the </a:t>
            </a:r>
            <a:r>
              <a:rPr lang="en-US" altLang="ja-JP" dirty="0" smtClean="0"/>
              <a:t>product did </a:t>
            </a:r>
            <a:r>
              <a:rPr lang="en-US" altLang="ja-JP" dirty="0"/>
              <a:t>not come off the spools easily, snagged at knitting machines, and looked </a:t>
            </a:r>
            <a:r>
              <a:rPr lang="en-US" altLang="ja-JP" dirty="0" smtClean="0"/>
              <a:t>like a wrinkled </a:t>
            </a:r>
            <a:r>
              <a:rPr lang="en-US" altLang="ja-JP" dirty="0"/>
              <a:t>mess with an unpleasant gray color.</a:t>
            </a:r>
          </a:p>
          <a:p>
            <a:pPr marL="285750" indent="-285750" algn="just" eaLnBrk="1" hangingPunct="1">
              <a:buFont typeface="Arial" panose="020B0604020202020204" pitchFamily="34" charset="0"/>
              <a:buChar char="•"/>
            </a:pPr>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1500"/>
            <a:ext cx="9144000" cy="714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9219" name="TextBox 4"/>
          <p:cNvSpPr txBox="1">
            <a:spLocks noChangeArrowheads="1"/>
          </p:cNvSpPr>
          <p:nvPr/>
        </p:nvSpPr>
        <p:spPr bwMode="auto">
          <a:xfrm>
            <a:off x="511175" y="0"/>
            <a:ext cx="606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sz="3200">
                <a:cs typeface="Arial" panose="020B0604020202020204" pitchFamily="34" charset="0"/>
              </a:rPr>
              <a:t>Nylon: Centralized Development</a:t>
            </a:r>
            <a:endParaRPr lang="ja-JP" altLang="en-US" sz="3200">
              <a:cs typeface="Arial" panose="020B0604020202020204" pitchFamily="34" charset="0"/>
            </a:endParaRPr>
          </a:p>
        </p:txBody>
      </p:sp>
      <p:sp>
        <p:nvSpPr>
          <p:cNvPr id="9220" name="TextBox 5"/>
          <p:cNvSpPr txBox="1">
            <a:spLocks noChangeArrowheads="1"/>
          </p:cNvSpPr>
          <p:nvPr/>
        </p:nvSpPr>
        <p:spPr bwMode="auto">
          <a:xfrm>
            <a:off x="251520" y="928688"/>
            <a:ext cx="864096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285750" indent="-285750" algn="just" eaLnBrk="1" hangingPunct="1">
              <a:buFont typeface="Arial" panose="020B0604020202020204" pitchFamily="34" charset="0"/>
              <a:buChar char="•"/>
            </a:pPr>
            <a:r>
              <a:rPr lang="en-US" altLang="ja-JP" dirty="0"/>
              <a:t>In the meantime, the mental condition of Carothers deteriorated inexorably. He </a:t>
            </a:r>
            <a:r>
              <a:rPr lang="en-US" altLang="ja-JP" dirty="0" smtClean="0"/>
              <a:t>was elected </a:t>
            </a:r>
            <a:r>
              <a:rPr lang="en-US" altLang="ja-JP" dirty="0"/>
              <a:t>to the National Academy of Sciences in 1936. But he had another breakdown </a:t>
            </a:r>
            <a:r>
              <a:rPr lang="en-US" altLang="ja-JP" dirty="0" smtClean="0"/>
              <a:t>in the </a:t>
            </a:r>
            <a:r>
              <a:rPr lang="en-US" altLang="ja-JP" dirty="0"/>
              <a:t>summer of 1936, and finally, in April 1937, he committed suicide with cyanide in </a:t>
            </a:r>
            <a:r>
              <a:rPr lang="en-US" altLang="ja-JP" dirty="0" smtClean="0"/>
              <a:t>a Philadelphia </a:t>
            </a:r>
            <a:r>
              <a:rPr lang="en-US" altLang="ja-JP" dirty="0"/>
              <a:t>hotel room. </a:t>
            </a:r>
            <a:endParaRPr lang="en-US" altLang="ja-JP" dirty="0" smtClean="0"/>
          </a:p>
          <a:p>
            <a:pPr marL="285750" indent="-285750" algn="just" eaLnBrk="1" hangingPunct="1">
              <a:buFont typeface="Arial" panose="020B0604020202020204" pitchFamily="34" charset="0"/>
              <a:buChar char="•"/>
            </a:pPr>
            <a:r>
              <a:rPr lang="en-US" altLang="ja-JP" dirty="0" smtClean="0"/>
              <a:t>At </a:t>
            </a:r>
            <a:r>
              <a:rPr lang="en-US" altLang="ja-JP" dirty="0"/>
              <a:t>Christmas 1937, the Van </a:t>
            </a:r>
            <a:r>
              <a:rPr lang="en-US" altLang="ja-JP" dirty="0" err="1"/>
              <a:t>Raalte</a:t>
            </a:r>
            <a:r>
              <a:rPr lang="en-US" altLang="ja-JP" dirty="0"/>
              <a:t> Mill in New Jersey </a:t>
            </a:r>
            <a:r>
              <a:rPr lang="en-US" altLang="ja-JP" dirty="0" smtClean="0"/>
              <a:t>finally turned </a:t>
            </a:r>
            <a:r>
              <a:rPr lang="en-US" altLang="ja-JP" dirty="0"/>
              <a:t>out “full-fashioned hosiery with excellent appearance and free of defects.” </a:t>
            </a:r>
            <a:r>
              <a:rPr lang="en-US" altLang="ja-JP" dirty="0" smtClean="0"/>
              <a:t>They distributed </a:t>
            </a:r>
            <a:r>
              <a:rPr lang="en-US" altLang="ja-JP" dirty="0"/>
              <a:t>56 hosiery and lingerie garments to wives of the men on the nylon project</a:t>
            </a:r>
            <a:r>
              <a:rPr lang="en-US" altLang="ja-JP" dirty="0" smtClean="0"/>
              <a:t>. The </a:t>
            </a:r>
            <a:r>
              <a:rPr lang="en-US" altLang="ja-JP" dirty="0"/>
              <a:t>majority of the women thought that the stockings were very durable, but </a:t>
            </a:r>
            <a:r>
              <a:rPr lang="en-US" altLang="ja-JP" dirty="0" smtClean="0"/>
              <a:t>they wrinkled </a:t>
            </a:r>
            <a:r>
              <a:rPr lang="en-US" altLang="ja-JP" dirty="0"/>
              <a:t>too easily and were too lustrous and slippery.</a:t>
            </a:r>
          </a:p>
          <a:p>
            <a:pPr marL="285750" indent="-285750" algn="just" eaLnBrk="1" hangingPunct="1">
              <a:buFont typeface="Arial" panose="020B0604020202020204" pitchFamily="34" charset="0"/>
              <a:buChar char="•"/>
            </a:pPr>
            <a:endParaRPr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1500"/>
            <a:ext cx="9144000" cy="714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ja-JP" altLang="en-US">
              <a:solidFill>
                <a:srgbClr val="FFFFFF"/>
              </a:solidFill>
              <a:latin typeface="Calibri" panose="020F0502020204030204" pitchFamily="34" charset="0"/>
            </a:endParaRPr>
          </a:p>
        </p:txBody>
      </p:sp>
      <p:sp>
        <p:nvSpPr>
          <p:cNvPr id="10243" name="TextBox 4"/>
          <p:cNvSpPr txBox="1">
            <a:spLocks noChangeArrowheads="1"/>
          </p:cNvSpPr>
          <p:nvPr/>
        </p:nvSpPr>
        <p:spPr bwMode="auto">
          <a:xfrm>
            <a:off x="511175" y="0"/>
            <a:ext cx="606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ja-JP" sz="3200">
                <a:cs typeface="Arial" panose="020B0604020202020204" pitchFamily="34" charset="0"/>
              </a:rPr>
              <a:t>Nylon: Centralized Development</a:t>
            </a:r>
            <a:endParaRPr lang="ja-JP" altLang="en-US" sz="3200">
              <a:cs typeface="Arial" panose="020B0604020202020204" pitchFamily="34" charset="0"/>
            </a:endParaRPr>
          </a:p>
        </p:txBody>
      </p:sp>
      <p:sp>
        <p:nvSpPr>
          <p:cNvPr id="10245" name="TextBox 6"/>
          <p:cNvSpPr txBox="1">
            <a:spLocks noChangeArrowheads="1"/>
          </p:cNvSpPr>
          <p:nvPr/>
        </p:nvSpPr>
        <p:spPr bwMode="auto">
          <a:xfrm>
            <a:off x="323528" y="794683"/>
            <a:ext cx="8496944"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altLang="ja-JP" b="1" dirty="0" smtClean="0">
                <a:solidFill>
                  <a:srgbClr val="FF0000"/>
                </a:solidFill>
              </a:rPr>
              <a:t>Commercialization and business phase</a:t>
            </a:r>
            <a:endParaRPr lang="ja-JP" altLang="en-US" b="1" dirty="0" smtClean="0">
              <a:solidFill>
                <a:srgbClr val="FF0000"/>
              </a:solidFill>
            </a:endParaRPr>
          </a:p>
          <a:p>
            <a:pPr marL="285750" indent="-285750" algn="just" eaLnBrk="1" hangingPunct="1">
              <a:buFont typeface="Arial" panose="020B0604020202020204" pitchFamily="34" charset="0"/>
              <a:buChar char="•"/>
            </a:pPr>
            <a:r>
              <a:rPr lang="en-US" altLang="ja-JP" dirty="0" smtClean="0"/>
              <a:t>The </a:t>
            </a:r>
            <a:r>
              <a:rPr lang="en-US" altLang="ja-JP" dirty="0"/>
              <a:t>Executive Committee of DuPont authorized a pilot plant on January 1938, </a:t>
            </a:r>
            <a:r>
              <a:rPr lang="en-US" altLang="ja-JP" dirty="0" smtClean="0"/>
              <a:t>which took </a:t>
            </a:r>
            <a:r>
              <a:rPr lang="en-US" altLang="ja-JP" dirty="0"/>
              <a:t>6 months to build and another 6 months to provide sufficient data to help </a:t>
            </a:r>
            <a:r>
              <a:rPr lang="en-US" altLang="ja-JP" dirty="0" smtClean="0"/>
              <a:t>in the </a:t>
            </a:r>
            <a:r>
              <a:rPr lang="en-US" altLang="ja-JP" dirty="0"/>
              <a:t>construction of a commercial plant. </a:t>
            </a:r>
            <a:endParaRPr lang="en-US" altLang="ja-JP" dirty="0" smtClean="0"/>
          </a:p>
          <a:p>
            <a:pPr marL="285750" indent="-285750" algn="just" eaLnBrk="1" hangingPunct="1">
              <a:buFont typeface="Arial" panose="020B0604020202020204" pitchFamily="34" charset="0"/>
              <a:buChar char="•"/>
            </a:pPr>
            <a:r>
              <a:rPr lang="en-US" altLang="ja-JP" dirty="0" smtClean="0"/>
              <a:t>In </a:t>
            </a:r>
            <a:r>
              <a:rPr lang="en-US" altLang="ja-JP" dirty="0"/>
              <a:t>October 1938, the Executive </a:t>
            </a:r>
            <a:r>
              <a:rPr lang="en-US" altLang="ja-JP" dirty="0" smtClean="0"/>
              <a:t>Committee allocated </a:t>
            </a:r>
            <a:r>
              <a:rPr lang="en-US" altLang="ja-JP" dirty="0"/>
              <a:t>$8.5 million to build a 4 million pound a year plant at Seaford Delaware</a:t>
            </a:r>
            <a:r>
              <a:rPr lang="en-US" altLang="ja-JP" dirty="0" smtClean="0"/>
              <a:t>, which </a:t>
            </a:r>
            <a:r>
              <a:rPr lang="en-US" altLang="ja-JP" dirty="0"/>
              <a:t>began operation in January 1940. </a:t>
            </a:r>
            <a:endParaRPr lang="en-US" altLang="ja-JP" dirty="0" smtClean="0"/>
          </a:p>
          <a:p>
            <a:pPr marL="285750" indent="-285750" algn="just" eaLnBrk="1" hangingPunct="1">
              <a:buFont typeface="Arial" panose="020B0604020202020204" pitchFamily="34" charset="0"/>
              <a:buChar char="•"/>
            </a:pPr>
            <a:r>
              <a:rPr lang="en-US" altLang="ja-JP" dirty="0" smtClean="0"/>
              <a:t>Charles </a:t>
            </a:r>
            <a:r>
              <a:rPr lang="en-US" altLang="ja-JP" dirty="0"/>
              <a:t>Stine announced this new </a:t>
            </a:r>
            <a:r>
              <a:rPr lang="en-US" altLang="ja-JP" dirty="0" smtClean="0"/>
              <a:t>product in </a:t>
            </a:r>
            <a:r>
              <a:rPr lang="en-US" altLang="ja-JP" dirty="0"/>
              <a:t>October 1938 at the New York World’s Fair to 3000 members of a women’s club</a:t>
            </a:r>
            <a:r>
              <a:rPr lang="en-US" altLang="ja-JP" dirty="0" smtClean="0"/>
              <a:t>. </a:t>
            </a:r>
            <a:r>
              <a:rPr lang="en-GB" altLang="ja-JP" dirty="0" smtClean="0"/>
              <a:t>He </a:t>
            </a:r>
            <a:r>
              <a:rPr lang="en-GB" altLang="ja-JP" dirty="0"/>
              <a:t>said</a:t>
            </a:r>
            <a:r>
              <a:rPr lang="en-GB" altLang="ja-JP" dirty="0" smtClean="0"/>
              <a:t>: </a:t>
            </a:r>
            <a:r>
              <a:rPr lang="en-US" altLang="ja-JP" dirty="0" smtClean="0"/>
              <a:t>This </a:t>
            </a:r>
            <a:r>
              <a:rPr lang="en-US" altLang="ja-JP" dirty="0"/>
              <a:t>textile fiber is the first man-made organic textile fiber prepared wholly from </a:t>
            </a:r>
            <a:r>
              <a:rPr lang="en-US" altLang="ja-JP" dirty="0" smtClean="0"/>
              <a:t>new material </a:t>
            </a:r>
            <a:r>
              <a:rPr lang="en-US" altLang="ja-JP" dirty="0"/>
              <a:t>from the mineral kingdom. . . . Though wholly fabricated from such </a:t>
            </a:r>
            <a:r>
              <a:rPr lang="en-US" altLang="ja-JP" dirty="0" smtClean="0"/>
              <a:t>common raw </a:t>
            </a:r>
            <a:r>
              <a:rPr lang="en-US" altLang="ja-JP" dirty="0"/>
              <a:t>material as coal, water, and air, nylon can be fashioned into filaments as strong</a:t>
            </a:r>
          </a:p>
          <a:p>
            <a:pPr marL="285750" indent="-285750" eaLnBrk="1" hangingPunct="1">
              <a:buFont typeface="Arial" panose="020B0604020202020204" pitchFamily="34" charset="0"/>
              <a:buChar char="•"/>
            </a:pPr>
            <a:r>
              <a:rPr lang="en-US" altLang="ja-JP" dirty="0"/>
              <a:t>as steel, as fine as spider’s web, yet more elastic than any of the </a:t>
            </a:r>
            <a:r>
              <a:rPr lang="en-US" altLang="ja-JP" dirty="0" smtClean="0"/>
              <a:t>common natural </a:t>
            </a:r>
            <a:r>
              <a:rPr lang="en-GB" altLang="ja-JP" dirty="0" err="1" smtClean="0"/>
              <a:t>fibers</a:t>
            </a:r>
            <a:r>
              <a:rPr lang="en-GB" altLang="ja-JP" dirty="0"/>
              <a:t>.</a:t>
            </a:r>
          </a:p>
          <a:p>
            <a:pPr marL="285750" indent="-285750" algn="just" eaLnBrk="1" hangingPunct="1">
              <a:buFont typeface="Arial" panose="020B0604020202020204" pitchFamily="34" charset="0"/>
              <a:buChar char="•"/>
            </a:pPr>
            <a:r>
              <a:rPr lang="en-US" altLang="ja-JP" dirty="0"/>
              <a:t>Nylon finally became available to the general public in May 1940. Ten years had </a:t>
            </a:r>
            <a:r>
              <a:rPr lang="en-US" altLang="ja-JP" dirty="0" smtClean="0"/>
              <a:t>passed from </a:t>
            </a:r>
            <a:r>
              <a:rPr lang="en-US" altLang="ja-JP" dirty="0"/>
              <a:t>initial discovery to full commercialization. It was a tremendous effort, even </a:t>
            </a:r>
            <a:r>
              <a:rPr lang="en-US" altLang="ja-JP" dirty="0" smtClean="0"/>
              <a:t>for a </a:t>
            </a:r>
            <a:r>
              <a:rPr lang="en-US" altLang="ja-JP" dirty="0"/>
              <a:t>company with the resources of DuPont, and the R&amp;D cost was $4.3 million. </a:t>
            </a:r>
            <a:endParaRPr lang="en-US" altLang="ja-JP" dirty="0" smtClean="0"/>
          </a:p>
          <a:p>
            <a:pPr marL="285750" indent="-285750" algn="just" eaLnBrk="1" hangingPunct="1">
              <a:buFont typeface="Arial" panose="020B0604020202020204" pitchFamily="34" charset="0"/>
              <a:buChar char="•"/>
            </a:pPr>
            <a:r>
              <a:rPr lang="en-US" altLang="ja-JP" dirty="0" smtClean="0"/>
              <a:t>During World </a:t>
            </a:r>
            <a:r>
              <a:rPr lang="en-US" altLang="ja-JP" dirty="0"/>
              <a:t>War II, DuPont nylon production went up to 25 million pounds a year, and </a:t>
            </a:r>
            <a:r>
              <a:rPr lang="en-US" altLang="ja-JP" dirty="0" smtClean="0"/>
              <a:t>was used </a:t>
            </a:r>
            <a:r>
              <a:rPr lang="en-US" altLang="ja-JP" dirty="0"/>
              <a:t>to make parachutes, airplane tire cords, and glider tow ropes. DuPont </a:t>
            </a:r>
            <a:r>
              <a:rPr lang="en-US" altLang="ja-JP" dirty="0" smtClean="0"/>
              <a:t>resumed selling </a:t>
            </a:r>
            <a:r>
              <a:rPr lang="en-US" altLang="ja-JP" dirty="0"/>
              <a:t>nylon for stockings after the war.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2046</Words>
  <Application>Microsoft Office PowerPoint</Application>
  <PresentationFormat>On-screen Show (4:3)</PresentationFormat>
  <Paragraphs>71</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ＭＳ Ｐゴシック</vt:lpstr>
      <vt:lpstr>Calibri</vt:lpstr>
      <vt:lpstr>Office Theme</vt:lpstr>
      <vt:lpstr>PRODUCT DEVELOPMENT TO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Agus</dc:creator>
  <cp:lastModifiedBy>ERD</cp:lastModifiedBy>
  <cp:revision>63</cp:revision>
  <dcterms:created xsi:type="dcterms:W3CDTF">2009-10-03T04:14:57Z</dcterms:created>
  <dcterms:modified xsi:type="dcterms:W3CDTF">2020-03-08T10:58:50Z</dcterms:modified>
</cp:coreProperties>
</file>