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5" r:id="rId5"/>
    <p:sldId id="260" r:id="rId6"/>
    <p:sldId id="269" r:id="rId7"/>
    <p:sldId id="270" r:id="rId8"/>
    <p:sldId id="273" r:id="rId9"/>
    <p:sldId id="271" r:id="rId10"/>
    <p:sldId id="272" r:id="rId11"/>
    <p:sldId id="274" r:id="rId12"/>
    <p:sldId id="261" r:id="rId13"/>
    <p:sldId id="262" r:id="rId14"/>
    <p:sldId id="258" r:id="rId15"/>
    <p:sldId id="265" r:id="rId16"/>
    <p:sldId id="266" r:id="rId17"/>
    <p:sldId id="267" r:id="rId18"/>
    <p:sldId id="268" r:id="rId19"/>
    <p:sldId id="276" r:id="rId20"/>
    <p:sldId id="264" r:id="rId21"/>
    <p:sldId id="277" r:id="rId22"/>
    <p:sldId id="278" r:id="rId23"/>
    <p:sldId id="279" r:id="rId24"/>
    <p:sldId id="285" r:id="rId25"/>
    <p:sldId id="286" r:id="rId26"/>
    <p:sldId id="287" r:id="rId27"/>
    <p:sldId id="280" r:id="rId28"/>
    <p:sldId id="283" r:id="rId29"/>
    <p:sldId id="282" r:id="rId30"/>
    <p:sldId id="284" r:id="rId31"/>
    <p:sldId id="288" r:id="rId32"/>
    <p:sldId id="289"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CD0C4"/>
    <a:srgbClr val="F57C6F"/>
    <a:srgbClr val="FE3E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02" y="-4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E3E2A"/>
            </a:gs>
            <a:gs pos="39999">
              <a:srgbClr val="F57C6F"/>
            </a:gs>
            <a:gs pos="70000">
              <a:srgbClr val="FCD0C4"/>
            </a:gs>
            <a:gs pos="100000">
              <a:srgbClr val="FFFFF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4.xml"/><Relationship Id="rId1" Type="http://schemas.openxmlformats.org/officeDocument/2006/relationships/slideLayout" Target="../slideLayouts/slideLayout2.xml"/><Relationship Id="rId4" Type="http://schemas.openxmlformats.org/officeDocument/2006/relationships/slide" Target="slide26.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7" Type="http://schemas.openxmlformats.org/officeDocument/2006/relationships/slide" Target="slide11.xml"/><Relationship Id="rId2" Type="http://schemas.openxmlformats.org/officeDocument/2006/relationships/slide" Target="slide6.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 Target="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 Target="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 Target="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 Target="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id-ID" dirty="0" smtClean="0"/>
              <a:t>Konsep Sehat Sakit</a:t>
            </a:r>
            <a:endParaRPr lang="id-ID" dirty="0"/>
          </a:p>
        </p:txBody>
      </p:sp>
      <p:sp>
        <p:nvSpPr>
          <p:cNvPr id="3" name="Subtitle 2"/>
          <p:cNvSpPr>
            <a:spLocks noGrp="1"/>
          </p:cNvSpPr>
          <p:nvPr>
            <p:ph type="subTitle" idx="1"/>
          </p:nvPr>
        </p:nvSpPr>
        <p:spPr>
          <a:xfrm>
            <a:off x="1371600" y="4419600"/>
            <a:ext cx="6400800" cy="762000"/>
          </a:xfrm>
        </p:spPr>
        <p:txBody>
          <a:bodyPr/>
          <a:lstStyle/>
          <a:p>
            <a:r>
              <a:rPr lang="id-ID" dirty="0" smtClean="0">
                <a:solidFill>
                  <a:schemeClr val="tx1"/>
                </a:solidFill>
              </a:rPr>
              <a:t>Oleh : Mujahidatul Musfiroh</a:t>
            </a:r>
            <a:endParaRPr lang="id-ID" dirty="0">
              <a:solidFill>
                <a:schemeClr val="tx1"/>
              </a:solidFill>
            </a:endParaRPr>
          </a:p>
        </p:txBody>
      </p:sp>
    </p:spTree>
    <p:extLst>
      <p:ext uri="{BB962C8B-B14F-4D97-AF65-F5344CB8AC3E}">
        <p14:creationId xmlns:p14="http://schemas.microsoft.com/office/powerpoint/2010/main" val="20116094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Sehat Sosial</a:t>
            </a:r>
            <a:endParaRPr lang="id-ID" dirty="0"/>
          </a:p>
        </p:txBody>
      </p:sp>
      <p:sp>
        <p:nvSpPr>
          <p:cNvPr id="3" name="Content Placeholder 2"/>
          <p:cNvSpPr>
            <a:spLocks noGrp="1"/>
          </p:cNvSpPr>
          <p:nvPr>
            <p:ph idx="1"/>
          </p:nvPr>
        </p:nvSpPr>
        <p:spPr/>
        <p:txBody>
          <a:bodyPr/>
          <a:lstStyle/>
          <a:p>
            <a:pPr marL="0" indent="0">
              <a:buNone/>
            </a:pPr>
            <a:r>
              <a:rPr lang="id-ID" dirty="0" smtClean="0"/>
              <a:t>Individu yang mampu menjalin hubungan dengan orang lain atau kelompok lain secara baik, tanpa membedakan ras, suku, agama atau kepercayaan, status sosial, ekonomi, politik serta saling toleran dan menghargai</a:t>
            </a:r>
            <a:endParaRPr lang="id-ID" dirty="0"/>
          </a:p>
        </p:txBody>
      </p:sp>
      <p:pic>
        <p:nvPicPr>
          <p:cNvPr id="4" name="Picture 2" descr="D:\Perkuliahan\Gambar\Emoticon animasi.gif">
            <a:hlinkClick r:id="rId2" action="ppaction://hlinksldjump"/>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953000"/>
            <a:ext cx="1638300" cy="1304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4269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Sehat Ekonomi</a:t>
            </a:r>
            <a:endParaRPr lang="id-ID" dirty="0"/>
          </a:p>
        </p:txBody>
      </p:sp>
      <p:sp>
        <p:nvSpPr>
          <p:cNvPr id="3" name="Content Placeholder 2"/>
          <p:cNvSpPr>
            <a:spLocks noGrp="1"/>
          </p:cNvSpPr>
          <p:nvPr>
            <p:ph idx="1"/>
          </p:nvPr>
        </p:nvSpPr>
        <p:spPr/>
        <p:txBody>
          <a:bodyPr/>
          <a:lstStyle/>
          <a:p>
            <a:pPr>
              <a:buFontTx/>
              <a:buChar char="-"/>
            </a:pPr>
            <a:r>
              <a:rPr lang="id-ID" dirty="0" smtClean="0"/>
              <a:t>Individu yang produktif, mempunyai kegiatan yang menghasilkan sesuatu yang dapat menyokong terhadap hidupnya sendiri atau keluarganya secara finansial</a:t>
            </a:r>
          </a:p>
          <a:p>
            <a:pPr>
              <a:buFontTx/>
              <a:buChar char="-"/>
            </a:pPr>
            <a:r>
              <a:rPr lang="id-ID" dirty="0" smtClean="0"/>
              <a:t>Individu yang berprestasi dan berguna untuk individu lain, kelompok dan masyarakat</a:t>
            </a:r>
          </a:p>
          <a:p>
            <a:pPr marL="0" indent="0">
              <a:buNone/>
            </a:pPr>
            <a:endParaRPr lang="id-ID" dirty="0"/>
          </a:p>
        </p:txBody>
      </p:sp>
    </p:spTree>
    <p:extLst>
      <p:ext uri="{BB962C8B-B14F-4D97-AF65-F5344CB8AC3E}">
        <p14:creationId xmlns:p14="http://schemas.microsoft.com/office/powerpoint/2010/main" val="3888883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Paradigma Sehat</a:t>
            </a:r>
            <a:endParaRPr lang="id-ID" dirty="0"/>
          </a:p>
        </p:txBody>
      </p:sp>
      <p:sp>
        <p:nvSpPr>
          <p:cNvPr id="3" name="Content Placeholder 2"/>
          <p:cNvSpPr>
            <a:spLocks noGrp="1"/>
          </p:cNvSpPr>
          <p:nvPr>
            <p:ph idx="1"/>
          </p:nvPr>
        </p:nvSpPr>
        <p:spPr/>
        <p:txBody>
          <a:bodyPr>
            <a:normAutofit fontScale="92500" lnSpcReduction="20000"/>
          </a:bodyPr>
          <a:lstStyle/>
          <a:p>
            <a:pPr>
              <a:buFont typeface="Wingdings"/>
              <a:buChar char="à"/>
            </a:pPr>
            <a:r>
              <a:rPr lang="id-ID" dirty="0" smtClean="0">
                <a:sym typeface="Wingdings" panose="05000000000000000000" pitchFamily="2" charset="2"/>
              </a:rPr>
              <a:t>Cara pandang atau pola pikir pembangunan kesehatan yang bersifat holistik, proaktif antisipatif, dengan meninjau masalah kesehatan sebagai masalah yang dipengaruhi oleh berbagai faktor yang berpengaruh secara dinamis dan lintas sektoral yang terjadi dalam suatu wilayah dan berorientasi pada peningkatan pemeliharaan dan perlindungan terhadap penduduk agar tetap sehat dan tidak hanya upaya penyembuhan pada penduduk yang sakit</a:t>
            </a:r>
          </a:p>
        </p:txBody>
      </p:sp>
    </p:spTree>
    <p:extLst>
      <p:ext uri="{BB962C8B-B14F-4D97-AF65-F5344CB8AC3E}">
        <p14:creationId xmlns:p14="http://schemas.microsoft.com/office/powerpoint/2010/main" val="3231796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Faktor yang Mempengaruhi</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sym typeface="Wingdings" panose="05000000000000000000" pitchFamily="2" charset="2"/>
              </a:rPr>
              <a:t>Nutrisi yang lengkap dan seimbang</a:t>
            </a:r>
          </a:p>
          <a:p>
            <a:pPr marL="514350" indent="-514350">
              <a:buAutoNum type="arabicPeriod"/>
            </a:pPr>
            <a:r>
              <a:rPr lang="id-ID" dirty="0" smtClean="0">
                <a:sym typeface="Wingdings" panose="05000000000000000000" pitchFamily="2" charset="2"/>
              </a:rPr>
              <a:t>Istirahat yang cukup</a:t>
            </a:r>
          </a:p>
          <a:p>
            <a:pPr marL="514350" indent="-514350">
              <a:buAutoNum type="arabicPeriod"/>
            </a:pPr>
            <a:r>
              <a:rPr lang="id-ID" dirty="0" smtClean="0">
                <a:sym typeface="Wingdings" panose="05000000000000000000" pitchFamily="2" charset="2"/>
              </a:rPr>
              <a:t>Olahraga teratur</a:t>
            </a:r>
          </a:p>
          <a:p>
            <a:pPr marL="514350" indent="-514350">
              <a:buAutoNum type="arabicPeriod"/>
            </a:pPr>
            <a:r>
              <a:rPr lang="id-ID" dirty="0" smtClean="0">
                <a:sym typeface="Wingdings" panose="05000000000000000000" pitchFamily="2" charset="2"/>
              </a:rPr>
              <a:t>Kondisi mental, sosial dan rohani yang seimbang</a:t>
            </a:r>
          </a:p>
          <a:p>
            <a:pPr marL="514350" indent="-514350">
              <a:buAutoNum type="arabicPeriod"/>
            </a:pPr>
            <a:r>
              <a:rPr lang="id-ID" dirty="0" smtClean="0">
                <a:sym typeface="Wingdings" panose="05000000000000000000" pitchFamily="2" charset="2"/>
              </a:rPr>
              <a:t>Lingkungan yang bersih</a:t>
            </a:r>
          </a:p>
        </p:txBody>
      </p:sp>
    </p:spTree>
    <p:extLst>
      <p:ext uri="{BB962C8B-B14F-4D97-AF65-F5344CB8AC3E}">
        <p14:creationId xmlns:p14="http://schemas.microsoft.com/office/powerpoint/2010/main" val="11471131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lstStyle/>
          <a:p>
            <a:r>
              <a:rPr lang="id-ID" dirty="0" smtClean="0"/>
              <a:t>SAKIT</a:t>
            </a:r>
            <a:endParaRPr lang="id-ID"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4648200"/>
            <a:ext cx="2286000" cy="1858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570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a:t>
            </a:r>
            <a:endParaRPr lang="id-ID" dirty="0"/>
          </a:p>
        </p:txBody>
      </p:sp>
      <p:sp>
        <p:nvSpPr>
          <p:cNvPr id="3" name="Content Placeholder 2"/>
          <p:cNvSpPr>
            <a:spLocks noGrp="1"/>
          </p:cNvSpPr>
          <p:nvPr>
            <p:ph idx="1"/>
          </p:nvPr>
        </p:nvSpPr>
        <p:spPr/>
        <p:txBody>
          <a:bodyPr>
            <a:normAutofit fontScale="92500"/>
          </a:bodyPr>
          <a:lstStyle/>
          <a:p>
            <a:pPr marL="514350" indent="-514350">
              <a:buAutoNum type="arabicPeriod"/>
            </a:pPr>
            <a:r>
              <a:rPr lang="id-ID" dirty="0" smtClean="0"/>
              <a:t>Kondisi seseorang yang menderita </a:t>
            </a:r>
            <a:r>
              <a:rPr lang="id-ID" dirty="0"/>
              <a:t>penyakit menahun (kronis) atau gangguan kesehatan lain yang menyebabkan aktivitas kerja atau kegiatannya </a:t>
            </a:r>
            <a:r>
              <a:rPr lang="id-ID" dirty="0" smtClean="0"/>
              <a:t>terganggu (Depkes RI)</a:t>
            </a:r>
            <a:endParaRPr lang="id-ID" dirty="0"/>
          </a:p>
          <a:p>
            <a:pPr marL="514350" indent="-514350">
              <a:buAutoNum type="arabicPeriod"/>
            </a:pPr>
            <a:r>
              <a:rPr lang="id-ID" dirty="0" smtClean="0"/>
              <a:t>kKadaan </a:t>
            </a:r>
            <a:r>
              <a:rPr lang="id-ID" dirty="0"/>
              <a:t>dimana fisik, emosional, intelektual, sosial, </a:t>
            </a:r>
            <a:r>
              <a:rPr lang="id-ID" dirty="0" smtClean="0"/>
              <a:t>perkembangan seseorang </a:t>
            </a:r>
            <a:r>
              <a:rPr lang="id-ID" dirty="0"/>
              <a:t>berkurang atau terganggu, bukan hanya keadaan terjadinya proses penyakit</a:t>
            </a:r>
          </a:p>
        </p:txBody>
      </p:sp>
    </p:spTree>
    <p:extLst>
      <p:ext uri="{BB962C8B-B14F-4D97-AF65-F5344CB8AC3E}">
        <p14:creationId xmlns:p14="http://schemas.microsoft.com/office/powerpoint/2010/main" val="2243443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Tahapan Sakit (Suchman)</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Tahap transisi </a:t>
            </a:r>
            <a:r>
              <a:rPr lang="id-ID" dirty="0" smtClean="0">
                <a:sym typeface="Wingdings" panose="05000000000000000000" pitchFamily="2" charset="2"/>
              </a:rPr>
              <a:t> individu menyadari terjadinya kelainan dalam tubuhnya</a:t>
            </a:r>
          </a:p>
          <a:p>
            <a:pPr marL="904875" indent="-457200">
              <a:buFontTx/>
              <a:buChar char="-"/>
            </a:pPr>
            <a:r>
              <a:rPr lang="id-ID" dirty="0" smtClean="0">
                <a:sym typeface="Wingdings" panose="05000000000000000000" pitchFamily="2" charset="2"/>
              </a:rPr>
              <a:t>Fisik : nyeri, deman</a:t>
            </a:r>
          </a:p>
          <a:p>
            <a:pPr marL="904875" indent="-457200">
              <a:buFontTx/>
              <a:buChar char="-"/>
            </a:pPr>
            <a:r>
              <a:rPr lang="id-ID" dirty="0" smtClean="0">
                <a:sym typeface="Wingdings" panose="05000000000000000000" pitchFamily="2" charset="2"/>
              </a:rPr>
              <a:t>Kognitif : interpretasi terhadap gejala</a:t>
            </a:r>
          </a:p>
          <a:p>
            <a:pPr marL="904875" indent="-457200">
              <a:buFontTx/>
              <a:buChar char="-"/>
            </a:pPr>
            <a:r>
              <a:rPr lang="id-ID" dirty="0" smtClean="0">
                <a:sym typeface="Wingdings" panose="05000000000000000000" pitchFamily="2" charset="2"/>
              </a:rPr>
              <a:t>Emosi : cemas</a:t>
            </a:r>
          </a:p>
          <a:p>
            <a:pPr marL="541338" indent="-541338">
              <a:buNone/>
            </a:pPr>
            <a:r>
              <a:rPr lang="id-ID" dirty="0" smtClean="0">
                <a:sym typeface="Wingdings" panose="05000000000000000000" pitchFamily="2" charset="2"/>
              </a:rPr>
              <a:t>2. Tahap asumsi  penerimaan terhadap sakit, mencari kepastian kondisi sakit, mencari pengobatan</a:t>
            </a:r>
          </a:p>
        </p:txBody>
      </p:sp>
    </p:spTree>
    <p:extLst>
      <p:ext uri="{BB962C8B-B14F-4D97-AF65-F5344CB8AC3E}">
        <p14:creationId xmlns:p14="http://schemas.microsoft.com/office/powerpoint/2010/main" val="1316736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Lanj...</a:t>
            </a:r>
            <a:endParaRPr lang="id-ID" dirty="0"/>
          </a:p>
        </p:txBody>
      </p:sp>
      <p:sp>
        <p:nvSpPr>
          <p:cNvPr id="3" name="Content Placeholder 2"/>
          <p:cNvSpPr>
            <a:spLocks noGrp="1"/>
          </p:cNvSpPr>
          <p:nvPr>
            <p:ph idx="1"/>
          </p:nvPr>
        </p:nvSpPr>
        <p:spPr/>
        <p:txBody>
          <a:bodyPr/>
          <a:lstStyle/>
          <a:p>
            <a:pPr marL="447675" indent="-447675">
              <a:buNone/>
            </a:pPr>
            <a:r>
              <a:rPr lang="id-ID" dirty="0" smtClean="0"/>
              <a:t>3. Tahap kontak </a:t>
            </a:r>
            <a:r>
              <a:rPr lang="id-ID" dirty="0" smtClean="0">
                <a:sym typeface="Wingdings" panose="05000000000000000000" pitchFamily="2" charset="2"/>
              </a:rPr>
              <a:t> meminta nasihat dari tenaga kesehatan untuk validasi kondisi sakitnya, penjelasan mengenai kondisi yang tidak dimengerti, keyakinan terhadap petugas kesehatan</a:t>
            </a:r>
          </a:p>
          <a:p>
            <a:pPr marL="447675" indent="-447675">
              <a:buNone/>
            </a:pPr>
            <a:r>
              <a:rPr lang="id-ID" dirty="0" smtClean="0"/>
              <a:t>4. Tahap ketergantungan </a:t>
            </a:r>
            <a:r>
              <a:rPr lang="id-ID" dirty="0" smtClean="0">
                <a:sym typeface="Wingdings" panose="05000000000000000000" pitchFamily="2" charset="2"/>
              </a:rPr>
              <a:t> individu bergantung pada petugas kebetuhan sesuai kebutuhannya</a:t>
            </a:r>
            <a:endParaRPr lang="id-ID" dirty="0"/>
          </a:p>
        </p:txBody>
      </p:sp>
    </p:spTree>
    <p:extLst>
      <p:ext uri="{BB962C8B-B14F-4D97-AF65-F5344CB8AC3E}">
        <p14:creationId xmlns:p14="http://schemas.microsoft.com/office/powerpoint/2010/main" val="39045550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Lanj...</a:t>
            </a:r>
            <a:endParaRPr lang="id-ID" dirty="0"/>
          </a:p>
        </p:txBody>
      </p:sp>
      <p:sp>
        <p:nvSpPr>
          <p:cNvPr id="3" name="Content Placeholder 2"/>
          <p:cNvSpPr>
            <a:spLocks noGrp="1"/>
          </p:cNvSpPr>
          <p:nvPr>
            <p:ph idx="1"/>
          </p:nvPr>
        </p:nvSpPr>
        <p:spPr/>
        <p:txBody>
          <a:bodyPr/>
          <a:lstStyle/>
          <a:p>
            <a:pPr marL="447675" indent="-447675">
              <a:buNone/>
            </a:pPr>
            <a:r>
              <a:rPr lang="id-ID" dirty="0" smtClean="0"/>
              <a:t>5. Tahap penyembuhan </a:t>
            </a:r>
            <a:r>
              <a:rPr lang="id-ID" dirty="0" smtClean="0">
                <a:sym typeface="Wingdings" panose="05000000000000000000" pitchFamily="2" charset="2"/>
              </a:rPr>
              <a:t> persiapan individu untuk kembali sehat atau melepas status sakit dan bersiap untuk berperan sosial</a:t>
            </a:r>
            <a:endParaRPr lang="id-ID" dirty="0"/>
          </a:p>
        </p:txBody>
      </p:sp>
    </p:spTree>
    <p:extLst>
      <p:ext uri="{BB962C8B-B14F-4D97-AF65-F5344CB8AC3E}">
        <p14:creationId xmlns:p14="http://schemas.microsoft.com/office/powerpoint/2010/main" val="15641792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24200"/>
            <a:ext cx="8229600" cy="1143000"/>
          </a:xfrm>
        </p:spPr>
        <p:txBody>
          <a:bodyPr/>
          <a:lstStyle/>
          <a:p>
            <a:r>
              <a:rPr lang="id-ID" dirty="0" smtClean="0"/>
              <a:t>Model Sehat Sakit</a:t>
            </a:r>
            <a:endParaRPr lang="id-ID" dirty="0"/>
          </a:p>
        </p:txBody>
      </p:sp>
    </p:spTree>
    <p:extLst>
      <p:ext uri="{BB962C8B-B14F-4D97-AF65-F5344CB8AC3E}">
        <p14:creationId xmlns:p14="http://schemas.microsoft.com/office/powerpoint/2010/main" val="1178536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lstStyle/>
          <a:p>
            <a:r>
              <a:rPr lang="id-ID" dirty="0" smtClean="0"/>
              <a:t>SEHAT</a:t>
            </a:r>
            <a:endParaRPr lang="id-ID" dirty="0"/>
          </a:p>
        </p:txBody>
      </p:sp>
    </p:spTree>
    <p:extLst>
      <p:ext uri="{BB962C8B-B14F-4D97-AF65-F5344CB8AC3E}">
        <p14:creationId xmlns:p14="http://schemas.microsoft.com/office/powerpoint/2010/main" val="31335282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1. Rentang Sehat-Sakit (Neuman)</a:t>
            </a:r>
            <a:endParaRPr lang="id-ID" dirty="0"/>
          </a:p>
        </p:txBody>
      </p:sp>
      <p:sp>
        <p:nvSpPr>
          <p:cNvPr id="3" name="Content Placeholder 2"/>
          <p:cNvSpPr>
            <a:spLocks noGrp="1"/>
          </p:cNvSpPr>
          <p:nvPr>
            <p:ph idx="1"/>
          </p:nvPr>
        </p:nvSpPr>
        <p:spPr/>
        <p:txBody>
          <a:bodyPr/>
          <a:lstStyle/>
          <a:p>
            <a:pPr marL="541338" indent="-541338">
              <a:buFont typeface="Wingdings" panose="05000000000000000000" pitchFamily="2" charset="2"/>
              <a:buChar char="Ø"/>
            </a:pPr>
            <a:r>
              <a:rPr lang="id-ID" dirty="0" smtClean="0"/>
              <a:t>Suatu skala ukur secara relatif dalam mengukur keadaan sehat atau sakit seseorang</a:t>
            </a:r>
          </a:p>
          <a:p>
            <a:pPr marL="541338" indent="-541338">
              <a:buFont typeface="Wingdings" panose="05000000000000000000" pitchFamily="2" charset="2"/>
              <a:buChar char="Ø"/>
            </a:pPr>
            <a:r>
              <a:rPr lang="id-ID" dirty="0" smtClean="0"/>
              <a:t>Kedudukan : dinamis dan bersifat individual</a:t>
            </a:r>
          </a:p>
          <a:p>
            <a:pPr marL="541338" indent="-541338">
              <a:buFont typeface="Wingdings" panose="05000000000000000000" pitchFamily="2" charset="2"/>
              <a:buChar char="Ø"/>
            </a:pPr>
            <a:r>
              <a:rPr lang="id-ID" dirty="0" smtClean="0"/>
              <a:t>Mempunyai dua titik yaitu titik sehat dan titik sakit (kematian)</a:t>
            </a:r>
            <a:endParaRPr lang="id-ID" dirty="0"/>
          </a:p>
        </p:txBody>
      </p:sp>
    </p:spTree>
    <p:extLst>
      <p:ext uri="{BB962C8B-B14F-4D97-AF65-F5344CB8AC3E}">
        <p14:creationId xmlns:p14="http://schemas.microsoft.com/office/powerpoint/2010/main" val="1084966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Lanj...</a:t>
            </a:r>
            <a:endParaRPr lang="id-ID" dirty="0"/>
          </a:p>
        </p:txBody>
      </p:sp>
      <p:sp>
        <p:nvSpPr>
          <p:cNvPr id="3" name="Content Placeholder 2"/>
          <p:cNvSpPr>
            <a:spLocks noGrp="1"/>
          </p:cNvSpPr>
          <p:nvPr>
            <p:ph idx="1"/>
          </p:nvPr>
        </p:nvSpPr>
        <p:spPr/>
        <p:txBody>
          <a:bodyPr/>
          <a:lstStyle/>
          <a:p>
            <a:pPr marL="541338" indent="-541338">
              <a:buFont typeface="Wingdings" panose="05000000000000000000" pitchFamily="2" charset="2"/>
              <a:buChar char="Ø"/>
            </a:pPr>
            <a:r>
              <a:rPr lang="id-ID" dirty="0" smtClean="0"/>
              <a:t>Sehat </a:t>
            </a:r>
            <a:r>
              <a:rPr lang="id-ID" dirty="0" smtClean="0">
                <a:sym typeface="Wingdings" panose="05000000000000000000" pitchFamily="2" charset="2"/>
              </a:rPr>
              <a:t> individu dengan kondisi sejahtera yang optimal, dengan enenrgi maksimum</a:t>
            </a:r>
          </a:p>
          <a:p>
            <a:pPr marL="541338" indent="-541338">
              <a:buFont typeface="Wingdings" panose="05000000000000000000" pitchFamily="2" charset="2"/>
              <a:buChar char="Ø"/>
            </a:pPr>
            <a:r>
              <a:rPr lang="id-ID" dirty="0" smtClean="0">
                <a:sym typeface="Wingdings" panose="05000000000000000000" pitchFamily="2" charset="2"/>
              </a:rPr>
              <a:t>Sakit  berkurangnya energi</a:t>
            </a:r>
          </a:p>
          <a:p>
            <a:pPr marL="541338" indent="-541338">
              <a:buFont typeface="Wingdings" panose="05000000000000000000" pitchFamily="2" charset="2"/>
              <a:buChar char="Ø"/>
            </a:pPr>
            <a:r>
              <a:rPr lang="id-ID" dirty="0" smtClean="0">
                <a:sym typeface="Wingdings" panose="05000000000000000000" pitchFamily="2" charset="2"/>
              </a:rPr>
              <a:t>Mati  habisnya energi secara total</a:t>
            </a:r>
            <a:endParaRPr lang="id-ID" dirty="0"/>
          </a:p>
        </p:txBody>
      </p:sp>
    </p:spTree>
    <p:extLst>
      <p:ext uri="{BB962C8B-B14F-4D97-AF65-F5344CB8AC3E}">
        <p14:creationId xmlns:p14="http://schemas.microsoft.com/office/powerpoint/2010/main" val="21525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2. Kesejahteraan Tingkat Tinggi (Dunn)</a:t>
            </a:r>
            <a:endParaRPr lang="id-ID" dirty="0"/>
          </a:p>
        </p:txBody>
      </p:sp>
      <p:sp>
        <p:nvSpPr>
          <p:cNvPr id="3" name="Content Placeholder 2"/>
          <p:cNvSpPr>
            <a:spLocks noGrp="1"/>
          </p:cNvSpPr>
          <p:nvPr>
            <p:ph idx="1"/>
          </p:nvPr>
        </p:nvSpPr>
        <p:spPr/>
        <p:txBody>
          <a:bodyPr/>
          <a:lstStyle/>
          <a:p>
            <a:pPr marL="541338" indent="-541338">
              <a:buFont typeface="Wingdings" pitchFamily="2" charset="2"/>
              <a:buChar char="à"/>
            </a:pPr>
            <a:r>
              <a:rPr lang="id-ID" dirty="0" smtClean="0">
                <a:sym typeface="Wingdings" panose="05000000000000000000" pitchFamily="2" charset="2"/>
              </a:rPr>
              <a:t>Potensi sehat berhubungan dengan perubahan perilaku</a:t>
            </a:r>
          </a:p>
          <a:p>
            <a:pPr marL="541338" indent="-541338">
              <a:buFont typeface="Wingdings" pitchFamily="2" charset="2"/>
              <a:buChar char="à"/>
            </a:pPr>
            <a:r>
              <a:rPr lang="id-ID" dirty="0" smtClean="0">
                <a:sym typeface="Wingdings" panose="05000000000000000000" pitchFamily="2" charset="2"/>
              </a:rPr>
              <a:t>Sesuai untuk perawatan lansia, keluarga dan komunitas</a:t>
            </a:r>
            <a:endParaRPr lang="id-ID" dirty="0"/>
          </a:p>
        </p:txBody>
      </p:sp>
    </p:spTree>
    <p:extLst>
      <p:ext uri="{BB962C8B-B14F-4D97-AF65-F5344CB8AC3E}">
        <p14:creationId xmlns:p14="http://schemas.microsoft.com/office/powerpoint/2010/main" val="30381167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3. Model Agens-Host-Environment (Leavell)</a:t>
            </a:r>
            <a:endParaRPr lang="id-ID" dirty="0"/>
          </a:p>
        </p:txBody>
      </p:sp>
      <p:sp>
        <p:nvSpPr>
          <p:cNvPr id="3" name="Content Placeholder 2"/>
          <p:cNvSpPr>
            <a:spLocks noGrp="1"/>
          </p:cNvSpPr>
          <p:nvPr>
            <p:ph idx="1"/>
          </p:nvPr>
        </p:nvSpPr>
        <p:spPr/>
        <p:txBody>
          <a:bodyPr/>
          <a:lstStyle/>
          <a:p>
            <a:pPr marL="0" indent="0">
              <a:buNone/>
            </a:pPr>
            <a:r>
              <a:rPr lang="id-ID" dirty="0" smtClean="0"/>
              <a:t>Sehat dan sakit merupakan kondisi yang ditentukan oleh hubungan dinamis antara :</a:t>
            </a:r>
          </a:p>
          <a:p>
            <a:pPr marL="0" indent="0">
              <a:buNone/>
            </a:pPr>
            <a:r>
              <a:rPr lang="id-ID" dirty="0" smtClean="0">
                <a:hlinkClick r:id="rId2" action="ppaction://hlinksldjump"/>
              </a:rPr>
              <a:t>1</a:t>
            </a:r>
            <a:r>
              <a:rPr lang="id-ID" dirty="0" smtClean="0"/>
              <a:t>. Agens</a:t>
            </a:r>
          </a:p>
          <a:p>
            <a:pPr marL="0" indent="0">
              <a:buNone/>
            </a:pPr>
            <a:r>
              <a:rPr lang="id-ID" dirty="0" smtClean="0">
                <a:hlinkClick r:id="rId3" action="ppaction://hlinksldjump"/>
              </a:rPr>
              <a:t>2</a:t>
            </a:r>
            <a:r>
              <a:rPr lang="id-ID" dirty="0" smtClean="0"/>
              <a:t>. Host</a:t>
            </a:r>
          </a:p>
          <a:p>
            <a:pPr marL="0" indent="0">
              <a:buNone/>
            </a:pPr>
            <a:r>
              <a:rPr lang="id-ID" dirty="0" smtClean="0">
                <a:hlinkClick r:id="rId4" action="ppaction://hlinksldjump"/>
              </a:rPr>
              <a:t>3</a:t>
            </a:r>
            <a:r>
              <a:rPr lang="id-ID" dirty="0" smtClean="0"/>
              <a:t>. Environment</a:t>
            </a:r>
            <a:endParaRPr lang="id-ID" dirty="0"/>
          </a:p>
        </p:txBody>
      </p:sp>
    </p:spTree>
    <p:extLst>
      <p:ext uri="{BB962C8B-B14F-4D97-AF65-F5344CB8AC3E}">
        <p14:creationId xmlns:p14="http://schemas.microsoft.com/office/powerpoint/2010/main" val="29821345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Lanj...</a:t>
            </a:r>
            <a:endParaRPr lang="id-ID" dirty="0"/>
          </a:p>
        </p:txBody>
      </p:sp>
      <p:sp>
        <p:nvSpPr>
          <p:cNvPr id="3" name="Content Placeholder 2"/>
          <p:cNvSpPr>
            <a:spLocks noGrp="1"/>
          </p:cNvSpPr>
          <p:nvPr>
            <p:ph idx="1"/>
          </p:nvPr>
        </p:nvSpPr>
        <p:spPr/>
        <p:txBody>
          <a:bodyPr>
            <a:normAutofit lnSpcReduction="10000"/>
          </a:bodyPr>
          <a:lstStyle/>
          <a:p>
            <a:pPr marL="0" indent="0">
              <a:buNone/>
            </a:pPr>
            <a:r>
              <a:rPr lang="id-ID" dirty="0" smtClean="0"/>
              <a:t>Agens </a:t>
            </a:r>
            <a:r>
              <a:rPr lang="id-ID" dirty="0">
                <a:sym typeface="Wingdings" panose="05000000000000000000" pitchFamily="2" charset="2"/>
              </a:rPr>
              <a:t> </a:t>
            </a:r>
            <a:r>
              <a:rPr lang="id-ID" dirty="0" smtClean="0">
                <a:sym typeface="Wingdings" panose="05000000000000000000" pitchFamily="2" charset="2"/>
              </a:rPr>
              <a:t>suatu </a:t>
            </a:r>
            <a:r>
              <a:rPr lang="id-ID" dirty="0">
                <a:sym typeface="Wingdings" panose="05000000000000000000" pitchFamily="2" charset="2"/>
              </a:rPr>
              <a:t>substansi tertentu yang keberadaaannya atau ketidakberadaannya </a:t>
            </a:r>
            <a:r>
              <a:rPr lang="id-ID" dirty="0" smtClean="0">
                <a:sym typeface="Wingdings" panose="05000000000000000000" pitchFamily="2" charset="2"/>
              </a:rPr>
              <a:t>dapat </a:t>
            </a:r>
            <a:r>
              <a:rPr lang="id-ID" dirty="0">
                <a:sym typeface="Wingdings" panose="05000000000000000000" pitchFamily="2" charset="2"/>
              </a:rPr>
              <a:t>menimbulkan penyakit atau mempengaruhi perjalanan suatu </a:t>
            </a:r>
            <a:r>
              <a:rPr lang="id-ID" dirty="0" smtClean="0">
                <a:sym typeface="Wingdings" panose="05000000000000000000" pitchFamily="2" charset="2"/>
              </a:rPr>
              <a:t>penyakit, antara lain : agen bilogik (virus, bakteri, riketsia), gizi, agen fisik (tekanan udara, radiasi, trauma mekanis), agen kimia (insektisida, logam berat), agen mekanik (kecelakaan lalu lintas, pukulan, kecelakaan kerja)</a:t>
            </a:r>
            <a:endParaRPr lang="id-ID" dirty="0"/>
          </a:p>
        </p:txBody>
      </p:sp>
      <p:pic>
        <p:nvPicPr>
          <p:cNvPr id="3074" name="Picture 2" descr="D:\Perkuliahan\Gambar\Warna 2.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5837855"/>
            <a:ext cx="776288"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5770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Lanj...</a:t>
            </a:r>
            <a:endParaRPr lang="id-ID" dirty="0"/>
          </a:p>
        </p:txBody>
      </p:sp>
      <p:sp>
        <p:nvSpPr>
          <p:cNvPr id="3" name="Content Placeholder 2"/>
          <p:cNvSpPr>
            <a:spLocks noGrp="1"/>
          </p:cNvSpPr>
          <p:nvPr>
            <p:ph idx="1"/>
          </p:nvPr>
        </p:nvSpPr>
        <p:spPr/>
        <p:txBody>
          <a:bodyPr/>
          <a:lstStyle/>
          <a:p>
            <a:pPr marL="0" indent="0">
              <a:buNone/>
            </a:pPr>
            <a:r>
              <a:rPr lang="id-ID" dirty="0" smtClean="0"/>
              <a:t>Host </a:t>
            </a:r>
            <a:r>
              <a:rPr lang="id-ID" dirty="0">
                <a:sym typeface="Wingdings" panose="05000000000000000000" pitchFamily="2" charset="2"/>
              </a:rPr>
              <a:t> semua faktor yang terdapat pada diri manusia yang dapat mempengaruhi dan timbulnya suetu perjalanan </a:t>
            </a:r>
            <a:r>
              <a:rPr lang="id-ID" dirty="0" smtClean="0">
                <a:sym typeface="Wingdings" panose="05000000000000000000" pitchFamily="2" charset="2"/>
              </a:rPr>
              <a:t>penyakit, antara lain : daya tahan tubuh, genetik, umur, jenis kelamin, adat kebiasaan, ras, pekerjaan</a:t>
            </a:r>
            <a:endParaRPr lang="id-ID" dirty="0"/>
          </a:p>
        </p:txBody>
      </p:sp>
      <p:pic>
        <p:nvPicPr>
          <p:cNvPr id="4" name="Picture 2" descr="D:\Perkuliahan\Gambar\Warna 2.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5837855"/>
            <a:ext cx="776288"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01839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Lanj...</a:t>
            </a:r>
            <a:endParaRPr lang="id-ID" dirty="0"/>
          </a:p>
        </p:txBody>
      </p:sp>
      <p:sp>
        <p:nvSpPr>
          <p:cNvPr id="3" name="Content Placeholder 2"/>
          <p:cNvSpPr>
            <a:spLocks noGrp="1"/>
          </p:cNvSpPr>
          <p:nvPr>
            <p:ph idx="1"/>
          </p:nvPr>
        </p:nvSpPr>
        <p:spPr/>
        <p:txBody>
          <a:bodyPr>
            <a:normAutofit lnSpcReduction="10000"/>
          </a:bodyPr>
          <a:lstStyle/>
          <a:p>
            <a:pPr marL="0" indent="0">
              <a:buNone/>
            </a:pPr>
            <a:r>
              <a:rPr lang="id-ID" dirty="0" smtClean="0"/>
              <a:t>Environment </a:t>
            </a:r>
            <a:r>
              <a:rPr lang="id-ID" dirty="0">
                <a:sym typeface="Wingdings" panose="05000000000000000000" pitchFamily="2" charset="2"/>
              </a:rPr>
              <a:t> segala sesuatu yang berada disekitar manusia serta pengaruh-pengaruh luar yang mempengaruhi kehidupan dan perkembangan  </a:t>
            </a:r>
            <a:r>
              <a:rPr lang="id-ID" dirty="0" smtClean="0">
                <a:sym typeface="Wingdings" panose="05000000000000000000" pitchFamily="2" charset="2"/>
              </a:rPr>
              <a:t>manusia, antara lain lingkungan fisik (cuaca, musim, geografis, struktur geologi), lingkungan non fisik (sosial budaya, ekonomi, norma dan nilai, adat istiadat), lingkungan biologis (human resevior dan animal resevior), perjalanan penyakit</a:t>
            </a:r>
            <a:endParaRPr lang="id-ID" dirty="0"/>
          </a:p>
        </p:txBody>
      </p:sp>
    </p:spTree>
    <p:extLst>
      <p:ext uri="{BB962C8B-B14F-4D97-AF65-F5344CB8AC3E}">
        <p14:creationId xmlns:p14="http://schemas.microsoft.com/office/powerpoint/2010/main" val="15396422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Lanj...</a:t>
            </a:r>
            <a:endParaRPr lang="id-ID" dirty="0"/>
          </a:p>
        </p:txBody>
      </p:sp>
      <p:sp>
        <p:nvSpPr>
          <p:cNvPr id="3" name="Content Placeholder 2"/>
          <p:cNvSpPr>
            <a:spLocks noGrp="1"/>
          </p:cNvSpPr>
          <p:nvPr>
            <p:ph idx="1"/>
          </p:nvPr>
        </p:nvSpPr>
        <p:spPr>
          <a:xfrm>
            <a:off x="457200" y="1600201"/>
            <a:ext cx="8229600" cy="1219199"/>
          </a:xfrm>
        </p:spPr>
        <p:txBody>
          <a:bodyPr>
            <a:normAutofit/>
          </a:bodyPr>
          <a:lstStyle/>
          <a:p>
            <a:pPr marL="1698625" indent="-1698625">
              <a:buNone/>
            </a:pPr>
            <a:r>
              <a:rPr lang="id-ID" dirty="0" smtClean="0"/>
              <a:t>Sehat </a:t>
            </a:r>
            <a:r>
              <a:rPr lang="id-ID" dirty="0" smtClean="0">
                <a:sym typeface="Wingdings" panose="05000000000000000000" pitchFamily="2" charset="2"/>
              </a:rPr>
              <a:t> Kondisi seimbang antara agens, host dan environment</a:t>
            </a:r>
            <a:endParaRPr lang="id-ID" dirty="0"/>
          </a:p>
        </p:txBody>
      </p:sp>
      <p:grpSp>
        <p:nvGrpSpPr>
          <p:cNvPr id="20" name="Group 19"/>
          <p:cNvGrpSpPr/>
          <p:nvPr/>
        </p:nvGrpSpPr>
        <p:grpSpPr>
          <a:xfrm>
            <a:off x="685800" y="3352800"/>
            <a:ext cx="7543800" cy="1676399"/>
            <a:chOff x="685800" y="3352800"/>
            <a:chExt cx="7543800" cy="1676399"/>
          </a:xfrm>
        </p:grpSpPr>
        <p:sp>
          <p:nvSpPr>
            <p:cNvPr id="4" name="Isosceles Triangle 3"/>
            <p:cNvSpPr/>
            <p:nvPr/>
          </p:nvSpPr>
          <p:spPr>
            <a:xfrm>
              <a:off x="3086100" y="3368350"/>
              <a:ext cx="2743200" cy="1660849"/>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Lingkungan</a:t>
              </a:r>
              <a:endParaRPr lang="id-ID" dirty="0"/>
            </a:p>
          </p:txBody>
        </p:sp>
        <p:cxnSp>
          <p:nvCxnSpPr>
            <p:cNvPr id="6" name="Straight Connector 5"/>
            <p:cNvCxnSpPr/>
            <p:nvPr/>
          </p:nvCxnSpPr>
          <p:spPr>
            <a:xfrm>
              <a:off x="1676400" y="3352800"/>
              <a:ext cx="5562600" cy="0"/>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76400" y="3352800"/>
              <a:ext cx="0" cy="503853"/>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239000" y="3387012"/>
              <a:ext cx="0" cy="503853"/>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85800" y="3885424"/>
              <a:ext cx="1981200" cy="369332"/>
            </a:xfrm>
            <a:prstGeom prst="rect">
              <a:avLst/>
            </a:prstGeom>
            <a:noFill/>
          </p:spPr>
          <p:txBody>
            <a:bodyPr wrap="square" rtlCol="0">
              <a:spAutoFit/>
            </a:bodyPr>
            <a:lstStyle/>
            <a:p>
              <a:pPr algn="ctr"/>
              <a:r>
                <a:rPr lang="id-ID" dirty="0" smtClean="0"/>
                <a:t>Agens</a:t>
              </a:r>
              <a:endParaRPr lang="id-ID" dirty="0"/>
            </a:p>
          </p:txBody>
        </p:sp>
        <p:sp>
          <p:nvSpPr>
            <p:cNvPr id="18" name="TextBox 17"/>
            <p:cNvSpPr txBox="1"/>
            <p:nvPr/>
          </p:nvSpPr>
          <p:spPr>
            <a:xfrm>
              <a:off x="6248400" y="3890865"/>
              <a:ext cx="1981200" cy="369332"/>
            </a:xfrm>
            <a:prstGeom prst="rect">
              <a:avLst/>
            </a:prstGeom>
            <a:noFill/>
          </p:spPr>
          <p:txBody>
            <a:bodyPr wrap="square" rtlCol="0">
              <a:spAutoFit/>
            </a:bodyPr>
            <a:lstStyle/>
            <a:p>
              <a:pPr algn="ctr"/>
              <a:r>
                <a:rPr lang="id-ID" dirty="0" smtClean="0"/>
                <a:t>Host</a:t>
              </a:r>
              <a:endParaRPr lang="id-ID" dirty="0"/>
            </a:p>
          </p:txBody>
        </p:sp>
      </p:grpSp>
    </p:spTree>
    <p:extLst>
      <p:ext uri="{BB962C8B-B14F-4D97-AF65-F5344CB8AC3E}">
        <p14:creationId xmlns:p14="http://schemas.microsoft.com/office/powerpoint/2010/main" val="4020968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Lanj...</a:t>
            </a:r>
            <a:endParaRPr lang="id-ID" dirty="0"/>
          </a:p>
        </p:txBody>
      </p:sp>
      <p:sp>
        <p:nvSpPr>
          <p:cNvPr id="3" name="Content Placeholder 2"/>
          <p:cNvSpPr>
            <a:spLocks noGrp="1"/>
          </p:cNvSpPr>
          <p:nvPr>
            <p:ph idx="1"/>
          </p:nvPr>
        </p:nvSpPr>
        <p:spPr>
          <a:xfrm>
            <a:off x="457200" y="1600201"/>
            <a:ext cx="8229600" cy="1219199"/>
          </a:xfrm>
        </p:spPr>
        <p:txBody>
          <a:bodyPr>
            <a:normAutofit/>
          </a:bodyPr>
          <a:lstStyle/>
          <a:p>
            <a:pPr marL="1698625" indent="-1698625">
              <a:buNone/>
            </a:pPr>
            <a:r>
              <a:rPr lang="id-ID" dirty="0" smtClean="0"/>
              <a:t>Sakit </a:t>
            </a:r>
            <a:r>
              <a:rPr lang="id-ID" dirty="0" smtClean="0">
                <a:sym typeface="Wingdings" panose="05000000000000000000" pitchFamily="2" charset="2"/>
              </a:rPr>
              <a:t> Kondisi karena peningkatan agens</a:t>
            </a:r>
            <a:endParaRPr lang="id-ID" dirty="0"/>
          </a:p>
        </p:txBody>
      </p:sp>
      <p:grpSp>
        <p:nvGrpSpPr>
          <p:cNvPr id="7" name="Group 6"/>
          <p:cNvGrpSpPr/>
          <p:nvPr/>
        </p:nvGrpSpPr>
        <p:grpSpPr>
          <a:xfrm>
            <a:off x="685800" y="3352800"/>
            <a:ext cx="7543800" cy="2072559"/>
            <a:chOff x="685800" y="3352800"/>
            <a:chExt cx="7543800" cy="2072559"/>
          </a:xfrm>
        </p:grpSpPr>
        <p:sp>
          <p:nvSpPr>
            <p:cNvPr id="4" name="Isosceles Triangle 3"/>
            <p:cNvSpPr/>
            <p:nvPr/>
          </p:nvSpPr>
          <p:spPr>
            <a:xfrm>
              <a:off x="3086100" y="3764510"/>
              <a:ext cx="2743200" cy="1660849"/>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Lingkungan</a:t>
              </a:r>
              <a:endParaRPr lang="id-ID" dirty="0"/>
            </a:p>
          </p:txBody>
        </p:sp>
        <p:cxnSp>
          <p:nvCxnSpPr>
            <p:cNvPr id="6" name="Straight Connector 5"/>
            <p:cNvCxnSpPr/>
            <p:nvPr/>
          </p:nvCxnSpPr>
          <p:spPr>
            <a:xfrm flipV="1">
              <a:off x="1676400" y="3352800"/>
              <a:ext cx="5562600" cy="823420"/>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76400" y="4176220"/>
              <a:ext cx="0" cy="503853"/>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239000" y="3387012"/>
              <a:ext cx="0" cy="503853"/>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85800" y="4680073"/>
              <a:ext cx="1981200" cy="369332"/>
            </a:xfrm>
            <a:prstGeom prst="rect">
              <a:avLst/>
            </a:prstGeom>
            <a:noFill/>
          </p:spPr>
          <p:txBody>
            <a:bodyPr wrap="square" rtlCol="0">
              <a:spAutoFit/>
            </a:bodyPr>
            <a:lstStyle/>
            <a:p>
              <a:pPr algn="ctr"/>
              <a:r>
                <a:rPr lang="id-ID" dirty="0" smtClean="0"/>
                <a:t>Agens</a:t>
              </a:r>
              <a:endParaRPr lang="id-ID" dirty="0"/>
            </a:p>
          </p:txBody>
        </p:sp>
        <p:sp>
          <p:nvSpPr>
            <p:cNvPr id="18" name="TextBox 17"/>
            <p:cNvSpPr txBox="1"/>
            <p:nvPr/>
          </p:nvSpPr>
          <p:spPr>
            <a:xfrm>
              <a:off x="6248400" y="3890865"/>
              <a:ext cx="1981200" cy="369332"/>
            </a:xfrm>
            <a:prstGeom prst="rect">
              <a:avLst/>
            </a:prstGeom>
            <a:noFill/>
          </p:spPr>
          <p:txBody>
            <a:bodyPr wrap="square" rtlCol="0">
              <a:spAutoFit/>
            </a:bodyPr>
            <a:lstStyle/>
            <a:p>
              <a:pPr algn="ctr"/>
              <a:r>
                <a:rPr lang="id-ID" dirty="0" smtClean="0"/>
                <a:t>Host</a:t>
              </a:r>
              <a:endParaRPr lang="id-ID" dirty="0"/>
            </a:p>
          </p:txBody>
        </p:sp>
      </p:grpSp>
    </p:spTree>
    <p:extLst>
      <p:ext uri="{BB962C8B-B14F-4D97-AF65-F5344CB8AC3E}">
        <p14:creationId xmlns:p14="http://schemas.microsoft.com/office/powerpoint/2010/main" val="612623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Lanj...</a:t>
            </a:r>
            <a:endParaRPr lang="id-ID" dirty="0"/>
          </a:p>
        </p:txBody>
      </p:sp>
      <p:sp>
        <p:nvSpPr>
          <p:cNvPr id="3" name="Content Placeholder 2"/>
          <p:cNvSpPr>
            <a:spLocks noGrp="1"/>
          </p:cNvSpPr>
          <p:nvPr>
            <p:ph idx="1"/>
          </p:nvPr>
        </p:nvSpPr>
        <p:spPr>
          <a:xfrm>
            <a:off x="457200" y="1600201"/>
            <a:ext cx="8229600" cy="1219199"/>
          </a:xfrm>
        </p:spPr>
        <p:txBody>
          <a:bodyPr>
            <a:normAutofit/>
          </a:bodyPr>
          <a:lstStyle/>
          <a:p>
            <a:pPr marL="1698625" indent="-1698625">
              <a:buNone/>
            </a:pPr>
            <a:r>
              <a:rPr lang="id-ID" dirty="0" smtClean="0"/>
              <a:t>Sakit </a:t>
            </a:r>
            <a:r>
              <a:rPr lang="id-ID" dirty="0" smtClean="0">
                <a:sym typeface="Wingdings" panose="05000000000000000000" pitchFamily="2" charset="2"/>
              </a:rPr>
              <a:t> Kondisi karena penurunan daya tahan tubuh host</a:t>
            </a:r>
            <a:endParaRPr lang="id-ID" dirty="0"/>
          </a:p>
        </p:txBody>
      </p:sp>
      <p:grpSp>
        <p:nvGrpSpPr>
          <p:cNvPr id="7" name="Group 6"/>
          <p:cNvGrpSpPr/>
          <p:nvPr/>
        </p:nvGrpSpPr>
        <p:grpSpPr>
          <a:xfrm>
            <a:off x="685800" y="3352800"/>
            <a:ext cx="7543800" cy="2046513"/>
            <a:chOff x="685800" y="3352800"/>
            <a:chExt cx="7543800" cy="2046513"/>
          </a:xfrm>
        </p:grpSpPr>
        <p:sp>
          <p:nvSpPr>
            <p:cNvPr id="4" name="Isosceles Triangle 3"/>
            <p:cNvSpPr/>
            <p:nvPr/>
          </p:nvSpPr>
          <p:spPr>
            <a:xfrm>
              <a:off x="3086100" y="3738464"/>
              <a:ext cx="2743200" cy="1660849"/>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Lingkungan</a:t>
              </a:r>
              <a:endParaRPr lang="id-ID" dirty="0"/>
            </a:p>
          </p:txBody>
        </p:sp>
        <p:cxnSp>
          <p:nvCxnSpPr>
            <p:cNvPr id="6" name="Straight Connector 5"/>
            <p:cNvCxnSpPr/>
            <p:nvPr/>
          </p:nvCxnSpPr>
          <p:spPr>
            <a:xfrm>
              <a:off x="1676400" y="3352800"/>
              <a:ext cx="5562600" cy="771329"/>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76400" y="3352800"/>
              <a:ext cx="0" cy="503853"/>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237445" y="4124129"/>
              <a:ext cx="0" cy="503853"/>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85800" y="3885424"/>
              <a:ext cx="1981200" cy="369332"/>
            </a:xfrm>
            <a:prstGeom prst="rect">
              <a:avLst/>
            </a:prstGeom>
            <a:noFill/>
          </p:spPr>
          <p:txBody>
            <a:bodyPr wrap="square" rtlCol="0">
              <a:spAutoFit/>
            </a:bodyPr>
            <a:lstStyle/>
            <a:p>
              <a:pPr algn="ctr"/>
              <a:r>
                <a:rPr lang="id-ID" dirty="0" smtClean="0"/>
                <a:t>Agens</a:t>
              </a:r>
              <a:endParaRPr lang="id-ID" dirty="0"/>
            </a:p>
          </p:txBody>
        </p:sp>
        <p:sp>
          <p:nvSpPr>
            <p:cNvPr id="18" name="TextBox 17"/>
            <p:cNvSpPr txBox="1"/>
            <p:nvPr/>
          </p:nvSpPr>
          <p:spPr>
            <a:xfrm>
              <a:off x="6248400" y="4627982"/>
              <a:ext cx="1981200" cy="369332"/>
            </a:xfrm>
            <a:prstGeom prst="rect">
              <a:avLst/>
            </a:prstGeom>
            <a:noFill/>
          </p:spPr>
          <p:txBody>
            <a:bodyPr wrap="square" rtlCol="0">
              <a:spAutoFit/>
            </a:bodyPr>
            <a:lstStyle/>
            <a:p>
              <a:pPr algn="ctr"/>
              <a:r>
                <a:rPr lang="id-ID" dirty="0" smtClean="0"/>
                <a:t>Host</a:t>
              </a:r>
              <a:endParaRPr lang="id-ID" dirty="0"/>
            </a:p>
          </p:txBody>
        </p:sp>
      </p:grpSp>
    </p:spTree>
    <p:extLst>
      <p:ext uri="{BB962C8B-B14F-4D97-AF65-F5344CB8AC3E}">
        <p14:creationId xmlns:p14="http://schemas.microsoft.com/office/powerpoint/2010/main" val="28431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a:t>
            </a:r>
            <a:endParaRPr lang="id-ID"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id-ID" dirty="0" smtClean="0"/>
              <a:t>A </a:t>
            </a:r>
            <a:r>
              <a:rPr lang="en-US" dirty="0" smtClean="0"/>
              <a:t>state of complete physical, mental and social well-being and not merely the absence of diseases or infirmity</a:t>
            </a:r>
            <a:r>
              <a:rPr lang="id-ID" dirty="0" smtClean="0"/>
              <a:t> (WHO)</a:t>
            </a:r>
          </a:p>
          <a:p>
            <a:pPr marL="514350" indent="-514350">
              <a:buAutoNum type="arabicPeriod"/>
            </a:pPr>
            <a:r>
              <a:rPr lang="id-ID" dirty="0" smtClean="0"/>
              <a:t>Keadaan </a:t>
            </a:r>
            <a:r>
              <a:rPr lang="id-ID" dirty="0"/>
              <a:t>sejahtera dari badan, jiwa dan sosial yang memungkinkan setiap orang hidup produktif secara sosial dan </a:t>
            </a:r>
            <a:r>
              <a:rPr lang="id-ID" dirty="0" smtClean="0"/>
              <a:t>ekonomi (Depkes RI, UU No 23/92)</a:t>
            </a:r>
          </a:p>
          <a:p>
            <a:pPr marL="514350" indent="-514350">
              <a:buAutoNum type="arabicPeriod"/>
            </a:pPr>
            <a:r>
              <a:rPr lang="id-ID" dirty="0" smtClean="0"/>
              <a:t>Keadaan yang dinamis dimana individu dapat menyesuaikan diri dengan perubahan lingkungan dalam mempertahankan kesehatannya</a:t>
            </a:r>
          </a:p>
          <a:p>
            <a:pPr marL="514350" indent="-514350">
              <a:buAutoNum type="arabicPeriod"/>
            </a:pPr>
            <a:endParaRPr lang="id-ID" dirty="0"/>
          </a:p>
        </p:txBody>
      </p:sp>
    </p:spTree>
    <p:extLst>
      <p:ext uri="{BB962C8B-B14F-4D97-AF65-F5344CB8AC3E}">
        <p14:creationId xmlns:p14="http://schemas.microsoft.com/office/powerpoint/2010/main" val="2419555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Lanj...</a:t>
            </a:r>
            <a:endParaRPr lang="id-ID" dirty="0"/>
          </a:p>
        </p:txBody>
      </p:sp>
      <p:sp>
        <p:nvSpPr>
          <p:cNvPr id="3" name="Content Placeholder 2"/>
          <p:cNvSpPr>
            <a:spLocks noGrp="1"/>
          </p:cNvSpPr>
          <p:nvPr>
            <p:ph idx="1"/>
          </p:nvPr>
        </p:nvSpPr>
        <p:spPr>
          <a:xfrm>
            <a:off x="457200" y="1600201"/>
            <a:ext cx="8229600" cy="1219199"/>
          </a:xfrm>
        </p:spPr>
        <p:txBody>
          <a:bodyPr>
            <a:normAutofit/>
          </a:bodyPr>
          <a:lstStyle/>
          <a:p>
            <a:pPr marL="1698625" indent="-1698625">
              <a:buNone/>
            </a:pPr>
            <a:r>
              <a:rPr lang="id-ID" dirty="0" smtClean="0"/>
              <a:t>Sakit </a:t>
            </a:r>
            <a:r>
              <a:rPr lang="id-ID" dirty="0" smtClean="0">
                <a:sym typeface="Wingdings" panose="05000000000000000000" pitchFamily="2" charset="2"/>
              </a:rPr>
              <a:t> Kondisi karena perubahan lingkungan</a:t>
            </a:r>
            <a:endParaRPr lang="id-ID" dirty="0"/>
          </a:p>
        </p:txBody>
      </p:sp>
      <p:grpSp>
        <p:nvGrpSpPr>
          <p:cNvPr id="7" name="Group 6"/>
          <p:cNvGrpSpPr/>
          <p:nvPr/>
        </p:nvGrpSpPr>
        <p:grpSpPr>
          <a:xfrm>
            <a:off x="685800" y="3352800"/>
            <a:ext cx="7543800" cy="2892491"/>
            <a:chOff x="685800" y="3352800"/>
            <a:chExt cx="7543800" cy="2892491"/>
          </a:xfrm>
        </p:grpSpPr>
        <p:sp>
          <p:nvSpPr>
            <p:cNvPr id="4" name="Isosceles Triangle 3"/>
            <p:cNvSpPr/>
            <p:nvPr/>
          </p:nvSpPr>
          <p:spPr>
            <a:xfrm>
              <a:off x="2369976" y="3670041"/>
              <a:ext cx="2743200" cy="257525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Lingkungan</a:t>
              </a:r>
              <a:endParaRPr lang="id-ID" dirty="0"/>
            </a:p>
          </p:txBody>
        </p:sp>
        <p:cxnSp>
          <p:nvCxnSpPr>
            <p:cNvPr id="6" name="Straight Connector 5"/>
            <p:cNvCxnSpPr/>
            <p:nvPr/>
          </p:nvCxnSpPr>
          <p:spPr>
            <a:xfrm flipV="1">
              <a:off x="1676400" y="3352800"/>
              <a:ext cx="5562600" cy="538065"/>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73290" y="3890865"/>
              <a:ext cx="0" cy="503853"/>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239000" y="3387012"/>
              <a:ext cx="0" cy="503853"/>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85800" y="4455759"/>
              <a:ext cx="1981200" cy="369332"/>
            </a:xfrm>
            <a:prstGeom prst="rect">
              <a:avLst/>
            </a:prstGeom>
            <a:noFill/>
          </p:spPr>
          <p:txBody>
            <a:bodyPr wrap="square" rtlCol="0">
              <a:spAutoFit/>
            </a:bodyPr>
            <a:lstStyle/>
            <a:p>
              <a:pPr algn="ctr"/>
              <a:r>
                <a:rPr lang="id-ID" dirty="0" smtClean="0"/>
                <a:t>Agens</a:t>
              </a:r>
              <a:endParaRPr lang="id-ID" dirty="0"/>
            </a:p>
          </p:txBody>
        </p:sp>
        <p:sp>
          <p:nvSpPr>
            <p:cNvPr id="18" name="TextBox 17"/>
            <p:cNvSpPr txBox="1"/>
            <p:nvPr/>
          </p:nvSpPr>
          <p:spPr>
            <a:xfrm>
              <a:off x="6248400" y="3890865"/>
              <a:ext cx="1981200" cy="369332"/>
            </a:xfrm>
            <a:prstGeom prst="rect">
              <a:avLst/>
            </a:prstGeom>
            <a:noFill/>
          </p:spPr>
          <p:txBody>
            <a:bodyPr wrap="square" rtlCol="0">
              <a:spAutoFit/>
            </a:bodyPr>
            <a:lstStyle/>
            <a:p>
              <a:pPr algn="ctr"/>
              <a:r>
                <a:rPr lang="id-ID" dirty="0" smtClean="0"/>
                <a:t>Host</a:t>
              </a:r>
              <a:endParaRPr lang="id-ID" dirty="0"/>
            </a:p>
          </p:txBody>
        </p:sp>
      </p:grpSp>
    </p:spTree>
    <p:extLst>
      <p:ext uri="{BB962C8B-B14F-4D97-AF65-F5344CB8AC3E}">
        <p14:creationId xmlns:p14="http://schemas.microsoft.com/office/powerpoint/2010/main" val="6607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4. Model Keyakinan-Kesehatan (Rosenstoch, Becker dan Maiman)</a:t>
            </a:r>
            <a:endParaRPr lang="id-ID" dirty="0"/>
          </a:p>
        </p:txBody>
      </p:sp>
      <p:sp>
        <p:nvSpPr>
          <p:cNvPr id="3" name="Content Placeholder 2"/>
          <p:cNvSpPr>
            <a:spLocks noGrp="1"/>
          </p:cNvSpPr>
          <p:nvPr>
            <p:ph idx="1"/>
          </p:nvPr>
        </p:nvSpPr>
        <p:spPr/>
        <p:txBody>
          <a:bodyPr/>
          <a:lstStyle/>
          <a:p>
            <a:pPr>
              <a:buFontTx/>
              <a:buChar char="-"/>
            </a:pPr>
            <a:r>
              <a:rPr lang="id-ID" dirty="0" smtClean="0"/>
              <a:t>Individu berperilaku sehat sesuai dengan keyakinannya</a:t>
            </a:r>
          </a:p>
          <a:p>
            <a:pPr>
              <a:buFontTx/>
              <a:buChar char="-"/>
            </a:pPr>
            <a:r>
              <a:rPr lang="id-ID" dirty="0" smtClean="0"/>
              <a:t>Model ini dipengaruhi oleh persepsi individu</a:t>
            </a:r>
            <a:endParaRPr lang="id-ID" dirty="0"/>
          </a:p>
        </p:txBody>
      </p:sp>
    </p:spTree>
    <p:extLst>
      <p:ext uri="{BB962C8B-B14F-4D97-AF65-F5344CB8AC3E}">
        <p14:creationId xmlns:p14="http://schemas.microsoft.com/office/powerpoint/2010/main" val="35298271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Model Peningkatan-Kesehatan (Pender)</a:t>
            </a:r>
            <a:endParaRPr lang="id-ID" dirty="0"/>
          </a:p>
        </p:txBody>
      </p:sp>
      <p:sp>
        <p:nvSpPr>
          <p:cNvPr id="3" name="Content Placeholder 2"/>
          <p:cNvSpPr>
            <a:spLocks noGrp="1"/>
          </p:cNvSpPr>
          <p:nvPr>
            <p:ph idx="1"/>
          </p:nvPr>
        </p:nvSpPr>
        <p:spPr/>
        <p:txBody>
          <a:bodyPr/>
          <a:lstStyle/>
          <a:p>
            <a:pPr marL="0" indent="0">
              <a:buNone/>
            </a:pPr>
            <a:r>
              <a:rPr lang="id-ID" dirty="0" smtClean="0"/>
              <a:t>Menyempurnakan model perlindungan kesehatan</a:t>
            </a:r>
            <a:endParaRPr lang="id-ID" dirty="0"/>
          </a:p>
        </p:txBody>
      </p:sp>
    </p:spTree>
    <p:extLst>
      <p:ext uri="{BB962C8B-B14F-4D97-AF65-F5344CB8AC3E}">
        <p14:creationId xmlns:p14="http://schemas.microsoft.com/office/powerpoint/2010/main" val="2415738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91843" y="2967335"/>
            <a:ext cx="516032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TERIMA KASIH</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10531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indefinite" fill="remove" grpId="0" nodeType="withEffect">
                                  <p:stCondLst>
                                    <p:cond delay="0"/>
                                  </p:stCondLst>
                                  <p:childTnLst>
                                    <p:animClr clrSpc="rgb" dir="cw">
                                      <p:cBhvr override="childStyle">
                                        <p:cTn id="6" dur="2500" autoRev="1" fill="remove"/>
                                        <p:tgtEl>
                                          <p:spTgt spid="4"/>
                                        </p:tgtEl>
                                        <p:attrNameLst>
                                          <p:attrName>style.color</p:attrName>
                                        </p:attrNameLst>
                                      </p:cBhvr>
                                      <p:to>
                                        <a:srgbClr val="FF3300"/>
                                      </p:to>
                                    </p:animClr>
                                    <p:animClr clrSpc="rgb" dir="cw">
                                      <p:cBhvr>
                                        <p:cTn id="7" dur="2500" autoRev="1" fill="remove"/>
                                        <p:tgtEl>
                                          <p:spTgt spid="4"/>
                                        </p:tgtEl>
                                        <p:attrNameLst>
                                          <p:attrName>fillcolor</p:attrName>
                                        </p:attrNameLst>
                                      </p:cBhvr>
                                      <p:to>
                                        <a:srgbClr val="FF3300"/>
                                      </p:to>
                                    </p:animClr>
                                    <p:set>
                                      <p:cBhvr>
                                        <p:cTn id="8" dur="2500" autoRev="1" fill="remove"/>
                                        <p:tgtEl>
                                          <p:spTgt spid="4"/>
                                        </p:tgtEl>
                                        <p:attrNameLst>
                                          <p:attrName>fill.type</p:attrName>
                                        </p:attrNameLst>
                                      </p:cBhvr>
                                      <p:to>
                                        <p:strVal val="solid"/>
                                      </p:to>
                                    </p:set>
                                    <p:set>
                                      <p:cBhvr>
                                        <p:cTn id="9" dur="2500" autoRev="1" fill="remove"/>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Lanj...</a:t>
            </a:r>
            <a:endParaRPr lang="id-ID" dirty="0"/>
          </a:p>
        </p:txBody>
      </p:sp>
      <p:sp>
        <p:nvSpPr>
          <p:cNvPr id="3" name="Content Placeholder 2"/>
          <p:cNvSpPr>
            <a:spLocks noGrp="1"/>
          </p:cNvSpPr>
          <p:nvPr>
            <p:ph idx="1"/>
          </p:nvPr>
        </p:nvSpPr>
        <p:spPr/>
        <p:txBody>
          <a:bodyPr/>
          <a:lstStyle/>
          <a:p>
            <a:pPr marL="514350" lvl="0" indent="-514350">
              <a:buFont typeface="+mj-lt"/>
              <a:buAutoNum type="arabicPeriod" startAt="3"/>
            </a:pPr>
            <a:r>
              <a:rPr lang="id-ID" sz="3000" dirty="0" smtClean="0">
                <a:solidFill>
                  <a:prstClr val="black"/>
                </a:solidFill>
              </a:rPr>
              <a:t>Keadaan sehat secara fisik, mental, spiritual maupun sosial yang memungkinkan setiap orang untuk hidup produktif secara sosial dan ekonomis (Depkes RI, UU No 36/2009)</a:t>
            </a:r>
          </a:p>
          <a:p>
            <a:pPr marL="514350" lvl="0" indent="-514350">
              <a:buFont typeface="+mj-lt"/>
              <a:buAutoNum type="arabicPeriod" startAt="3"/>
            </a:pPr>
            <a:r>
              <a:rPr lang="id-ID" sz="3000" dirty="0" smtClean="0">
                <a:solidFill>
                  <a:prstClr val="black"/>
                </a:solidFill>
              </a:rPr>
              <a:t>Keadaan </a:t>
            </a:r>
            <a:r>
              <a:rPr lang="id-ID" sz="3000" dirty="0">
                <a:solidFill>
                  <a:prstClr val="black"/>
                </a:solidFill>
              </a:rPr>
              <a:t>yang dinamis dimana individu dapat menyesuaikan diri dengan perubahan lingkungan dalam mempertahankan </a:t>
            </a:r>
            <a:r>
              <a:rPr lang="id-ID" sz="3000" dirty="0" smtClean="0">
                <a:solidFill>
                  <a:prstClr val="black"/>
                </a:solidFill>
              </a:rPr>
              <a:t>kesehatannya</a:t>
            </a:r>
            <a:endParaRPr lang="id-ID" dirty="0" smtClean="0"/>
          </a:p>
        </p:txBody>
      </p:sp>
    </p:spTree>
    <p:extLst>
      <p:ext uri="{BB962C8B-B14F-4D97-AF65-F5344CB8AC3E}">
        <p14:creationId xmlns:p14="http://schemas.microsoft.com/office/powerpoint/2010/main" val="61480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Kriteria</a:t>
            </a:r>
            <a:endParaRPr lang="id-ID" dirty="0"/>
          </a:p>
        </p:txBody>
      </p:sp>
      <p:sp>
        <p:nvSpPr>
          <p:cNvPr id="3" name="Content Placeholder 2"/>
          <p:cNvSpPr>
            <a:spLocks noGrp="1"/>
          </p:cNvSpPr>
          <p:nvPr>
            <p:ph idx="1"/>
          </p:nvPr>
        </p:nvSpPr>
        <p:spPr/>
        <p:txBody>
          <a:bodyPr/>
          <a:lstStyle/>
          <a:p>
            <a:pPr marL="0" indent="0">
              <a:buNone/>
            </a:pPr>
            <a:r>
              <a:rPr lang="id-ID" dirty="0" smtClean="0">
                <a:hlinkClick r:id="rId2" action="ppaction://hlinksldjump"/>
              </a:rPr>
              <a:t>1</a:t>
            </a:r>
            <a:r>
              <a:rPr lang="id-ID" dirty="0" smtClean="0"/>
              <a:t>. Sehat fisik</a:t>
            </a:r>
          </a:p>
          <a:p>
            <a:pPr marL="0" indent="0">
              <a:buNone/>
            </a:pPr>
            <a:r>
              <a:rPr lang="id-ID" dirty="0" smtClean="0">
                <a:hlinkClick r:id="rId3" action="ppaction://hlinksldjump"/>
              </a:rPr>
              <a:t>2</a:t>
            </a:r>
            <a:r>
              <a:rPr lang="id-ID" dirty="0" smtClean="0"/>
              <a:t>. Sehat akal dan pikiran</a:t>
            </a:r>
          </a:p>
          <a:p>
            <a:pPr marL="0" indent="0">
              <a:buNone/>
            </a:pPr>
            <a:r>
              <a:rPr lang="id-ID" dirty="0" smtClean="0">
                <a:hlinkClick r:id="rId4" action="ppaction://hlinksldjump"/>
              </a:rPr>
              <a:t>3</a:t>
            </a:r>
            <a:r>
              <a:rPr lang="id-ID" dirty="0" smtClean="0"/>
              <a:t>. Sehat emosional</a:t>
            </a:r>
          </a:p>
          <a:p>
            <a:pPr marL="0" indent="0">
              <a:buNone/>
            </a:pPr>
            <a:r>
              <a:rPr lang="id-ID" dirty="0" smtClean="0">
                <a:hlinkClick r:id="rId5" action="ppaction://hlinksldjump"/>
              </a:rPr>
              <a:t>4</a:t>
            </a:r>
            <a:r>
              <a:rPr lang="id-ID" dirty="0" smtClean="0"/>
              <a:t>. Sehat spiritual</a:t>
            </a:r>
          </a:p>
          <a:p>
            <a:pPr marL="0" indent="0">
              <a:buNone/>
            </a:pPr>
            <a:r>
              <a:rPr lang="id-ID" dirty="0" smtClean="0">
                <a:hlinkClick r:id="rId6" action="ppaction://hlinksldjump"/>
              </a:rPr>
              <a:t>5</a:t>
            </a:r>
            <a:r>
              <a:rPr lang="id-ID" dirty="0" smtClean="0"/>
              <a:t>. Sehat sosial</a:t>
            </a:r>
          </a:p>
          <a:p>
            <a:pPr marL="0" indent="0">
              <a:buNone/>
            </a:pPr>
            <a:r>
              <a:rPr lang="id-ID" dirty="0" smtClean="0">
                <a:hlinkClick r:id="rId7" action="ppaction://hlinksldjump"/>
              </a:rPr>
              <a:t>6</a:t>
            </a:r>
            <a:r>
              <a:rPr lang="id-ID" dirty="0" smtClean="0"/>
              <a:t>. Sehat ekonomi</a:t>
            </a:r>
            <a:endParaRPr lang="id-ID" dirty="0"/>
          </a:p>
        </p:txBody>
      </p:sp>
    </p:spTree>
    <p:extLst>
      <p:ext uri="{BB962C8B-B14F-4D97-AF65-F5344CB8AC3E}">
        <p14:creationId xmlns:p14="http://schemas.microsoft.com/office/powerpoint/2010/main" val="401654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Sehat Fisik</a:t>
            </a:r>
            <a:endParaRPr lang="id-ID" dirty="0"/>
          </a:p>
        </p:txBody>
      </p:sp>
      <p:sp>
        <p:nvSpPr>
          <p:cNvPr id="3" name="Content Placeholder 2"/>
          <p:cNvSpPr>
            <a:spLocks noGrp="1"/>
          </p:cNvSpPr>
          <p:nvPr>
            <p:ph idx="1"/>
          </p:nvPr>
        </p:nvSpPr>
        <p:spPr/>
        <p:txBody>
          <a:bodyPr/>
          <a:lstStyle/>
          <a:p>
            <a:pPr>
              <a:buFontTx/>
              <a:buChar char="-"/>
            </a:pPr>
            <a:r>
              <a:rPr lang="id-ID" dirty="0" smtClean="0"/>
              <a:t>Individu yang berada dalam kondisi </a:t>
            </a:r>
            <a:r>
              <a:rPr lang="id-ID" dirty="0"/>
              <a:t>tidak merasa dan mengeluh sakit atau tidak adanya keluhan dan </a:t>
            </a:r>
            <a:r>
              <a:rPr lang="id-ID" dirty="0" smtClean="0"/>
              <a:t>secara </a:t>
            </a:r>
            <a:r>
              <a:rPr lang="id-ID" dirty="0"/>
              <a:t>objektif tidak tampak </a:t>
            </a:r>
            <a:r>
              <a:rPr lang="id-ID" dirty="0" smtClean="0"/>
              <a:t>sakit</a:t>
            </a:r>
          </a:p>
          <a:p>
            <a:pPr>
              <a:buFontTx/>
              <a:buChar char="-"/>
            </a:pPr>
            <a:r>
              <a:rPr lang="id-ID" dirty="0" smtClean="0"/>
              <a:t>Semua </a:t>
            </a:r>
            <a:r>
              <a:rPr lang="id-ID" dirty="0"/>
              <a:t>organ tubuh berfungsi normal atau tidak mengalami </a:t>
            </a:r>
            <a:r>
              <a:rPr lang="id-ID" dirty="0" smtClean="0"/>
              <a:t>gangguan</a:t>
            </a:r>
            <a:endParaRPr lang="id-ID" dirty="0"/>
          </a:p>
        </p:txBody>
      </p:sp>
      <p:pic>
        <p:nvPicPr>
          <p:cNvPr id="2050" name="Picture 2" descr="D:\Perkuliahan\Gambar\Emoticon animasi.gif">
            <a:hlinkClick r:id="rId2" action="ppaction://hlinksldjump"/>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953000"/>
            <a:ext cx="1638300" cy="1304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8054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Sehat Akal dan Pikiran</a:t>
            </a:r>
            <a:endParaRPr lang="id-ID" dirty="0"/>
          </a:p>
        </p:txBody>
      </p:sp>
      <p:sp>
        <p:nvSpPr>
          <p:cNvPr id="3" name="Content Placeholder 2"/>
          <p:cNvSpPr>
            <a:spLocks noGrp="1"/>
          </p:cNvSpPr>
          <p:nvPr>
            <p:ph idx="1"/>
          </p:nvPr>
        </p:nvSpPr>
        <p:spPr/>
        <p:txBody>
          <a:bodyPr/>
          <a:lstStyle/>
          <a:p>
            <a:pPr marL="0" indent="0">
              <a:buNone/>
            </a:pPr>
            <a:r>
              <a:rPr lang="id-ID" dirty="0" smtClean="0"/>
              <a:t>Kondisi individu yang mempunyai cara berpikir atau jalan pikiran yang benar sesuai cara berpikir atau jalan pikiran dengan masyarakat di sekitarnya</a:t>
            </a:r>
          </a:p>
        </p:txBody>
      </p:sp>
      <p:pic>
        <p:nvPicPr>
          <p:cNvPr id="4" name="Picture 2" descr="D:\Perkuliahan\Gambar\Emoticon animasi.gif">
            <a:hlinkClick r:id="rId2" action="ppaction://hlinksldjump"/>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953000"/>
            <a:ext cx="1638300" cy="1304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3605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Sehat </a:t>
            </a:r>
            <a:r>
              <a:rPr lang="id-ID" dirty="0" smtClean="0"/>
              <a:t>Emosional</a:t>
            </a:r>
            <a:endParaRPr lang="id-ID" dirty="0"/>
          </a:p>
        </p:txBody>
      </p:sp>
      <p:sp>
        <p:nvSpPr>
          <p:cNvPr id="3" name="Content Placeholder 2"/>
          <p:cNvSpPr>
            <a:spLocks noGrp="1"/>
          </p:cNvSpPr>
          <p:nvPr>
            <p:ph idx="1"/>
          </p:nvPr>
        </p:nvSpPr>
        <p:spPr/>
        <p:txBody>
          <a:bodyPr/>
          <a:lstStyle/>
          <a:p>
            <a:pPr marL="0" indent="0">
              <a:buNone/>
            </a:pPr>
            <a:r>
              <a:rPr lang="id-ID" dirty="0" smtClean="0"/>
              <a:t>Individu yang mampu mengekspresikan emosinya dengan bebas tanpa paksaan, misalnya : takut, gembira, kuatir, sedih</a:t>
            </a:r>
            <a:endParaRPr lang="id-ID" dirty="0"/>
          </a:p>
        </p:txBody>
      </p:sp>
      <p:pic>
        <p:nvPicPr>
          <p:cNvPr id="4" name="Picture 2" descr="D:\Perkuliahan\Gambar\Emoticon animasi.gif">
            <a:hlinkClick r:id="rId2" action="ppaction://hlinksldjump"/>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953000"/>
            <a:ext cx="1638300" cy="1304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4522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Sehat Spiritual</a:t>
            </a:r>
            <a:endParaRPr lang="id-ID" dirty="0"/>
          </a:p>
        </p:txBody>
      </p:sp>
      <p:sp>
        <p:nvSpPr>
          <p:cNvPr id="3" name="Content Placeholder 2"/>
          <p:cNvSpPr>
            <a:spLocks noGrp="1"/>
          </p:cNvSpPr>
          <p:nvPr>
            <p:ph idx="1"/>
          </p:nvPr>
        </p:nvSpPr>
        <p:spPr/>
        <p:txBody>
          <a:bodyPr/>
          <a:lstStyle/>
          <a:p>
            <a:pPr marL="0" indent="0">
              <a:buNone/>
            </a:pPr>
            <a:r>
              <a:rPr lang="id-ID" dirty="0" smtClean="0"/>
              <a:t>Individu yang mampu mengekspresikan rasa syukur, pujian, kepercayaan dan sebagainya terhadap sesuatu di luar alam fana ini, yaitu Tuhan Yang Maha Esa</a:t>
            </a:r>
            <a:endParaRPr lang="id-ID" dirty="0"/>
          </a:p>
        </p:txBody>
      </p:sp>
      <p:pic>
        <p:nvPicPr>
          <p:cNvPr id="4" name="Picture 2" descr="D:\Perkuliahan\Gambar\Emoticon animasi.gif">
            <a:hlinkClick r:id="rId2" action="ppaction://hlinksldjump"/>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953000"/>
            <a:ext cx="1638300" cy="1304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5883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918</Words>
  <Application>Microsoft Office PowerPoint</Application>
  <PresentationFormat>On-screen Show (4:3)</PresentationFormat>
  <Paragraphs>103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Konsep Sehat Sakit</vt:lpstr>
      <vt:lpstr>SEHAT</vt:lpstr>
      <vt:lpstr>Definisi</vt:lpstr>
      <vt:lpstr>Lanj...</vt:lpstr>
      <vt:lpstr>Kriteria</vt:lpstr>
      <vt:lpstr>Sehat Fisik</vt:lpstr>
      <vt:lpstr>Sehat Akal dan Pikiran</vt:lpstr>
      <vt:lpstr>Sehat Emosional</vt:lpstr>
      <vt:lpstr>Sehat Spiritual</vt:lpstr>
      <vt:lpstr>Sehat Sosial</vt:lpstr>
      <vt:lpstr>Sehat Ekonomi</vt:lpstr>
      <vt:lpstr>Paradigma Sehat</vt:lpstr>
      <vt:lpstr>Faktor yang Mempengaruhi</vt:lpstr>
      <vt:lpstr>SAKIT</vt:lpstr>
      <vt:lpstr>Definisi</vt:lpstr>
      <vt:lpstr>Tahapan Sakit (Suchman)</vt:lpstr>
      <vt:lpstr>Lanj...</vt:lpstr>
      <vt:lpstr>Lanj...</vt:lpstr>
      <vt:lpstr>Model Sehat Sakit</vt:lpstr>
      <vt:lpstr>1. Rentang Sehat-Sakit (Neuman)</vt:lpstr>
      <vt:lpstr>Lanj...</vt:lpstr>
      <vt:lpstr>2. Kesejahteraan Tingkat Tinggi (Dunn)</vt:lpstr>
      <vt:lpstr>3. Model Agens-Host-Environment (Leavell)</vt:lpstr>
      <vt:lpstr>Lanj...</vt:lpstr>
      <vt:lpstr>Lanj...</vt:lpstr>
      <vt:lpstr>Lanj...</vt:lpstr>
      <vt:lpstr>Lanj...</vt:lpstr>
      <vt:lpstr>Lanj...</vt:lpstr>
      <vt:lpstr>Lanj...</vt:lpstr>
      <vt:lpstr>Lanj...</vt:lpstr>
      <vt:lpstr>4. Model Keyakinan-Kesehatan (Rosenstoch, Becker dan Maiman)</vt:lpstr>
      <vt:lpstr>Model Peningkatan-Kesehatan (Pender)</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Sehat Sakit</dc:title>
  <dc:creator>allienzcom</dc:creator>
  <cp:lastModifiedBy>allienzcom</cp:lastModifiedBy>
  <cp:revision>13</cp:revision>
  <dcterms:created xsi:type="dcterms:W3CDTF">2006-08-16T00:00:00Z</dcterms:created>
  <dcterms:modified xsi:type="dcterms:W3CDTF">2018-09-12T13:53:40Z</dcterms:modified>
</cp:coreProperties>
</file>