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10" r:id="rId36"/>
    <p:sldId id="294" r:id="rId37"/>
    <p:sldId id="311" r:id="rId38"/>
    <p:sldId id="312" r:id="rId39"/>
    <p:sldId id="313" r:id="rId40"/>
    <p:sldId id="314" r:id="rId41"/>
    <p:sldId id="291" r:id="rId42"/>
    <p:sldId id="292" r:id="rId43"/>
    <p:sldId id="293"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E27D5-F6DA-471C-AC88-C30046EAA49E}" type="doc">
      <dgm:prSet loTypeId="urn:microsoft.com/office/officeart/2005/8/layout/hProcess4" loCatId="process" qsTypeId="urn:microsoft.com/office/officeart/2005/8/quickstyle/3d2" qsCatId="3D" csTypeId="urn:microsoft.com/office/officeart/2005/8/colors/colorful5" csCatId="colorful" phldr="1"/>
      <dgm:spPr/>
      <dgm:t>
        <a:bodyPr/>
        <a:lstStyle/>
        <a:p>
          <a:endParaRPr lang="id-ID"/>
        </a:p>
      </dgm:t>
    </dgm:pt>
    <dgm:pt modelId="{5E31FE54-2D67-42C1-80AC-D486FF0AC9BE}">
      <dgm:prSet phldrT="[Text]"/>
      <dgm:spPr/>
      <dgm:t>
        <a:bodyPr/>
        <a:lstStyle/>
        <a:p>
          <a:r>
            <a:rPr lang="id-ID" b="1" dirty="0" smtClean="0"/>
            <a:t>B3 TUNGGAL</a:t>
          </a:r>
          <a:endParaRPr lang="id-ID" b="1" dirty="0"/>
        </a:p>
      </dgm:t>
    </dgm:pt>
    <dgm:pt modelId="{6EBCF11A-36EA-4647-A6A3-DEA5D1FD02B9}" type="parTrans" cxnId="{62C56ACF-CB5F-4AFB-86E3-A8B4831748E8}">
      <dgm:prSet/>
      <dgm:spPr/>
      <dgm:t>
        <a:bodyPr/>
        <a:lstStyle/>
        <a:p>
          <a:endParaRPr lang="id-ID" b="1"/>
        </a:p>
      </dgm:t>
    </dgm:pt>
    <dgm:pt modelId="{DDC6F2E6-2A54-4AF7-BD0F-07EBF870F98D}" type="sibTrans" cxnId="{62C56ACF-CB5F-4AFB-86E3-A8B4831748E8}">
      <dgm:prSet/>
      <dgm:spPr/>
      <dgm:t>
        <a:bodyPr/>
        <a:lstStyle/>
        <a:p>
          <a:endParaRPr lang="id-ID" b="1"/>
        </a:p>
      </dgm:t>
    </dgm:pt>
    <dgm:pt modelId="{DF3ED4B6-B132-42AE-8A8D-70D1B465210A}">
      <dgm:prSet phldrT="[Text]" phldr="1"/>
      <dgm:spPr>
        <a:solidFill>
          <a:srgbClr val="FFFF00">
            <a:alpha val="90000"/>
          </a:srgbClr>
        </a:solidFill>
      </dgm:spPr>
      <dgm:t>
        <a:bodyPr/>
        <a:lstStyle/>
        <a:p>
          <a:endParaRPr lang="id-ID" b="1" dirty="0"/>
        </a:p>
      </dgm:t>
    </dgm:pt>
    <dgm:pt modelId="{E04A9EB8-46F0-45FD-9DE8-8EBDD9D47DBB}" type="parTrans" cxnId="{5FE49C02-BC63-49A9-BB18-9A7CDB6691F0}">
      <dgm:prSet/>
      <dgm:spPr/>
      <dgm:t>
        <a:bodyPr/>
        <a:lstStyle/>
        <a:p>
          <a:endParaRPr lang="id-ID" b="1"/>
        </a:p>
      </dgm:t>
    </dgm:pt>
    <dgm:pt modelId="{01F945A0-9844-46FD-80A6-9C30BB7F7554}" type="sibTrans" cxnId="{5FE49C02-BC63-49A9-BB18-9A7CDB6691F0}">
      <dgm:prSet/>
      <dgm:spPr/>
      <dgm:t>
        <a:bodyPr/>
        <a:lstStyle/>
        <a:p>
          <a:endParaRPr lang="id-ID" b="1"/>
        </a:p>
      </dgm:t>
    </dgm:pt>
    <dgm:pt modelId="{1E4D4FA8-BB25-412B-A8DB-E0C83CAAEA3C}">
      <dgm:prSet phldrT="[Text]"/>
      <dgm:spPr/>
      <dgm:t>
        <a:bodyPr/>
        <a:lstStyle/>
        <a:p>
          <a:r>
            <a:rPr lang="id-ID" b="1" dirty="0" smtClean="0"/>
            <a:t>B3 CAMPURAN</a:t>
          </a:r>
          <a:endParaRPr lang="id-ID" b="1" dirty="0"/>
        </a:p>
      </dgm:t>
    </dgm:pt>
    <dgm:pt modelId="{A38F9A5D-3E2F-4E4E-A91C-1030782E24BB}" type="parTrans" cxnId="{4FC2595F-1198-46AB-85EB-3E11779E5056}">
      <dgm:prSet/>
      <dgm:spPr/>
      <dgm:t>
        <a:bodyPr/>
        <a:lstStyle/>
        <a:p>
          <a:endParaRPr lang="id-ID" b="1"/>
        </a:p>
      </dgm:t>
    </dgm:pt>
    <dgm:pt modelId="{6997637D-D131-4010-9F02-ED711AAB5DBB}" type="sibTrans" cxnId="{4FC2595F-1198-46AB-85EB-3E11779E5056}">
      <dgm:prSet/>
      <dgm:spPr/>
      <dgm:t>
        <a:bodyPr/>
        <a:lstStyle/>
        <a:p>
          <a:endParaRPr lang="id-ID" b="1"/>
        </a:p>
      </dgm:t>
    </dgm:pt>
    <dgm:pt modelId="{BDEC9FE3-1AF8-42CD-9931-076A383A5A8C}">
      <dgm:prSet phldrT="[Text]" phldr="1"/>
      <dgm:spPr>
        <a:solidFill>
          <a:srgbClr val="FFC000">
            <a:alpha val="90000"/>
          </a:srgbClr>
        </a:solidFill>
      </dgm:spPr>
      <dgm:t>
        <a:bodyPr/>
        <a:lstStyle/>
        <a:p>
          <a:endParaRPr lang="id-ID" b="1" dirty="0"/>
        </a:p>
      </dgm:t>
    </dgm:pt>
    <dgm:pt modelId="{EEC81868-D0C9-47D8-A660-BB2D3EA78CE0}" type="parTrans" cxnId="{47746B01-941A-457C-ACC3-D1EEF3F9C015}">
      <dgm:prSet/>
      <dgm:spPr/>
      <dgm:t>
        <a:bodyPr/>
        <a:lstStyle/>
        <a:p>
          <a:endParaRPr lang="id-ID" b="1"/>
        </a:p>
      </dgm:t>
    </dgm:pt>
    <dgm:pt modelId="{AFDCB2CB-939E-4641-BC75-95094E8FE13F}" type="sibTrans" cxnId="{47746B01-941A-457C-ACC3-D1EEF3F9C015}">
      <dgm:prSet/>
      <dgm:spPr/>
      <dgm:t>
        <a:bodyPr/>
        <a:lstStyle/>
        <a:p>
          <a:endParaRPr lang="id-ID" b="1"/>
        </a:p>
      </dgm:t>
    </dgm:pt>
    <dgm:pt modelId="{F2C2D5E6-4BE5-4C11-801F-CB11263059CA}">
      <dgm:prSet phldrT="[Text]"/>
      <dgm:spPr/>
      <dgm:t>
        <a:bodyPr/>
        <a:lstStyle/>
        <a:p>
          <a:r>
            <a:rPr lang="id-ID" b="1" dirty="0" smtClean="0"/>
            <a:t>B3 PREPARAT</a:t>
          </a:r>
          <a:endParaRPr lang="id-ID" b="1" dirty="0"/>
        </a:p>
      </dgm:t>
    </dgm:pt>
    <dgm:pt modelId="{17259AE4-E15A-4713-8884-229906C9898F}" type="sibTrans" cxnId="{D2190B05-C3AB-407F-88E9-5204697B4273}">
      <dgm:prSet/>
      <dgm:spPr/>
      <dgm:t>
        <a:bodyPr/>
        <a:lstStyle/>
        <a:p>
          <a:endParaRPr lang="id-ID" b="1"/>
        </a:p>
      </dgm:t>
    </dgm:pt>
    <dgm:pt modelId="{92AC4198-3517-4B79-8247-B3BFFBE48A3F}" type="parTrans" cxnId="{D2190B05-C3AB-407F-88E9-5204697B4273}">
      <dgm:prSet/>
      <dgm:spPr/>
      <dgm:t>
        <a:bodyPr/>
        <a:lstStyle/>
        <a:p>
          <a:endParaRPr lang="id-ID" b="1"/>
        </a:p>
      </dgm:t>
    </dgm:pt>
    <dgm:pt modelId="{73FCC039-FC29-444B-B17A-B06E521314BA}">
      <dgm:prSet phldrT="[Text]" phldr="1"/>
      <dgm:spPr>
        <a:solidFill>
          <a:srgbClr val="FF0000">
            <a:alpha val="90000"/>
          </a:srgbClr>
        </a:solidFill>
      </dgm:spPr>
      <dgm:t>
        <a:bodyPr/>
        <a:lstStyle/>
        <a:p>
          <a:endParaRPr lang="id-ID" b="1" dirty="0"/>
        </a:p>
      </dgm:t>
    </dgm:pt>
    <dgm:pt modelId="{875F8AEB-8B80-411A-9618-94CDCE1DA196}" type="sibTrans" cxnId="{AD6B1A77-6428-45DA-A93C-B4F17314ECE8}">
      <dgm:prSet/>
      <dgm:spPr/>
      <dgm:t>
        <a:bodyPr/>
        <a:lstStyle/>
        <a:p>
          <a:endParaRPr lang="id-ID" b="1"/>
        </a:p>
      </dgm:t>
    </dgm:pt>
    <dgm:pt modelId="{5EB0987E-A45E-4A04-B975-55ED9787E0B1}" type="parTrans" cxnId="{AD6B1A77-6428-45DA-A93C-B4F17314ECE8}">
      <dgm:prSet/>
      <dgm:spPr/>
      <dgm:t>
        <a:bodyPr/>
        <a:lstStyle/>
        <a:p>
          <a:endParaRPr lang="id-ID" b="1"/>
        </a:p>
      </dgm:t>
    </dgm:pt>
    <dgm:pt modelId="{E6484317-0388-472E-8B88-FE108AD58780}" type="pres">
      <dgm:prSet presAssocID="{4E0E27D5-F6DA-471C-AC88-C30046EAA49E}" presName="Name0" presStyleCnt="0">
        <dgm:presLayoutVars>
          <dgm:dir/>
          <dgm:animLvl val="lvl"/>
          <dgm:resizeHandles val="exact"/>
        </dgm:presLayoutVars>
      </dgm:prSet>
      <dgm:spPr/>
      <dgm:t>
        <a:bodyPr/>
        <a:lstStyle/>
        <a:p>
          <a:endParaRPr lang="id-ID"/>
        </a:p>
      </dgm:t>
    </dgm:pt>
    <dgm:pt modelId="{DAFE0CE7-DE6F-4807-B25B-1F1BC4D5446D}" type="pres">
      <dgm:prSet presAssocID="{4E0E27D5-F6DA-471C-AC88-C30046EAA49E}" presName="tSp" presStyleCnt="0"/>
      <dgm:spPr/>
    </dgm:pt>
    <dgm:pt modelId="{E549FAA0-85A0-475F-9052-C20EE230B205}" type="pres">
      <dgm:prSet presAssocID="{4E0E27D5-F6DA-471C-AC88-C30046EAA49E}" presName="bSp" presStyleCnt="0"/>
      <dgm:spPr/>
    </dgm:pt>
    <dgm:pt modelId="{CDBB3A32-8E29-4D51-A4F1-30909A2035BD}" type="pres">
      <dgm:prSet presAssocID="{4E0E27D5-F6DA-471C-AC88-C30046EAA49E}" presName="process" presStyleCnt="0"/>
      <dgm:spPr/>
    </dgm:pt>
    <dgm:pt modelId="{B0863806-A538-479A-A602-FDAA6DD6FF69}" type="pres">
      <dgm:prSet presAssocID="{5E31FE54-2D67-42C1-80AC-D486FF0AC9BE}" presName="composite1" presStyleCnt="0"/>
      <dgm:spPr/>
    </dgm:pt>
    <dgm:pt modelId="{B785AB80-38B8-47DA-AF72-DA74DFB4904C}" type="pres">
      <dgm:prSet presAssocID="{5E31FE54-2D67-42C1-80AC-D486FF0AC9BE}" presName="dummyNode1" presStyleLbl="node1" presStyleIdx="0" presStyleCnt="3"/>
      <dgm:spPr/>
    </dgm:pt>
    <dgm:pt modelId="{64FEE4BC-1873-41EE-A587-98E8F182B85D}" type="pres">
      <dgm:prSet presAssocID="{5E31FE54-2D67-42C1-80AC-D486FF0AC9BE}" presName="childNode1" presStyleLbl="bgAcc1" presStyleIdx="0" presStyleCnt="3">
        <dgm:presLayoutVars>
          <dgm:bulletEnabled val="1"/>
        </dgm:presLayoutVars>
      </dgm:prSet>
      <dgm:spPr/>
      <dgm:t>
        <a:bodyPr/>
        <a:lstStyle/>
        <a:p>
          <a:endParaRPr lang="id-ID"/>
        </a:p>
      </dgm:t>
    </dgm:pt>
    <dgm:pt modelId="{AC4869B2-A2D7-43D1-8B13-4B7867F56D3F}" type="pres">
      <dgm:prSet presAssocID="{5E31FE54-2D67-42C1-80AC-D486FF0AC9BE}" presName="childNode1tx" presStyleLbl="bgAcc1" presStyleIdx="0" presStyleCnt="3">
        <dgm:presLayoutVars>
          <dgm:bulletEnabled val="1"/>
        </dgm:presLayoutVars>
      </dgm:prSet>
      <dgm:spPr/>
      <dgm:t>
        <a:bodyPr/>
        <a:lstStyle/>
        <a:p>
          <a:endParaRPr lang="id-ID"/>
        </a:p>
      </dgm:t>
    </dgm:pt>
    <dgm:pt modelId="{D26955C2-4270-4368-ACB0-D4B515513C6A}" type="pres">
      <dgm:prSet presAssocID="{5E31FE54-2D67-42C1-80AC-D486FF0AC9BE}" presName="parentNode1" presStyleLbl="node1" presStyleIdx="0" presStyleCnt="3">
        <dgm:presLayoutVars>
          <dgm:chMax val="1"/>
          <dgm:bulletEnabled val="1"/>
        </dgm:presLayoutVars>
      </dgm:prSet>
      <dgm:spPr/>
      <dgm:t>
        <a:bodyPr/>
        <a:lstStyle/>
        <a:p>
          <a:endParaRPr lang="id-ID"/>
        </a:p>
      </dgm:t>
    </dgm:pt>
    <dgm:pt modelId="{A7071FF2-751D-428E-9542-BDC9E0781D08}" type="pres">
      <dgm:prSet presAssocID="{5E31FE54-2D67-42C1-80AC-D486FF0AC9BE}" presName="connSite1" presStyleCnt="0"/>
      <dgm:spPr/>
    </dgm:pt>
    <dgm:pt modelId="{82385920-FED4-4525-8811-77B019A50722}" type="pres">
      <dgm:prSet presAssocID="{DDC6F2E6-2A54-4AF7-BD0F-07EBF870F98D}" presName="Name9" presStyleLbl="sibTrans2D1" presStyleIdx="0" presStyleCnt="2"/>
      <dgm:spPr/>
      <dgm:t>
        <a:bodyPr/>
        <a:lstStyle/>
        <a:p>
          <a:endParaRPr lang="id-ID"/>
        </a:p>
      </dgm:t>
    </dgm:pt>
    <dgm:pt modelId="{FDCB137C-FD54-4A94-B5D3-03A9BB13C066}" type="pres">
      <dgm:prSet presAssocID="{1E4D4FA8-BB25-412B-A8DB-E0C83CAAEA3C}" presName="composite2" presStyleCnt="0"/>
      <dgm:spPr/>
    </dgm:pt>
    <dgm:pt modelId="{FCB66C24-FA6B-4B11-B0CF-918919DF2370}" type="pres">
      <dgm:prSet presAssocID="{1E4D4FA8-BB25-412B-A8DB-E0C83CAAEA3C}" presName="dummyNode2" presStyleLbl="node1" presStyleIdx="0" presStyleCnt="3"/>
      <dgm:spPr/>
    </dgm:pt>
    <dgm:pt modelId="{B6D1DDA7-0608-4165-AF4A-80564950B03A}" type="pres">
      <dgm:prSet presAssocID="{1E4D4FA8-BB25-412B-A8DB-E0C83CAAEA3C}" presName="childNode2" presStyleLbl="bgAcc1" presStyleIdx="1" presStyleCnt="3">
        <dgm:presLayoutVars>
          <dgm:bulletEnabled val="1"/>
        </dgm:presLayoutVars>
      </dgm:prSet>
      <dgm:spPr/>
      <dgm:t>
        <a:bodyPr/>
        <a:lstStyle/>
        <a:p>
          <a:endParaRPr lang="id-ID"/>
        </a:p>
      </dgm:t>
    </dgm:pt>
    <dgm:pt modelId="{F5D851A2-06ED-4564-9493-A40F12EC13A4}" type="pres">
      <dgm:prSet presAssocID="{1E4D4FA8-BB25-412B-A8DB-E0C83CAAEA3C}" presName="childNode2tx" presStyleLbl="bgAcc1" presStyleIdx="1" presStyleCnt="3">
        <dgm:presLayoutVars>
          <dgm:bulletEnabled val="1"/>
        </dgm:presLayoutVars>
      </dgm:prSet>
      <dgm:spPr/>
      <dgm:t>
        <a:bodyPr/>
        <a:lstStyle/>
        <a:p>
          <a:endParaRPr lang="id-ID"/>
        </a:p>
      </dgm:t>
    </dgm:pt>
    <dgm:pt modelId="{383564F8-E0AD-4FA0-9023-D44DBBD00FE3}" type="pres">
      <dgm:prSet presAssocID="{1E4D4FA8-BB25-412B-A8DB-E0C83CAAEA3C}" presName="parentNode2" presStyleLbl="node1" presStyleIdx="1" presStyleCnt="3">
        <dgm:presLayoutVars>
          <dgm:chMax val="0"/>
          <dgm:bulletEnabled val="1"/>
        </dgm:presLayoutVars>
      </dgm:prSet>
      <dgm:spPr/>
      <dgm:t>
        <a:bodyPr/>
        <a:lstStyle/>
        <a:p>
          <a:endParaRPr lang="id-ID"/>
        </a:p>
      </dgm:t>
    </dgm:pt>
    <dgm:pt modelId="{D81A83CB-21B7-4696-A063-F6B23332E4D7}" type="pres">
      <dgm:prSet presAssocID="{1E4D4FA8-BB25-412B-A8DB-E0C83CAAEA3C}" presName="connSite2" presStyleCnt="0"/>
      <dgm:spPr/>
    </dgm:pt>
    <dgm:pt modelId="{DD21A180-D2BD-49F7-96C2-00BFE47C9F94}" type="pres">
      <dgm:prSet presAssocID="{6997637D-D131-4010-9F02-ED711AAB5DBB}" presName="Name18" presStyleLbl="sibTrans2D1" presStyleIdx="1" presStyleCnt="2"/>
      <dgm:spPr/>
      <dgm:t>
        <a:bodyPr/>
        <a:lstStyle/>
        <a:p>
          <a:endParaRPr lang="id-ID"/>
        </a:p>
      </dgm:t>
    </dgm:pt>
    <dgm:pt modelId="{7763E6E0-C4B8-43FA-B725-138F2F350AC1}" type="pres">
      <dgm:prSet presAssocID="{F2C2D5E6-4BE5-4C11-801F-CB11263059CA}" presName="composite1" presStyleCnt="0"/>
      <dgm:spPr/>
    </dgm:pt>
    <dgm:pt modelId="{581B2832-DF1E-4012-96FD-C84D22D295AF}" type="pres">
      <dgm:prSet presAssocID="{F2C2D5E6-4BE5-4C11-801F-CB11263059CA}" presName="dummyNode1" presStyleLbl="node1" presStyleIdx="1" presStyleCnt="3"/>
      <dgm:spPr/>
    </dgm:pt>
    <dgm:pt modelId="{E2D107C2-F95E-49A2-AE62-6AE35B335B6D}" type="pres">
      <dgm:prSet presAssocID="{F2C2D5E6-4BE5-4C11-801F-CB11263059CA}" presName="childNode1" presStyleLbl="bgAcc1" presStyleIdx="2" presStyleCnt="3">
        <dgm:presLayoutVars>
          <dgm:bulletEnabled val="1"/>
        </dgm:presLayoutVars>
      </dgm:prSet>
      <dgm:spPr/>
      <dgm:t>
        <a:bodyPr/>
        <a:lstStyle/>
        <a:p>
          <a:endParaRPr lang="id-ID"/>
        </a:p>
      </dgm:t>
    </dgm:pt>
    <dgm:pt modelId="{92DF676C-456A-4EB4-B811-60267E6C3B59}" type="pres">
      <dgm:prSet presAssocID="{F2C2D5E6-4BE5-4C11-801F-CB11263059CA}" presName="childNode1tx" presStyleLbl="bgAcc1" presStyleIdx="2" presStyleCnt="3">
        <dgm:presLayoutVars>
          <dgm:bulletEnabled val="1"/>
        </dgm:presLayoutVars>
      </dgm:prSet>
      <dgm:spPr/>
      <dgm:t>
        <a:bodyPr/>
        <a:lstStyle/>
        <a:p>
          <a:endParaRPr lang="id-ID"/>
        </a:p>
      </dgm:t>
    </dgm:pt>
    <dgm:pt modelId="{B7D5B188-0B90-4401-9B63-20DD5D368283}" type="pres">
      <dgm:prSet presAssocID="{F2C2D5E6-4BE5-4C11-801F-CB11263059CA}" presName="parentNode1" presStyleLbl="node1" presStyleIdx="2" presStyleCnt="3">
        <dgm:presLayoutVars>
          <dgm:chMax val="1"/>
          <dgm:bulletEnabled val="1"/>
        </dgm:presLayoutVars>
      </dgm:prSet>
      <dgm:spPr/>
      <dgm:t>
        <a:bodyPr/>
        <a:lstStyle/>
        <a:p>
          <a:endParaRPr lang="id-ID"/>
        </a:p>
      </dgm:t>
    </dgm:pt>
    <dgm:pt modelId="{DBCF7907-8BB4-4FBD-952D-69DC097F9247}" type="pres">
      <dgm:prSet presAssocID="{F2C2D5E6-4BE5-4C11-801F-CB11263059CA}" presName="connSite1" presStyleCnt="0"/>
      <dgm:spPr/>
    </dgm:pt>
  </dgm:ptLst>
  <dgm:cxnLst>
    <dgm:cxn modelId="{FF34808F-2A77-4FD0-8536-E86D2BA50475}" type="presOf" srcId="{73FCC039-FC29-444B-B17A-B06E521314BA}" destId="{92DF676C-456A-4EB4-B811-60267E6C3B59}" srcOrd="1" destOrd="0" presId="urn:microsoft.com/office/officeart/2005/8/layout/hProcess4"/>
    <dgm:cxn modelId="{D2190B05-C3AB-407F-88E9-5204697B4273}" srcId="{4E0E27D5-F6DA-471C-AC88-C30046EAA49E}" destId="{F2C2D5E6-4BE5-4C11-801F-CB11263059CA}" srcOrd="2" destOrd="0" parTransId="{92AC4198-3517-4B79-8247-B3BFFBE48A3F}" sibTransId="{17259AE4-E15A-4713-8884-229906C9898F}"/>
    <dgm:cxn modelId="{94986B43-1A87-4970-96EE-1028FA7FD6DE}" type="presOf" srcId="{6997637D-D131-4010-9F02-ED711AAB5DBB}" destId="{DD21A180-D2BD-49F7-96C2-00BFE47C9F94}" srcOrd="0" destOrd="0" presId="urn:microsoft.com/office/officeart/2005/8/layout/hProcess4"/>
    <dgm:cxn modelId="{BDEC2CC7-E8D2-41BD-9F39-70682BB453C6}" type="presOf" srcId="{DDC6F2E6-2A54-4AF7-BD0F-07EBF870F98D}" destId="{82385920-FED4-4525-8811-77B019A50722}" srcOrd="0" destOrd="0" presId="urn:microsoft.com/office/officeart/2005/8/layout/hProcess4"/>
    <dgm:cxn modelId="{993A23D3-47CC-4408-833D-97E9164987B5}" type="presOf" srcId="{4E0E27D5-F6DA-471C-AC88-C30046EAA49E}" destId="{E6484317-0388-472E-8B88-FE108AD58780}" srcOrd="0" destOrd="0" presId="urn:microsoft.com/office/officeart/2005/8/layout/hProcess4"/>
    <dgm:cxn modelId="{E8322D2A-3600-47FB-9B4B-CDBB5156563D}" type="presOf" srcId="{BDEC9FE3-1AF8-42CD-9931-076A383A5A8C}" destId="{B6D1DDA7-0608-4165-AF4A-80564950B03A}" srcOrd="0" destOrd="0" presId="urn:microsoft.com/office/officeart/2005/8/layout/hProcess4"/>
    <dgm:cxn modelId="{62C56ACF-CB5F-4AFB-86E3-A8B4831748E8}" srcId="{4E0E27D5-F6DA-471C-AC88-C30046EAA49E}" destId="{5E31FE54-2D67-42C1-80AC-D486FF0AC9BE}" srcOrd="0" destOrd="0" parTransId="{6EBCF11A-36EA-4647-A6A3-DEA5D1FD02B9}" sibTransId="{DDC6F2E6-2A54-4AF7-BD0F-07EBF870F98D}"/>
    <dgm:cxn modelId="{5D3B68EC-3A05-419C-AE96-9B7BBE423C6F}" type="presOf" srcId="{1E4D4FA8-BB25-412B-A8DB-E0C83CAAEA3C}" destId="{383564F8-E0AD-4FA0-9023-D44DBBD00FE3}" srcOrd="0" destOrd="0" presId="urn:microsoft.com/office/officeart/2005/8/layout/hProcess4"/>
    <dgm:cxn modelId="{CB746EEA-B0D5-44EB-B7EC-0AFFEB705BE1}" type="presOf" srcId="{DF3ED4B6-B132-42AE-8A8D-70D1B465210A}" destId="{64FEE4BC-1873-41EE-A587-98E8F182B85D}" srcOrd="0" destOrd="0" presId="urn:microsoft.com/office/officeart/2005/8/layout/hProcess4"/>
    <dgm:cxn modelId="{5FE49C02-BC63-49A9-BB18-9A7CDB6691F0}" srcId="{5E31FE54-2D67-42C1-80AC-D486FF0AC9BE}" destId="{DF3ED4B6-B132-42AE-8A8D-70D1B465210A}" srcOrd="0" destOrd="0" parTransId="{E04A9EB8-46F0-45FD-9DE8-8EBDD9D47DBB}" sibTransId="{01F945A0-9844-46FD-80A6-9C30BB7F7554}"/>
    <dgm:cxn modelId="{E04C426A-4FAA-4A6B-BF45-91F8A55C5EE1}" type="presOf" srcId="{73FCC039-FC29-444B-B17A-B06E521314BA}" destId="{E2D107C2-F95E-49A2-AE62-6AE35B335B6D}" srcOrd="0" destOrd="0" presId="urn:microsoft.com/office/officeart/2005/8/layout/hProcess4"/>
    <dgm:cxn modelId="{25E53F93-1345-41C5-9242-3D539475A26E}" type="presOf" srcId="{5E31FE54-2D67-42C1-80AC-D486FF0AC9BE}" destId="{D26955C2-4270-4368-ACB0-D4B515513C6A}" srcOrd="0" destOrd="0" presId="urn:microsoft.com/office/officeart/2005/8/layout/hProcess4"/>
    <dgm:cxn modelId="{4776A674-05C8-46EE-8A11-7FA285354120}" type="presOf" srcId="{F2C2D5E6-4BE5-4C11-801F-CB11263059CA}" destId="{B7D5B188-0B90-4401-9B63-20DD5D368283}" srcOrd="0" destOrd="0" presId="urn:microsoft.com/office/officeart/2005/8/layout/hProcess4"/>
    <dgm:cxn modelId="{47746B01-941A-457C-ACC3-D1EEF3F9C015}" srcId="{1E4D4FA8-BB25-412B-A8DB-E0C83CAAEA3C}" destId="{BDEC9FE3-1AF8-42CD-9931-076A383A5A8C}" srcOrd="0" destOrd="0" parTransId="{EEC81868-D0C9-47D8-A660-BB2D3EA78CE0}" sibTransId="{AFDCB2CB-939E-4641-BC75-95094E8FE13F}"/>
    <dgm:cxn modelId="{48D2407F-7B32-4561-B4C8-85A59606DE4C}" type="presOf" srcId="{DF3ED4B6-B132-42AE-8A8D-70D1B465210A}" destId="{AC4869B2-A2D7-43D1-8B13-4B7867F56D3F}" srcOrd="1" destOrd="0" presId="urn:microsoft.com/office/officeart/2005/8/layout/hProcess4"/>
    <dgm:cxn modelId="{CF0192CD-0D96-4824-8760-DC86273E45AA}" type="presOf" srcId="{BDEC9FE3-1AF8-42CD-9931-076A383A5A8C}" destId="{F5D851A2-06ED-4564-9493-A40F12EC13A4}" srcOrd="1" destOrd="0" presId="urn:microsoft.com/office/officeart/2005/8/layout/hProcess4"/>
    <dgm:cxn modelId="{AD6B1A77-6428-45DA-A93C-B4F17314ECE8}" srcId="{F2C2D5E6-4BE5-4C11-801F-CB11263059CA}" destId="{73FCC039-FC29-444B-B17A-B06E521314BA}" srcOrd="0" destOrd="0" parTransId="{5EB0987E-A45E-4A04-B975-55ED9787E0B1}" sibTransId="{875F8AEB-8B80-411A-9618-94CDCE1DA196}"/>
    <dgm:cxn modelId="{4FC2595F-1198-46AB-85EB-3E11779E5056}" srcId="{4E0E27D5-F6DA-471C-AC88-C30046EAA49E}" destId="{1E4D4FA8-BB25-412B-A8DB-E0C83CAAEA3C}" srcOrd="1" destOrd="0" parTransId="{A38F9A5D-3E2F-4E4E-A91C-1030782E24BB}" sibTransId="{6997637D-D131-4010-9F02-ED711AAB5DBB}"/>
    <dgm:cxn modelId="{EB443403-A825-490A-9536-084753539770}" type="presParOf" srcId="{E6484317-0388-472E-8B88-FE108AD58780}" destId="{DAFE0CE7-DE6F-4807-B25B-1F1BC4D5446D}" srcOrd="0" destOrd="0" presId="urn:microsoft.com/office/officeart/2005/8/layout/hProcess4"/>
    <dgm:cxn modelId="{90317FAD-8704-4A93-ACC3-D153FC703E6E}" type="presParOf" srcId="{E6484317-0388-472E-8B88-FE108AD58780}" destId="{E549FAA0-85A0-475F-9052-C20EE230B205}" srcOrd="1" destOrd="0" presId="urn:microsoft.com/office/officeart/2005/8/layout/hProcess4"/>
    <dgm:cxn modelId="{3FF53238-2E13-415D-89A0-33F20D646A28}" type="presParOf" srcId="{E6484317-0388-472E-8B88-FE108AD58780}" destId="{CDBB3A32-8E29-4D51-A4F1-30909A2035BD}" srcOrd="2" destOrd="0" presId="urn:microsoft.com/office/officeart/2005/8/layout/hProcess4"/>
    <dgm:cxn modelId="{9472F299-B4D4-48A5-AAF1-9F1E23B0C078}" type="presParOf" srcId="{CDBB3A32-8E29-4D51-A4F1-30909A2035BD}" destId="{B0863806-A538-479A-A602-FDAA6DD6FF69}" srcOrd="0" destOrd="0" presId="urn:microsoft.com/office/officeart/2005/8/layout/hProcess4"/>
    <dgm:cxn modelId="{02095922-0330-477A-AA92-399C02D95AB4}" type="presParOf" srcId="{B0863806-A538-479A-A602-FDAA6DD6FF69}" destId="{B785AB80-38B8-47DA-AF72-DA74DFB4904C}" srcOrd="0" destOrd="0" presId="urn:microsoft.com/office/officeart/2005/8/layout/hProcess4"/>
    <dgm:cxn modelId="{D8B9532D-C388-49A8-96E7-CF5B7AC003DC}" type="presParOf" srcId="{B0863806-A538-479A-A602-FDAA6DD6FF69}" destId="{64FEE4BC-1873-41EE-A587-98E8F182B85D}" srcOrd="1" destOrd="0" presId="urn:microsoft.com/office/officeart/2005/8/layout/hProcess4"/>
    <dgm:cxn modelId="{E17EEDC2-84D8-41FA-A148-7AEC05D145C2}" type="presParOf" srcId="{B0863806-A538-479A-A602-FDAA6DD6FF69}" destId="{AC4869B2-A2D7-43D1-8B13-4B7867F56D3F}" srcOrd="2" destOrd="0" presId="urn:microsoft.com/office/officeart/2005/8/layout/hProcess4"/>
    <dgm:cxn modelId="{29F2BC2E-70F9-4B8D-8BFA-535C2A62EF2C}" type="presParOf" srcId="{B0863806-A538-479A-A602-FDAA6DD6FF69}" destId="{D26955C2-4270-4368-ACB0-D4B515513C6A}" srcOrd="3" destOrd="0" presId="urn:microsoft.com/office/officeart/2005/8/layout/hProcess4"/>
    <dgm:cxn modelId="{08F97563-2967-45E7-AA85-7EFC4B8BE7B7}" type="presParOf" srcId="{B0863806-A538-479A-A602-FDAA6DD6FF69}" destId="{A7071FF2-751D-428E-9542-BDC9E0781D08}" srcOrd="4" destOrd="0" presId="urn:microsoft.com/office/officeart/2005/8/layout/hProcess4"/>
    <dgm:cxn modelId="{C91A7FF2-49D2-4F89-898F-017B7BBBF4C4}" type="presParOf" srcId="{CDBB3A32-8E29-4D51-A4F1-30909A2035BD}" destId="{82385920-FED4-4525-8811-77B019A50722}" srcOrd="1" destOrd="0" presId="urn:microsoft.com/office/officeart/2005/8/layout/hProcess4"/>
    <dgm:cxn modelId="{EFAC9CBB-3DD1-4249-B842-F0E289BF1248}" type="presParOf" srcId="{CDBB3A32-8E29-4D51-A4F1-30909A2035BD}" destId="{FDCB137C-FD54-4A94-B5D3-03A9BB13C066}" srcOrd="2" destOrd="0" presId="urn:microsoft.com/office/officeart/2005/8/layout/hProcess4"/>
    <dgm:cxn modelId="{F0DCF693-C5FC-456B-84F7-194BC24E1F02}" type="presParOf" srcId="{FDCB137C-FD54-4A94-B5D3-03A9BB13C066}" destId="{FCB66C24-FA6B-4B11-B0CF-918919DF2370}" srcOrd="0" destOrd="0" presId="urn:microsoft.com/office/officeart/2005/8/layout/hProcess4"/>
    <dgm:cxn modelId="{8381604D-DB35-4505-9BFC-8A591AF889D6}" type="presParOf" srcId="{FDCB137C-FD54-4A94-B5D3-03A9BB13C066}" destId="{B6D1DDA7-0608-4165-AF4A-80564950B03A}" srcOrd="1" destOrd="0" presId="urn:microsoft.com/office/officeart/2005/8/layout/hProcess4"/>
    <dgm:cxn modelId="{70C2AB6C-AB67-4CBC-89BC-764A95B66C53}" type="presParOf" srcId="{FDCB137C-FD54-4A94-B5D3-03A9BB13C066}" destId="{F5D851A2-06ED-4564-9493-A40F12EC13A4}" srcOrd="2" destOrd="0" presId="urn:microsoft.com/office/officeart/2005/8/layout/hProcess4"/>
    <dgm:cxn modelId="{E26D7932-C052-4E3B-B377-3DCB663A9F31}" type="presParOf" srcId="{FDCB137C-FD54-4A94-B5D3-03A9BB13C066}" destId="{383564F8-E0AD-4FA0-9023-D44DBBD00FE3}" srcOrd="3" destOrd="0" presId="urn:microsoft.com/office/officeart/2005/8/layout/hProcess4"/>
    <dgm:cxn modelId="{F8C12533-4883-41A0-9C68-7A957E8448FA}" type="presParOf" srcId="{FDCB137C-FD54-4A94-B5D3-03A9BB13C066}" destId="{D81A83CB-21B7-4696-A063-F6B23332E4D7}" srcOrd="4" destOrd="0" presId="urn:microsoft.com/office/officeart/2005/8/layout/hProcess4"/>
    <dgm:cxn modelId="{46D16902-AAC2-4AF1-ACBA-52DEEDF2A7FE}" type="presParOf" srcId="{CDBB3A32-8E29-4D51-A4F1-30909A2035BD}" destId="{DD21A180-D2BD-49F7-96C2-00BFE47C9F94}" srcOrd="3" destOrd="0" presId="urn:microsoft.com/office/officeart/2005/8/layout/hProcess4"/>
    <dgm:cxn modelId="{98AE5835-38E0-4CDC-999C-8EDFCA2C1322}" type="presParOf" srcId="{CDBB3A32-8E29-4D51-A4F1-30909A2035BD}" destId="{7763E6E0-C4B8-43FA-B725-138F2F350AC1}" srcOrd="4" destOrd="0" presId="urn:microsoft.com/office/officeart/2005/8/layout/hProcess4"/>
    <dgm:cxn modelId="{AC14370E-2883-499D-943E-9F92DCFE418B}" type="presParOf" srcId="{7763E6E0-C4B8-43FA-B725-138F2F350AC1}" destId="{581B2832-DF1E-4012-96FD-C84D22D295AF}" srcOrd="0" destOrd="0" presId="urn:microsoft.com/office/officeart/2005/8/layout/hProcess4"/>
    <dgm:cxn modelId="{9FAF03B2-62DF-407E-B658-C35991922BFB}" type="presParOf" srcId="{7763E6E0-C4B8-43FA-B725-138F2F350AC1}" destId="{E2D107C2-F95E-49A2-AE62-6AE35B335B6D}" srcOrd="1" destOrd="0" presId="urn:microsoft.com/office/officeart/2005/8/layout/hProcess4"/>
    <dgm:cxn modelId="{63DFA98A-2182-47F1-889C-B299B7398224}" type="presParOf" srcId="{7763E6E0-C4B8-43FA-B725-138F2F350AC1}" destId="{92DF676C-456A-4EB4-B811-60267E6C3B59}" srcOrd="2" destOrd="0" presId="urn:microsoft.com/office/officeart/2005/8/layout/hProcess4"/>
    <dgm:cxn modelId="{7C818609-5CCE-4701-9529-2B47F9FD48E9}" type="presParOf" srcId="{7763E6E0-C4B8-43FA-B725-138F2F350AC1}" destId="{B7D5B188-0B90-4401-9B63-20DD5D368283}" srcOrd="3" destOrd="0" presId="urn:microsoft.com/office/officeart/2005/8/layout/hProcess4"/>
    <dgm:cxn modelId="{D7A78BB8-AD24-445D-8661-2DC3282371CF}" type="presParOf" srcId="{7763E6E0-C4B8-43FA-B725-138F2F350AC1}" destId="{DBCF7907-8BB4-4FBD-952D-69DC097F9247}"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102C8-E917-4420-ACE5-AF1563CDA566}" type="doc">
      <dgm:prSet loTypeId="urn:microsoft.com/office/officeart/2005/8/layout/hList7" loCatId="list" qsTypeId="urn:microsoft.com/office/officeart/2005/8/quickstyle/3d3" qsCatId="3D" csTypeId="urn:microsoft.com/office/officeart/2005/8/colors/colorful5" csCatId="colorful" phldr="1"/>
      <dgm:spPr/>
    </dgm:pt>
    <dgm:pt modelId="{0CEB16AC-0057-4BFE-B468-9E18F4AC5715}">
      <dgm:prSet phldrT="[Text]" custT="1"/>
      <dgm:spPr/>
      <dgm:t>
        <a:bodyPr/>
        <a:lstStyle/>
        <a:p>
          <a:r>
            <a:rPr kumimoji="0" lang="en-US" sz="2000" b="1" i="0" u="none" strike="noStrike" cap="none" normalizeH="0" baseline="0" dirty="0" smtClean="0">
              <a:ln/>
              <a:effectLst/>
              <a:latin typeface="Bookman Old Style" pitchFamily="18" charset="0"/>
              <a:ea typeface="Batang" pitchFamily="18" charset="-127"/>
              <a:cs typeface="Arial" pitchFamily="34" charset="0"/>
            </a:rPr>
            <a:t>B3 YANG DAPAT DIPERGUNAKAN</a:t>
          </a:r>
          <a:endParaRPr lang="id-ID" sz="2000" b="1" dirty="0"/>
        </a:p>
      </dgm:t>
    </dgm:pt>
    <dgm:pt modelId="{F691C050-B6EA-4110-A232-7E2D044F2875}" type="parTrans" cxnId="{1CD46555-8265-4F6C-8744-1048E4416B10}">
      <dgm:prSet/>
      <dgm:spPr/>
      <dgm:t>
        <a:bodyPr/>
        <a:lstStyle/>
        <a:p>
          <a:endParaRPr lang="id-ID" sz="2400" b="1"/>
        </a:p>
      </dgm:t>
    </dgm:pt>
    <dgm:pt modelId="{35E27A9C-9FAC-4B08-94D5-0AD9F65A26F4}" type="sibTrans" cxnId="{1CD46555-8265-4F6C-8744-1048E4416B10}">
      <dgm:prSet/>
      <dgm:spPr/>
      <dgm:t>
        <a:bodyPr/>
        <a:lstStyle/>
        <a:p>
          <a:endParaRPr lang="id-ID" sz="2400" b="1"/>
        </a:p>
      </dgm:t>
    </dgm:pt>
    <dgm:pt modelId="{6BF294ED-7DEB-4080-9190-ED1BF8F5E8B7}">
      <dgm:prSet phldrT="[Text]" custT="1"/>
      <dgm:spPr/>
      <dgm:t>
        <a:bodyPr/>
        <a:lstStyle/>
        <a:p>
          <a:r>
            <a:rPr kumimoji="0" lang="en-US" sz="2000" b="1" i="0" u="none" strike="noStrike" cap="none" normalizeH="0" baseline="0" dirty="0" smtClean="0">
              <a:ln/>
              <a:effectLst/>
              <a:latin typeface="Bookman Old Style" pitchFamily="18" charset="0"/>
              <a:ea typeface="Batang" pitchFamily="18" charset="-127"/>
              <a:cs typeface="Arial" pitchFamily="34" charset="0"/>
            </a:rPr>
            <a:t>B3 YANG TERBATAS DIPERGUNAKAN</a:t>
          </a:r>
          <a:endParaRPr lang="id-ID" sz="2000" b="1" dirty="0"/>
        </a:p>
      </dgm:t>
    </dgm:pt>
    <dgm:pt modelId="{C3D61B2D-F06B-414D-A5F7-2C161ACDE31C}" type="parTrans" cxnId="{7C6CEA73-105B-4F4E-A02D-B1A17A03B7D0}">
      <dgm:prSet/>
      <dgm:spPr/>
      <dgm:t>
        <a:bodyPr/>
        <a:lstStyle/>
        <a:p>
          <a:endParaRPr lang="id-ID" sz="2400" b="1"/>
        </a:p>
      </dgm:t>
    </dgm:pt>
    <dgm:pt modelId="{8B9EFE7E-02D5-4052-8606-6611F2F997CC}" type="sibTrans" cxnId="{7C6CEA73-105B-4F4E-A02D-B1A17A03B7D0}">
      <dgm:prSet/>
      <dgm:spPr/>
      <dgm:t>
        <a:bodyPr/>
        <a:lstStyle/>
        <a:p>
          <a:endParaRPr lang="id-ID" sz="2400" b="1"/>
        </a:p>
      </dgm:t>
    </dgm:pt>
    <dgm:pt modelId="{106F7A7E-FB4E-4C81-A69E-1286080A8CFC}">
      <dgm:prSet phldrT="[Text]" custT="1"/>
      <dgm:spPr/>
      <dgm:t>
        <a:bodyPr/>
        <a:lstStyle/>
        <a:p>
          <a:r>
            <a:rPr kumimoji="0" lang="en-US" sz="2000" b="1" i="0" u="none" strike="noStrike" cap="none" normalizeH="0" baseline="0" dirty="0" smtClean="0">
              <a:ln/>
              <a:effectLst/>
              <a:latin typeface="Bookman Old Style" pitchFamily="18" charset="0"/>
              <a:ea typeface="Batang" pitchFamily="18" charset="-127"/>
              <a:cs typeface="Arial" pitchFamily="34" charset="0"/>
            </a:rPr>
            <a:t>B3 YANG DILARANG DIPERGUNAKAN</a:t>
          </a:r>
          <a:endParaRPr lang="id-ID" sz="2000" b="1" dirty="0"/>
        </a:p>
      </dgm:t>
    </dgm:pt>
    <dgm:pt modelId="{EA3B9D82-D4AA-4B4D-AFE3-E12E6374860F}" type="parTrans" cxnId="{07CBA182-E2D9-4F5A-AFEA-E50B1380A6F2}">
      <dgm:prSet/>
      <dgm:spPr/>
      <dgm:t>
        <a:bodyPr/>
        <a:lstStyle/>
        <a:p>
          <a:endParaRPr lang="id-ID" sz="2400" b="1"/>
        </a:p>
      </dgm:t>
    </dgm:pt>
    <dgm:pt modelId="{6E622800-66CD-44DD-9E06-DE85D55635C9}" type="sibTrans" cxnId="{07CBA182-E2D9-4F5A-AFEA-E50B1380A6F2}">
      <dgm:prSet/>
      <dgm:spPr/>
      <dgm:t>
        <a:bodyPr/>
        <a:lstStyle/>
        <a:p>
          <a:endParaRPr lang="id-ID" sz="2400" b="1"/>
        </a:p>
      </dgm:t>
    </dgm:pt>
    <dgm:pt modelId="{BEA59F06-AFC0-457C-8EE5-AA021DE2F9F1}" type="pres">
      <dgm:prSet presAssocID="{9FD102C8-E917-4420-ACE5-AF1563CDA566}" presName="Name0" presStyleCnt="0">
        <dgm:presLayoutVars>
          <dgm:dir/>
          <dgm:resizeHandles val="exact"/>
        </dgm:presLayoutVars>
      </dgm:prSet>
      <dgm:spPr/>
    </dgm:pt>
    <dgm:pt modelId="{844BB888-924E-4706-90A6-B8D39E50927B}" type="pres">
      <dgm:prSet presAssocID="{9FD102C8-E917-4420-ACE5-AF1563CDA566}" presName="fgShape" presStyleLbl="fgShp" presStyleIdx="0" presStyleCnt="1"/>
      <dgm:spPr/>
    </dgm:pt>
    <dgm:pt modelId="{EB4370DF-D8DC-43CE-9F33-85136D125934}" type="pres">
      <dgm:prSet presAssocID="{9FD102C8-E917-4420-ACE5-AF1563CDA566}" presName="linComp" presStyleCnt="0"/>
      <dgm:spPr/>
    </dgm:pt>
    <dgm:pt modelId="{D5F87829-A543-47B6-BB2C-DEA8C61731BC}" type="pres">
      <dgm:prSet presAssocID="{0CEB16AC-0057-4BFE-B468-9E18F4AC5715}" presName="compNode" presStyleCnt="0"/>
      <dgm:spPr/>
    </dgm:pt>
    <dgm:pt modelId="{8DD50E62-752F-40DD-BA86-5699F68739B7}" type="pres">
      <dgm:prSet presAssocID="{0CEB16AC-0057-4BFE-B468-9E18F4AC5715}" presName="bkgdShape" presStyleLbl="node1" presStyleIdx="0" presStyleCnt="3" custLinFactX="-41092" custLinFactNeighborX="-100000" custLinFactNeighborY="-5316"/>
      <dgm:spPr/>
      <dgm:t>
        <a:bodyPr/>
        <a:lstStyle/>
        <a:p>
          <a:endParaRPr lang="id-ID"/>
        </a:p>
      </dgm:t>
    </dgm:pt>
    <dgm:pt modelId="{D7C2A33E-B7CD-4287-8BBB-B59DC1221E80}" type="pres">
      <dgm:prSet presAssocID="{0CEB16AC-0057-4BFE-B468-9E18F4AC5715}" presName="nodeTx" presStyleLbl="node1" presStyleIdx="0" presStyleCnt="3">
        <dgm:presLayoutVars>
          <dgm:bulletEnabled val="1"/>
        </dgm:presLayoutVars>
      </dgm:prSet>
      <dgm:spPr/>
      <dgm:t>
        <a:bodyPr/>
        <a:lstStyle/>
        <a:p>
          <a:endParaRPr lang="id-ID"/>
        </a:p>
      </dgm:t>
    </dgm:pt>
    <dgm:pt modelId="{04F09143-0726-481B-875D-0E619B29B2CD}" type="pres">
      <dgm:prSet presAssocID="{0CEB16AC-0057-4BFE-B468-9E18F4AC5715}" presName="invisiNode" presStyleLbl="node1" presStyleIdx="0" presStyleCnt="3"/>
      <dgm:spPr/>
    </dgm:pt>
    <dgm:pt modelId="{79D5F1BA-BBF4-46E9-9359-5B3405267C85}" type="pres">
      <dgm:prSet presAssocID="{0CEB16AC-0057-4BFE-B468-9E18F4AC5715}" presName="imagNode" presStyleLbl="fgImgPlace1" presStyleIdx="0" presStyleCnt="3"/>
      <dgm:spPr>
        <a:blipFill rotWithShape="0">
          <a:blip xmlns:r="http://schemas.openxmlformats.org/officeDocument/2006/relationships" r:embed="rId1"/>
          <a:stretch>
            <a:fillRect/>
          </a:stretch>
        </a:blipFill>
      </dgm:spPr>
    </dgm:pt>
    <dgm:pt modelId="{16BDD9C0-71CD-4979-BAA0-60958579C20B}" type="pres">
      <dgm:prSet presAssocID="{35E27A9C-9FAC-4B08-94D5-0AD9F65A26F4}" presName="sibTrans" presStyleLbl="sibTrans2D1" presStyleIdx="0" presStyleCnt="0"/>
      <dgm:spPr/>
      <dgm:t>
        <a:bodyPr/>
        <a:lstStyle/>
        <a:p>
          <a:endParaRPr lang="id-ID"/>
        </a:p>
      </dgm:t>
    </dgm:pt>
    <dgm:pt modelId="{E1E31CE7-C8C1-4617-B936-F428D664EE8C}" type="pres">
      <dgm:prSet presAssocID="{6BF294ED-7DEB-4080-9190-ED1BF8F5E8B7}" presName="compNode" presStyleCnt="0"/>
      <dgm:spPr/>
    </dgm:pt>
    <dgm:pt modelId="{1F72576C-B8E1-4CDD-A4C8-7B2F28DD2968}" type="pres">
      <dgm:prSet presAssocID="{6BF294ED-7DEB-4080-9190-ED1BF8F5E8B7}" presName="bkgdShape" presStyleLbl="node1" presStyleIdx="1" presStyleCnt="3"/>
      <dgm:spPr/>
      <dgm:t>
        <a:bodyPr/>
        <a:lstStyle/>
        <a:p>
          <a:endParaRPr lang="id-ID"/>
        </a:p>
      </dgm:t>
    </dgm:pt>
    <dgm:pt modelId="{556096DF-319C-4CA3-8CE2-9073B5C5944A}" type="pres">
      <dgm:prSet presAssocID="{6BF294ED-7DEB-4080-9190-ED1BF8F5E8B7}" presName="nodeTx" presStyleLbl="node1" presStyleIdx="1" presStyleCnt="3">
        <dgm:presLayoutVars>
          <dgm:bulletEnabled val="1"/>
        </dgm:presLayoutVars>
      </dgm:prSet>
      <dgm:spPr/>
      <dgm:t>
        <a:bodyPr/>
        <a:lstStyle/>
        <a:p>
          <a:endParaRPr lang="id-ID"/>
        </a:p>
      </dgm:t>
    </dgm:pt>
    <dgm:pt modelId="{3A8D2C27-A577-4083-BCE8-5BB8B3644578}" type="pres">
      <dgm:prSet presAssocID="{6BF294ED-7DEB-4080-9190-ED1BF8F5E8B7}" presName="invisiNode" presStyleLbl="node1" presStyleIdx="1" presStyleCnt="3"/>
      <dgm:spPr/>
    </dgm:pt>
    <dgm:pt modelId="{1B8F6AB9-BCE0-439E-B1D7-137172C296F6}" type="pres">
      <dgm:prSet presAssocID="{6BF294ED-7DEB-4080-9190-ED1BF8F5E8B7}" presName="imagNode" presStyleLbl="fgImgPlace1" presStyleIdx="1" presStyleCnt="3"/>
      <dgm:spPr>
        <a:blipFill rotWithShape="0">
          <a:blip xmlns:r="http://schemas.openxmlformats.org/officeDocument/2006/relationships" r:embed="rId2"/>
          <a:stretch>
            <a:fillRect/>
          </a:stretch>
        </a:blipFill>
      </dgm:spPr>
    </dgm:pt>
    <dgm:pt modelId="{DEE46800-EFD6-4011-BB6D-A95E785D1556}" type="pres">
      <dgm:prSet presAssocID="{8B9EFE7E-02D5-4052-8606-6611F2F997CC}" presName="sibTrans" presStyleLbl="sibTrans2D1" presStyleIdx="0" presStyleCnt="0"/>
      <dgm:spPr/>
      <dgm:t>
        <a:bodyPr/>
        <a:lstStyle/>
        <a:p>
          <a:endParaRPr lang="id-ID"/>
        </a:p>
      </dgm:t>
    </dgm:pt>
    <dgm:pt modelId="{5804C1E8-7ABA-460B-BBCA-3AF761AE967F}" type="pres">
      <dgm:prSet presAssocID="{106F7A7E-FB4E-4C81-A69E-1286080A8CFC}" presName="compNode" presStyleCnt="0"/>
      <dgm:spPr/>
    </dgm:pt>
    <dgm:pt modelId="{2A5F730B-8B39-4F82-B185-71A78B839CCE}" type="pres">
      <dgm:prSet presAssocID="{106F7A7E-FB4E-4C81-A69E-1286080A8CFC}" presName="bkgdShape" presStyleLbl="node1" presStyleIdx="2" presStyleCnt="3"/>
      <dgm:spPr/>
      <dgm:t>
        <a:bodyPr/>
        <a:lstStyle/>
        <a:p>
          <a:endParaRPr lang="id-ID"/>
        </a:p>
      </dgm:t>
    </dgm:pt>
    <dgm:pt modelId="{5573E2E4-DE06-4737-A36C-A99B7C259F2C}" type="pres">
      <dgm:prSet presAssocID="{106F7A7E-FB4E-4C81-A69E-1286080A8CFC}" presName="nodeTx" presStyleLbl="node1" presStyleIdx="2" presStyleCnt="3">
        <dgm:presLayoutVars>
          <dgm:bulletEnabled val="1"/>
        </dgm:presLayoutVars>
      </dgm:prSet>
      <dgm:spPr/>
      <dgm:t>
        <a:bodyPr/>
        <a:lstStyle/>
        <a:p>
          <a:endParaRPr lang="id-ID"/>
        </a:p>
      </dgm:t>
    </dgm:pt>
    <dgm:pt modelId="{A4CF1784-AB54-4DD6-BECF-883F21FD6D6A}" type="pres">
      <dgm:prSet presAssocID="{106F7A7E-FB4E-4C81-A69E-1286080A8CFC}" presName="invisiNode" presStyleLbl="node1" presStyleIdx="2" presStyleCnt="3"/>
      <dgm:spPr/>
    </dgm:pt>
    <dgm:pt modelId="{73852CA8-BB96-42EE-8C7F-FC322EA8353F}" type="pres">
      <dgm:prSet presAssocID="{106F7A7E-FB4E-4C81-A69E-1286080A8CFC}" presName="imagNode" presStyleLbl="fgImgPlace1" presStyleIdx="2" presStyleCnt="3"/>
      <dgm:spPr>
        <a:blipFill rotWithShape="0">
          <a:blip xmlns:r="http://schemas.openxmlformats.org/officeDocument/2006/relationships" r:embed="rId3"/>
          <a:stretch>
            <a:fillRect/>
          </a:stretch>
        </a:blipFill>
      </dgm:spPr>
    </dgm:pt>
  </dgm:ptLst>
  <dgm:cxnLst>
    <dgm:cxn modelId="{238D3291-8876-4E47-A111-B2D0F00F4DD7}" type="presOf" srcId="{8B9EFE7E-02D5-4052-8606-6611F2F997CC}" destId="{DEE46800-EFD6-4011-BB6D-A95E785D1556}" srcOrd="0" destOrd="0" presId="urn:microsoft.com/office/officeart/2005/8/layout/hList7"/>
    <dgm:cxn modelId="{07CBA182-E2D9-4F5A-AFEA-E50B1380A6F2}" srcId="{9FD102C8-E917-4420-ACE5-AF1563CDA566}" destId="{106F7A7E-FB4E-4C81-A69E-1286080A8CFC}" srcOrd="2" destOrd="0" parTransId="{EA3B9D82-D4AA-4B4D-AFE3-E12E6374860F}" sibTransId="{6E622800-66CD-44DD-9E06-DE85D55635C9}"/>
    <dgm:cxn modelId="{687D15EC-BE09-46E4-B3DE-194DB963E750}" type="presOf" srcId="{35E27A9C-9FAC-4B08-94D5-0AD9F65A26F4}" destId="{16BDD9C0-71CD-4979-BAA0-60958579C20B}" srcOrd="0" destOrd="0" presId="urn:microsoft.com/office/officeart/2005/8/layout/hList7"/>
    <dgm:cxn modelId="{2D3F2222-843A-4164-8495-F59521B9FA23}" type="presOf" srcId="{9FD102C8-E917-4420-ACE5-AF1563CDA566}" destId="{BEA59F06-AFC0-457C-8EE5-AA021DE2F9F1}" srcOrd="0" destOrd="0" presId="urn:microsoft.com/office/officeart/2005/8/layout/hList7"/>
    <dgm:cxn modelId="{229F2F77-026C-4BAD-8A19-090705C5EA7A}" type="presOf" srcId="{0CEB16AC-0057-4BFE-B468-9E18F4AC5715}" destId="{D7C2A33E-B7CD-4287-8BBB-B59DC1221E80}" srcOrd="1" destOrd="0" presId="urn:microsoft.com/office/officeart/2005/8/layout/hList7"/>
    <dgm:cxn modelId="{F9AD9B46-FCB5-4BDE-9069-BFFE01F68C33}" type="presOf" srcId="{106F7A7E-FB4E-4C81-A69E-1286080A8CFC}" destId="{5573E2E4-DE06-4737-A36C-A99B7C259F2C}" srcOrd="1" destOrd="0" presId="urn:microsoft.com/office/officeart/2005/8/layout/hList7"/>
    <dgm:cxn modelId="{7C6CEA73-105B-4F4E-A02D-B1A17A03B7D0}" srcId="{9FD102C8-E917-4420-ACE5-AF1563CDA566}" destId="{6BF294ED-7DEB-4080-9190-ED1BF8F5E8B7}" srcOrd="1" destOrd="0" parTransId="{C3D61B2D-F06B-414D-A5F7-2C161ACDE31C}" sibTransId="{8B9EFE7E-02D5-4052-8606-6611F2F997CC}"/>
    <dgm:cxn modelId="{1CD46555-8265-4F6C-8744-1048E4416B10}" srcId="{9FD102C8-E917-4420-ACE5-AF1563CDA566}" destId="{0CEB16AC-0057-4BFE-B468-9E18F4AC5715}" srcOrd="0" destOrd="0" parTransId="{F691C050-B6EA-4110-A232-7E2D044F2875}" sibTransId="{35E27A9C-9FAC-4B08-94D5-0AD9F65A26F4}"/>
    <dgm:cxn modelId="{FC014FC3-4F06-48FB-94CA-17B4652956E2}" type="presOf" srcId="{6BF294ED-7DEB-4080-9190-ED1BF8F5E8B7}" destId="{1F72576C-B8E1-4CDD-A4C8-7B2F28DD2968}" srcOrd="0" destOrd="0" presId="urn:microsoft.com/office/officeart/2005/8/layout/hList7"/>
    <dgm:cxn modelId="{B95E3A83-FBAE-44B5-85BB-85BFFB0F669E}" type="presOf" srcId="{6BF294ED-7DEB-4080-9190-ED1BF8F5E8B7}" destId="{556096DF-319C-4CA3-8CE2-9073B5C5944A}" srcOrd="1" destOrd="0" presId="urn:microsoft.com/office/officeart/2005/8/layout/hList7"/>
    <dgm:cxn modelId="{B8771611-7A06-4C57-ADB2-FA0A0E142DD8}" type="presOf" srcId="{106F7A7E-FB4E-4C81-A69E-1286080A8CFC}" destId="{2A5F730B-8B39-4F82-B185-71A78B839CCE}" srcOrd="0" destOrd="0" presId="urn:microsoft.com/office/officeart/2005/8/layout/hList7"/>
    <dgm:cxn modelId="{456449DA-B7B9-4A37-80F9-885085E3AC90}" type="presOf" srcId="{0CEB16AC-0057-4BFE-B468-9E18F4AC5715}" destId="{8DD50E62-752F-40DD-BA86-5699F68739B7}" srcOrd="0" destOrd="0" presId="urn:microsoft.com/office/officeart/2005/8/layout/hList7"/>
    <dgm:cxn modelId="{9AFBF3BE-4832-4AF2-9923-4F791859B5B2}" type="presParOf" srcId="{BEA59F06-AFC0-457C-8EE5-AA021DE2F9F1}" destId="{844BB888-924E-4706-90A6-B8D39E50927B}" srcOrd="0" destOrd="0" presId="urn:microsoft.com/office/officeart/2005/8/layout/hList7"/>
    <dgm:cxn modelId="{7ADA5A3B-CEED-4611-805C-E8D707D45888}" type="presParOf" srcId="{BEA59F06-AFC0-457C-8EE5-AA021DE2F9F1}" destId="{EB4370DF-D8DC-43CE-9F33-85136D125934}" srcOrd="1" destOrd="0" presId="urn:microsoft.com/office/officeart/2005/8/layout/hList7"/>
    <dgm:cxn modelId="{8366C57A-6F71-47CD-A675-68EA6650D68B}" type="presParOf" srcId="{EB4370DF-D8DC-43CE-9F33-85136D125934}" destId="{D5F87829-A543-47B6-BB2C-DEA8C61731BC}" srcOrd="0" destOrd="0" presId="urn:microsoft.com/office/officeart/2005/8/layout/hList7"/>
    <dgm:cxn modelId="{06D690E1-6D83-407D-9BFF-2307E1BAF71D}" type="presParOf" srcId="{D5F87829-A543-47B6-BB2C-DEA8C61731BC}" destId="{8DD50E62-752F-40DD-BA86-5699F68739B7}" srcOrd="0" destOrd="0" presId="urn:microsoft.com/office/officeart/2005/8/layout/hList7"/>
    <dgm:cxn modelId="{76E88210-AC0C-4714-9082-953646CE4A83}" type="presParOf" srcId="{D5F87829-A543-47B6-BB2C-DEA8C61731BC}" destId="{D7C2A33E-B7CD-4287-8BBB-B59DC1221E80}" srcOrd="1" destOrd="0" presId="urn:microsoft.com/office/officeart/2005/8/layout/hList7"/>
    <dgm:cxn modelId="{11A9A692-9206-4345-8E34-03B86A384837}" type="presParOf" srcId="{D5F87829-A543-47B6-BB2C-DEA8C61731BC}" destId="{04F09143-0726-481B-875D-0E619B29B2CD}" srcOrd="2" destOrd="0" presId="urn:microsoft.com/office/officeart/2005/8/layout/hList7"/>
    <dgm:cxn modelId="{EDE3B83A-F98F-4EB9-96CB-48AEFC397599}" type="presParOf" srcId="{D5F87829-A543-47B6-BB2C-DEA8C61731BC}" destId="{79D5F1BA-BBF4-46E9-9359-5B3405267C85}" srcOrd="3" destOrd="0" presId="urn:microsoft.com/office/officeart/2005/8/layout/hList7"/>
    <dgm:cxn modelId="{4ADEBAEB-D36F-4151-99F6-1C36D6C9448E}" type="presParOf" srcId="{EB4370DF-D8DC-43CE-9F33-85136D125934}" destId="{16BDD9C0-71CD-4979-BAA0-60958579C20B}" srcOrd="1" destOrd="0" presId="urn:microsoft.com/office/officeart/2005/8/layout/hList7"/>
    <dgm:cxn modelId="{715BC29D-2A5A-472C-A722-B5335F794F5F}" type="presParOf" srcId="{EB4370DF-D8DC-43CE-9F33-85136D125934}" destId="{E1E31CE7-C8C1-4617-B936-F428D664EE8C}" srcOrd="2" destOrd="0" presId="urn:microsoft.com/office/officeart/2005/8/layout/hList7"/>
    <dgm:cxn modelId="{C17CF33D-7804-4641-A480-4AD98387D1C2}" type="presParOf" srcId="{E1E31CE7-C8C1-4617-B936-F428D664EE8C}" destId="{1F72576C-B8E1-4CDD-A4C8-7B2F28DD2968}" srcOrd="0" destOrd="0" presId="urn:microsoft.com/office/officeart/2005/8/layout/hList7"/>
    <dgm:cxn modelId="{863611A0-0BA9-4176-A47E-3D879E3D61DC}" type="presParOf" srcId="{E1E31CE7-C8C1-4617-B936-F428D664EE8C}" destId="{556096DF-319C-4CA3-8CE2-9073B5C5944A}" srcOrd="1" destOrd="0" presId="urn:microsoft.com/office/officeart/2005/8/layout/hList7"/>
    <dgm:cxn modelId="{2ABC46A5-35E3-43BB-BEC9-2C732B61F6E2}" type="presParOf" srcId="{E1E31CE7-C8C1-4617-B936-F428D664EE8C}" destId="{3A8D2C27-A577-4083-BCE8-5BB8B3644578}" srcOrd="2" destOrd="0" presId="urn:microsoft.com/office/officeart/2005/8/layout/hList7"/>
    <dgm:cxn modelId="{3708DD2F-B11A-405E-AD65-09566DD44E4A}" type="presParOf" srcId="{E1E31CE7-C8C1-4617-B936-F428D664EE8C}" destId="{1B8F6AB9-BCE0-439E-B1D7-137172C296F6}" srcOrd="3" destOrd="0" presId="urn:microsoft.com/office/officeart/2005/8/layout/hList7"/>
    <dgm:cxn modelId="{7CADBE7E-34DF-43CF-85EF-987FF71796C0}" type="presParOf" srcId="{EB4370DF-D8DC-43CE-9F33-85136D125934}" destId="{DEE46800-EFD6-4011-BB6D-A95E785D1556}" srcOrd="3" destOrd="0" presId="urn:microsoft.com/office/officeart/2005/8/layout/hList7"/>
    <dgm:cxn modelId="{B459BFAD-3189-405A-B403-640BDBDCBDB8}" type="presParOf" srcId="{EB4370DF-D8DC-43CE-9F33-85136D125934}" destId="{5804C1E8-7ABA-460B-BBCA-3AF761AE967F}" srcOrd="4" destOrd="0" presId="urn:microsoft.com/office/officeart/2005/8/layout/hList7"/>
    <dgm:cxn modelId="{D6DADCB6-3C5B-4EC3-9401-16126FEFCE32}" type="presParOf" srcId="{5804C1E8-7ABA-460B-BBCA-3AF761AE967F}" destId="{2A5F730B-8B39-4F82-B185-71A78B839CCE}" srcOrd="0" destOrd="0" presId="urn:microsoft.com/office/officeart/2005/8/layout/hList7"/>
    <dgm:cxn modelId="{F256C0C8-B4E6-4415-895F-8B673128333D}" type="presParOf" srcId="{5804C1E8-7ABA-460B-BBCA-3AF761AE967F}" destId="{5573E2E4-DE06-4737-A36C-A99B7C259F2C}" srcOrd="1" destOrd="0" presId="urn:microsoft.com/office/officeart/2005/8/layout/hList7"/>
    <dgm:cxn modelId="{846E6C60-5D53-40A2-B81D-3A859F4784DD}" type="presParOf" srcId="{5804C1E8-7ABA-460B-BBCA-3AF761AE967F}" destId="{A4CF1784-AB54-4DD6-BECF-883F21FD6D6A}" srcOrd="2" destOrd="0" presId="urn:microsoft.com/office/officeart/2005/8/layout/hList7"/>
    <dgm:cxn modelId="{BF692A40-4CB7-432F-9888-AB3789CD3018}" type="presParOf" srcId="{5804C1E8-7ABA-460B-BBCA-3AF761AE967F}" destId="{73852CA8-BB96-42EE-8C7F-FC322EA8353F}"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FEE4BC-1873-41EE-A587-98E8F182B85D}">
      <dsp:nvSpPr>
        <dsp:cNvPr id="0" name=""/>
        <dsp:cNvSpPr/>
      </dsp:nvSpPr>
      <dsp:spPr>
        <a:xfrm>
          <a:off x="106" y="1330940"/>
          <a:ext cx="1699969" cy="1402119"/>
        </a:xfrm>
        <a:prstGeom prst="roundRect">
          <a:avLst>
            <a:gd name="adj" fmla="val 10000"/>
          </a:avLst>
        </a:prstGeom>
        <a:solidFill>
          <a:srgbClr val="FFFF00">
            <a:alpha val="90000"/>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85750" lvl="1" indent="-285750" algn="l" defTabSz="1778000">
            <a:lnSpc>
              <a:spcPct val="90000"/>
            </a:lnSpc>
            <a:spcBef>
              <a:spcPct val="0"/>
            </a:spcBef>
            <a:spcAft>
              <a:spcPct val="15000"/>
            </a:spcAft>
            <a:buChar char="••"/>
          </a:pPr>
          <a:endParaRPr lang="id-ID" sz="4000" b="1" kern="1200" dirty="0"/>
        </a:p>
      </dsp:txBody>
      <dsp:txXfrm>
        <a:off x="106" y="1330940"/>
        <a:ext cx="1699969" cy="1101665"/>
      </dsp:txXfrm>
    </dsp:sp>
    <dsp:sp modelId="{82385920-FED4-4525-8811-77B019A50722}">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26955C2-4270-4368-ACB0-D4B515513C6A}">
      <dsp:nvSpPr>
        <dsp:cNvPr id="0" name=""/>
        <dsp:cNvSpPr/>
      </dsp:nvSpPr>
      <dsp:spPr>
        <a:xfrm>
          <a:off x="377877" y="2432605"/>
          <a:ext cx="1511084" cy="60090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d-ID" sz="1800" b="1" kern="1200" dirty="0" smtClean="0"/>
            <a:t>B3 TUNGGAL</a:t>
          </a:r>
          <a:endParaRPr lang="id-ID" sz="1800" b="1" kern="1200" dirty="0"/>
        </a:p>
      </dsp:txBody>
      <dsp:txXfrm>
        <a:off x="377877" y="2432605"/>
        <a:ext cx="1511084" cy="600908"/>
      </dsp:txXfrm>
    </dsp:sp>
    <dsp:sp modelId="{B6D1DDA7-0608-4165-AF4A-80564950B03A}">
      <dsp:nvSpPr>
        <dsp:cNvPr id="0" name=""/>
        <dsp:cNvSpPr/>
      </dsp:nvSpPr>
      <dsp:spPr>
        <a:xfrm>
          <a:off x="2103572" y="1330940"/>
          <a:ext cx="1699969" cy="1402119"/>
        </a:xfrm>
        <a:prstGeom prst="roundRect">
          <a:avLst>
            <a:gd name="adj" fmla="val 10000"/>
          </a:avLst>
        </a:prstGeom>
        <a:solidFill>
          <a:srgbClr val="FFC000">
            <a:alpha val="90000"/>
          </a:srgbClr>
        </a:solidFill>
        <a:ln w="9525" cap="flat" cmpd="sng" algn="ctr">
          <a:solidFill>
            <a:schemeClr val="accent5">
              <a:hueOff val="-4966938"/>
              <a:satOff val="19906"/>
              <a:lumOff val="431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85750" lvl="1" indent="-285750" algn="l" defTabSz="1778000">
            <a:lnSpc>
              <a:spcPct val="90000"/>
            </a:lnSpc>
            <a:spcBef>
              <a:spcPct val="0"/>
            </a:spcBef>
            <a:spcAft>
              <a:spcPct val="15000"/>
            </a:spcAft>
            <a:buChar char="••"/>
          </a:pPr>
          <a:endParaRPr lang="id-ID" sz="4000" b="1" kern="1200" dirty="0"/>
        </a:p>
      </dsp:txBody>
      <dsp:txXfrm>
        <a:off x="2103572" y="1631394"/>
        <a:ext cx="1699969" cy="1101665"/>
      </dsp:txXfrm>
    </dsp:sp>
    <dsp:sp modelId="{DD21A180-D2BD-49F7-96C2-00BFE47C9F94}">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3564F8-E0AD-4FA0-9023-D44DBBD00FE3}">
      <dsp:nvSpPr>
        <dsp:cNvPr id="0" name=""/>
        <dsp:cNvSpPr/>
      </dsp:nvSpPr>
      <dsp:spPr>
        <a:xfrm>
          <a:off x="2481343" y="1030485"/>
          <a:ext cx="1511084" cy="600908"/>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d-ID" sz="1800" b="1" kern="1200" dirty="0" smtClean="0"/>
            <a:t>B3 CAMPURAN</a:t>
          </a:r>
          <a:endParaRPr lang="id-ID" sz="1800" b="1" kern="1200" dirty="0"/>
        </a:p>
      </dsp:txBody>
      <dsp:txXfrm>
        <a:off x="2481343" y="1030485"/>
        <a:ext cx="1511084" cy="600908"/>
      </dsp:txXfrm>
    </dsp:sp>
    <dsp:sp modelId="{E2D107C2-F95E-49A2-AE62-6AE35B335B6D}">
      <dsp:nvSpPr>
        <dsp:cNvPr id="0" name=""/>
        <dsp:cNvSpPr/>
      </dsp:nvSpPr>
      <dsp:spPr>
        <a:xfrm>
          <a:off x="4207037" y="1330940"/>
          <a:ext cx="1699969" cy="1402119"/>
        </a:xfrm>
        <a:prstGeom prst="roundRect">
          <a:avLst>
            <a:gd name="adj" fmla="val 10000"/>
          </a:avLst>
        </a:prstGeom>
        <a:solidFill>
          <a:srgbClr val="FF0000">
            <a:alpha val="90000"/>
          </a:srgb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85750" lvl="1" indent="-285750" algn="l" defTabSz="1778000">
            <a:lnSpc>
              <a:spcPct val="90000"/>
            </a:lnSpc>
            <a:spcBef>
              <a:spcPct val="0"/>
            </a:spcBef>
            <a:spcAft>
              <a:spcPct val="15000"/>
            </a:spcAft>
            <a:buChar char="••"/>
          </a:pPr>
          <a:endParaRPr lang="id-ID" sz="4000" b="1" kern="1200" dirty="0"/>
        </a:p>
      </dsp:txBody>
      <dsp:txXfrm>
        <a:off x="4207037" y="1330940"/>
        <a:ext cx="1699969" cy="1101665"/>
      </dsp:txXfrm>
    </dsp:sp>
    <dsp:sp modelId="{B7D5B188-0B90-4401-9B63-20DD5D368283}">
      <dsp:nvSpPr>
        <dsp:cNvPr id="0" name=""/>
        <dsp:cNvSpPr/>
      </dsp:nvSpPr>
      <dsp:spPr>
        <a:xfrm>
          <a:off x="4584809" y="2432605"/>
          <a:ext cx="1511084" cy="60090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d-ID" sz="1800" b="1" kern="1200" dirty="0" smtClean="0"/>
            <a:t>B3 PREPARAT</a:t>
          </a:r>
          <a:endParaRPr lang="id-ID" sz="1800" b="1" kern="1200" dirty="0"/>
        </a:p>
      </dsp:txBody>
      <dsp:txXfrm>
        <a:off x="4584809" y="2432605"/>
        <a:ext cx="1511084" cy="6009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D50E62-752F-40DD-BA86-5699F68739B7}">
      <dsp:nvSpPr>
        <dsp:cNvPr id="0" name=""/>
        <dsp:cNvSpPr/>
      </dsp:nvSpPr>
      <dsp:spPr>
        <a:xfrm>
          <a:off x="0" y="0"/>
          <a:ext cx="1991320" cy="4064000"/>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0" lang="en-US" sz="2000" b="1" i="0" u="none" strike="noStrike" kern="1200" cap="none" normalizeH="0" baseline="0" dirty="0" smtClean="0">
              <a:ln/>
              <a:effectLst/>
              <a:latin typeface="Bookman Old Style" pitchFamily="18" charset="0"/>
              <a:ea typeface="Batang" pitchFamily="18" charset="-127"/>
              <a:cs typeface="Arial" pitchFamily="34" charset="0"/>
            </a:rPr>
            <a:t>B3 YANG DAPAT DIPERGUNAKAN</a:t>
          </a:r>
          <a:endParaRPr lang="id-ID" sz="2000" b="1" kern="1200" dirty="0"/>
        </a:p>
      </dsp:txBody>
      <dsp:txXfrm>
        <a:off x="0" y="1625600"/>
        <a:ext cx="1991320" cy="1625600"/>
      </dsp:txXfrm>
    </dsp:sp>
    <dsp:sp modelId="{79D5F1BA-BBF4-46E9-9359-5B3405267C85}">
      <dsp:nvSpPr>
        <dsp:cNvPr id="0" name=""/>
        <dsp:cNvSpPr/>
      </dsp:nvSpPr>
      <dsp:spPr>
        <a:xfrm>
          <a:off x="320284" y="243840"/>
          <a:ext cx="1353312" cy="1353312"/>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72576C-B8E1-4CDD-A4C8-7B2F28DD2968}">
      <dsp:nvSpPr>
        <dsp:cNvPr id="0" name=""/>
        <dsp:cNvSpPr/>
      </dsp:nvSpPr>
      <dsp:spPr>
        <a:xfrm>
          <a:off x="2052339" y="0"/>
          <a:ext cx="1991320" cy="4064000"/>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0" lang="en-US" sz="2000" b="1" i="0" u="none" strike="noStrike" kern="1200" cap="none" normalizeH="0" baseline="0" dirty="0" smtClean="0">
              <a:ln/>
              <a:effectLst/>
              <a:latin typeface="Bookman Old Style" pitchFamily="18" charset="0"/>
              <a:ea typeface="Batang" pitchFamily="18" charset="-127"/>
              <a:cs typeface="Arial" pitchFamily="34" charset="0"/>
            </a:rPr>
            <a:t>B3 YANG TERBATAS DIPERGUNAKAN</a:t>
          </a:r>
          <a:endParaRPr lang="id-ID" sz="2000" b="1" kern="1200" dirty="0"/>
        </a:p>
      </dsp:txBody>
      <dsp:txXfrm>
        <a:off x="2052339" y="1625600"/>
        <a:ext cx="1991320" cy="1625600"/>
      </dsp:txXfrm>
    </dsp:sp>
    <dsp:sp modelId="{1B8F6AB9-BCE0-439E-B1D7-137172C296F6}">
      <dsp:nvSpPr>
        <dsp:cNvPr id="0" name=""/>
        <dsp:cNvSpPr/>
      </dsp:nvSpPr>
      <dsp:spPr>
        <a:xfrm>
          <a:off x="2371343" y="243840"/>
          <a:ext cx="1353312" cy="1353312"/>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A5F730B-8B39-4F82-B185-71A78B839CCE}">
      <dsp:nvSpPr>
        <dsp:cNvPr id="0" name=""/>
        <dsp:cNvSpPr/>
      </dsp:nvSpPr>
      <dsp:spPr>
        <a:xfrm>
          <a:off x="4103399" y="0"/>
          <a:ext cx="1991320" cy="4064000"/>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0" lang="en-US" sz="2000" b="1" i="0" u="none" strike="noStrike" kern="1200" cap="none" normalizeH="0" baseline="0" dirty="0" smtClean="0">
              <a:ln/>
              <a:effectLst/>
              <a:latin typeface="Bookman Old Style" pitchFamily="18" charset="0"/>
              <a:ea typeface="Batang" pitchFamily="18" charset="-127"/>
              <a:cs typeface="Arial" pitchFamily="34" charset="0"/>
            </a:rPr>
            <a:t>B3 YANG DILARANG DIPERGUNAKAN</a:t>
          </a:r>
          <a:endParaRPr lang="id-ID" sz="2000" b="1" kern="1200" dirty="0"/>
        </a:p>
      </dsp:txBody>
      <dsp:txXfrm>
        <a:off x="4103399" y="1625600"/>
        <a:ext cx="1991320" cy="1625600"/>
      </dsp:txXfrm>
    </dsp:sp>
    <dsp:sp modelId="{73852CA8-BB96-42EE-8C7F-FC322EA8353F}">
      <dsp:nvSpPr>
        <dsp:cNvPr id="0" name=""/>
        <dsp:cNvSpPr/>
      </dsp:nvSpPr>
      <dsp:spPr>
        <a:xfrm>
          <a:off x="4422403" y="243840"/>
          <a:ext cx="1353312" cy="1353312"/>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44BB888-924E-4706-90A6-B8D39E50927B}">
      <dsp:nvSpPr>
        <dsp:cNvPr id="0" name=""/>
        <dsp:cNvSpPr/>
      </dsp:nvSpPr>
      <dsp:spPr>
        <a:xfrm>
          <a:off x="243839" y="3251200"/>
          <a:ext cx="5608320" cy="609600"/>
        </a:xfrm>
        <a:prstGeom prst="leftRight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C2796-A6DD-466B-844A-F9B84E3F47AA}" type="datetimeFigureOut">
              <a:rPr lang="en-US" smtClean="0"/>
              <a:pPr/>
              <a:t>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61A37-99C0-4856-87A3-55BF92A224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C3DD20DF-37BD-4765-BAA9-DE4AD51BCFE1}"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6BA30-7EED-4A29-BE64-FB00A47D3709}" type="slidenum">
              <a:rPr lang="id-ID">
                <a:latin typeface="Arial" pitchFamily="34" charset="0"/>
                <a:cs typeface="Arial" pitchFamily="34" charset="0"/>
              </a:rPr>
              <a:pPr/>
              <a:t>14</a:t>
            </a:fld>
            <a:endParaRPr lang="id-ID">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E548003-4DA7-4238-B79C-1C92959B188A}" type="slidenum">
              <a:rPr lang="en-US" smtClean="0">
                <a:latin typeface="Arial" pitchFamily="34" charset="0"/>
              </a:rPr>
              <a:pPr/>
              <a:t>36</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xfrm>
            <a:off x="1243013" y="850900"/>
            <a:ext cx="4478337" cy="3359150"/>
          </a:xfrm>
          <a:ln/>
        </p:spPr>
      </p:sp>
      <p:sp>
        <p:nvSpPr>
          <p:cNvPr id="74756" name="Rectangle 3"/>
          <p:cNvSpPr>
            <a:spLocks noGrp="1" noChangeArrowheads="1"/>
          </p:cNvSpPr>
          <p:nvPr>
            <p:ph type="body" idx="1"/>
          </p:nvPr>
        </p:nvSpPr>
        <p:spPr>
          <a:xfrm>
            <a:off x="914400" y="4343400"/>
            <a:ext cx="5029200" cy="4114800"/>
          </a:xfrm>
          <a:noFill/>
          <a:ln/>
        </p:spPr>
        <p:txBody>
          <a:bodyPr lIns="91426" tIns="45713" rIns="91426" bIns="45713"/>
          <a:lstStyle/>
          <a:p>
            <a:pPr eaLnBrk="1" hangingPunct="1"/>
            <a:endParaRPr lang="id-ID"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id-ID" smtClean="0">
              <a:latin typeface="Arial" pitchFamily="34" charset="0"/>
              <a:cs typeface="Arial" pitchFamily="34" charset="0"/>
            </a:endParaRPr>
          </a:p>
        </p:txBody>
      </p:sp>
      <p:sp>
        <p:nvSpPr>
          <p:cNvPr id="53252" name="Slide Number Placeholder 3"/>
          <p:cNvSpPr>
            <a:spLocks noGrp="1"/>
          </p:cNvSpPr>
          <p:nvPr>
            <p:ph type="sldNum" sz="quarter" idx="5"/>
          </p:nvPr>
        </p:nvSpPr>
        <p:spPr>
          <a:noFill/>
        </p:spPr>
        <p:txBody>
          <a:bodyPr/>
          <a:lstStyle/>
          <a:p>
            <a:fld id="{B77FF41A-FE45-477A-8070-DE5B86693DF3}"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id-ID" smtClean="0">
              <a:latin typeface="Arial" pitchFamily="34" charset="0"/>
              <a:cs typeface="Arial" pitchFamily="34" charset="0"/>
            </a:endParaRPr>
          </a:p>
        </p:txBody>
      </p:sp>
      <p:sp>
        <p:nvSpPr>
          <p:cNvPr id="63492" name="Slide Number Placeholder 3"/>
          <p:cNvSpPr>
            <a:spLocks noGrp="1"/>
          </p:cNvSpPr>
          <p:nvPr>
            <p:ph type="sldNum" sz="quarter" idx="5"/>
          </p:nvPr>
        </p:nvSpPr>
        <p:spPr>
          <a:noFill/>
        </p:spPr>
        <p:txBody>
          <a:bodyPr/>
          <a:lstStyle/>
          <a:p>
            <a:fld id="{DE1C6C47-6CAF-4112-B803-8A6C3A26D8EC}"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id-ID" smtClean="0">
              <a:latin typeface="Arial" pitchFamily="34" charset="0"/>
              <a:cs typeface="Arial" pitchFamily="34" charset="0"/>
            </a:endParaRPr>
          </a:p>
        </p:txBody>
      </p:sp>
      <p:sp>
        <p:nvSpPr>
          <p:cNvPr id="64516" name="Slide Number Placeholder 3"/>
          <p:cNvSpPr>
            <a:spLocks noGrp="1"/>
          </p:cNvSpPr>
          <p:nvPr>
            <p:ph type="sldNum" sz="quarter" idx="5"/>
          </p:nvPr>
        </p:nvSpPr>
        <p:spPr>
          <a:noFill/>
        </p:spPr>
        <p:txBody>
          <a:bodyPr/>
          <a:lstStyle/>
          <a:p>
            <a:fld id="{B1326518-9852-49F8-A1E0-2046A982A4FB}"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BB29D6-B332-4C5D-B61D-EF79032FFE14}" type="slidenum">
              <a:rPr lang="id-ID">
                <a:latin typeface="Arial" pitchFamily="34" charset="0"/>
                <a:cs typeface="Arial" pitchFamily="34" charset="0"/>
              </a:rPr>
              <a:pPr/>
              <a:t>5</a:t>
            </a:fld>
            <a:endParaRPr lang="id-ID">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0BFABA-676A-4C26-9D6F-7B68E7A9A84F}" type="slidenum">
              <a:rPr lang="id-ID">
                <a:latin typeface="Arial" pitchFamily="34" charset="0"/>
                <a:cs typeface="Arial" pitchFamily="34" charset="0"/>
              </a:rPr>
              <a:pPr/>
              <a:t>10</a:t>
            </a:fld>
            <a:endParaRPr lang="id-ID">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9C1FE2-EC92-49FC-9BEA-F05A72BEBBC4}" type="slidenum">
              <a:rPr lang="id-ID">
                <a:latin typeface="Arial" pitchFamily="34" charset="0"/>
                <a:cs typeface="Arial" pitchFamily="34" charset="0"/>
              </a:rPr>
              <a:pPr/>
              <a:t>11</a:t>
            </a:fld>
            <a:endParaRPr lang="id-ID">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039268-9EDA-4FF7-B17A-F9E8A69070E8}" type="slidenum">
              <a:rPr lang="id-ID">
                <a:latin typeface="Arial" pitchFamily="34" charset="0"/>
                <a:cs typeface="Arial" pitchFamily="34" charset="0"/>
              </a:rPr>
              <a:pPr/>
              <a:t>12</a:t>
            </a:fld>
            <a:endParaRPr lang="id-ID">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9D62F-EA61-4683-BC5B-D67857EFB124}" type="slidenum">
              <a:rPr lang="id-ID">
                <a:latin typeface="Arial" pitchFamily="34" charset="0"/>
                <a:cs typeface="Arial" pitchFamily="34" charset="0"/>
              </a:rPr>
              <a:pPr/>
              <a:t>13</a:t>
            </a:fld>
            <a:endParaRPr lang="id-ID">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C6352-44DF-4384-AECE-0DF5F8904009}"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6352-44DF-4384-AECE-0DF5F8904009}"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6352-44DF-4384-AECE-0DF5F8904009}"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55DDDCF3-9D6D-4CE5-84A8-C02F9671B92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6352-44DF-4384-AECE-0DF5F8904009}"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C6352-44DF-4384-AECE-0DF5F8904009}"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C6352-44DF-4384-AECE-0DF5F8904009}"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C6352-44DF-4384-AECE-0DF5F8904009}" type="datetimeFigureOut">
              <a:rPr lang="en-US" smtClean="0"/>
              <a:pPr/>
              <a:t>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C6352-44DF-4384-AECE-0DF5F8904009}" type="datetimeFigureOut">
              <a:rPr lang="en-US" smtClean="0"/>
              <a:pPr/>
              <a:t>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C6352-44DF-4384-AECE-0DF5F8904009}" type="datetimeFigureOut">
              <a:rPr lang="en-US" smtClean="0"/>
              <a:pPr/>
              <a:t>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C6352-44DF-4384-AECE-0DF5F8904009}"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C6352-44DF-4384-AECE-0DF5F8904009}"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AB800-784B-464C-BFDB-F23574678D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6352-44DF-4384-AECE-0DF5F8904009}" type="datetimeFigureOut">
              <a:rPr lang="en-US" smtClean="0"/>
              <a:pPr/>
              <a:t>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AB800-784B-464C-BFDB-F23574678D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OK/UU%20Permen%20LH%20dan%20Kep%20Bapedal%20PDF/Lampiran%20Permen%20LH%2003%202008.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http://www.fau.edu/divdept/envhs/Nfpa.gif" TargetMode="Externa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http://www.fau.edu/divdept/envhs/Nfpa.gi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www.fau.edu/divdept/envhs/Nfpa.gi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http://www.fau.edu/divdept/envhs/Rad.gif"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http://www.fau.edu/divdept/envhs/Nfpa.gif" TargetMode="Externa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OK/UU%20Permen%20LH%20dan%20Kep%20Bapedal%20PDF/Lampiran%20PP%2074%202001.pdf" TargetMode="Externa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83" y="5300251"/>
            <a:ext cx="8229600" cy="1143000"/>
          </a:xfrm>
        </p:spPr>
        <p:txBody>
          <a:bodyPr>
            <a:noAutofit/>
          </a:bodyPr>
          <a:lstStyle/>
          <a:p>
            <a:pPr algn="l"/>
            <a:r>
              <a:rPr lang="id-ID" sz="4000" b="1" dirty="0" smtClean="0">
                <a:solidFill>
                  <a:srgbClr val="0066FF"/>
                </a:solidFill>
                <a:effectLst>
                  <a:outerShdw blurRad="38100" dist="38100" dir="2700000" algn="tl">
                    <a:srgbClr val="000000">
                      <a:alpha val="43137"/>
                    </a:srgbClr>
                  </a:outerShdw>
                </a:effectLst>
              </a:rPr>
              <a:t>Kebijakan Umum </a:t>
            </a:r>
            <a:br>
              <a:rPr lang="id-ID" sz="4000" b="1" dirty="0" smtClean="0">
                <a:solidFill>
                  <a:srgbClr val="0066FF"/>
                </a:solidFill>
                <a:effectLst>
                  <a:outerShdw blurRad="38100" dist="38100" dir="2700000" algn="tl">
                    <a:srgbClr val="000000">
                      <a:alpha val="43137"/>
                    </a:srgbClr>
                  </a:outerShdw>
                </a:effectLst>
              </a:rPr>
            </a:br>
            <a:r>
              <a:rPr lang="id-ID" sz="2800" b="1" dirty="0" smtClean="0">
                <a:solidFill>
                  <a:srgbClr val="D60093"/>
                </a:solidFill>
                <a:effectLst>
                  <a:outerShdw blurRad="38100" dist="38100" dir="2700000" algn="tl">
                    <a:srgbClr val="000000">
                      <a:alpha val="43137"/>
                    </a:srgbClr>
                  </a:outerShdw>
                </a:effectLst>
              </a:rPr>
              <a:t>Pengelolaan B3 dan Limbah B3</a:t>
            </a:r>
            <a:endParaRPr lang="id-ID" sz="2800" b="1" dirty="0">
              <a:solidFill>
                <a:srgbClr val="D60093"/>
              </a:solidFill>
              <a:effectLst>
                <a:outerShdw blurRad="38100" dist="38100" dir="2700000" algn="tl">
                  <a:srgbClr val="000000">
                    <a:alpha val="43137"/>
                  </a:srgbClr>
                </a:outerShdw>
              </a:effectLst>
            </a:endParaRPr>
          </a:p>
        </p:txBody>
      </p:sp>
      <p:pic>
        <p:nvPicPr>
          <p:cNvPr id="3077" name="Picture 5" descr="D:\FOTO LAPANGAN PLB3\Foto PT Newmont Pemanfaatan Oli u Peledakan\Picture 238.jpg"/>
          <p:cNvPicPr>
            <a:picLocks noChangeAspect="1" noChangeArrowheads="1"/>
          </p:cNvPicPr>
          <p:nvPr/>
        </p:nvPicPr>
        <p:blipFill>
          <a:blip r:embed="rId3" cstate="print"/>
          <a:srcRect/>
          <a:stretch>
            <a:fillRect/>
          </a:stretch>
        </p:blipFill>
        <p:spPr bwMode="auto">
          <a:xfrm>
            <a:off x="6229153" y="0"/>
            <a:ext cx="2914847" cy="2438400"/>
          </a:xfrm>
          <a:prstGeom prst="rect">
            <a:avLst/>
          </a:prstGeom>
          <a:noFill/>
        </p:spPr>
      </p:pic>
      <p:pic>
        <p:nvPicPr>
          <p:cNvPr id="3076" name="Picture 4" descr="D:\FOTO LAPANGAN PLB3\Foto Pengumpulan WGI Foto\IMG_3926.JPG"/>
          <p:cNvPicPr>
            <a:picLocks noChangeAspect="1" noChangeArrowheads="1"/>
          </p:cNvPicPr>
          <p:nvPr/>
        </p:nvPicPr>
        <p:blipFill>
          <a:blip r:embed="rId4" cstate="print"/>
          <a:srcRect/>
          <a:stretch>
            <a:fillRect/>
          </a:stretch>
        </p:blipFill>
        <p:spPr bwMode="auto">
          <a:xfrm>
            <a:off x="0" y="1"/>
            <a:ext cx="3286116" cy="2438400"/>
          </a:xfrm>
          <a:prstGeom prst="rect">
            <a:avLst/>
          </a:prstGeom>
          <a:noFill/>
        </p:spPr>
      </p:pic>
      <p:pic>
        <p:nvPicPr>
          <p:cNvPr id="3074" name="Picture 2" descr="D:\FOTO LAPANGAN PLB3\Foto Pengumpulan TLI Majalengka\DSCN1509.jpg"/>
          <p:cNvPicPr>
            <a:picLocks noChangeAspect="1" noChangeArrowheads="1"/>
          </p:cNvPicPr>
          <p:nvPr/>
        </p:nvPicPr>
        <p:blipFill>
          <a:blip r:embed="rId5" cstate="print"/>
          <a:srcRect/>
          <a:stretch>
            <a:fillRect/>
          </a:stretch>
        </p:blipFill>
        <p:spPr bwMode="auto">
          <a:xfrm>
            <a:off x="3276601" y="0"/>
            <a:ext cx="297180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5720" y="428604"/>
            <a:ext cx="8553480" cy="800120"/>
          </a:xfrm>
          <a:noFill/>
        </p:spPr>
        <p:txBody>
          <a:bodyPr anchor="b">
            <a:normAutofit/>
          </a:bodyPr>
          <a:lstStyle/>
          <a:p>
            <a:pPr eaLnBrk="1" hangingPunct="1"/>
            <a:r>
              <a:rPr lang="en-US" sz="4000" b="1" dirty="0" smtClean="0">
                <a:solidFill>
                  <a:srgbClr val="0070C0"/>
                </a:solidFill>
                <a:effectLst>
                  <a:outerShdw blurRad="38100" dist="38100" dir="2700000" algn="tl">
                    <a:srgbClr val="000000">
                      <a:alpha val="43137"/>
                    </a:srgbClr>
                  </a:outerShdw>
                </a:effectLst>
              </a:rPr>
              <a:t>PENGATURAN PP B3</a:t>
            </a:r>
            <a:r>
              <a:rPr lang="id-ID" sz="4000" b="1" dirty="0" smtClean="0">
                <a:solidFill>
                  <a:srgbClr val="0070C0"/>
                </a:solidFill>
                <a:effectLst>
                  <a:outerShdw blurRad="38100" dist="38100" dir="2700000" algn="tl">
                    <a:srgbClr val="000000">
                      <a:alpha val="43137"/>
                    </a:srgbClr>
                  </a:outerShdw>
                </a:effectLst>
              </a:rPr>
              <a:t> (PP 74 Thn 2001)</a:t>
            </a:r>
            <a:endParaRPr lang="en-US" sz="4000" b="1" dirty="0" smtClean="0">
              <a:solidFill>
                <a:srgbClr val="0070C0"/>
              </a:solidFill>
              <a:effectLst>
                <a:outerShdw blurRad="38100" dist="38100" dir="2700000" algn="tl">
                  <a:srgbClr val="000000">
                    <a:alpha val="43137"/>
                  </a:srgbClr>
                </a:outerShdw>
              </a:effectLst>
            </a:endParaRPr>
          </a:p>
        </p:txBody>
      </p:sp>
      <p:sp>
        <p:nvSpPr>
          <p:cNvPr id="15363" name="Rectangle 3"/>
          <p:cNvSpPr>
            <a:spLocks noGrp="1" noChangeArrowheads="1"/>
          </p:cNvSpPr>
          <p:nvPr>
            <p:ph type="body" sz="half" idx="1"/>
          </p:nvPr>
        </p:nvSpPr>
        <p:spPr>
          <a:xfrm>
            <a:off x="500034" y="1524000"/>
            <a:ext cx="8072494" cy="3619512"/>
          </a:xfrm>
          <a:noFill/>
        </p:spPr>
        <p:txBody>
          <a:bodyPr/>
          <a:lstStyle/>
          <a:p>
            <a:pPr marL="533400" indent="-533400" eaLnBrk="1" hangingPunct="1">
              <a:spcBef>
                <a:spcPts val="0"/>
              </a:spcBef>
              <a:tabLst>
                <a:tab pos="57150" algn="l"/>
              </a:tabLst>
            </a:pPr>
            <a:r>
              <a:rPr lang="id-ID" sz="2800" dirty="0" smtClean="0"/>
              <a:t>Notifikasi</a:t>
            </a:r>
          </a:p>
          <a:p>
            <a:pPr marL="533400" indent="-533400" eaLnBrk="1" hangingPunct="1">
              <a:spcBef>
                <a:spcPts val="0"/>
              </a:spcBef>
              <a:tabLst>
                <a:tab pos="57150" algn="l"/>
              </a:tabLst>
            </a:pPr>
            <a:r>
              <a:rPr lang="en-US" sz="2800" dirty="0" err="1" smtClean="0"/>
              <a:t>Registrasi</a:t>
            </a:r>
            <a:endParaRPr lang="en-US" sz="2800" dirty="0" smtClean="0"/>
          </a:p>
          <a:p>
            <a:pPr marL="533400" indent="-533400" eaLnBrk="1" hangingPunct="1">
              <a:spcBef>
                <a:spcPts val="0"/>
              </a:spcBef>
              <a:tabLst>
                <a:tab pos="57150" algn="l"/>
              </a:tabLst>
            </a:pPr>
            <a:r>
              <a:rPr lang="en-US" sz="2800" dirty="0" smtClean="0"/>
              <a:t>Import</a:t>
            </a:r>
          </a:p>
          <a:p>
            <a:pPr marL="533400" indent="-533400" eaLnBrk="1" hangingPunct="1">
              <a:spcBef>
                <a:spcPts val="0"/>
              </a:spcBef>
              <a:tabLst>
                <a:tab pos="57150" algn="l"/>
              </a:tabLst>
            </a:pPr>
            <a:r>
              <a:rPr lang="en-US" sz="2800" dirty="0" smtClean="0"/>
              <a:t>Export</a:t>
            </a:r>
          </a:p>
          <a:p>
            <a:pPr marL="533400" indent="-533400" eaLnBrk="1" hangingPunct="1">
              <a:spcBef>
                <a:spcPts val="0"/>
              </a:spcBef>
              <a:tabLst>
                <a:tab pos="57150" algn="l"/>
              </a:tabLst>
            </a:pPr>
            <a:r>
              <a:rPr lang="en-US" sz="2800" dirty="0" err="1" smtClean="0"/>
              <a:t>Pengangkutan</a:t>
            </a:r>
            <a:endParaRPr lang="en-US" sz="2800" dirty="0" smtClean="0"/>
          </a:p>
          <a:p>
            <a:pPr marL="533400" indent="-533400" eaLnBrk="1" hangingPunct="1">
              <a:spcBef>
                <a:spcPts val="0"/>
              </a:spcBef>
              <a:tabLst>
                <a:tab pos="57150" algn="l"/>
              </a:tabLst>
            </a:pPr>
            <a:r>
              <a:rPr lang="en-US" sz="2800" dirty="0" err="1" smtClean="0"/>
              <a:t>Penggudangan</a:t>
            </a:r>
            <a:r>
              <a:rPr lang="en-US" sz="2800" dirty="0" smtClean="0"/>
              <a:t>/</a:t>
            </a:r>
            <a:r>
              <a:rPr lang="en-US" sz="2800" dirty="0" err="1" smtClean="0"/>
              <a:t>Penyimpanan</a:t>
            </a:r>
            <a:endParaRPr lang="en-US" sz="2800" dirty="0" smtClean="0"/>
          </a:p>
          <a:p>
            <a:pPr marL="533400" indent="-533400" eaLnBrk="1" hangingPunct="1">
              <a:spcBef>
                <a:spcPts val="0"/>
              </a:spcBef>
              <a:tabLst>
                <a:tab pos="57150" algn="l"/>
              </a:tabLst>
            </a:pPr>
            <a:r>
              <a:rPr lang="en-US" sz="2800" dirty="0" err="1" smtClean="0"/>
              <a:t>Peredaran</a:t>
            </a:r>
            <a:endParaRPr lang="en-US" sz="2800" dirty="0" smtClean="0"/>
          </a:p>
          <a:p>
            <a:pPr marL="533400" indent="-533400" eaLnBrk="1" hangingPunct="1">
              <a:spcBef>
                <a:spcPts val="0"/>
              </a:spcBef>
              <a:tabLst>
                <a:tab pos="57150" algn="l"/>
              </a:tabLst>
            </a:pPr>
            <a:r>
              <a:rPr lang="en-US" sz="2800" dirty="0" err="1" smtClean="0"/>
              <a:t>Penandaan</a:t>
            </a:r>
            <a:r>
              <a:rPr lang="en-US" sz="2800" dirty="0" smtClean="0"/>
              <a:t> (</a:t>
            </a:r>
            <a:r>
              <a:rPr lang="en-US" sz="2800" dirty="0" err="1" smtClean="0"/>
              <a:t>Simbol</a:t>
            </a:r>
            <a:r>
              <a:rPr lang="en-US" sz="2800" dirty="0" smtClean="0"/>
              <a:t> </a:t>
            </a:r>
            <a:r>
              <a:rPr lang="en-US" sz="2800" dirty="0" err="1" smtClean="0"/>
              <a:t>dan</a:t>
            </a:r>
            <a:r>
              <a:rPr lang="en-US" sz="2800" dirty="0" smtClean="0"/>
              <a:t> Label) </a:t>
            </a:r>
          </a:p>
          <a:p>
            <a:pPr marL="533400" indent="-533400" eaLnBrk="1" hangingPunct="1">
              <a:spcBef>
                <a:spcPts val="0"/>
              </a:spcBef>
              <a:buNone/>
              <a:tabLst>
                <a:tab pos="57150" algn="l"/>
              </a:tabLst>
            </a:pPr>
            <a:endParaRPr lang="en-US" sz="2800" dirty="0" smtClean="0"/>
          </a:p>
          <a:p>
            <a:pPr marL="533400" indent="-533400" eaLnBrk="1" hangingPunct="1">
              <a:lnSpc>
                <a:spcPct val="90000"/>
              </a:lnSpc>
              <a:spcBef>
                <a:spcPts val="0"/>
              </a:spcBef>
              <a:buFontTx/>
              <a:buNone/>
              <a:tabLst>
                <a:tab pos="57150" algn="l"/>
              </a:tabLst>
            </a:pP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4038600"/>
            <a:ext cx="8534400" cy="1828800"/>
          </a:xfrm>
          <a:prstGeom prst="rect">
            <a:avLst/>
          </a:prstGeom>
          <a:noFill/>
          <a:ln w="19050">
            <a:solidFill>
              <a:schemeClr val="tx1"/>
            </a:solidFill>
            <a:miter lim="800000"/>
            <a:headEnd/>
            <a:tailEnd/>
          </a:ln>
        </p:spPr>
        <p:txBody>
          <a:bodyPr/>
          <a:lstStyle/>
          <a:p>
            <a:pPr marL="806450" lvl="1" indent="-403225" eaLnBrk="1" hangingPunct="1">
              <a:spcBef>
                <a:spcPct val="20000"/>
              </a:spcBef>
              <a:buClr>
                <a:srgbClr val="CC0000"/>
              </a:buClr>
              <a:buSzPct val="70000"/>
              <a:buFont typeface="Wingdings" pitchFamily="2" charset="2"/>
              <a:buChar char="®"/>
            </a:pPr>
            <a:r>
              <a:rPr lang="en-US" sz="2000" dirty="0"/>
              <a:t>B3 yang </a:t>
            </a:r>
            <a:r>
              <a:rPr lang="en-US" sz="2000" dirty="0" err="1"/>
              <a:t>baru</a:t>
            </a:r>
            <a:r>
              <a:rPr lang="en-US" sz="2000" dirty="0"/>
              <a:t> (</a:t>
            </a:r>
            <a:r>
              <a:rPr lang="en-US" sz="2000" b="1" u="sng" dirty="0" err="1"/>
              <a:t>pertama</a:t>
            </a:r>
            <a:r>
              <a:rPr lang="en-US" sz="2000" b="1" u="sng" dirty="0"/>
              <a:t> kali</a:t>
            </a:r>
            <a:r>
              <a:rPr lang="en-US" sz="2000" dirty="0"/>
              <a:t>) </a:t>
            </a:r>
            <a:r>
              <a:rPr lang="en-US" sz="2000" dirty="0" err="1"/>
              <a:t>diproduksi</a:t>
            </a:r>
            <a:r>
              <a:rPr lang="en-US" sz="2000" dirty="0"/>
              <a:t>/</a:t>
            </a:r>
            <a:r>
              <a:rPr lang="en-US" sz="2000" dirty="0" err="1"/>
              <a:t>pertama</a:t>
            </a:r>
            <a:r>
              <a:rPr lang="en-US" sz="2000" dirty="0"/>
              <a:t> kali </a:t>
            </a:r>
            <a:r>
              <a:rPr lang="en-US" sz="2000" dirty="0" err="1"/>
              <a:t>diimport</a:t>
            </a:r>
            <a:r>
              <a:rPr lang="en-US" sz="2000" dirty="0"/>
              <a:t> </a:t>
            </a:r>
            <a:r>
              <a:rPr lang="en-US" sz="2000" dirty="0" err="1"/>
              <a:t>di</a:t>
            </a:r>
            <a:r>
              <a:rPr lang="en-US" sz="2000" dirty="0"/>
              <a:t> Indonesia</a:t>
            </a:r>
          </a:p>
          <a:p>
            <a:pPr marL="806450" lvl="1" indent="-403225" eaLnBrk="1" hangingPunct="1">
              <a:spcBef>
                <a:spcPct val="20000"/>
              </a:spcBef>
              <a:buClr>
                <a:srgbClr val="CC0000"/>
              </a:buClr>
              <a:buSzPct val="70000"/>
              <a:buFont typeface="Wingdings" pitchFamily="2" charset="2"/>
              <a:buChar char="®"/>
            </a:pPr>
            <a:r>
              <a:rPr lang="en-US" sz="2000" dirty="0"/>
              <a:t>B3 yang </a:t>
            </a:r>
            <a:r>
              <a:rPr lang="en-US" sz="2000" dirty="0" err="1"/>
              <a:t>sudah</a:t>
            </a:r>
            <a:r>
              <a:rPr lang="en-US" sz="2000" dirty="0"/>
              <a:t> </a:t>
            </a:r>
            <a:r>
              <a:rPr lang="en-US" sz="2000" b="1" u="sng" dirty="0" err="1"/>
              <a:t>diproduksi</a:t>
            </a:r>
            <a:r>
              <a:rPr lang="en-US" sz="2000" b="1" u="sng" dirty="0"/>
              <a:t>/</a:t>
            </a:r>
            <a:r>
              <a:rPr lang="en-US" sz="2000" b="1" u="sng" dirty="0" err="1"/>
              <a:t>diimpor</a:t>
            </a:r>
            <a:endParaRPr lang="en-US" sz="2000" b="1" u="sng" dirty="0"/>
          </a:p>
          <a:p>
            <a:pPr marL="806450" lvl="1" indent="-403225" eaLnBrk="1" hangingPunct="1">
              <a:spcBef>
                <a:spcPct val="20000"/>
              </a:spcBef>
              <a:buClr>
                <a:srgbClr val="CC0000"/>
              </a:buClr>
              <a:buSzPct val="70000"/>
              <a:buFont typeface="Wingdings" pitchFamily="2" charset="2"/>
              <a:buChar char="®"/>
            </a:pPr>
            <a:r>
              <a:rPr lang="en-US" sz="2000" dirty="0" err="1"/>
              <a:t>Kewajiban</a:t>
            </a:r>
            <a:r>
              <a:rPr lang="en-US" sz="2000" dirty="0"/>
              <a:t> </a:t>
            </a:r>
            <a:r>
              <a:rPr lang="en-US" sz="2000" dirty="0" err="1"/>
              <a:t>registrasi</a:t>
            </a:r>
            <a:r>
              <a:rPr lang="en-US" sz="2000" dirty="0"/>
              <a:t> B3 : </a:t>
            </a:r>
            <a:r>
              <a:rPr lang="en-US" sz="2000" dirty="0" err="1"/>
              <a:t>berlaku</a:t>
            </a:r>
            <a:r>
              <a:rPr lang="en-US" sz="2000" dirty="0"/>
              <a:t> 1 (</a:t>
            </a:r>
            <a:r>
              <a:rPr lang="en-US" sz="2000" dirty="0" err="1"/>
              <a:t>satu</a:t>
            </a:r>
            <a:r>
              <a:rPr lang="en-US" sz="2000" dirty="0"/>
              <a:t>)  kali </a:t>
            </a:r>
            <a:r>
              <a:rPr lang="en-US" sz="2000" dirty="0" err="1"/>
              <a:t>untuk</a:t>
            </a:r>
            <a:r>
              <a:rPr lang="en-US" sz="2000" dirty="0"/>
              <a:t> </a:t>
            </a:r>
            <a:r>
              <a:rPr lang="en-US" sz="2000" dirty="0" err="1"/>
              <a:t>setiap</a:t>
            </a:r>
            <a:r>
              <a:rPr lang="en-US" sz="2000" dirty="0"/>
              <a:t> B3 </a:t>
            </a:r>
            <a:r>
              <a:rPr lang="en-US" sz="2000" dirty="0" smtClean="0"/>
              <a:t>y</a:t>
            </a:r>
            <a:r>
              <a:rPr lang="id-ID" sz="2000" dirty="0" smtClean="0"/>
              <a:t>an</a:t>
            </a:r>
            <a:r>
              <a:rPr lang="en-US" sz="2000" dirty="0" smtClean="0"/>
              <a:t>g  </a:t>
            </a:r>
            <a:r>
              <a:rPr lang="en-US" sz="2000" dirty="0" err="1"/>
              <a:t>dihasilkan</a:t>
            </a:r>
            <a:r>
              <a:rPr lang="en-US" sz="2000" dirty="0"/>
              <a:t> </a:t>
            </a:r>
            <a:r>
              <a:rPr lang="en-US" sz="2000" dirty="0" err="1"/>
              <a:t>dan</a:t>
            </a:r>
            <a:r>
              <a:rPr lang="en-US" sz="2000" dirty="0"/>
              <a:t> </a:t>
            </a:r>
            <a:r>
              <a:rPr lang="en-US" sz="2000" dirty="0" err="1"/>
              <a:t>atau</a:t>
            </a:r>
            <a:r>
              <a:rPr lang="en-US" sz="2000" dirty="0"/>
              <a:t> </a:t>
            </a:r>
            <a:r>
              <a:rPr lang="en-US" sz="2000" dirty="0" err="1" smtClean="0"/>
              <a:t>diimpor</a:t>
            </a:r>
            <a:r>
              <a:rPr lang="id-ID" sz="2000" dirty="0" smtClean="0"/>
              <a:t>.</a:t>
            </a:r>
            <a:endParaRPr lang="en-US" sz="2000" dirty="0"/>
          </a:p>
        </p:txBody>
      </p:sp>
      <p:sp>
        <p:nvSpPr>
          <p:cNvPr id="16387" name="Text Box 3"/>
          <p:cNvSpPr txBox="1">
            <a:spLocks noChangeArrowheads="1"/>
          </p:cNvSpPr>
          <p:nvPr/>
        </p:nvSpPr>
        <p:spPr bwMode="auto">
          <a:xfrm>
            <a:off x="762000" y="3200400"/>
            <a:ext cx="7416800" cy="457200"/>
          </a:xfrm>
          <a:prstGeom prst="rect">
            <a:avLst/>
          </a:prstGeom>
          <a:gradFill rotWithShape="0">
            <a:gsLst>
              <a:gs pos="0">
                <a:srgbClr val="FF9933"/>
              </a:gs>
              <a:gs pos="100000">
                <a:schemeClr val="tx1"/>
              </a:gs>
            </a:gsLst>
            <a:lin ang="0" scaled="1"/>
          </a:gradFill>
          <a:ln w="9525">
            <a:noFill/>
            <a:miter lim="800000"/>
            <a:headEnd/>
            <a:tailEnd/>
          </a:ln>
        </p:spPr>
        <p:txBody>
          <a:bodyPr>
            <a:spAutoFit/>
          </a:bodyPr>
          <a:lstStyle/>
          <a:p>
            <a:pPr eaLnBrk="1" hangingPunct="1">
              <a:spcBef>
                <a:spcPct val="50000"/>
              </a:spcBef>
            </a:pPr>
            <a:r>
              <a:rPr lang="en-US" sz="2400" b="1"/>
              <a:t>Dikelompokkan menjadi :</a:t>
            </a:r>
          </a:p>
        </p:txBody>
      </p:sp>
      <p:sp>
        <p:nvSpPr>
          <p:cNvPr id="16388" name="Rectangle 4"/>
          <p:cNvSpPr>
            <a:spLocks noGrp="1" noChangeArrowheads="1"/>
          </p:cNvSpPr>
          <p:nvPr>
            <p:ph type="title"/>
          </p:nvPr>
        </p:nvSpPr>
        <p:spPr>
          <a:xfrm>
            <a:off x="381000" y="533400"/>
            <a:ext cx="8153400" cy="2133600"/>
          </a:xfrm>
          <a:noFill/>
        </p:spPr>
        <p:txBody>
          <a:bodyPr anchor="b"/>
          <a:lstStyle/>
          <a:p>
            <a:pPr algn="l" eaLnBrk="1" hangingPunct="1"/>
            <a:r>
              <a:rPr lang="en-US" sz="3200" b="1" dirty="0" smtClean="0">
                <a:solidFill>
                  <a:srgbClr val="0070C0"/>
                </a:solidFill>
                <a:effectLst>
                  <a:outerShdw blurRad="38100" dist="38100" dir="2700000" algn="tl">
                    <a:srgbClr val="000000">
                      <a:alpha val="43137"/>
                    </a:srgbClr>
                  </a:outerShdw>
                </a:effectLst>
                <a:latin typeface="+mn-lt"/>
              </a:rPr>
              <a:t>TATA LAKSANA DAN PENGELOLAAN B3 - REGISTRASI</a:t>
            </a:r>
            <a:r>
              <a:rPr lang="en-US" sz="3200" b="1" dirty="0" smtClean="0">
                <a:solidFill>
                  <a:schemeClr val="tx1"/>
                </a:solidFill>
                <a:latin typeface="+mn-lt"/>
              </a:rPr>
              <a:t/>
            </a:r>
            <a:br>
              <a:rPr lang="en-US" sz="32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1800" b="1" i="1" dirty="0" smtClean="0">
                <a:solidFill>
                  <a:srgbClr val="FF3300"/>
                </a:solidFill>
                <a:latin typeface="+mn-lt"/>
              </a:rPr>
              <a:t>SETIAP B3 WAJIB DIREGISTRASIKAN OLEH PENGHASIL DAN ATAU PENGIMPOR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85720" y="214290"/>
            <a:ext cx="4123180" cy="461665"/>
          </a:xfrm>
          <a:prstGeom prst="rect">
            <a:avLst/>
          </a:prstGeom>
          <a:noFill/>
          <a:ln w="9525">
            <a:noFill/>
            <a:miter lim="800000"/>
            <a:headEnd/>
            <a:tailEnd/>
          </a:ln>
        </p:spPr>
        <p:txBody>
          <a:bodyPr wrap="none">
            <a:spAutoFit/>
          </a:bodyPr>
          <a:lstStyle/>
          <a:p>
            <a:pPr eaLnBrk="1" hangingPunct="1"/>
            <a:r>
              <a:rPr lang="en-US" sz="2400" b="1" dirty="0" err="1">
                <a:solidFill>
                  <a:srgbClr val="0070C0"/>
                </a:solidFill>
                <a:effectLst>
                  <a:outerShdw blurRad="38100" dist="38100" dir="2700000" algn="tl">
                    <a:srgbClr val="000000">
                      <a:alpha val="43137"/>
                    </a:srgbClr>
                  </a:outerShdw>
                </a:effectLst>
              </a:rPr>
              <a:t>Prosedur</a:t>
            </a:r>
            <a:r>
              <a:rPr lang="en-US" sz="2400" b="1" dirty="0">
                <a:solidFill>
                  <a:srgbClr val="0070C0"/>
                </a:solidFill>
                <a:effectLst>
                  <a:outerShdw blurRad="38100" dist="38100" dir="2700000" algn="tl">
                    <a:srgbClr val="000000">
                      <a:alpha val="43137"/>
                    </a:srgbClr>
                  </a:outerShdw>
                </a:effectLst>
              </a:rPr>
              <a:t> &amp; Tata </a:t>
            </a:r>
            <a:r>
              <a:rPr lang="en-US" sz="2400" b="1" dirty="0" err="1">
                <a:solidFill>
                  <a:srgbClr val="0070C0"/>
                </a:solidFill>
                <a:effectLst>
                  <a:outerShdw blurRad="38100" dist="38100" dir="2700000" algn="tl">
                    <a:srgbClr val="000000">
                      <a:alpha val="43137"/>
                    </a:srgbClr>
                  </a:outerShdw>
                </a:effectLst>
              </a:rPr>
              <a:t>cara</a:t>
            </a:r>
            <a:r>
              <a:rPr lang="en-US" sz="2400" b="1" dirty="0">
                <a:solidFill>
                  <a:srgbClr val="0070C0"/>
                </a:solidFill>
                <a:effectLst>
                  <a:outerShdw blurRad="38100" dist="38100" dir="2700000" algn="tl">
                    <a:srgbClr val="000000">
                      <a:alpha val="43137"/>
                    </a:srgbClr>
                  </a:outerShdw>
                </a:effectLst>
              </a:rPr>
              <a:t> </a:t>
            </a:r>
            <a:r>
              <a:rPr lang="en-US" sz="2400" b="1" dirty="0" err="1">
                <a:solidFill>
                  <a:srgbClr val="0070C0"/>
                </a:solidFill>
                <a:effectLst>
                  <a:outerShdw blurRad="38100" dist="38100" dir="2700000" algn="tl">
                    <a:srgbClr val="000000">
                      <a:alpha val="43137"/>
                    </a:srgbClr>
                  </a:outerShdw>
                </a:effectLst>
              </a:rPr>
              <a:t>Registrasi</a:t>
            </a:r>
            <a:endParaRPr lang="en-US" sz="2400" b="1" dirty="0">
              <a:solidFill>
                <a:srgbClr val="0070C0"/>
              </a:solidFill>
              <a:effectLst>
                <a:outerShdw blurRad="38100" dist="38100" dir="2700000" algn="tl">
                  <a:srgbClr val="000000">
                    <a:alpha val="43137"/>
                  </a:srgbClr>
                </a:outerShdw>
              </a:effectLst>
            </a:endParaRPr>
          </a:p>
        </p:txBody>
      </p:sp>
      <p:sp>
        <p:nvSpPr>
          <p:cNvPr id="17411" name="Text Box 3"/>
          <p:cNvSpPr txBox="1">
            <a:spLocks noChangeArrowheads="1"/>
          </p:cNvSpPr>
          <p:nvPr/>
        </p:nvSpPr>
        <p:spPr bwMode="auto">
          <a:xfrm>
            <a:off x="2819400" y="762000"/>
            <a:ext cx="3505200" cy="381000"/>
          </a:xfrm>
          <a:prstGeom prst="rect">
            <a:avLst/>
          </a:prstGeom>
          <a:solidFill>
            <a:srgbClr val="CCFFCC"/>
          </a:solidFill>
          <a:ln w="9525">
            <a:solidFill>
              <a:srgbClr val="000000"/>
            </a:solidFill>
            <a:miter lim="800000"/>
            <a:headEnd/>
            <a:tailEnd/>
          </a:ln>
        </p:spPr>
        <p:txBody>
          <a:bodyPr/>
          <a:lstStyle/>
          <a:p>
            <a:pPr algn="ctr" eaLnBrk="1" hangingPunct="1"/>
            <a:r>
              <a:rPr lang="en-US" sz="1600">
                <a:solidFill>
                  <a:srgbClr val="000000"/>
                </a:solidFill>
              </a:rPr>
              <a:t>Penerimaan dokumen Permohonan </a:t>
            </a:r>
          </a:p>
        </p:txBody>
      </p:sp>
      <p:sp>
        <p:nvSpPr>
          <p:cNvPr id="17412" name="AutoShape 4"/>
          <p:cNvSpPr>
            <a:spLocks noChangeArrowheads="1"/>
          </p:cNvSpPr>
          <p:nvPr/>
        </p:nvSpPr>
        <p:spPr bwMode="auto">
          <a:xfrm>
            <a:off x="2590800" y="1447800"/>
            <a:ext cx="4191000" cy="838200"/>
          </a:xfrm>
          <a:prstGeom prst="hexagon">
            <a:avLst>
              <a:gd name="adj" fmla="val 125000"/>
              <a:gd name="vf" fmla="val 115470"/>
            </a:avLst>
          </a:prstGeom>
          <a:solidFill>
            <a:srgbClr val="FFCCFF"/>
          </a:solidFill>
          <a:ln w="9525">
            <a:solidFill>
              <a:srgbClr val="000000"/>
            </a:solidFill>
            <a:miter lim="800000"/>
            <a:headEnd/>
            <a:tailEnd/>
          </a:ln>
        </p:spPr>
        <p:txBody>
          <a:bodyPr/>
          <a:lstStyle/>
          <a:p>
            <a:pPr algn="ctr" eaLnBrk="1" hangingPunct="1"/>
            <a:r>
              <a:rPr lang="sv-SE" sz="1400">
                <a:solidFill>
                  <a:srgbClr val="000000"/>
                </a:solidFill>
              </a:rPr>
              <a:t>Verifikasi Administrasi </a:t>
            </a:r>
          </a:p>
          <a:p>
            <a:pPr algn="ctr" eaLnBrk="1" hangingPunct="1"/>
            <a:r>
              <a:rPr lang="sv-SE" sz="1400">
                <a:solidFill>
                  <a:srgbClr val="000000"/>
                </a:solidFill>
              </a:rPr>
              <a:t>(Penilaian Kelengkapan Dokumen) </a:t>
            </a:r>
            <a:endParaRPr lang="en-US" sz="1400">
              <a:solidFill>
                <a:srgbClr val="000000"/>
              </a:solidFill>
            </a:endParaRPr>
          </a:p>
        </p:txBody>
      </p:sp>
      <p:sp>
        <p:nvSpPr>
          <p:cNvPr id="17413" name="AutoShape 5"/>
          <p:cNvSpPr>
            <a:spLocks noChangeArrowheads="1"/>
          </p:cNvSpPr>
          <p:nvPr/>
        </p:nvSpPr>
        <p:spPr bwMode="auto">
          <a:xfrm>
            <a:off x="2667000" y="2514600"/>
            <a:ext cx="3962400" cy="685800"/>
          </a:xfrm>
          <a:prstGeom prst="hexagon">
            <a:avLst>
              <a:gd name="adj" fmla="val 144444"/>
              <a:gd name="vf" fmla="val 115470"/>
            </a:avLst>
          </a:prstGeom>
          <a:solidFill>
            <a:srgbClr val="CCFFCC"/>
          </a:solidFill>
          <a:ln w="9525">
            <a:solidFill>
              <a:srgbClr val="000000"/>
            </a:solidFill>
            <a:miter lim="800000"/>
            <a:headEnd/>
            <a:tailEnd/>
          </a:ln>
        </p:spPr>
        <p:txBody>
          <a:bodyPr/>
          <a:lstStyle/>
          <a:p>
            <a:pPr algn="ctr" eaLnBrk="1" hangingPunct="1"/>
            <a:r>
              <a:rPr lang="sv-SE" sz="1400">
                <a:solidFill>
                  <a:srgbClr val="000000"/>
                </a:solidFill>
              </a:rPr>
              <a:t>Verifikasi Teknis</a:t>
            </a:r>
          </a:p>
          <a:p>
            <a:pPr algn="ctr" eaLnBrk="1" hangingPunct="1"/>
            <a:r>
              <a:rPr lang="sv-SE" sz="1400">
                <a:solidFill>
                  <a:srgbClr val="000000"/>
                </a:solidFill>
              </a:rPr>
              <a:t>(Terhadap Isi Dokumen) </a:t>
            </a:r>
            <a:endParaRPr lang="en-US" sz="1400">
              <a:solidFill>
                <a:srgbClr val="000000"/>
              </a:solidFill>
            </a:endParaRPr>
          </a:p>
        </p:txBody>
      </p:sp>
      <p:grpSp>
        <p:nvGrpSpPr>
          <p:cNvPr id="2" name="Group 6"/>
          <p:cNvGrpSpPr>
            <a:grpSpLocks/>
          </p:cNvGrpSpPr>
          <p:nvPr/>
        </p:nvGrpSpPr>
        <p:grpSpPr bwMode="auto">
          <a:xfrm>
            <a:off x="3581400" y="4572000"/>
            <a:ext cx="2590800" cy="457200"/>
            <a:chOff x="2592" y="3120"/>
            <a:chExt cx="1632" cy="288"/>
          </a:xfrm>
        </p:grpSpPr>
        <p:sp>
          <p:nvSpPr>
            <p:cNvPr id="17438" name="AutoShape 7"/>
            <p:cNvSpPr>
              <a:spLocks noChangeArrowheads="1"/>
            </p:cNvSpPr>
            <p:nvPr/>
          </p:nvSpPr>
          <p:spPr bwMode="auto">
            <a:xfrm>
              <a:off x="2592" y="3120"/>
              <a:ext cx="1632" cy="288"/>
            </a:xfrm>
            <a:prstGeom prst="flowChartInputOutput">
              <a:avLst/>
            </a:prstGeom>
            <a:solidFill>
              <a:srgbClr val="99CCFF"/>
            </a:solidFill>
            <a:ln w="9525">
              <a:solidFill>
                <a:srgbClr val="000000"/>
              </a:solidFill>
              <a:miter lim="800000"/>
              <a:headEnd/>
              <a:tailEnd/>
            </a:ln>
          </p:spPr>
          <p:txBody>
            <a:bodyPr/>
            <a:lstStyle/>
            <a:p>
              <a:endParaRPr lang="id-ID"/>
            </a:p>
          </p:txBody>
        </p:sp>
        <p:sp>
          <p:nvSpPr>
            <p:cNvPr id="17439" name="Text Box 8"/>
            <p:cNvSpPr txBox="1">
              <a:spLocks noChangeArrowheads="1"/>
            </p:cNvSpPr>
            <p:nvPr/>
          </p:nvSpPr>
          <p:spPr bwMode="auto">
            <a:xfrm>
              <a:off x="2880" y="3168"/>
              <a:ext cx="1104" cy="166"/>
            </a:xfrm>
            <a:prstGeom prst="rect">
              <a:avLst/>
            </a:prstGeom>
            <a:noFill/>
            <a:ln w="9525">
              <a:noFill/>
              <a:miter lim="800000"/>
              <a:headEnd/>
              <a:tailEnd/>
            </a:ln>
          </p:spPr>
          <p:txBody>
            <a:bodyPr/>
            <a:lstStyle/>
            <a:p>
              <a:pPr algn="ctr" eaLnBrk="1" hangingPunct="1"/>
              <a:r>
                <a:rPr lang="sv-SE" sz="1400">
                  <a:solidFill>
                    <a:srgbClr val="000000"/>
                  </a:solidFill>
                </a:rPr>
                <a:t>Verifikasi  lapangan  </a:t>
              </a:r>
            </a:p>
            <a:p>
              <a:pPr algn="ctr" eaLnBrk="1" hangingPunct="1"/>
              <a:endParaRPr lang="sv-SE" sz="1400">
                <a:solidFill>
                  <a:srgbClr val="000000"/>
                </a:solidFill>
              </a:endParaRPr>
            </a:p>
            <a:p>
              <a:pPr eaLnBrk="1" hangingPunct="1"/>
              <a:endParaRPr lang="en-US" sz="1400"/>
            </a:p>
          </p:txBody>
        </p:sp>
      </p:grpSp>
      <p:sp>
        <p:nvSpPr>
          <p:cNvPr id="17415" name="Rectangle 9"/>
          <p:cNvSpPr>
            <a:spLocks noChangeArrowheads="1"/>
          </p:cNvSpPr>
          <p:nvPr/>
        </p:nvSpPr>
        <p:spPr bwMode="auto">
          <a:xfrm>
            <a:off x="3581400" y="5334000"/>
            <a:ext cx="2590800" cy="377825"/>
          </a:xfrm>
          <a:prstGeom prst="rect">
            <a:avLst/>
          </a:prstGeom>
          <a:solidFill>
            <a:srgbClr val="99CCFF"/>
          </a:solidFill>
          <a:ln w="9525">
            <a:solidFill>
              <a:srgbClr val="000000"/>
            </a:solidFill>
            <a:miter lim="800000"/>
            <a:headEnd/>
            <a:tailEnd/>
          </a:ln>
        </p:spPr>
        <p:txBody>
          <a:bodyPr/>
          <a:lstStyle/>
          <a:p>
            <a:pPr algn="ctr" eaLnBrk="1" hangingPunct="1"/>
            <a:r>
              <a:rPr lang="en-US" sz="1400">
                <a:solidFill>
                  <a:srgbClr val="000000"/>
                </a:solidFill>
              </a:rPr>
              <a:t>Dokumen Persetujuan</a:t>
            </a:r>
          </a:p>
        </p:txBody>
      </p:sp>
      <p:sp>
        <p:nvSpPr>
          <p:cNvPr id="17416" name="Rectangle 10"/>
          <p:cNvSpPr>
            <a:spLocks noChangeArrowheads="1"/>
          </p:cNvSpPr>
          <p:nvPr/>
        </p:nvSpPr>
        <p:spPr bwMode="auto">
          <a:xfrm>
            <a:off x="3352800" y="5867400"/>
            <a:ext cx="3203575" cy="460375"/>
          </a:xfrm>
          <a:prstGeom prst="rect">
            <a:avLst/>
          </a:prstGeom>
          <a:solidFill>
            <a:srgbClr val="99CCFF"/>
          </a:solidFill>
          <a:ln w="9525">
            <a:solidFill>
              <a:srgbClr val="000000"/>
            </a:solidFill>
            <a:miter lim="800000"/>
            <a:headEnd/>
            <a:tailEnd/>
          </a:ln>
        </p:spPr>
        <p:txBody>
          <a:bodyPr/>
          <a:lstStyle/>
          <a:p>
            <a:pPr algn="ctr" eaLnBrk="1" hangingPunct="1"/>
            <a:r>
              <a:rPr lang="en-US" sz="1400">
                <a:solidFill>
                  <a:srgbClr val="000000"/>
                </a:solidFill>
              </a:rPr>
              <a:t>Pemberian nomor registrasi B3</a:t>
            </a:r>
          </a:p>
        </p:txBody>
      </p:sp>
      <p:sp>
        <p:nvSpPr>
          <p:cNvPr id="17417" name="Oval 11"/>
          <p:cNvSpPr>
            <a:spLocks noChangeArrowheads="1"/>
          </p:cNvSpPr>
          <p:nvPr/>
        </p:nvSpPr>
        <p:spPr bwMode="auto">
          <a:xfrm>
            <a:off x="4149725" y="6477000"/>
            <a:ext cx="1489075" cy="342900"/>
          </a:xfrm>
          <a:prstGeom prst="ellipse">
            <a:avLst/>
          </a:prstGeom>
          <a:solidFill>
            <a:srgbClr val="000000"/>
          </a:solidFill>
          <a:ln w="9525">
            <a:solidFill>
              <a:srgbClr val="000000"/>
            </a:solidFill>
            <a:round/>
            <a:headEnd/>
            <a:tailEnd/>
          </a:ln>
        </p:spPr>
        <p:txBody>
          <a:bodyPr/>
          <a:lstStyle/>
          <a:p>
            <a:pPr algn="ctr" eaLnBrk="1" hangingPunct="1"/>
            <a:r>
              <a:rPr lang="en-US" sz="1400" b="1">
                <a:solidFill>
                  <a:schemeClr val="bg1"/>
                </a:solidFill>
              </a:rPr>
              <a:t>Selesai</a:t>
            </a:r>
          </a:p>
        </p:txBody>
      </p:sp>
      <p:grpSp>
        <p:nvGrpSpPr>
          <p:cNvPr id="3" name="Group 12"/>
          <p:cNvGrpSpPr>
            <a:grpSpLocks/>
          </p:cNvGrpSpPr>
          <p:nvPr/>
        </p:nvGrpSpPr>
        <p:grpSpPr bwMode="auto">
          <a:xfrm>
            <a:off x="1066800" y="3581400"/>
            <a:ext cx="3673475" cy="762000"/>
            <a:chOff x="480" y="2304"/>
            <a:chExt cx="2314" cy="480"/>
          </a:xfrm>
        </p:grpSpPr>
        <p:sp>
          <p:nvSpPr>
            <p:cNvPr id="17436" name="Text Box 13"/>
            <p:cNvSpPr txBox="1">
              <a:spLocks noChangeArrowheads="1"/>
            </p:cNvSpPr>
            <p:nvPr/>
          </p:nvSpPr>
          <p:spPr bwMode="auto">
            <a:xfrm>
              <a:off x="576" y="2368"/>
              <a:ext cx="2218" cy="413"/>
            </a:xfrm>
            <a:prstGeom prst="rect">
              <a:avLst/>
            </a:prstGeom>
            <a:noFill/>
            <a:ln w="9525">
              <a:noFill/>
              <a:miter lim="800000"/>
              <a:headEnd/>
              <a:tailEnd/>
            </a:ln>
          </p:spPr>
          <p:txBody>
            <a:bodyPr/>
            <a:lstStyle/>
            <a:p>
              <a:pPr eaLnBrk="1" hangingPunct="1"/>
              <a:r>
                <a:rPr lang="sv-SE" sz="1400"/>
                <a:t>Notifikasi  dari negara pengekspor, Verifikasi MSDS  dan Klarifikasi ke instansi terkait</a:t>
              </a:r>
              <a:endParaRPr lang="en-US" sz="1400"/>
            </a:p>
          </p:txBody>
        </p:sp>
        <p:sp>
          <p:nvSpPr>
            <p:cNvPr id="17437" name="AutoShape 14"/>
            <p:cNvSpPr>
              <a:spLocks noChangeArrowheads="1"/>
            </p:cNvSpPr>
            <p:nvPr/>
          </p:nvSpPr>
          <p:spPr bwMode="auto">
            <a:xfrm>
              <a:off x="480" y="2304"/>
              <a:ext cx="2160" cy="480"/>
            </a:xfrm>
            <a:prstGeom prst="flowChartDocument">
              <a:avLst/>
            </a:prstGeom>
            <a:noFill/>
            <a:ln w="9525">
              <a:solidFill>
                <a:schemeClr val="tx1"/>
              </a:solidFill>
              <a:miter lim="800000"/>
              <a:headEnd/>
              <a:tailEnd/>
            </a:ln>
          </p:spPr>
          <p:txBody>
            <a:bodyPr wrap="none" anchor="ctr"/>
            <a:lstStyle/>
            <a:p>
              <a:endParaRPr lang="id-ID"/>
            </a:p>
          </p:txBody>
        </p:sp>
      </p:grpSp>
      <p:sp>
        <p:nvSpPr>
          <p:cNvPr id="17419" name="AutoShape 15"/>
          <p:cNvSpPr>
            <a:spLocks noChangeArrowheads="1"/>
          </p:cNvSpPr>
          <p:nvPr/>
        </p:nvSpPr>
        <p:spPr bwMode="auto">
          <a:xfrm>
            <a:off x="4876800" y="3581400"/>
            <a:ext cx="3962400" cy="685800"/>
          </a:xfrm>
          <a:prstGeom prst="flowChartDocument">
            <a:avLst/>
          </a:prstGeom>
          <a:noFill/>
          <a:ln w="9525">
            <a:solidFill>
              <a:schemeClr val="tx1"/>
            </a:solidFill>
            <a:miter lim="800000"/>
            <a:headEnd/>
            <a:tailEnd/>
          </a:ln>
        </p:spPr>
        <p:txBody>
          <a:bodyPr wrap="none" anchor="ctr"/>
          <a:lstStyle/>
          <a:p>
            <a:pPr algn="ctr" eaLnBrk="1" hangingPunct="1"/>
            <a:r>
              <a:rPr lang="en-US" sz="1400"/>
              <a:t>Verifikasi MSDS dan Klarifikasi ke instansi terkait</a:t>
            </a:r>
          </a:p>
        </p:txBody>
      </p:sp>
      <p:sp>
        <p:nvSpPr>
          <p:cNvPr id="17420" name="Line 16"/>
          <p:cNvSpPr>
            <a:spLocks noChangeShapeType="1"/>
          </p:cNvSpPr>
          <p:nvPr/>
        </p:nvSpPr>
        <p:spPr bwMode="auto">
          <a:xfrm>
            <a:off x="4495800" y="1143000"/>
            <a:ext cx="0" cy="304800"/>
          </a:xfrm>
          <a:prstGeom prst="line">
            <a:avLst/>
          </a:prstGeom>
          <a:noFill/>
          <a:ln w="9525">
            <a:solidFill>
              <a:schemeClr val="tx1"/>
            </a:solidFill>
            <a:round/>
            <a:headEnd/>
            <a:tailEnd type="triangle" w="med" len="med"/>
          </a:ln>
        </p:spPr>
        <p:txBody>
          <a:bodyPr/>
          <a:lstStyle/>
          <a:p>
            <a:endParaRPr lang="id-ID"/>
          </a:p>
        </p:txBody>
      </p:sp>
      <p:sp>
        <p:nvSpPr>
          <p:cNvPr id="17421" name="Line 17"/>
          <p:cNvSpPr>
            <a:spLocks noChangeShapeType="1"/>
          </p:cNvSpPr>
          <p:nvPr/>
        </p:nvSpPr>
        <p:spPr bwMode="auto">
          <a:xfrm>
            <a:off x="4495800" y="2286000"/>
            <a:ext cx="0" cy="228600"/>
          </a:xfrm>
          <a:prstGeom prst="line">
            <a:avLst/>
          </a:prstGeom>
          <a:noFill/>
          <a:ln w="9525">
            <a:solidFill>
              <a:schemeClr val="tx1"/>
            </a:solidFill>
            <a:round/>
            <a:headEnd/>
            <a:tailEnd type="triangle" w="med" len="med"/>
          </a:ln>
        </p:spPr>
        <p:txBody>
          <a:bodyPr/>
          <a:lstStyle/>
          <a:p>
            <a:endParaRPr lang="id-ID"/>
          </a:p>
        </p:txBody>
      </p:sp>
      <p:sp>
        <p:nvSpPr>
          <p:cNvPr id="17422" name="Line 18"/>
          <p:cNvSpPr>
            <a:spLocks noChangeShapeType="1"/>
          </p:cNvSpPr>
          <p:nvPr/>
        </p:nvSpPr>
        <p:spPr bwMode="auto">
          <a:xfrm>
            <a:off x="4572000" y="3200400"/>
            <a:ext cx="0" cy="152400"/>
          </a:xfrm>
          <a:prstGeom prst="line">
            <a:avLst/>
          </a:prstGeom>
          <a:noFill/>
          <a:ln w="9525">
            <a:solidFill>
              <a:schemeClr val="tx1"/>
            </a:solidFill>
            <a:round/>
            <a:headEnd/>
            <a:tailEnd/>
          </a:ln>
        </p:spPr>
        <p:txBody>
          <a:bodyPr/>
          <a:lstStyle/>
          <a:p>
            <a:endParaRPr lang="id-ID"/>
          </a:p>
        </p:txBody>
      </p:sp>
      <p:sp>
        <p:nvSpPr>
          <p:cNvPr id="17423" name="Line 19"/>
          <p:cNvSpPr>
            <a:spLocks noChangeShapeType="1"/>
          </p:cNvSpPr>
          <p:nvPr/>
        </p:nvSpPr>
        <p:spPr bwMode="auto">
          <a:xfrm>
            <a:off x="3048000" y="3352800"/>
            <a:ext cx="3581400" cy="0"/>
          </a:xfrm>
          <a:prstGeom prst="line">
            <a:avLst/>
          </a:prstGeom>
          <a:noFill/>
          <a:ln w="9525">
            <a:solidFill>
              <a:schemeClr val="tx1"/>
            </a:solidFill>
            <a:round/>
            <a:headEnd/>
            <a:tailEnd/>
          </a:ln>
        </p:spPr>
        <p:txBody>
          <a:bodyPr/>
          <a:lstStyle/>
          <a:p>
            <a:endParaRPr lang="id-ID"/>
          </a:p>
        </p:txBody>
      </p:sp>
      <p:sp>
        <p:nvSpPr>
          <p:cNvPr id="17424" name="Line 20"/>
          <p:cNvSpPr>
            <a:spLocks noChangeShapeType="1"/>
          </p:cNvSpPr>
          <p:nvPr/>
        </p:nvSpPr>
        <p:spPr bwMode="auto">
          <a:xfrm>
            <a:off x="3048000" y="3352800"/>
            <a:ext cx="0" cy="228600"/>
          </a:xfrm>
          <a:prstGeom prst="line">
            <a:avLst/>
          </a:prstGeom>
          <a:noFill/>
          <a:ln w="9525">
            <a:solidFill>
              <a:schemeClr val="tx1"/>
            </a:solidFill>
            <a:round/>
            <a:headEnd/>
            <a:tailEnd type="triangle" w="med" len="med"/>
          </a:ln>
        </p:spPr>
        <p:txBody>
          <a:bodyPr/>
          <a:lstStyle/>
          <a:p>
            <a:endParaRPr lang="id-ID"/>
          </a:p>
        </p:txBody>
      </p:sp>
      <p:sp>
        <p:nvSpPr>
          <p:cNvPr id="17425" name="Line 21"/>
          <p:cNvSpPr>
            <a:spLocks noChangeShapeType="1"/>
          </p:cNvSpPr>
          <p:nvPr/>
        </p:nvSpPr>
        <p:spPr bwMode="auto">
          <a:xfrm>
            <a:off x="6629400" y="3352800"/>
            <a:ext cx="0" cy="228600"/>
          </a:xfrm>
          <a:prstGeom prst="line">
            <a:avLst/>
          </a:prstGeom>
          <a:noFill/>
          <a:ln w="9525">
            <a:solidFill>
              <a:schemeClr val="tx1"/>
            </a:solidFill>
            <a:round/>
            <a:headEnd/>
            <a:tailEnd type="triangle" w="med" len="med"/>
          </a:ln>
        </p:spPr>
        <p:txBody>
          <a:bodyPr/>
          <a:lstStyle/>
          <a:p>
            <a:endParaRPr lang="id-ID"/>
          </a:p>
        </p:txBody>
      </p:sp>
      <p:sp>
        <p:nvSpPr>
          <p:cNvPr id="17426" name="Line 22"/>
          <p:cNvSpPr>
            <a:spLocks noChangeShapeType="1"/>
          </p:cNvSpPr>
          <p:nvPr/>
        </p:nvSpPr>
        <p:spPr bwMode="auto">
          <a:xfrm>
            <a:off x="4800600" y="5029200"/>
            <a:ext cx="0" cy="304800"/>
          </a:xfrm>
          <a:prstGeom prst="line">
            <a:avLst/>
          </a:prstGeom>
          <a:noFill/>
          <a:ln w="9525">
            <a:solidFill>
              <a:schemeClr val="tx1"/>
            </a:solidFill>
            <a:round/>
            <a:headEnd/>
            <a:tailEnd type="triangle" w="med" len="med"/>
          </a:ln>
        </p:spPr>
        <p:txBody>
          <a:bodyPr/>
          <a:lstStyle/>
          <a:p>
            <a:endParaRPr lang="id-ID"/>
          </a:p>
        </p:txBody>
      </p:sp>
      <p:sp>
        <p:nvSpPr>
          <p:cNvPr id="17427" name="Line 23"/>
          <p:cNvSpPr>
            <a:spLocks noChangeShapeType="1"/>
          </p:cNvSpPr>
          <p:nvPr/>
        </p:nvSpPr>
        <p:spPr bwMode="auto">
          <a:xfrm>
            <a:off x="4800600" y="5715000"/>
            <a:ext cx="0" cy="152400"/>
          </a:xfrm>
          <a:prstGeom prst="line">
            <a:avLst/>
          </a:prstGeom>
          <a:noFill/>
          <a:ln w="9525">
            <a:solidFill>
              <a:schemeClr val="tx1"/>
            </a:solidFill>
            <a:round/>
            <a:headEnd/>
            <a:tailEnd type="triangle" w="med" len="med"/>
          </a:ln>
        </p:spPr>
        <p:txBody>
          <a:bodyPr/>
          <a:lstStyle/>
          <a:p>
            <a:endParaRPr lang="id-ID"/>
          </a:p>
        </p:txBody>
      </p:sp>
      <p:sp>
        <p:nvSpPr>
          <p:cNvPr id="17428" name="Line 24"/>
          <p:cNvSpPr>
            <a:spLocks noChangeShapeType="1"/>
          </p:cNvSpPr>
          <p:nvPr/>
        </p:nvSpPr>
        <p:spPr bwMode="auto">
          <a:xfrm>
            <a:off x="4800600" y="6324600"/>
            <a:ext cx="0" cy="152400"/>
          </a:xfrm>
          <a:prstGeom prst="line">
            <a:avLst/>
          </a:prstGeom>
          <a:noFill/>
          <a:ln w="9525">
            <a:solidFill>
              <a:schemeClr val="tx1"/>
            </a:solidFill>
            <a:round/>
            <a:headEnd/>
            <a:tailEnd type="triangle" w="med" len="med"/>
          </a:ln>
        </p:spPr>
        <p:txBody>
          <a:bodyPr/>
          <a:lstStyle/>
          <a:p>
            <a:endParaRPr lang="id-ID"/>
          </a:p>
        </p:txBody>
      </p:sp>
      <p:sp>
        <p:nvSpPr>
          <p:cNvPr id="17429" name="Line 25"/>
          <p:cNvSpPr>
            <a:spLocks noChangeShapeType="1"/>
          </p:cNvSpPr>
          <p:nvPr/>
        </p:nvSpPr>
        <p:spPr bwMode="auto">
          <a:xfrm>
            <a:off x="4343400" y="4267200"/>
            <a:ext cx="0" cy="228600"/>
          </a:xfrm>
          <a:prstGeom prst="line">
            <a:avLst/>
          </a:prstGeom>
          <a:noFill/>
          <a:ln w="9525">
            <a:solidFill>
              <a:schemeClr val="tx1"/>
            </a:solidFill>
            <a:round/>
            <a:headEnd/>
            <a:tailEnd type="triangle" w="med" len="med"/>
          </a:ln>
        </p:spPr>
        <p:txBody>
          <a:bodyPr/>
          <a:lstStyle/>
          <a:p>
            <a:endParaRPr lang="id-ID"/>
          </a:p>
        </p:txBody>
      </p:sp>
      <p:sp>
        <p:nvSpPr>
          <p:cNvPr id="17430" name="Line 26"/>
          <p:cNvSpPr>
            <a:spLocks noChangeShapeType="1"/>
          </p:cNvSpPr>
          <p:nvPr/>
        </p:nvSpPr>
        <p:spPr bwMode="auto">
          <a:xfrm>
            <a:off x="5486400" y="4267200"/>
            <a:ext cx="0" cy="228600"/>
          </a:xfrm>
          <a:prstGeom prst="line">
            <a:avLst/>
          </a:prstGeom>
          <a:noFill/>
          <a:ln w="9525">
            <a:solidFill>
              <a:schemeClr val="tx1"/>
            </a:solidFill>
            <a:round/>
            <a:headEnd/>
            <a:tailEnd type="triangle" w="med" len="med"/>
          </a:ln>
        </p:spPr>
        <p:txBody>
          <a:bodyPr/>
          <a:lstStyle/>
          <a:p>
            <a:endParaRPr lang="id-ID"/>
          </a:p>
        </p:txBody>
      </p:sp>
      <p:sp>
        <p:nvSpPr>
          <p:cNvPr id="17431" name="Line 27"/>
          <p:cNvSpPr>
            <a:spLocks noChangeShapeType="1"/>
          </p:cNvSpPr>
          <p:nvPr/>
        </p:nvSpPr>
        <p:spPr bwMode="auto">
          <a:xfrm flipH="1">
            <a:off x="1600200" y="1828800"/>
            <a:ext cx="990600" cy="0"/>
          </a:xfrm>
          <a:prstGeom prst="line">
            <a:avLst/>
          </a:prstGeom>
          <a:noFill/>
          <a:ln w="9525">
            <a:solidFill>
              <a:srgbClr val="FF3300"/>
            </a:solidFill>
            <a:round/>
            <a:headEnd/>
            <a:tailEnd/>
          </a:ln>
        </p:spPr>
        <p:txBody>
          <a:bodyPr/>
          <a:lstStyle/>
          <a:p>
            <a:endParaRPr lang="id-ID"/>
          </a:p>
        </p:txBody>
      </p:sp>
      <p:sp>
        <p:nvSpPr>
          <p:cNvPr id="17432" name="Line 28"/>
          <p:cNvSpPr>
            <a:spLocks noChangeShapeType="1"/>
          </p:cNvSpPr>
          <p:nvPr/>
        </p:nvSpPr>
        <p:spPr bwMode="auto">
          <a:xfrm>
            <a:off x="1600200" y="1295400"/>
            <a:ext cx="2895600" cy="0"/>
          </a:xfrm>
          <a:prstGeom prst="line">
            <a:avLst/>
          </a:prstGeom>
          <a:noFill/>
          <a:ln w="9525">
            <a:solidFill>
              <a:srgbClr val="FF3300"/>
            </a:solidFill>
            <a:round/>
            <a:headEnd/>
            <a:tailEnd type="triangle" w="med" len="med"/>
          </a:ln>
        </p:spPr>
        <p:txBody>
          <a:bodyPr/>
          <a:lstStyle/>
          <a:p>
            <a:endParaRPr lang="id-ID"/>
          </a:p>
        </p:txBody>
      </p:sp>
      <p:sp>
        <p:nvSpPr>
          <p:cNvPr id="17433" name="Line 29"/>
          <p:cNvSpPr>
            <a:spLocks noChangeShapeType="1"/>
          </p:cNvSpPr>
          <p:nvPr/>
        </p:nvSpPr>
        <p:spPr bwMode="auto">
          <a:xfrm>
            <a:off x="1600200" y="1295400"/>
            <a:ext cx="0" cy="533400"/>
          </a:xfrm>
          <a:prstGeom prst="line">
            <a:avLst/>
          </a:prstGeom>
          <a:noFill/>
          <a:ln w="9525">
            <a:solidFill>
              <a:srgbClr val="FF3300"/>
            </a:solidFill>
            <a:round/>
            <a:headEnd/>
            <a:tailEnd/>
          </a:ln>
        </p:spPr>
        <p:txBody>
          <a:bodyPr/>
          <a:lstStyle/>
          <a:p>
            <a:endParaRPr lang="id-ID"/>
          </a:p>
        </p:txBody>
      </p:sp>
      <p:sp>
        <p:nvSpPr>
          <p:cNvPr id="17434" name="Text Box 30"/>
          <p:cNvSpPr txBox="1">
            <a:spLocks noChangeArrowheads="1"/>
          </p:cNvSpPr>
          <p:nvPr/>
        </p:nvSpPr>
        <p:spPr bwMode="auto">
          <a:xfrm>
            <a:off x="1600200" y="1382713"/>
            <a:ext cx="617538" cy="304800"/>
          </a:xfrm>
          <a:prstGeom prst="rect">
            <a:avLst/>
          </a:prstGeom>
          <a:noFill/>
          <a:ln w="9525">
            <a:noFill/>
            <a:miter lim="800000"/>
            <a:headEnd/>
            <a:tailEnd/>
          </a:ln>
        </p:spPr>
        <p:txBody>
          <a:bodyPr wrap="none">
            <a:spAutoFit/>
          </a:bodyPr>
          <a:lstStyle/>
          <a:p>
            <a:pPr eaLnBrk="1" hangingPunct="1"/>
            <a:r>
              <a:rPr lang="en-US" sz="1400"/>
              <a:t>Tidak</a:t>
            </a:r>
          </a:p>
        </p:txBody>
      </p:sp>
      <p:sp>
        <p:nvSpPr>
          <p:cNvPr id="17435" name="Text Box 31"/>
          <p:cNvSpPr txBox="1">
            <a:spLocks noChangeArrowheads="1"/>
          </p:cNvSpPr>
          <p:nvPr/>
        </p:nvSpPr>
        <p:spPr bwMode="auto">
          <a:xfrm>
            <a:off x="4627563" y="2220913"/>
            <a:ext cx="401637" cy="304800"/>
          </a:xfrm>
          <a:prstGeom prst="rect">
            <a:avLst/>
          </a:prstGeom>
          <a:noFill/>
          <a:ln w="9525">
            <a:noFill/>
            <a:miter lim="800000"/>
            <a:headEnd/>
            <a:tailEnd/>
          </a:ln>
        </p:spPr>
        <p:txBody>
          <a:bodyPr wrap="none">
            <a:spAutoFit/>
          </a:bodyPr>
          <a:lstStyle/>
          <a:p>
            <a:pPr eaLnBrk="1" hangingPunct="1"/>
            <a:r>
              <a:rPr lang="en-US" sz="1400"/>
              <a:t>Ya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500042"/>
            <a:ext cx="3821113" cy="703283"/>
          </a:xfrm>
          <a:noFill/>
        </p:spPr>
        <p:txBody>
          <a:bodyPr anchor="b">
            <a:noAutofit/>
          </a:bodyPr>
          <a:lstStyle/>
          <a:p>
            <a:pPr algn="l" eaLnBrk="1" hangingPunct="1"/>
            <a:r>
              <a:rPr lang="en-US" sz="3600" b="1" dirty="0" smtClean="0">
                <a:solidFill>
                  <a:srgbClr val="0070C0"/>
                </a:solidFill>
                <a:effectLst>
                  <a:outerShdw blurRad="38100" dist="38100" dir="2700000" algn="tl">
                    <a:srgbClr val="000000">
                      <a:alpha val="43137"/>
                    </a:srgbClr>
                  </a:outerShdw>
                </a:effectLst>
                <a:latin typeface="+mn-lt"/>
              </a:rPr>
              <a:t>IMPOR B3</a:t>
            </a:r>
          </a:p>
        </p:txBody>
      </p:sp>
      <p:sp>
        <p:nvSpPr>
          <p:cNvPr id="18435" name="Rectangle 3"/>
          <p:cNvSpPr>
            <a:spLocks noGrp="1" noChangeArrowheads="1"/>
          </p:cNvSpPr>
          <p:nvPr>
            <p:ph type="body" idx="1"/>
          </p:nvPr>
        </p:nvSpPr>
        <p:spPr>
          <a:xfrm>
            <a:off x="381000" y="1447800"/>
            <a:ext cx="8763000" cy="4648200"/>
          </a:xfrm>
          <a:noFill/>
        </p:spPr>
        <p:txBody>
          <a:bodyPr/>
          <a:lstStyle/>
          <a:p>
            <a:pPr eaLnBrk="1" hangingPunct="1">
              <a:lnSpc>
                <a:spcPct val="90000"/>
              </a:lnSpc>
            </a:pPr>
            <a:r>
              <a:rPr lang="en-US" sz="2400" dirty="0" smtClean="0"/>
              <a:t>B3 yang </a:t>
            </a:r>
            <a:r>
              <a:rPr lang="en-US" sz="2400" dirty="0" err="1" smtClean="0"/>
              <a:t>terbatas</a:t>
            </a:r>
            <a:r>
              <a:rPr lang="en-US" sz="2400" dirty="0" smtClean="0"/>
              <a:t> </a:t>
            </a:r>
            <a:r>
              <a:rPr lang="en-US" sz="2400" dirty="0" err="1" smtClean="0"/>
              <a:t>dipergunakan</a:t>
            </a:r>
            <a:r>
              <a:rPr lang="en-US" sz="2400" dirty="0" smtClean="0"/>
              <a:t> </a:t>
            </a:r>
            <a:r>
              <a:rPr lang="en-US" sz="2400" dirty="0" err="1" smtClean="0"/>
              <a:t>dan</a:t>
            </a:r>
            <a:r>
              <a:rPr lang="en-US" sz="2400" dirty="0" smtClean="0"/>
              <a:t> </a:t>
            </a:r>
            <a:r>
              <a:rPr lang="en-US" sz="2400" dirty="0" err="1" smtClean="0"/>
              <a:t>atau</a:t>
            </a:r>
            <a:r>
              <a:rPr lang="en-US" sz="2400" dirty="0" smtClean="0"/>
              <a:t> </a:t>
            </a:r>
            <a:r>
              <a:rPr lang="en-US" sz="2400" dirty="0" err="1" smtClean="0"/>
              <a:t>yg</a:t>
            </a:r>
            <a:r>
              <a:rPr lang="en-US" sz="2400" dirty="0" smtClean="0"/>
              <a:t> </a:t>
            </a:r>
            <a:r>
              <a:rPr lang="en-US" sz="2400" dirty="0" err="1" smtClean="0"/>
              <a:t>pertama</a:t>
            </a:r>
            <a:r>
              <a:rPr lang="en-US" sz="2400" dirty="0" smtClean="0"/>
              <a:t> kali </a:t>
            </a:r>
            <a:r>
              <a:rPr lang="en-US" sz="2400" dirty="0" err="1" smtClean="0"/>
              <a:t>diimpor</a:t>
            </a:r>
            <a:r>
              <a:rPr lang="en-US" sz="2400" dirty="0" smtClean="0"/>
              <a:t> </a:t>
            </a:r>
            <a:r>
              <a:rPr lang="en-US" sz="2400" dirty="0" err="1" smtClean="0"/>
              <a:t>dan</a:t>
            </a:r>
            <a:r>
              <a:rPr lang="en-US" sz="2400" dirty="0" smtClean="0"/>
              <a:t> </a:t>
            </a:r>
            <a:r>
              <a:rPr lang="en-US" sz="2400" dirty="0" err="1" smtClean="0"/>
              <a:t>atau</a:t>
            </a:r>
            <a:r>
              <a:rPr lang="en-US" sz="2400" dirty="0" smtClean="0"/>
              <a:t> </a:t>
            </a:r>
            <a:r>
              <a:rPr lang="en-US" sz="2400" dirty="0" err="1" smtClean="0"/>
              <a:t>yg</a:t>
            </a:r>
            <a:r>
              <a:rPr lang="en-US" sz="2400" dirty="0" smtClean="0"/>
              <a:t> </a:t>
            </a:r>
            <a:r>
              <a:rPr lang="en-US" sz="2400" dirty="0" err="1" smtClean="0"/>
              <a:t>tidak</a:t>
            </a:r>
            <a:r>
              <a:rPr lang="en-US" sz="2400" dirty="0" smtClean="0"/>
              <a:t> </a:t>
            </a:r>
            <a:r>
              <a:rPr lang="en-US" sz="2400" dirty="0" err="1" smtClean="0"/>
              <a:t>terdapat</a:t>
            </a:r>
            <a:r>
              <a:rPr lang="en-US" sz="2400" dirty="0" smtClean="0"/>
              <a:t> </a:t>
            </a:r>
            <a:r>
              <a:rPr lang="en-US" sz="2400" dirty="0" err="1" smtClean="0"/>
              <a:t>dalam</a:t>
            </a:r>
            <a:r>
              <a:rPr lang="en-US" sz="2400" dirty="0" smtClean="0"/>
              <a:t> </a:t>
            </a:r>
            <a:r>
              <a:rPr lang="en-US" sz="2400" dirty="0" err="1" smtClean="0"/>
              <a:t>daftar</a:t>
            </a:r>
            <a:r>
              <a:rPr lang="en-US" sz="2400" dirty="0" smtClean="0"/>
              <a:t> </a:t>
            </a:r>
            <a:r>
              <a:rPr lang="en-US" sz="2400" dirty="0" err="1" smtClean="0"/>
              <a:t>wajib</a:t>
            </a:r>
            <a:r>
              <a:rPr lang="en-US" sz="2400" dirty="0" smtClean="0"/>
              <a:t> </a:t>
            </a:r>
            <a:r>
              <a:rPr lang="en-US" sz="2400" dirty="0" err="1" smtClean="0"/>
              <a:t>notifikasi</a:t>
            </a:r>
            <a:r>
              <a:rPr lang="en-US" sz="2400" dirty="0" smtClean="0"/>
              <a:t>;</a:t>
            </a:r>
          </a:p>
          <a:p>
            <a:pPr eaLnBrk="1" hangingPunct="1">
              <a:lnSpc>
                <a:spcPct val="90000"/>
              </a:lnSpc>
            </a:pPr>
            <a:r>
              <a:rPr lang="en-US" sz="2400" dirty="0" err="1" smtClean="0"/>
              <a:t>Notifikasi</a:t>
            </a:r>
            <a:r>
              <a:rPr lang="en-US" sz="2400" dirty="0" smtClean="0"/>
              <a:t> </a:t>
            </a:r>
            <a:r>
              <a:rPr lang="en-US" sz="2400" dirty="0" err="1" smtClean="0"/>
              <a:t>wajib</a:t>
            </a:r>
            <a:r>
              <a:rPr lang="en-US" sz="2400" dirty="0" smtClean="0"/>
              <a:t> </a:t>
            </a:r>
            <a:r>
              <a:rPr lang="en-US" sz="2400" dirty="0" err="1" smtClean="0"/>
              <a:t>disampaikan</a:t>
            </a:r>
            <a:r>
              <a:rPr lang="en-US" sz="2400" dirty="0" smtClean="0"/>
              <a:t> </a:t>
            </a:r>
            <a:r>
              <a:rPr lang="en-US" sz="2400" dirty="0" err="1" smtClean="0"/>
              <a:t>oleh</a:t>
            </a:r>
            <a:r>
              <a:rPr lang="en-US" sz="2400" dirty="0" smtClean="0"/>
              <a:t> </a:t>
            </a:r>
            <a:r>
              <a:rPr lang="en-US" sz="2400" dirty="0" err="1" smtClean="0"/>
              <a:t>otoritas</a:t>
            </a:r>
            <a:r>
              <a:rPr lang="en-US" sz="2400" dirty="0"/>
              <a:t> </a:t>
            </a:r>
            <a:r>
              <a:rPr lang="en-US" sz="2400" dirty="0" err="1" smtClean="0"/>
              <a:t>negara</a:t>
            </a:r>
            <a:r>
              <a:rPr lang="en-US" sz="2400" dirty="0" smtClean="0"/>
              <a:t> </a:t>
            </a:r>
            <a:r>
              <a:rPr lang="en-US" sz="2400" dirty="0" err="1" smtClean="0"/>
              <a:t>pengekspor</a:t>
            </a:r>
            <a:r>
              <a:rPr lang="en-US" sz="2400" dirty="0" smtClean="0"/>
              <a:t> </a:t>
            </a:r>
            <a:r>
              <a:rPr lang="en-US" sz="2400" dirty="0" err="1" smtClean="0"/>
              <a:t>kepada</a:t>
            </a:r>
            <a:r>
              <a:rPr lang="en-US" sz="2400" dirty="0" smtClean="0"/>
              <a:t> </a:t>
            </a:r>
            <a:r>
              <a:rPr lang="en-US" sz="2400" dirty="0" err="1" smtClean="0"/>
              <a:t>otoritas</a:t>
            </a:r>
            <a:r>
              <a:rPr lang="en-US" sz="2400" dirty="0"/>
              <a:t> </a:t>
            </a:r>
            <a:r>
              <a:rPr lang="en-US" sz="2400" dirty="0" err="1" smtClean="0"/>
              <a:t>negara</a:t>
            </a:r>
            <a:r>
              <a:rPr lang="en-US" sz="2400" dirty="0" smtClean="0"/>
              <a:t> </a:t>
            </a:r>
            <a:r>
              <a:rPr lang="en-US" sz="2400" dirty="0" err="1" smtClean="0"/>
              <a:t>pengimpor</a:t>
            </a:r>
            <a:endParaRPr lang="en-US" sz="2400" dirty="0" smtClean="0"/>
          </a:p>
          <a:p>
            <a:pPr eaLnBrk="1" hangingPunct="1">
              <a:lnSpc>
                <a:spcPct val="90000"/>
              </a:lnSpc>
            </a:pPr>
            <a:r>
              <a:rPr lang="en-US" sz="2400" dirty="0" err="1" smtClean="0"/>
              <a:t>Persetujuan</a:t>
            </a:r>
            <a:r>
              <a:rPr lang="en-US" sz="2400" dirty="0" smtClean="0"/>
              <a:t> </a:t>
            </a:r>
            <a:r>
              <a:rPr lang="en-US" sz="2400" dirty="0" err="1" smtClean="0"/>
              <a:t>impor</a:t>
            </a:r>
            <a:r>
              <a:rPr lang="en-US" sz="2400" dirty="0" smtClean="0"/>
              <a:t> </a:t>
            </a:r>
            <a:r>
              <a:rPr lang="en-US" sz="2400" dirty="0" err="1" smtClean="0"/>
              <a:t>diterbitkan</a:t>
            </a:r>
            <a:r>
              <a:rPr lang="en-US" sz="2400" dirty="0" smtClean="0"/>
              <a:t> </a:t>
            </a:r>
            <a:r>
              <a:rPr lang="en-US" sz="2400" dirty="0" err="1" smtClean="0"/>
              <a:t>setelah</a:t>
            </a:r>
            <a:r>
              <a:rPr lang="en-US" sz="2400" dirty="0" smtClean="0"/>
              <a:t> </a:t>
            </a:r>
            <a:r>
              <a:rPr lang="en-US" sz="2400" dirty="0" err="1" smtClean="0"/>
              <a:t>ada</a:t>
            </a:r>
            <a:r>
              <a:rPr lang="en-US" sz="2400" dirty="0" smtClean="0"/>
              <a:t> </a:t>
            </a:r>
            <a:r>
              <a:rPr lang="en-US" sz="2400" dirty="0" err="1" smtClean="0"/>
              <a:t>notifikasi</a:t>
            </a:r>
            <a:r>
              <a:rPr lang="en-US" sz="2400" dirty="0" smtClean="0"/>
              <a:t> </a:t>
            </a:r>
            <a:r>
              <a:rPr lang="en-US" sz="2400" dirty="0" err="1" smtClean="0"/>
              <a:t>dari</a:t>
            </a:r>
            <a:r>
              <a:rPr lang="en-US" sz="2400" dirty="0" smtClean="0"/>
              <a:t> </a:t>
            </a:r>
            <a:r>
              <a:rPr lang="en-US" sz="2400" dirty="0" err="1" smtClean="0"/>
              <a:t>negara</a:t>
            </a:r>
            <a:r>
              <a:rPr lang="en-US" sz="2400" dirty="0" smtClean="0"/>
              <a:t> </a:t>
            </a:r>
            <a:r>
              <a:rPr lang="en-US" sz="2400" dirty="0" err="1" smtClean="0"/>
              <a:t>pengekspor</a:t>
            </a:r>
            <a:r>
              <a:rPr lang="en-US" sz="2400" dirty="0" smtClean="0"/>
              <a:t> </a:t>
            </a:r>
            <a:r>
              <a:rPr lang="en-US" sz="2400" dirty="0" err="1" smtClean="0"/>
              <a:t>dan</a:t>
            </a:r>
            <a:r>
              <a:rPr lang="en-US" sz="2400" dirty="0" smtClean="0"/>
              <a:t> </a:t>
            </a:r>
            <a:r>
              <a:rPr lang="en-US" sz="2400" dirty="0" err="1" smtClean="0"/>
              <a:t>rekomendasi</a:t>
            </a:r>
            <a:r>
              <a:rPr lang="en-US" sz="2400" dirty="0" smtClean="0"/>
              <a:t> </a:t>
            </a:r>
            <a:r>
              <a:rPr lang="en-US" sz="2400" dirty="0" err="1" smtClean="0"/>
              <a:t>dari</a:t>
            </a:r>
            <a:r>
              <a:rPr lang="en-US" sz="2400" dirty="0" smtClean="0"/>
              <a:t>  </a:t>
            </a:r>
            <a:r>
              <a:rPr lang="en-US" sz="2400" dirty="0" err="1" smtClean="0"/>
              <a:t>negara</a:t>
            </a:r>
            <a:r>
              <a:rPr lang="en-US" sz="2400" dirty="0" smtClean="0"/>
              <a:t> </a:t>
            </a:r>
            <a:r>
              <a:rPr lang="en-US" sz="2400" dirty="0" err="1" smtClean="0"/>
              <a:t>pengimpor</a:t>
            </a:r>
            <a:endParaRPr lang="en-US" sz="2400" dirty="0" smtClean="0"/>
          </a:p>
          <a:p>
            <a:pPr eaLnBrk="1" hangingPunct="1">
              <a:lnSpc>
                <a:spcPct val="90000"/>
              </a:lnSpc>
            </a:pPr>
            <a:r>
              <a:rPr lang="en-US" sz="2400" dirty="0" err="1" smtClean="0"/>
              <a:t>Pelaksanaan</a:t>
            </a:r>
            <a:r>
              <a:rPr lang="en-US" sz="2400" dirty="0" smtClean="0"/>
              <a:t> </a:t>
            </a:r>
            <a:r>
              <a:rPr lang="en-US" sz="2400" dirty="0" err="1" smtClean="0"/>
              <a:t>notifikasi</a:t>
            </a:r>
            <a:r>
              <a:rPr lang="en-US" sz="2400" dirty="0" smtClean="0">
                <a:sym typeface="Wingdings" pitchFamily="2" charset="2"/>
              </a:rPr>
              <a:t> 1(</a:t>
            </a:r>
            <a:r>
              <a:rPr lang="en-US" sz="2400" dirty="0" err="1" smtClean="0">
                <a:sym typeface="Wingdings" pitchFamily="2" charset="2"/>
              </a:rPr>
              <a:t>satu</a:t>
            </a:r>
            <a:r>
              <a:rPr lang="en-US" sz="2400" dirty="0" smtClean="0">
                <a:sym typeface="Wingdings" pitchFamily="2" charset="2"/>
              </a:rPr>
              <a:t>) x </a:t>
            </a:r>
            <a:r>
              <a:rPr lang="en-US" sz="2400" dirty="0" err="1" smtClean="0">
                <a:sym typeface="Wingdings" pitchFamily="2" charset="2"/>
              </a:rPr>
              <a:t>dalam</a:t>
            </a:r>
            <a:r>
              <a:rPr lang="en-US" sz="2400" dirty="0" smtClean="0">
                <a:sym typeface="Wingdings" pitchFamily="2" charset="2"/>
              </a:rPr>
              <a:t> 1 (</a:t>
            </a:r>
            <a:r>
              <a:rPr lang="en-US" sz="2400" dirty="0" err="1" smtClean="0">
                <a:sym typeface="Wingdings" pitchFamily="2" charset="2"/>
              </a:rPr>
              <a:t>satu</a:t>
            </a:r>
            <a:r>
              <a:rPr lang="en-US" sz="2400" dirty="0" smtClean="0">
                <a:sym typeface="Wingdings" pitchFamily="2" charset="2"/>
              </a:rPr>
              <a:t>) </a:t>
            </a:r>
            <a:r>
              <a:rPr lang="en-US" sz="2400" dirty="0" err="1" smtClean="0">
                <a:sym typeface="Wingdings" pitchFamily="2" charset="2"/>
              </a:rPr>
              <a:t>tahun</a:t>
            </a:r>
            <a:r>
              <a:rPr lang="en-US" sz="2400" dirty="0" smtClean="0">
                <a:sym typeface="Wingdings" pitchFamily="2" charset="2"/>
              </a:rPr>
              <a:t> </a:t>
            </a:r>
            <a:r>
              <a:rPr lang="en-US" sz="2400" dirty="0" err="1" smtClean="0">
                <a:sym typeface="Wingdings" pitchFamily="2" charset="2"/>
              </a:rPr>
              <a:t>dengan</a:t>
            </a:r>
            <a:r>
              <a:rPr lang="en-US" sz="2400" dirty="0" smtClean="0">
                <a:sym typeface="Wingdings" pitchFamily="2" charset="2"/>
              </a:rPr>
              <a:t> </a:t>
            </a:r>
            <a:r>
              <a:rPr lang="en-US" sz="2400" dirty="0" err="1" smtClean="0">
                <a:sym typeface="Wingdings" pitchFamily="2" charset="2"/>
              </a:rPr>
              <a:t>syarat</a:t>
            </a:r>
            <a:r>
              <a:rPr lang="en-US" sz="2400" dirty="0" smtClean="0">
                <a:sym typeface="Wingdings" pitchFamily="2" charset="2"/>
              </a:rPr>
              <a:t> :</a:t>
            </a:r>
            <a:endParaRPr lang="en-US" sz="2400" dirty="0" smtClean="0"/>
          </a:p>
          <a:p>
            <a:pPr lvl="1" eaLnBrk="1" hangingPunct="1">
              <a:lnSpc>
                <a:spcPct val="90000"/>
              </a:lnSpc>
            </a:pPr>
            <a:r>
              <a:rPr lang="en-US" sz="2400" dirty="0" err="1" smtClean="0"/>
              <a:t>Jenis</a:t>
            </a:r>
            <a:r>
              <a:rPr lang="en-US" sz="2400" dirty="0" smtClean="0"/>
              <a:t> B3, </a:t>
            </a:r>
            <a:r>
              <a:rPr lang="en-US" sz="2400" dirty="0" err="1" smtClean="0"/>
              <a:t>banyaknya</a:t>
            </a:r>
            <a:r>
              <a:rPr lang="en-US" sz="2400" dirty="0" smtClean="0"/>
              <a:t> </a:t>
            </a:r>
            <a:r>
              <a:rPr lang="en-US" sz="2400" dirty="0" err="1" smtClean="0"/>
              <a:t>pengiriman</a:t>
            </a:r>
            <a:r>
              <a:rPr lang="en-US" sz="2400" dirty="0" smtClean="0"/>
              <a:t>, Negara </a:t>
            </a:r>
            <a:r>
              <a:rPr lang="en-US" sz="2400" dirty="0" err="1" smtClean="0"/>
              <a:t>pengirim</a:t>
            </a:r>
            <a:r>
              <a:rPr lang="en-US" sz="2400" dirty="0" smtClean="0"/>
              <a:t>, </a:t>
            </a:r>
            <a:r>
              <a:rPr lang="en-US" sz="2400" dirty="0" err="1" smtClean="0"/>
              <a:t>Eksportir</a:t>
            </a:r>
            <a:r>
              <a:rPr lang="en-US" sz="2400" dirty="0" smtClean="0"/>
              <a:t>, </a:t>
            </a:r>
            <a:r>
              <a:rPr lang="en-US" sz="2400" dirty="0" err="1" smtClean="0"/>
              <a:t>Periode</a:t>
            </a:r>
            <a:r>
              <a:rPr lang="en-US" sz="2400" dirty="0" smtClean="0"/>
              <a:t> </a:t>
            </a:r>
            <a:r>
              <a:rPr lang="en-US" sz="2400" dirty="0" err="1" smtClean="0"/>
              <a:t>pengiriman</a:t>
            </a:r>
            <a:endParaRPr lang="en-US"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42910" y="428604"/>
            <a:ext cx="7772400" cy="657244"/>
          </a:xfrm>
          <a:noFill/>
        </p:spPr>
        <p:txBody>
          <a:bodyPr anchor="b"/>
          <a:lstStyle/>
          <a:p>
            <a:pPr algn="l" eaLnBrk="1" hangingPunct="1"/>
            <a:r>
              <a:rPr lang="en-US" sz="3400" b="1" dirty="0" smtClean="0">
                <a:effectLst>
                  <a:outerShdw blurRad="38100" dist="38100" dir="2700000" algn="tl">
                    <a:srgbClr val="000000">
                      <a:alpha val="43137"/>
                    </a:srgbClr>
                  </a:outerShdw>
                </a:effectLst>
                <a:latin typeface="+mn-lt"/>
              </a:rPr>
              <a:t>KEWAJIBAN</a:t>
            </a:r>
          </a:p>
        </p:txBody>
      </p:sp>
      <p:sp>
        <p:nvSpPr>
          <p:cNvPr id="21507" name="Rectangle 3"/>
          <p:cNvSpPr>
            <a:spLocks noGrp="1" noChangeArrowheads="1"/>
          </p:cNvSpPr>
          <p:nvPr>
            <p:ph type="body" idx="1"/>
          </p:nvPr>
        </p:nvSpPr>
        <p:spPr>
          <a:xfrm>
            <a:off x="714348" y="1643050"/>
            <a:ext cx="7786742" cy="4114800"/>
          </a:xfrm>
          <a:noFill/>
          <a:ln>
            <a:solidFill>
              <a:schemeClr val="tx2"/>
            </a:solidFill>
          </a:ln>
        </p:spPr>
        <p:txBody>
          <a:bodyPr/>
          <a:lstStyle/>
          <a:p>
            <a:pPr eaLnBrk="1" hangingPunct="1">
              <a:lnSpc>
                <a:spcPct val="80000"/>
              </a:lnSpc>
            </a:pPr>
            <a:r>
              <a:rPr lang="en-US" sz="2000" dirty="0" err="1" smtClean="0"/>
              <a:t>Mendaftarkan</a:t>
            </a:r>
            <a:r>
              <a:rPr lang="en-US" sz="2000" dirty="0" smtClean="0"/>
              <a:t> B3 yang </a:t>
            </a:r>
            <a:r>
              <a:rPr lang="en-US" sz="2000" dirty="0" err="1" smtClean="0"/>
              <a:t>akan</a:t>
            </a:r>
            <a:r>
              <a:rPr lang="en-US" sz="2000" dirty="0" smtClean="0"/>
              <a:t> &amp; </a:t>
            </a:r>
            <a:r>
              <a:rPr lang="en-US" sz="2000" dirty="0" err="1" smtClean="0"/>
              <a:t>sedang</a:t>
            </a:r>
            <a:r>
              <a:rPr lang="en-US" sz="2000" dirty="0" smtClean="0"/>
              <a:t> </a:t>
            </a:r>
            <a:r>
              <a:rPr lang="en-US" sz="2000" dirty="0" err="1" smtClean="0"/>
              <a:t>diproduksi</a:t>
            </a:r>
            <a:r>
              <a:rPr lang="en-US" sz="2000" dirty="0" smtClean="0"/>
              <a:t>, </a:t>
            </a:r>
            <a:r>
              <a:rPr lang="en-US" sz="2000" dirty="0" err="1" smtClean="0"/>
              <a:t>diedarkan</a:t>
            </a:r>
            <a:r>
              <a:rPr lang="en-US" sz="2000" dirty="0" smtClean="0"/>
              <a:t>, </a:t>
            </a:r>
            <a:r>
              <a:rPr lang="en-US" sz="2000" dirty="0" err="1" smtClean="0"/>
              <a:t>disimpan</a:t>
            </a:r>
            <a:r>
              <a:rPr lang="en-US" sz="2000" dirty="0" smtClean="0"/>
              <a:t>;</a:t>
            </a:r>
          </a:p>
          <a:p>
            <a:pPr eaLnBrk="1" hangingPunct="1">
              <a:lnSpc>
                <a:spcPct val="80000"/>
              </a:lnSpc>
            </a:pPr>
            <a:r>
              <a:rPr lang="en-US" sz="2000" dirty="0" err="1" smtClean="0"/>
              <a:t>Membuat</a:t>
            </a:r>
            <a:r>
              <a:rPr lang="en-US" sz="2000" dirty="0" smtClean="0"/>
              <a:t> MSDS;</a:t>
            </a:r>
          </a:p>
          <a:p>
            <a:pPr eaLnBrk="1" hangingPunct="1">
              <a:lnSpc>
                <a:spcPct val="80000"/>
              </a:lnSpc>
            </a:pPr>
            <a:r>
              <a:rPr lang="en-US" sz="2000" dirty="0" err="1" smtClean="0"/>
              <a:t>Menggunakan</a:t>
            </a:r>
            <a:r>
              <a:rPr lang="en-US" sz="2000" dirty="0" smtClean="0"/>
              <a:t> </a:t>
            </a:r>
            <a:r>
              <a:rPr lang="en-US" sz="2000" dirty="0" err="1" smtClean="0"/>
              <a:t>sarana</a:t>
            </a:r>
            <a:r>
              <a:rPr lang="en-US" sz="2000" dirty="0" smtClean="0"/>
              <a:t> </a:t>
            </a:r>
            <a:r>
              <a:rPr lang="en-US" sz="2000" dirty="0" err="1" smtClean="0"/>
              <a:t>pengangkut</a:t>
            </a:r>
            <a:r>
              <a:rPr lang="en-US" sz="2000" dirty="0" smtClean="0"/>
              <a:t> yang </a:t>
            </a:r>
            <a:r>
              <a:rPr lang="en-US" sz="2000" dirty="0" err="1" smtClean="0"/>
              <a:t>laik</a:t>
            </a:r>
            <a:r>
              <a:rPr lang="en-US" sz="2000" dirty="0" smtClean="0"/>
              <a:t> </a:t>
            </a:r>
            <a:r>
              <a:rPr lang="en-US" sz="2000" dirty="0" err="1" smtClean="0"/>
              <a:t>operasi</a:t>
            </a:r>
            <a:r>
              <a:rPr lang="en-US" sz="2000" dirty="0" smtClean="0"/>
              <a:t>;</a:t>
            </a:r>
          </a:p>
          <a:p>
            <a:pPr eaLnBrk="1" hangingPunct="1">
              <a:lnSpc>
                <a:spcPct val="80000"/>
              </a:lnSpc>
            </a:pPr>
            <a:r>
              <a:rPr lang="en-US" sz="2000" dirty="0" err="1" smtClean="0"/>
              <a:t>Mengemas</a:t>
            </a:r>
            <a:r>
              <a:rPr lang="en-US" sz="2000" dirty="0" smtClean="0"/>
              <a:t> B3 yang </a:t>
            </a:r>
            <a:r>
              <a:rPr lang="en-US" sz="2000" dirty="0" err="1" smtClean="0"/>
              <a:t>dilengkapi</a:t>
            </a:r>
            <a:r>
              <a:rPr lang="en-US" sz="2000" dirty="0" smtClean="0"/>
              <a:t> </a:t>
            </a:r>
            <a:r>
              <a:rPr lang="en-US" sz="2000" dirty="0" err="1" smtClean="0"/>
              <a:t>dengan</a:t>
            </a:r>
            <a:r>
              <a:rPr lang="en-US" sz="2000" dirty="0" smtClean="0"/>
              <a:t> </a:t>
            </a:r>
            <a:r>
              <a:rPr lang="en-US" sz="2000" dirty="0" err="1" smtClean="0"/>
              <a:t>simbol</a:t>
            </a:r>
            <a:r>
              <a:rPr lang="en-US" sz="2000" dirty="0" smtClean="0"/>
              <a:t> </a:t>
            </a:r>
            <a:r>
              <a:rPr lang="en-US" sz="2000" dirty="0" err="1" smtClean="0"/>
              <a:t>dan</a:t>
            </a:r>
            <a:r>
              <a:rPr lang="en-US" sz="2000" dirty="0" smtClean="0"/>
              <a:t> label </a:t>
            </a:r>
          </a:p>
          <a:p>
            <a:pPr eaLnBrk="1" hangingPunct="1">
              <a:lnSpc>
                <a:spcPct val="80000"/>
              </a:lnSpc>
            </a:pPr>
            <a:r>
              <a:rPr lang="en-US" sz="2000" dirty="0" err="1" smtClean="0"/>
              <a:t>Memiliki</a:t>
            </a:r>
            <a:r>
              <a:rPr lang="en-US" sz="2000" dirty="0" smtClean="0"/>
              <a:t> </a:t>
            </a:r>
            <a:r>
              <a:rPr lang="en-US" sz="2000" dirty="0" err="1" smtClean="0"/>
              <a:t>peralatan</a:t>
            </a:r>
            <a:r>
              <a:rPr lang="en-US" sz="2000" dirty="0" smtClean="0"/>
              <a:t> </a:t>
            </a:r>
            <a:r>
              <a:rPr lang="en-US" sz="2000" dirty="0" err="1" smtClean="0"/>
              <a:t>tanggap</a:t>
            </a:r>
            <a:r>
              <a:rPr lang="en-US" sz="2000" dirty="0" smtClean="0"/>
              <a:t> </a:t>
            </a:r>
            <a:r>
              <a:rPr lang="en-US" sz="2000" dirty="0" err="1" smtClean="0"/>
              <a:t>darurat</a:t>
            </a:r>
            <a:r>
              <a:rPr lang="en-US" sz="2000" dirty="0" smtClean="0"/>
              <a:t> yang </a:t>
            </a:r>
            <a:r>
              <a:rPr lang="en-US" sz="2000" dirty="0" err="1" smtClean="0"/>
              <a:t>memadai</a:t>
            </a:r>
            <a:r>
              <a:rPr lang="en-US" sz="2000" dirty="0" smtClean="0"/>
              <a:t> </a:t>
            </a:r>
            <a:r>
              <a:rPr lang="en-US" sz="2000" dirty="0" err="1" smtClean="0"/>
              <a:t>untuk</a:t>
            </a:r>
            <a:r>
              <a:rPr lang="en-US" sz="2000" dirty="0" smtClean="0"/>
              <a:t> </a:t>
            </a:r>
            <a:r>
              <a:rPr lang="en-US" sz="2000" dirty="0" err="1" smtClean="0"/>
              <a:t>menanggulangi</a:t>
            </a:r>
            <a:r>
              <a:rPr lang="en-US" sz="2000" dirty="0" smtClean="0"/>
              <a:t> </a:t>
            </a:r>
            <a:r>
              <a:rPr lang="en-US" sz="2000" dirty="0" err="1" smtClean="0"/>
              <a:t>kecelakaan</a:t>
            </a:r>
            <a:r>
              <a:rPr lang="en-US" sz="2000" dirty="0" smtClean="0"/>
              <a:t> </a:t>
            </a:r>
            <a:r>
              <a:rPr lang="en-US" sz="2000" dirty="0" err="1" smtClean="0"/>
              <a:t>atau</a:t>
            </a:r>
            <a:r>
              <a:rPr lang="en-US" sz="2000" dirty="0" smtClean="0"/>
              <a:t> </a:t>
            </a:r>
            <a:r>
              <a:rPr lang="en-US" sz="2000" dirty="0" err="1" smtClean="0"/>
              <a:t>keadaan</a:t>
            </a:r>
            <a:r>
              <a:rPr lang="en-US" sz="2000" dirty="0" smtClean="0"/>
              <a:t> </a:t>
            </a:r>
            <a:r>
              <a:rPr lang="en-US" sz="2000" dirty="0" err="1" smtClean="0"/>
              <a:t>darurat</a:t>
            </a:r>
            <a:r>
              <a:rPr lang="en-US" sz="2000" dirty="0" smtClean="0"/>
              <a:t> B3 </a:t>
            </a:r>
          </a:p>
          <a:p>
            <a:pPr eaLnBrk="1" hangingPunct="1">
              <a:lnSpc>
                <a:spcPct val="80000"/>
              </a:lnSpc>
            </a:pPr>
            <a:r>
              <a:rPr lang="en-US" sz="2000" dirty="0" err="1" smtClean="0"/>
              <a:t>Mengumumkan</a:t>
            </a:r>
            <a:r>
              <a:rPr lang="en-US" sz="2000" dirty="0" smtClean="0"/>
              <a:t> </a:t>
            </a:r>
            <a:r>
              <a:rPr lang="en-US" sz="2000" dirty="0" err="1" smtClean="0"/>
              <a:t>jika</a:t>
            </a:r>
            <a:r>
              <a:rPr lang="en-US" sz="2000" dirty="0" smtClean="0"/>
              <a:t> </a:t>
            </a:r>
            <a:r>
              <a:rPr lang="en-US" sz="2000" dirty="0" err="1" smtClean="0"/>
              <a:t>terjadi</a:t>
            </a:r>
            <a:r>
              <a:rPr lang="en-US" sz="2000" dirty="0" smtClean="0"/>
              <a:t> </a:t>
            </a:r>
            <a:r>
              <a:rPr lang="en-US" sz="2000" dirty="0" err="1" smtClean="0"/>
              <a:t>kecelakaan</a:t>
            </a:r>
            <a:r>
              <a:rPr lang="en-US" sz="2000" dirty="0" smtClean="0"/>
              <a:t> </a:t>
            </a:r>
            <a:r>
              <a:rPr lang="en-US" sz="2000" dirty="0" err="1" smtClean="0"/>
              <a:t>kepada</a:t>
            </a:r>
            <a:r>
              <a:rPr lang="en-US" sz="2000" dirty="0" smtClean="0"/>
              <a:t> </a:t>
            </a:r>
            <a:r>
              <a:rPr lang="en-US" sz="2000" dirty="0" err="1" smtClean="0"/>
              <a:t>masyarakat</a:t>
            </a:r>
            <a:r>
              <a:rPr lang="en-US" sz="2000" dirty="0" smtClean="0"/>
              <a:t> </a:t>
            </a:r>
            <a:r>
              <a:rPr lang="en-US" sz="2000" dirty="0" err="1" smtClean="0"/>
              <a:t>sekitar</a:t>
            </a:r>
            <a:r>
              <a:rPr lang="en-US" sz="2000" dirty="0" smtClean="0"/>
              <a:t>; </a:t>
            </a:r>
            <a:r>
              <a:rPr lang="en-US" sz="2000" dirty="0" err="1" smtClean="0"/>
              <a:t>dalam</a:t>
            </a:r>
            <a:r>
              <a:rPr lang="en-US" sz="2000" dirty="0" smtClean="0"/>
              <a:t> </a:t>
            </a:r>
            <a:r>
              <a:rPr lang="en-US" sz="2000" dirty="0" err="1" smtClean="0"/>
              <a:t>bahaya</a:t>
            </a:r>
            <a:r>
              <a:rPr lang="en-US" sz="2000" dirty="0" smtClean="0"/>
              <a:t> </a:t>
            </a:r>
            <a:r>
              <a:rPr lang="en-US" sz="2000" dirty="0" err="1" smtClean="0"/>
              <a:t>masyarakat</a:t>
            </a:r>
            <a:r>
              <a:rPr lang="en-US" sz="2000" dirty="0" smtClean="0"/>
              <a:t> </a:t>
            </a:r>
            <a:r>
              <a:rPr lang="en-US" sz="2000" dirty="0" err="1" smtClean="0"/>
              <a:t>harus</a:t>
            </a:r>
            <a:r>
              <a:rPr lang="en-US" sz="2000" dirty="0" smtClean="0"/>
              <a:t> </a:t>
            </a:r>
            <a:r>
              <a:rPr lang="en-US" sz="2000" dirty="0" err="1" smtClean="0"/>
              <a:t>dievakuasi</a:t>
            </a:r>
            <a:endParaRPr lang="en-US" sz="2000" dirty="0" smtClean="0"/>
          </a:p>
          <a:p>
            <a:pPr eaLnBrk="1" hangingPunct="1">
              <a:lnSpc>
                <a:spcPct val="80000"/>
              </a:lnSpc>
            </a:pPr>
            <a:r>
              <a:rPr lang="en-US" sz="2000" dirty="0" err="1" smtClean="0"/>
              <a:t>Melapor</a:t>
            </a:r>
            <a:r>
              <a:rPr lang="en-US" sz="2000" dirty="0" smtClean="0"/>
              <a:t> </a:t>
            </a:r>
            <a:r>
              <a:rPr lang="en-US" sz="2000" dirty="0" err="1" smtClean="0"/>
              <a:t>jika</a:t>
            </a:r>
            <a:r>
              <a:rPr lang="en-US" sz="2000" dirty="0" smtClean="0"/>
              <a:t> </a:t>
            </a:r>
            <a:r>
              <a:rPr lang="en-US" sz="2000" dirty="0" err="1" smtClean="0"/>
              <a:t>terjadi</a:t>
            </a:r>
            <a:r>
              <a:rPr lang="en-US" sz="2000" dirty="0" smtClean="0"/>
              <a:t> </a:t>
            </a:r>
            <a:r>
              <a:rPr lang="en-US" sz="2000" dirty="0" err="1" smtClean="0"/>
              <a:t>kecelakaan</a:t>
            </a:r>
            <a:r>
              <a:rPr lang="en-US" sz="2000" dirty="0" smtClean="0"/>
              <a:t> </a:t>
            </a:r>
            <a:r>
              <a:rPr lang="en-US" sz="2000" dirty="0" err="1" smtClean="0"/>
              <a:t>kepada</a:t>
            </a:r>
            <a:r>
              <a:rPr lang="en-US" sz="2000" dirty="0" smtClean="0"/>
              <a:t> PEMDA </a:t>
            </a:r>
            <a:r>
              <a:rPr lang="en-US" sz="2000" dirty="0" err="1" smtClean="0"/>
              <a:t>dan</a:t>
            </a:r>
            <a:r>
              <a:rPr lang="en-US" sz="2000" dirty="0" smtClean="0"/>
              <a:t> </a:t>
            </a:r>
            <a:r>
              <a:rPr lang="en-US" sz="2000" dirty="0" err="1" smtClean="0"/>
              <a:t>Pem.PUSAT</a:t>
            </a:r>
            <a:endParaRPr lang="en-US" sz="2000" dirty="0" smtClean="0"/>
          </a:p>
          <a:p>
            <a:pPr eaLnBrk="1" hangingPunct="1">
              <a:lnSpc>
                <a:spcPct val="80000"/>
              </a:lnSpc>
            </a:pPr>
            <a:r>
              <a:rPr lang="en-US" sz="2000" dirty="0" err="1" smtClean="0"/>
              <a:t>Mengganti</a:t>
            </a:r>
            <a:r>
              <a:rPr lang="en-US" sz="2000" dirty="0" smtClean="0"/>
              <a:t> </a:t>
            </a:r>
            <a:r>
              <a:rPr lang="en-US" sz="2000" dirty="0" err="1" smtClean="0"/>
              <a:t>kerugian</a:t>
            </a:r>
            <a:r>
              <a:rPr lang="en-US" sz="2000" dirty="0" smtClean="0"/>
              <a:t> </a:t>
            </a:r>
            <a:r>
              <a:rPr lang="en-US" sz="2000" dirty="0" err="1" smtClean="0"/>
              <a:t>akibat</a:t>
            </a:r>
            <a:r>
              <a:rPr lang="en-US" sz="2000" dirty="0" smtClean="0"/>
              <a:t> </a:t>
            </a:r>
            <a:r>
              <a:rPr lang="en-US" sz="2000" dirty="0" err="1" smtClean="0"/>
              <a:t>kecelakaan</a:t>
            </a:r>
            <a:endParaRPr lang="en-US" sz="2000" dirty="0" smtClean="0"/>
          </a:p>
          <a:p>
            <a:pPr eaLnBrk="1" hangingPunct="1">
              <a:lnSpc>
                <a:spcPct val="80000"/>
              </a:lnSpc>
            </a:pPr>
            <a:r>
              <a:rPr lang="en-US" sz="2000" dirty="0" err="1" smtClean="0"/>
              <a:t>Memulihkan</a:t>
            </a:r>
            <a:r>
              <a:rPr lang="en-US" sz="2000" dirty="0" smtClean="0"/>
              <a:t> </a:t>
            </a:r>
            <a:r>
              <a:rPr lang="en-US" sz="2000" dirty="0" err="1" smtClean="0"/>
              <a:t>kondisi</a:t>
            </a:r>
            <a:r>
              <a:rPr lang="en-US" sz="2000" dirty="0" smtClean="0"/>
              <a:t> </a:t>
            </a:r>
            <a:r>
              <a:rPr lang="en-US" sz="2000" dirty="0" err="1" smtClean="0"/>
              <a:t>lingkungan</a:t>
            </a:r>
            <a:r>
              <a:rPr lang="en-US" sz="2000" dirty="0" smtClean="0"/>
              <a:t> yang </a:t>
            </a:r>
            <a:r>
              <a:rPr lang="en-US" sz="2000" dirty="0" err="1" smtClean="0"/>
              <a:t>rusak</a:t>
            </a:r>
            <a:r>
              <a:rPr lang="en-US" sz="2000" dirty="0" smtClean="0"/>
              <a:t> </a:t>
            </a:r>
            <a:r>
              <a:rPr lang="en-US" sz="2000" dirty="0" err="1" smtClean="0"/>
              <a:t>akibat</a:t>
            </a:r>
            <a:r>
              <a:rPr lang="en-US" sz="2000" dirty="0" smtClean="0"/>
              <a:t> B3</a:t>
            </a:r>
          </a:p>
          <a:p>
            <a:pPr eaLnBrk="1" hangingPunct="1">
              <a:lnSpc>
                <a:spcPct val="80000"/>
              </a:lnSpc>
            </a:pPr>
            <a:r>
              <a:rPr lang="en-US" sz="2000" dirty="0" err="1" smtClean="0"/>
              <a:t>Memberi</a:t>
            </a:r>
            <a:r>
              <a:rPr lang="en-US" sz="2000" dirty="0" smtClean="0"/>
              <a:t> </a:t>
            </a:r>
            <a:r>
              <a:rPr lang="en-US" sz="2000" dirty="0" err="1" smtClean="0"/>
              <a:t>izin</a:t>
            </a:r>
            <a:r>
              <a:rPr lang="en-US" sz="2000" dirty="0" smtClean="0"/>
              <a:t> </a:t>
            </a:r>
            <a:r>
              <a:rPr lang="en-US" sz="2000" dirty="0" err="1" smtClean="0"/>
              <a:t>masuk</a:t>
            </a:r>
            <a:r>
              <a:rPr lang="en-US" sz="2000" dirty="0" smtClean="0"/>
              <a:t> </a:t>
            </a:r>
            <a:r>
              <a:rPr lang="en-US" sz="2000" dirty="0" err="1" smtClean="0"/>
              <a:t>bagi</a:t>
            </a:r>
            <a:r>
              <a:rPr lang="en-US" sz="2000" dirty="0" smtClean="0"/>
              <a:t> </a:t>
            </a:r>
            <a:r>
              <a:rPr lang="en-US" sz="2000" dirty="0" err="1" smtClean="0"/>
              <a:t>pengawas</a:t>
            </a:r>
            <a:r>
              <a:rPr lang="en-US" sz="2000" dirty="0" smtClean="0"/>
              <a:t>			</a:t>
            </a:r>
          </a:p>
        </p:txBody>
      </p:sp>
      <p:sp>
        <p:nvSpPr>
          <p:cNvPr id="21508" name="Text Box 4"/>
          <p:cNvSpPr txBox="1">
            <a:spLocks noChangeArrowheads="1"/>
          </p:cNvSpPr>
          <p:nvPr/>
        </p:nvSpPr>
        <p:spPr bwMode="auto">
          <a:xfrm>
            <a:off x="744708" y="1071546"/>
            <a:ext cx="7772400" cy="396875"/>
          </a:xfrm>
          <a:prstGeom prst="rect">
            <a:avLst/>
          </a:prstGeom>
          <a:gradFill rotWithShape="0">
            <a:gsLst>
              <a:gs pos="0">
                <a:srgbClr val="FF9933"/>
              </a:gs>
              <a:gs pos="100000">
                <a:schemeClr val="tx1"/>
              </a:gs>
            </a:gsLst>
            <a:lin ang="0" scaled="1"/>
          </a:gradFill>
          <a:ln w="9525">
            <a:noFill/>
            <a:miter lim="800000"/>
            <a:headEnd/>
            <a:tailEnd/>
          </a:ln>
        </p:spPr>
        <p:txBody>
          <a:bodyPr>
            <a:spAutoFit/>
          </a:bodyPr>
          <a:lstStyle/>
          <a:p>
            <a:pPr marL="914400" indent="-914400" eaLnBrk="1" hangingPunct="1">
              <a:spcBef>
                <a:spcPct val="50000"/>
              </a:spcBef>
            </a:pPr>
            <a:r>
              <a:rPr lang="en-US" sz="2000" b="1" dirty="0" err="1">
                <a:solidFill>
                  <a:schemeClr val="bg1"/>
                </a:solidFill>
              </a:rPr>
              <a:t>Untuk</a:t>
            </a:r>
            <a:r>
              <a:rPr lang="en-US" sz="2000" b="1" dirty="0">
                <a:solidFill>
                  <a:schemeClr val="bg1"/>
                </a:solidFill>
              </a:rPr>
              <a:t> : PRODUSEN, PENGANGKUT, PENGGUDANGAN, &amp;   PENGEDAR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395288" y="1676400"/>
            <a:ext cx="8353425" cy="1525588"/>
          </a:xfrm>
          <a:prstGeom prst="rect">
            <a:avLst/>
          </a:prstGeom>
          <a:solidFill>
            <a:schemeClr val="folHlink">
              <a:alpha val="50000"/>
            </a:schemeClr>
          </a:solidFill>
          <a:ln w="9525">
            <a:noFill/>
            <a:miter lim="800000"/>
            <a:headEnd/>
            <a:tailEnd/>
          </a:ln>
          <a:effectLst/>
        </p:spPr>
        <p:txBody>
          <a:bodyPr>
            <a:spAutoFit/>
          </a:bodyPr>
          <a:lstStyle/>
          <a:p>
            <a:pPr algn="ctr" eaLnBrk="1" hangingPunct="1">
              <a:spcBef>
                <a:spcPct val="50000"/>
              </a:spcBef>
            </a:pPr>
            <a:r>
              <a:rPr lang="en-US" altLang="ja-JP" sz="4000" b="1" dirty="0" smtClean="0">
                <a:latin typeface="Basic Sans Light SF" pitchFamily="2" charset="0"/>
                <a:ea typeface="ＭＳ Ｐゴシック" pitchFamily="50" charset="-128"/>
              </a:rPr>
              <a:t>SIMBOL/LABEL</a:t>
            </a:r>
            <a:endParaRPr lang="en-US" altLang="ja-JP" sz="4000" b="1" dirty="0">
              <a:latin typeface="Basic Sans Light SF" pitchFamily="2" charset="0"/>
              <a:ea typeface="ＭＳ Ｐゴシック" pitchFamily="50" charset="-128"/>
            </a:endParaRPr>
          </a:p>
          <a:p>
            <a:pPr algn="ctr" eaLnBrk="1" hangingPunct="1">
              <a:spcBef>
                <a:spcPct val="50000"/>
              </a:spcBef>
            </a:pPr>
            <a:r>
              <a:rPr lang="en-US" altLang="ja-JP" sz="3600" b="1" dirty="0" err="1">
                <a:latin typeface="Basic Sans Light SF" pitchFamily="2" charset="0"/>
                <a:ea typeface="ＭＳ Ｐゴシック" pitchFamily="50" charset="-128"/>
              </a:rPr>
              <a:t>B</a:t>
            </a:r>
            <a:r>
              <a:rPr kumimoji="1" lang="en-US" altLang="ja-JP" sz="3600" b="1" dirty="0" err="1">
                <a:latin typeface="Basic Sans Light SF" pitchFamily="2" charset="0"/>
                <a:ea typeface="ＭＳ Ｐゴシック" pitchFamily="50" charset="-128"/>
              </a:rPr>
              <a:t>ahan</a:t>
            </a:r>
            <a:r>
              <a:rPr kumimoji="1" lang="en-US" altLang="ja-JP" sz="3600" b="1" dirty="0">
                <a:latin typeface="Basic Sans Light SF" pitchFamily="2" charset="0"/>
                <a:ea typeface="ＭＳ Ｐゴシック" pitchFamily="50" charset="-128"/>
              </a:rPr>
              <a:t> </a:t>
            </a:r>
            <a:r>
              <a:rPr kumimoji="1" lang="en-US" altLang="ja-JP" sz="3600" b="1" dirty="0" err="1">
                <a:latin typeface="Basic Sans Light SF" pitchFamily="2" charset="0"/>
                <a:ea typeface="ＭＳ Ｐゴシック" pitchFamily="50" charset="-128"/>
              </a:rPr>
              <a:t>Berbahaya</a:t>
            </a:r>
            <a:r>
              <a:rPr kumimoji="1" lang="en-US" altLang="ja-JP" sz="3600" b="1" dirty="0">
                <a:latin typeface="Basic Sans Light SF" pitchFamily="2" charset="0"/>
                <a:ea typeface="ＭＳ Ｐゴシック" pitchFamily="50" charset="-128"/>
              </a:rPr>
              <a:t> </a:t>
            </a:r>
            <a:r>
              <a:rPr kumimoji="1" lang="en-US" altLang="ja-JP" sz="3600" b="1" dirty="0" err="1">
                <a:latin typeface="Basic Sans Light SF" pitchFamily="2" charset="0"/>
                <a:ea typeface="ＭＳ Ｐゴシック" pitchFamily="50" charset="-128"/>
              </a:rPr>
              <a:t>dan</a:t>
            </a:r>
            <a:r>
              <a:rPr kumimoji="1" lang="en-US" altLang="ja-JP" sz="3600" b="1" dirty="0">
                <a:latin typeface="Basic Sans Light SF" pitchFamily="2" charset="0"/>
                <a:ea typeface="ＭＳ Ｐゴシック" pitchFamily="50" charset="-128"/>
              </a:rPr>
              <a:t> </a:t>
            </a:r>
            <a:r>
              <a:rPr kumimoji="1" lang="en-US" altLang="ja-JP" sz="3600" b="1" dirty="0" err="1">
                <a:latin typeface="Basic Sans Light SF" pitchFamily="2" charset="0"/>
                <a:ea typeface="ＭＳ Ｐゴシック" pitchFamily="50" charset="-128"/>
              </a:rPr>
              <a:t>Beracun</a:t>
            </a:r>
            <a:r>
              <a:rPr kumimoji="1" lang="en-US" altLang="ja-JP" sz="3600" b="1" dirty="0">
                <a:latin typeface="Basic Sans Light SF" pitchFamily="2" charset="0"/>
                <a:ea typeface="ＭＳ Ｐゴシック" pitchFamily="50" charset="-128"/>
              </a:rPr>
              <a:t> (B3)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914400"/>
            <a:ext cx="7772400" cy="1295400"/>
          </a:xfrm>
        </p:spPr>
        <p:txBody>
          <a:bodyPr>
            <a:normAutofit fontScale="90000"/>
          </a:bodyPr>
          <a:lstStyle/>
          <a:p>
            <a:r>
              <a:rPr lang="en-US" altLang="ja-JP" sz="2400" b="1" i="1" u="sng" dirty="0" err="1">
                <a:latin typeface="+mn-lt"/>
                <a:ea typeface="ＭＳ Ｐゴシック" pitchFamily="50" charset="-128"/>
              </a:rPr>
              <a:t>Peraturan</a:t>
            </a:r>
            <a:r>
              <a:rPr lang="en-US" altLang="ja-JP" sz="2400" b="1" i="1" u="sng" dirty="0">
                <a:latin typeface="+mn-lt"/>
                <a:ea typeface="ＭＳ Ｐゴシック" pitchFamily="50" charset="-128"/>
              </a:rPr>
              <a:t> yang </a:t>
            </a:r>
            <a:r>
              <a:rPr lang="en-US" altLang="ja-JP" sz="2400" b="1" i="1" u="sng" dirty="0" err="1">
                <a:latin typeface="+mn-lt"/>
                <a:ea typeface="ＭＳ Ｐゴシック" pitchFamily="50" charset="-128"/>
              </a:rPr>
              <a:t>terkait</a:t>
            </a:r>
            <a:r>
              <a:rPr lang="en-US" altLang="ja-JP" sz="2400" b="1" i="1" u="sng" dirty="0">
                <a:latin typeface="+mn-lt"/>
                <a:ea typeface="ＭＳ Ｐゴシック" pitchFamily="50" charset="-128"/>
              </a:rPr>
              <a:t>:</a:t>
            </a:r>
            <a:br>
              <a:rPr lang="en-US" altLang="ja-JP" sz="2400" b="1" i="1" u="sng" dirty="0">
                <a:latin typeface="+mn-lt"/>
                <a:ea typeface="ＭＳ Ｐゴシック" pitchFamily="50" charset="-128"/>
              </a:rPr>
            </a:br>
            <a:r>
              <a:rPr lang="en-US" altLang="ja-JP" sz="2400" dirty="0" err="1">
                <a:latin typeface="+mn-lt"/>
                <a:ea typeface="ＭＳ Ｐゴシック" pitchFamily="50" charset="-128"/>
              </a:rPr>
              <a:t>Peraturan</a:t>
            </a:r>
            <a:r>
              <a:rPr lang="en-US" altLang="ja-JP" sz="2400" dirty="0">
                <a:latin typeface="+mn-lt"/>
                <a:ea typeface="ＭＳ Ｐゴシック" pitchFamily="50" charset="-128"/>
              </a:rPr>
              <a:t> </a:t>
            </a:r>
            <a:r>
              <a:rPr lang="en-US" altLang="ja-JP" sz="2400" dirty="0" err="1">
                <a:latin typeface="+mn-lt"/>
                <a:ea typeface="ＭＳ Ｐゴシック" pitchFamily="50" charset="-128"/>
              </a:rPr>
              <a:t>Pemerintah</a:t>
            </a:r>
            <a:r>
              <a:rPr lang="en-US" altLang="ja-JP" sz="2400" dirty="0">
                <a:latin typeface="+mn-lt"/>
                <a:ea typeface="ＭＳ Ｐゴシック" pitchFamily="50" charset="-128"/>
              </a:rPr>
              <a:t> No. 74 Th. 2001 </a:t>
            </a:r>
            <a:r>
              <a:rPr lang="en-US" altLang="ja-JP" sz="2400" dirty="0" err="1">
                <a:latin typeface="+mn-lt"/>
                <a:ea typeface="ＭＳ Ｐゴシック" pitchFamily="50" charset="-128"/>
              </a:rPr>
              <a:t>tentang</a:t>
            </a:r>
            <a:r>
              <a:rPr lang="en-US" altLang="ja-JP" sz="2400" dirty="0">
                <a:latin typeface="+mn-lt"/>
                <a:ea typeface="ＭＳ Ｐゴシック" pitchFamily="50" charset="-128"/>
              </a:rPr>
              <a:t> </a:t>
            </a:r>
            <a:r>
              <a:rPr lang="en-US" altLang="ja-JP" sz="2400" dirty="0" err="1">
                <a:latin typeface="+mn-lt"/>
                <a:ea typeface="ＭＳ Ｐゴシック" pitchFamily="50" charset="-128"/>
              </a:rPr>
              <a:t>Pengelolaan</a:t>
            </a:r>
            <a:r>
              <a:rPr lang="en-US" altLang="ja-JP" sz="2400" dirty="0">
                <a:latin typeface="+mn-lt"/>
                <a:ea typeface="ＭＳ Ｐゴシック" pitchFamily="50" charset="-128"/>
              </a:rPr>
              <a:t> </a:t>
            </a:r>
            <a:r>
              <a:rPr lang="en-US" altLang="ja-JP" sz="2400" dirty="0" err="1">
                <a:latin typeface="+mn-lt"/>
                <a:ea typeface="ＭＳ Ｐゴシック" pitchFamily="50" charset="-128"/>
              </a:rPr>
              <a:t>Bahan</a:t>
            </a:r>
            <a:r>
              <a:rPr lang="en-US" altLang="ja-JP" sz="2400" dirty="0">
                <a:latin typeface="+mn-lt"/>
                <a:ea typeface="ＭＳ Ｐゴシック" pitchFamily="50" charset="-128"/>
              </a:rPr>
              <a:t> </a:t>
            </a:r>
            <a:r>
              <a:rPr lang="en-US" altLang="ja-JP" sz="2400" dirty="0" err="1">
                <a:latin typeface="+mn-lt"/>
                <a:ea typeface="ＭＳ Ｐゴシック" pitchFamily="50" charset="-128"/>
              </a:rPr>
              <a:t>Berbahaya</a:t>
            </a:r>
            <a:r>
              <a:rPr lang="en-US" altLang="ja-JP" sz="2400" dirty="0">
                <a:latin typeface="+mn-lt"/>
                <a:ea typeface="ＭＳ Ｐゴシック" pitchFamily="50" charset="-128"/>
              </a:rPr>
              <a:t> </a:t>
            </a:r>
            <a:r>
              <a:rPr lang="en-US" altLang="ja-JP" sz="2400" dirty="0" err="1">
                <a:latin typeface="+mn-lt"/>
                <a:ea typeface="ＭＳ Ｐゴシック" pitchFamily="50" charset="-128"/>
              </a:rPr>
              <a:t>dan</a:t>
            </a:r>
            <a:r>
              <a:rPr lang="en-US" altLang="ja-JP" sz="2400" dirty="0">
                <a:latin typeface="+mn-lt"/>
                <a:ea typeface="ＭＳ Ｐゴシック" pitchFamily="50" charset="-128"/>
              </a:rPr>
              <a:t> </a:t>
            </a:r>
            <a:r>
              <a:rPr lang="en-US" altLang="ja-JP" sz="2400" dirty="0" err="1">
                <a:latin typeface="+mn-lt"/>
                <a:ea typeface="ＭＳ Ｐゴシック" pitchFamily="50" charset="-128"/>
              </a:rPr>
              <a:t>Beracun</a:t>
            </a:r>
            <a:r>
              <a:rPr lang="en-US" altLang="ja-JP" sz="2400" dirty="0">
                <a:latin typeface="+mn-lt"/>
                <a:ea typeface="ＭＳ Ｐゴシック" pitchFamily="50" charset="-128"/>
              </a:rPr>
              <a:t> (B3)</a:t>
            </a:r>
            <a:br>
              <a:rPr lang="en-US" altLang="ja-JP" sz="2400" dirty="0">
                <a:latin typeface="+mn-lt"/>
                <a:ea typeface="ＭＳ Ｐゴシック" pitchFamily="50" charset="-128"/>
              </a:rPr>
            </a:br>
            <a:endParaRPr lang="en-US" altLang="ja-JP" sz="2400" dirty="0">
              <a:latin typeface="+mn-lt"/>
              <a:ea typeface="ＭＳ Ｐゴシック" pitchFamily="50" charset="-128"/>
            </a:endParaRPr>
          </a:p>
        </p:txBody>
      </p:sp>
      <p:sp>
        <p:nvSpPr>
          <p:cNvPr id="19459" name="Rectangle 3"/>
          <p:cNvSpPr>
            <a:spLocks noChangeArrowheads="1"/>
          </p:cNvSpPr>
          <p:nvPr/>
        </p:nvSpPr>
        <p:spPr bwMode="auto">
          <a:xfrm>
            <a:off x="304800" y="2286000"/>
            <a:ext cx="8355013" cy="3400931"/>
          </a:xfrm>
          <a:prstGeom prst="rect">
            <a:avLst/>
          </a:prstGeom>
          <a:noFill/>
          <a:ln w="9525">
            <a:noFill/>
            <a:miter lim="800000"/>
            <a:headEnd/>
            <a:tailEnd/>
          </a:ln>
          <a:effectLst/>
        </p:spPr>
        <p:txBody>
          <a:bodyPr>
            <a:spAutoFit/>
          </a:bodyPr>
          <a:lstStyle/>
          <a:p>
            <a:pPr marL="381000" lvl="2" algn="just" eaLnBrk="1" hangingPunct="1">
              <a:spcBef>
                <a:spcPts val="600"/>
              </a:spcBef>
            </a:pPr>
            <a:r>
              <a:rPr kumimoji="1" lang="en-US" altLang="ja-JP" sz="2000" b="1" i="1" u="sng" dirty="0" err="1">
                <a:ea typeface="BDAKKE+Tahoma" charset="-128"/>
              </a:rPr>
              <a:t>Definisi</a:t>
            </a:r>
            <a:r>
              <a:rPr kumimoji="1" lang="en-US" altLang="ja-JP" sz="2000" b="1" i="1" u="sng" dirty="0">
                <a:ea typeface="BDAKKE+Tahoma" charset="-128"/>
              </a:rPr>
              <a:t> B3 (</a:t>
            </a:r>
            <a:r>
              <a:rPr kumimoji="1" lang="en-US" altLang="ja-JP" sz="2000" b="1" i="1" u="sng" dirty="0" err="1">
                <a:ea typeface="BDAKKE+Tahoma" charset="-128"/>
              </a:rPr>
              <a:t>Pasal</a:t>
            </a:r>
            <a:r>
              <a:rPr kumimoji="1" lang="en-US" altLang="ja-JP" sz="2000" b="1" i="1" u="sng" dirty="0">
                <a:ea typeface="BDAKKE+Tahoma" charset="-128"/>
              </a:rPr>
              <a:t> 1)：</a:t>
            </a:r>
          </a:p>
          <a:p>
            <a:pPr marL="381000" lvl="2" algn="just" eaLnBrk="1" hangingPunct="1">
              <a:spcBef>
                <a:spcPts val="600"/>
              </a:spcBef>
            </a:pPr>
            <a:r>
              <a:rPr kumimoji="1" lang="en-US" altLang="ja-JP" sz="2000" dirty="0" err="1">
                <a:ea typeface="BDAKKE+Tahoma" charset="-128"/>
              </a:rPr>
              <a:t>Bahan</a:t>
            </a:r>
            <a:r>
              <a:rPr kumimoji="1" lang="en-US" altLang="ja-JP" sz="2000" dirty="0">
                <a:ea typeface="BDAKKE+Tahoma" charset="-128"/>
              </a:rPr>
              <a:t> </a:t>
            </a:r>
            <a:r>
              <a:rPr kumimoji="1" lang="en-US" altLang="ja-JP" sz="2000" dirty="0" err="1">
                <a:ea typeface="BDAKKE+Tahoma" charset="-128"/>
              </a:rPr>
              <a:t>Berbahaya</a:t>
            </a:r>
            <a:r>
              <a:rPr kumimoji="1" lang="en-US" altLang="ja-JP" sz="2000" dirty="0">
                <a:ea typeface="BDAKKE+Tahoma" charset="-128"/>
              </a:rPr>
              <a:t> </a:t>
            </a:r>
            <a:r>
              <a:rPr kumimoji="1" lang="en-US" altLang="ja-JP" sz="2000" dirty="0" err="1">
                <a:ea typeface="BDAKKE+Tahoma" charset="-128"/>
              </a:rPr>
              <a:t>dan</a:t>
            </a:r>
            <a:r>
              <a:rPr kumimoji="1" lang="en-US" altLang="ja-JP" sz="2000" dirty="0">
                <a:ea typeface="BDAKKE+Tahoma" charset="-128"/>
              </a:rPr>
              <a:t> </a:t>
            </a:r>
            <a:r>
              <a:rPr kumimoji="1" lang="en-US" altLang="ja-JP" sz="2000" dirty="0" err="1">
                <a:ea typeface="BDAKKE+Tahoma" charset="-128"/>
              </a:rPr>
              <a:t>Beracun</a:t>
            </a:r>
            <a:r>
              <a:rPr kumimoji="1" lang="en-US" altLang="ja-JP" sz="2000" dirty="0">
                <a:ea typeface="BDAKKE+Tahoma" charset="-128"/>
              </a:rPr>
              <a:t> yang </a:t>
            </a:r>
            <a:r>
              <a:rPr kumimoji="1" lang="en-US" altLang="ja-JP" sz="2000" dirty="0" err="1">
                <a:ea typeface="BDAKKE+Tahoma" charset="-128"/>
              </a:rPr>
              <a:t>selanjutnya</a:t>
            </a:r>
            <a:r>
              <a:rPr kumimoji="1" lang="en-US" altLang="ja-JP" sz="2000" dirty="0">
                <a:ea typeface="BDAKKE+Tahoma" charset="-128"/>
              </a:rPr>
              <a:t> </a:t>
            </a:r>
            <a:r>
              <a:rPr kumimoji="1" lang="en-US" altLang="ja-JP" sz="2000" dirty="0" err="1">
                <a:ea typeface="BDAKKE+Tahoma" charset="-128"/>
              </a:rPr>
              <a:t>disingkat</a:t>
            </a:r>
            <a:r>
              <a:rPr kumimoji="1" lang="en-US" altLang="ja-JP" sz="2000" dirty="0">
                <a:ea typeface="BDAKKE+Tahoma" charset="-128"/>
              </a:rPr>
              <a:t> </a:t>
            </a:r>
            <a:r>
              <a:rPr kumimoji="1" lang="en-US" altLang="ja-JP" sz="2000" dirty="0" err="1">
                <a:ea typeface="BDAKKE+Tahoma" charset="-128"/>
              </a:rPr>
              <a:t>dengan</a:t>
            </a:r>
            <a:r>
              <a:rPr kumimoji="1" lang="en-US" altLang="ja-JP" sz="2000" dirty="0">
                <a:ea typeface="BDAKKE+Tahoma" charset="-128"/>
              </a:rPr>
              <a:t> B3 </a:t>
            </a:r>
            <a:r>
              <a:rPr kumimoji="1" lang="en-US" altLang="ja-JP" sz="2000" dirty="0" err="1">
                <a:ea typeface="BDAKKE+Tahoma" charset="-128"/>
              </a:rPr>
              <a:t>adalah</a:t>
            </a:r>
            <a:r>
              <a:rPr kumimoji="1" lang="en-US" altLang="ja-JP" sz="2000" dirty="0">
                <a:ea typeface="BDAKKE+Tahoma" charset="-128"/>
              </a:rPr>
              <a:t> </a:t>
            </a:r>
            <a:r>
              <a:rPr kumimoji="1" lang="en-US" altLang="ja-JP" sz="2000" dirty="0" err="1">
                <a:ea typeface="BDAKKE+Tahoma" charset="-128"/>
              </a:rPr>
              <a:t>bahan</a:t>
            </a:r>
            <a:r>
              <a:rPr kumimoji="1" lang="en-US" altLang="ja-JP" sz="2000" dirty="0">
                <a:ea typeface="BDAKKE+Tahoma" charset="-128"/>
              </a:rPr>
              <a:t> yang </a:t>
            </a:r>
            <a:r>
              <a:rPr kumimoji="1" lang="en-US" altLang="ja-JP" sz="2000" dirty="0" err="1">
                <a:ea typeface="BDAKKE+Tahoma" charset="-128"/>
              </a:rPr>
              <a:t>karena</a:t>
            </a:r>
            <a:r>
              <a:rPr kumimoji="1" lang="en-US" altLang="ja-JP" sz="2000" dirty="0">
                <a:ea typeface="BDAKKE+Tahoma" charset="-128"/>
              </a:rPr>
              <a:t> </a:t>
            </a:r>
            <a:r>
              <a:rPr kumimoji="1" lang="en-US" altLang="ja-JP" sz="2000" dirty="0" err="1">
                <a:ea typeface="BDAKKE+Tahoma" charset="-128"/>
              </a:rPr>
              <a:t>sifat</a:t>
            </a:r>
            <a:r>
              <a:rPr kumimoji="1" lang="en-US" altLang="ja-JP" sz="2000" dirty="0">
                <a:ea typeface="BDAKKE+Tahoma" charset="-128"/>
              </a:rPr>
              <a:t> </a:t>
            </a:r>
            <a:r>
              <a:rPr kumimoji="1" lang="en-US" altLang="ja-JP" sz="2000" dirty="0" err="1">
                <a:ea typeface="BDAKKE+Tahoma" charset="-128"/>
              </a:rPr>
              <a:t>dan</a:t>
            </a:r>
            <a:r>
              <a:rPr kumimoji="1" lang="en-US" altLang="ja-JP" sz="2000" dirty="0">
                <a:ea typeface="BDAKKE+Tahoma" charset="-128"/>
              </a:rPr>
              <a:t> </a:t>
            </a:r>
            <a:r>
              <a:rPr kumimoji="1" lang="en-US" altLang="ja-JP" sz="2000" dirty="0" err="1">
                <a:ea typeface="BDAKKE+Tahoma" charset="-128"/>
              </a:rPr>
              <a:t>atau</a:t>
            </a:r>
            <a:r>
              <a:rPr kumimoji="1" lang="en-US" altLang="ja-JP" sz="2000" dirty="0">
                <a:ea typeface="BDAKKE+Tahoma" charset="-128"/>
              </a:rPr>
              <a:t> </a:t>
            </a:r>
            <a:r>
              <a:rPr kumimoji="1" lang="en-US" altLang="ja-JP" sz="2000" dirty="0" err="1">
                <a:ea typeface="BDAKKE+Tahoma" charset="-128"/>
              </a:rPr>
              <a:t>konsentrasinya</a:t>
            </a:r>
            <a:r>
              <a:rPr kumimoji="1" lang="en-US" altLang="ja-JP" sz="2000" dirty="0">
                <a:ea typeface="BDAKKE+Tahoma" charset="-128"/>
              </a:rPr>
              <a:t> </a:t>
            </a:r>
            <a:r>
              <a:rPr kumimoji="1" lang="en-US" altLang="ja-JP" sz="2000" dirty="0" err="1">
                <a:ea typeface="BDAKKE+Tahoma" charset="-128"/>
              </a:rPr>
              <a:t>dan</a:t>
            </a:r>
            <a:r>
              <a:rPr kumimoji="1" lang="en-US" altLang="ja-JP" sz="2000" dirty="0">
                <a:ea typeface="BDAKKE+Tahoma" charset="-128"/>
              </a:rPr>
              <a:t> </a:t>
            </a:r>
            <a:r>
              <a:rPr kumimoji="1" lang="en-US" altLang="ja-JP" sz="2000" dirty="0" err="1">
                <a:ea typeface="BDAKKE+Tahoma" charset="-128"/>
              </a:rPr>
              <a:t>atau</a:t>
            </a:r>
            <a:r>
              <a:rPr kumimoji="1" lang="en-US" altLang="ja-JP" sz="2000" dirty="0">
                <a:ea typeface="BDAKKE+Tahoma" charset="-128"/>
              </a:rPr>
              <a:t> </a:t>
            </a:r>
            <a:r>
              <a:rPr kumimoji="1" lang="en-US" altLang="ja-JP" sz="2000" dirty="0" err="1">
                <a:ea typeface="BDAKKE+Tahoma" charset="-128"/>
              </a:rPr>
              <a:t>jumlahnya</a:t>
            </a:r>
            <a:r>
              <a:rPr kumimoji="1" lang="en-US" altLang="ja-JP" sz="2000" dirty="0">
                <a:ea typeface="BDAKKE+Tahoma" charset="-128"/>
              </a:rPr>
              <a:t>, </a:t>
            </a:r>
            <a:r>
              <a:rPr kumimoji="1" lang="en-US" altLang="ja-JP" sz="2000" dirty="0" err="1">
                <a:ea typeface="BDAKKE+Tahoma" charset="-128"/>
              </a:rPr>
              <a:t>baik</a:t>
            </a:r>
            <a:r>
              <a:rPr kumimoji="1" lang="en-US" altLang="ja-JP" sz="2000" dirty="0">
                <a:ea typeface="BDAKKE+Tahoma" charset="-128"/>
              </a:rPr>
              <a:t> </a:t>
            </a:r>
            <a:r>
              <a:rPr kumimoji="1" lang="en-US" altLang="ja-JP" sz="2000" dirty="0" err="1">
                <a:ea typeface="BDAKKE+Tahoma" charset="-128"/>
              </a:rPr>
              <a:t>secara</a:t>
            </a:r>
            <a:r>
              <a:rPr kumimoji="1" lang="en-US" altLang="ja-JP" sz="2000" dirty="0">
                <a:ea typeface="BDAKKE+Tahoma" charset="-128"/>
              </a:rPr>
              <a:t> </a:t>
            </a:r>
            <a:r>
              <a:rPr kumimoji="1" lang="en-US" altLang="ja-JP" sz="2000" dirty="0" err="1">
                <a:ea typeface="BDAKKE+Tahoma" charset="-128"/>
              </a:rPr>
              <a:t>langsung</a:t>
            </a:r>
            <a:r>
              <a:rPr kumimoji="1" lang="en-US" altLang="ja-JP" sz="2000" dirty="0">
                <a:ea typeface="BDAKKE+Tahoma" charset="-128"/>
              </a:rPr>
              <a:t> </a:t>
            </a:r>
            <a:r>
              <a:rPr kumimoji="1" lang="en-US" altLang="ja-JP" sz="2000" dirty="0" err="1">
                <a:ea typeface="BDAKKE+Tahoma" charset="-128"/>
              </a:rPr>
              <a:t>maupun</a:t>
            </a:r>
            <a:r>
              <a:rPr kumimoji="1" lang="en-US" altLang="ja-JP" sz="2000" dirty="0">
                <a:ea typeface="BDAKKE+Tahoma" charset="-128"/>
              </a:rPr>
              <a:t> </a:t>
            </a:r>
            <a:r>
              <a:rPr kumimoji="1" lang="en-US" altLang="ja-JP" sz="2000" dirty="0" err="1">
                <a:ea typeface="BDAKKE+Tahoma" charset="-128"/>
              </a:rPr>
              <a:t>tidak</a:t>
            </a:r>
            <a:r>
              <a:rPr kumimoji="1" lang="en-US" altLang="ja-JP" sz="2000" dirty="0">
                <a:ea typeface="BDAKKE+Tahoma" charset="-128"/>
              </a:rPr>
              <a:t> </a:t>
            </a:r>
            <a:r>
              <a:rPr kumimoji="1" lang="en-US" altLang="ja-JP" sz="2000" dirty="0" err="1">
                <a:ea typeface="BDAKKE+Tahoma" charset="-128"/>
              </a:rPr>
              <a:t>langsung</a:t>
            </a:r>
            <a:r>
              <a:rPr kumimoji="1" lang="en-US" altLang="ja-JP" sz="2000" dirty="0">
                <a:ea typeface="BDAKKE+Tahoma" charset="-128"/>
              </a:rPr>
              <a:t>, </a:t>
            </a:r>
            <a:r>
              <a:rPr kumimoji="1" lang="en-US" altLang="ja-JP" sz="2000" dirty="0" err="1">
                <a:ea typeface="BDAKKE+Tahoma" charset="-128"/>
              </a:rPr>
              <a:t>dapat</a:t>
            </a:r>
            <a:r>
              <a:rPr kumimoji="1" lang="en-US" altLang="ja-JP" sz="2000" dirty="0">
                <a:ea typeface="BDAKKE+Tahoma" charset="-128"/>
              </a:rPr>
              <a:t> </a:t>
            </a:r>
            <a:r>
              <a:rPr kumimoji="1" lang="en-US" altLang="ja-JP" sz="2000" dirty="0" err="1">
                <a:ea typeface="BDAKKE+Tahoma" charset="-128"/>
              </a:rPr>
              <a:t>mencemarkan</a:t>
            </a:r>
            <a:r>
              <a:rPr kumimoji="1" lang="en-US" altLang="ja-JP" sz="2000" dirty="0">
                <a:ea typeface="BDAKKE+Tahoma" charset="-128"/>
              </a:rPr>
              <a:t> </a:t>
            </a:r>
            <a:r>
              <a:rPr kumimoji="1" lang="en-US" altLang="ja-JP" sz="2000" dirty="0" err="1">
                <a:ea typeface="BDAKKE+Tahoma" charset="-128"/>
              </a:rPr>
              <a:t>dan</a:t>
            </a:r>
            <a:r>
              <a:rPr kumimoji="1" lang="en-US" altLang="ja-JP" sz="2000" dirty="0">
                <a:ea typeface="BDAKKE+Tahoma" charset="-128"/>
              </a:rPr>
              <a:t> </a:t>
            </a:r>
            <a:r>
              <a:rPr kumimoji="1" lang="en-US" altLang="ja-JP" sz="2000" dirty="0" err="1">
                <a:ea typeface="BDAKKE+Tahoma" charset="-128"/>
              </a:rPr>
              <a:t>atau</a:t>
            </a:r>
            <a:r>
              <a:rPr kumimoji="1" lang="en-US" altLang="ja-JP" sz="2000" dirty="0">
                <a:ea typeface="BDAKKE+Tahoma" charset="-128"/>
              </a:rPr>
              <a:t> </a:t>
            </a:r>
            <a:r>
              <a:rPr kumimoji="1" lang="en-US" altLang="ja-JP" sz="2000" dirty="0" err="1">
                <a:ea typeface="BDAKKE+Tahoma" charset="-128"/>
              </a:rPr>
              <a:t>merusak</a:t>
            </a:r>
            <a:r>
              <a:rPr kumimoji="1" lang="en-US" altLang="ja-JP" sz="2000" dirty="0">
                <a:ea typeface="BDAKKE+Tahoma" charset="-128"/>
              </a:rPr>
              <a:t> </a:t>
            </a:r>
            <a:r>
              <a:rPr kumimoji="1" lang="en-US" altLang="ja-JP" sz="2000" dirty="0" err="1">
                <a:ea typeface="BDAKKE+Tahoma" charset="-128"/>
              </a:rPr>
              <a:t>lingkungan</a:t>
            </a:r>
            <a:r>
              <a:rPr kumimoji="1" lang="en-US" altLang="ja-JP" sz="2000" dirty="0">
                <a:ea typeface="BDAKKE+Tahoma" charset="-128"/>
              </a:rPr>
              <a:t> </a:t>
            </a:r>
            <a:r>
              <a:rPr kumimoji="1" lang="en-US" altLang="ja-JP" sz="2000" dirty="0" err="1">
                <a:ea typeface="BDAKKE+Tahoma" charset="-128"/>
              </a:rPr>
              <a:t>hidup</a:t>
            </a:r>
            <a:r>
              <a:rPr kumimoji="1" lang="en-US" altLang="ja-JP" sz="2000" dirty="0">
                <a:ea typeface="BDAKKE+Tahoma" charset="-128"/>
              </a:rPr>
              <a:t>, </a:t>
            </a:r>
            <a:r>
              <a:rPr kumimoji="1" lang="en-US" altLang="ja-JP" sz="2000" dirty="0" err="1">
                <a:ea typeface="BDAKKE+Tahoma" charset="-128"/>
              </a:rPr>
              <a:t>dan</a:t>
            </a:r>
            <a:r>
              <a:rPr kumimoji="1" lang="en-US" altLang="ja-JP" sz="2000" dirty="0">
                <a:ea typeface="BDAKKE+Tahoma" charset="-128"/>
              </a:rPr>
              <a:t> </a:t>
            </a:r>
            <a:r>
              <a:rPr kumimoji="1" lang="en-US" altLang="ja-JP" sz="2000" dirty="0" err="1">
                <a:ea typeface="BDAKKE+Tahoma" charset="-128"/>
              </a:rPr>
              <a:t>atau</a:t>
            </a:r>
            <a:r>
              <a:rPr kumimoji="1" lang="en-US" altLang="ja-JP" sz="2000" dirty="0">
                <a:ea typeface="BDAKKE+Tahoma" charset="-128"/>
              </a:rPr>
              <a:t> </a:t>
            </a:r>
            <a:r>
              <a:rPr kumimoji="1" lang="en-US" altLang="ja-JP" sz="2000" dirty="0" err="1">
                <a:ea typeface="BDAKKE+Tahoma" charset="-128"/>
              </a:rPr>
              <a:t>dapat</a:t>
            </a:r>
            <a:r>
              <a:rPr kumimoji="1" lang="en-US" altLang="ja-JP" sz="2000" dirty="0">
                <a:ea typeface="BDAKKE+Tahoma" charset="-128"/>
              </a:rPr>
              <a:t> </a:t>
            </a:r>
            <a:r>
              <a:rPr kumimoji="1" lang="en-US" altLang="ja-JP" sz="2000" dirty="0" err="1">
                <a:ea typeface="BDAKKE+Tahoma" charset="-128"/>
              </a:rPr>
              <a:t>membahayakan</a:t>
            </a:r>
            <a:r>
              <a:rPr kumimoji="1" lang="en-US" altLang="ja-JP" sz="2000" dirty="0">
                <a:ea typeface="BDAKKE+Tahoma" charset="-128"/>
              </a:rPr>
              <a:t> </a:t>
            </a:r>
            <a:r>
              <a:rPr kumimoji="1" lang="en-US" altLang="ja-JP" sz="2000" dirty="0" err="1">
                <a:ea typeface="BDAKKE+Tahoma" charset="-128"/>
              </a:rPr>
              <a:t>lingkungan</a:t>
            </a:r>
            <a:r>
              <a:rPr kumimoji="1" lang="en-US" altLang="ja-JP" sz="2000" dirty="0">
                <a:ea typeface="BDAKKE+Tahoma" charset="-128"/>
              </a:rPr>
              <a:t> </a:t>
            </a:r>
            <a:r>
              <a:rPr kumimoji="1" lang="en-US" altLang="ja-JP" sz="2000" dirty="0" err="1">
                <a:ea typeface="BDAKKE+Tahoma" charset="-128"/>
              </a:rPr>
              <a:t>hidup</a:t>
            </a:r>
            <a:r>
              <a:rPr kumimoji="1" lang="en-US" altLang="ja-JP" sz="2000" dirty="0">
                <a:ea typeface="BDAKKE+Tahoma" charset="-128"/>
              </a:rPr>
              <a:t>, </a:t>
            </a:r>
            <a:r>
              <a:rPr kumimoji="1" lang="en-US" altLang="ja-JP" sz="2000" dirty="0" err="1">
                <a:ea typeface="BDAKKE+Tahoma" charset="-128"/>
              </a:rPr>
              <a:t>kesehatan</a:t>
            </a:r>
            <a:r>
              <a:rPr kumimoji="1" lang="en-US" altLang="ja-JP" sz="2000" dirty="0">
                <a:ea typeface="BDAKKE+Tahoma" charset="-128"/>
              </a:rPr>
              <a:t>, </a:t>
            </a:r>
            <a:r>
              <a:rPr kumimoji="1" lang="en-US" altLang="ja-JP" sz="2000" dirty="0" err="1">
                <a:ea typeface="BDAKKE+Tahoma" charset="-128"/>
              </a:rPr>
              <a:t>kelangsungan</a:t>
            </a:r>
            <a:r>
              <a:rPr kumimoji="1" lang="en-US" altLang="ja-JP" sz="2000" dirty="0">
                <a:ea typeface="BDAKKE+Tahoma" charset="-128"/>
              </a:rPr>
              <a:t> </a:t>
            </a:r>
            <a:r>
              <a:rPr kumimoji="1" lang="en-US" altLang="ja-JP" sz="2000" dirty="0" err="1">
                <a:ea typeface="BDAKKE+Tahoma" charset="-128"/>
              </a:rPr>
              <a:t>hidup</a:t>
            </a:r>
            <a:r>
              <a:rPr kumimoji="1" lang="en-US" altLang="ja-JP" sz="2000" dirty="0">
                <a:ea typeface="BDAKKE+Tahoma" charset="-128"/>
              </a:rPr>
              <a:t> </a:t>
            </a:r>
            <a:r>
              <a:rPr kumimoji="1" lang="en-US" altLang="ja-JP" sz="2000" dirty="0" err="1">
                <a:ea typeface="BDAKKE+Tahoma" charset="-128"/>
              </a:rPr>
              <a:t>manusia</a:t>
            </a:r>
            <a:r>
              <a:rPr kumimoji="1" lang="en-US" altLang="ja-JP" sz="2000" dirty="0">
                <a:ea typeface="BDAKKE+Tahoma" charset="-128"/>
              </a:rPr>
              <a:t> </a:t>
            </a:r>
            <a:r>
              <a:rPr kumimoji="1" lang="en-US" altLang="ja-JP" sz="2000" dirty="0" err="1">
                <a:ea typeface="BDAKKE+Tahoma" charset="-128"/>
              </a:rPr>
              <a:t>serta</a:t>
            </a:r>
            <a:r>
              <a:rPr kumimoji="1" lang="en-US" altLang="ja-JP" sz="2000" dirty="0">
                <a:ea typeface="BDAKKE+Tahoma" charset="-128"/>
              </a:rPr>
              <a:t> </a:t>
            </a:r>
            <a:r>
              <a:rPr kumimoji="1" lang="en-US" altLang="ja-JP" sz="2000" dirty="0" err="1">
                <a:ea typeface="BDAKKE+Tahoma" charset="-128"/>
              </a:rPr>
              <a:t>makhluk</a:t>
            </a:r>
            <a:r>
              <a:rPr kumimoji="1" lang="en-US" altLang="ja-JP" sz="2000" dirty="0">
                <a:ea typeface="BDAKKE+Tahoma" charset="-128"/>
              </a:rPr>
              <a:t> </a:t>
            </a:r>
            <a:r>
              <a:rPr kumimoji="1" lang="en-US" altLang="ja-JP" sz="2000" dirty="0" err="1">
                <a:ea typeface="BDAKKE+Tahoma" charset="-128"/>
              </a:rPr>
              <a:t>hidup</a:t>
            </a:r>
            <a:r>
              <a:rPr kumimoji="1" lang="en-US" altLang="ja-JP" sz="2000" dirty="0">
                <a:ea typeface="BDAKKE+Tahoma" charset="-128"/>
              </a:rPr>
              <a:t> </a:t>
            </a:r>
            <a:r>
              <a:rPr kumimoji="1" lang="en-US" altLang="ja-JP" sz="2000" dirty="0" err="1">
                <a:ea typeface="BDAKKE+Tahoma" charset="-128"/>
              </a:rPr>
              <a:t>lainnya</a:t>
            </a:r>
            <a:r>
              <a:rPr kumimoji="1" lang="en-US" altLang="ja-JP" sz="2000" dirty="0">
                <a:ea typeface="BDAKKE+Tahoma" charset="-128"/>
              </a:rPr>
              <a:t>; </a:t>
            </a:r>
          </a:p>
          <a:p>
            <a:pPr marL="381000" lvl="2" algn="just" eaLnBrk="1" hangingPunct="1">
              <a:spcBef>
                <a:spcPts val="600"/>
              </a:spcBef>
            </a:pPr>
            <a:endParaRPr kumimoji="1" lang="en-US" altLang="ja-JP" sz="2000" b="1" dirty="0">
              <a:ea typeface="BDAKKE+Tahoma" charset="-128"/>
            </a:endParaRPr>
          </a:p>
          <a:p>
            <a:pPr marL="381000" lvl="2" algn="just" eaLnBrk="1" hangingPunct="1">
              <a:spcBef>
                <a:spcPts val="600"/>
              </a:spcBef>
            </a:pPr>
            <a:r>
              <a:rPr kumimoji="1" lang="en-US" altLang="ja-JP" sz="2000" b="1" dirty="0" err="1">
                <a:ea typeface="BDAKKE+Tahoma" charset="-128"/>
              </a:rPr>
              <a:t>Pengelolaan</a:t>
            </a:r>
            <a:r>
              <a:rPr kumimoji="1" lang="en-US" altLang="ja-JP" sz="2000" b="1" dirty="0">
                <a:ea typeface="BDAKKE+Tahoma" charset="-128"/>
              </a:rPr>
              <a:t> B3</a:t>
            </a:r>
            <a:r>
              <a:rPr kumimoji="1" lang="en-US" altLang="ja-JP" sz="2000" dirty="0">
                <a:ea typeface="BDAKKE+Tahoma" charset="-128"/>
              </a:rPr>
              <a:t> </a:t>
            </a:r>
            <a:r>
              <a:rPr kumimoji="1" lang="en-US" altLang="ja-JP" sz="2000" dirty="0" err="1">
                <a:ea typeface="BDAKKE+Tahoma" charset="-128"/>
              </a:rPr>
              <a:t>adalah</a:t>
            </a:r>
            <a:r>
              <a:rPr kumimoji="1" lang="en-US" altLang="ja-JP" sz="2000" dirty="0">
                <a:ea typeface="BDAKKE+Tahoma" charset="-128"/>
              </a:rPr>
              <a:t> </a:t>
            </a:r>
            <a:r>
              <a:rPr kumimoji="1" lang="en-US" altLang="ja-JP" sz="2000" dirty="0" err="1">
                <a:ea typeface="BDAKKE+Tahoma" charset="-128"/>
              </a:rPr>
              <a:t>kegiatan</a:t>
            </a:r>
            <a:r>
              <a:rPr kumimoji="1" lang="en-US" altLang="ja-JP" sz="2000" dirty="0">
                <a:ea typeface="BDAKKE+Tahoma" charset="-128"/>
              </a:rPr>
              <a:t> yang </a:t>
            </a:r>
            <a:r>
              <a:rPr kumimoji="1" lang="en-US" altLang="ja-JP" sz="2000" dirty="0" err="1">
                <a:ea typeface="BDAKKE+Tahoma" charset="-128"/>
              </a:rPr>
              <a:t>menghasilkan</a:t>
            </a:r>
            <a:r>
              <a:rPr kumimoji="1" lang="en-US" altLang="ja-JP" sz="2000" dirty="0">
                <a:ea typeface="BDAKKE+Tahoma" charset="-128"/>
              </a:rPr>
              <a:t>, </a:t>
            </a:r>
            <a:r>
              <a:rPr kumimoji="1" lang="en-US" altLang="ja-JP" sz="2000" dirty="0" err="1">
                <a:ea typeface="BDAKKE+Tahoma" charset="-128"/>
              </a:rPr>
              <a:t>mengangkut</a:t>
            </a:r>
            <a:r>
              <a:rPr kumimoji="1" lang="en-US" altLang="ja-JP" sz="2000" dirty="0">
                <a:ea typeface="BDAKKE+Tahoma" charset="-128"/>
              </a:rPr>
              <a:t>,　</a:t>
            </a:r>
            <a:r>
              <a:rPr kumimoji="1" lang="en-US" altLang="ja-JP" sz="2000" dirty="0" err="1">
                <a:ea typeface="BDAKKE+Tahoma" charset="-128"/>
              </a:rPr>
              <a:t>mengedarkan</a:t>
            </a:r>
            <a:r>
              <a:rPr kumimoji="1" lang="en-US" altLang="ja-JP" sz="2000" dirty="0">
                <a:ea typeface="BDAKKE+Tahoma" charset="-128"/>
              </a:rPr>
              <a:t>,　</a:t>
            </a:r>
            <a:r>
              <a:rPr kumimoji="1" lang="en-US" altLang="ja-JP" sz="2000" b="1" dirty="0" err="1">
                <a:ea typeface="BDAKKE+Tahoma" charset="-128"/>
              </a:rPr>
              <a:t>menyimpan</a:t>
            </a:r>
            <a:r>
              <a:rPr kumimoji="1" lang="en-US" altLang="ja-JP" sz="2000" dirty="0">
                <a:ea typeface="BDAKKE+Tahoma" charset="-128"/>
              </a:rPr>
              <a:t>,　</a:t>
            </a:r>
            <a:r>
              <a:rPr kumimoji="1" lang="en-US" altLang="ja-JP" sz="2000" b="1" dirty="0" err="1">
                <a:ea typeface="BDAKKE+Tahoma" charset="-128"/>
              </a:rPr>
              <a:t>menggunakan</a:t>
            </a:r>
            <a:r>
              <a:rPr kumimoji="1" lang="en-US" altLang="ja-JP" sz="2000" dirty="0">
                <a:ea typeface="BDAKKE+Tahoma" charset="-128"/>
              </a:rPr>
              <a:t> </a:t>
            </a:r>
            <a:r>
              <a:rPr kumimoji="1" lang="en-US" altLang="ja-JP" sz="2000" dirty="0" err="1">
                <a:ea typeface="BDAKKE+Tahoma" charset="-128"/>
              </a:rPr>
              <a:t>dan</a:t>
            </a:r>
            <a:r>
              <a:rPr kumimoji="1" lang="en-US" altLang="ja-JP" sz="2000" dirty="0">
                <a:ea typeface="BDAKKE+Tahoma" charset="-128"/>
              </a:rPr>
              <a:t> </a:t>
            </a:r>
            <a:r>
              <a:rPr kumimoji="1" lang="en-US" altLang="ja-JP" sz="2000" dirty="0" err="1">
                <a:ea typeface="BDAKKE+Tahoma" charset="-128"/>
              </a:rPr>
              <a:t>atau</a:t>
            </a:r>
            <a:r>
              <a:rPr kumimoji="1" lang="en-US" altLang="ja-JP" sz="2000" dirty="0">
                <a:ea typeface="BDAKKE+Tahoma" charset="-128"/>
              </a:rPr>
              <a:t> </a:t>
            </a:r>
            <a:r>
              <a:rPr kumimoji="1" lang="en-US" altLang="ja-JP" sz="2000" dirty="0" err="1">
                <a:ea typeface="BDAKKE+Tahoma" charset="-128"/>
              </a:rPr>
              <a:t>membuang</a:t>
            </a:r>
            <a:r>
              <a:rPr kumimoji="1" lang="en-US" altLang="ja-JP" sz="2000" dirty="0">
                <a:ea typeface="BDAKKE+Tahoma" charset="-128"/>
              </a:rPr>
              <a:t> B3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838200"/>
            <a:ext cx="8305800" cy="457200"/>
          </a:xfrm>
          <a:prstGeom prst="rect">
            <a:avLst/>
          </a:prstGeom>
          <a:noFill/>
          <a:ln w="9525">
            <a:noFill/>
            <a:miter lim="800000"/>
            <a:headEnd/>
            <a:tailEnd/>
          </a:ln>
          <a:effectLst/>
        </p:spPr>
        <p:txBody>
          <a:bodyPr>
            <a:spAutoFit/>
          </a:bodyPr>
          <a:lstStyle/>
          <a:p>
            <a:pPr marL="381000" lvl="2" algn="just" eaLnBrk="1" hangingPunct="1">
              <a:spcBef>
                <a:spcPts val="600"/>
              </a:spcBef>
            </a:pPr>
            <a:endParaRPr kumimoji="1" lang="ja-JP" altLang="en-US">
              <a:solidFill>
                <a:srgbClr val="000000"/>
              </a:solidFill>
              <a:latin typeface="Lucida Sans Unicode" pitchFamily="34" charset="0"/>
              <a:ea typeface="BDAKKE+Tahoma" charset="-128"/>
            </a:endParaRPr>
          </a:p>
        </p:txBody>
      </p:sp>
      <p:sp>
        <p:nvSpPr>
          <p:cNvPr id="20483" name="Rectangle 3"/>
          <p:cNvSpPr>
            <a:spLocks noChangeArrowheads="1"/>
          </p:cNvSpPr>
          <p:nvPr/>
        </p:nvSpPr>
        <p:spPr bwMode="auto">
          <a:xfrm>
            <a:off x="381000" y="1066800"/>
            <a:ext cx="8382000" cy="701675"/>
          </a:xfrm>
          <a:prstGeom prst="rect">
            <a:avLst/>
          </a:prstGeom>
          <a:noFill/>
          <a:ln w="9525">
            <a:noFill/>
            <a:miter lim="800000"/>
            <a:headEnd/>
            <a:tailEnd/>
          </a:ln>
          <a:effectLst/>
        </p:spPr>
        <p:txBody>
          <a:bodyPr>
            <a:spAutoFit/>
          </a:bodyPr>
          <a:lstStyle/>
          <a:p>
            <a:pPr marL="762000" lvl="4" defTabSz="288925" eaLnBrk="1" hangingPunct="1"/>
            <a:endParaRPr kumimoji="1" lang="ja-JP" altLang="en-US" sz="2000" b="1">
              <a:solidFill>
                <a:srgbClr val="000000"/>
              </a:solidFill>
              <a:latin typeface="Blue Ridge Heavy SF" pitchFamily="34" charset="0"/>
              <a:ea typeface="ＭＳ Ｐゴシック" pitchFamily="50" charset="-128"/>
            </a:endParaRPr>
          </a:p>
          <a:p>
            <a:pPr marL="762000" lvl="4" defTabSz="288925" eaLnBrk="1" hangingPunct="1"/>
            <a:endParaRPr kumimoji="1" lang="ja-JP" altLang="en-US" sz="2000">
              <a:solidFill>
                <a:srgbClr val="000000"/>
              </a:solidFill>
              <a:latin typeface="Blue Ridge Heavy SF" pitchFamily="34" charset="0"/>
              <a:ea typeface="SimHei" pitchFamily="2" charset="-122"/>
            </a:endParaRPr>
          </a:p>
        </p:txBody>
      </p:sp>
      <p:sp>
        <p:nvSpPr>
          <p:cNvPr id="20484" name="Rectangle 4"/>
          <p:cNvSpPr>
            <a:spLocks noChangeArrowheads="1"/>
          </p:cNvSpPr>
          <p:nvPr/>
        </p:nvSpPr>
        <p:spPr bwMode="auto">
          <a:xfrm>
            <a:off x="609600" y="522288"/>
            <a:ext cx="8001000" cy="5699125"/>
          </a:xfrm>
          <a:prstGeom prst="rect">
            <a:avLst/>
          </a:prstGeom>
          <a:noFill/>
          <a:ln w="9525">
            <a:noFill/>
            <a:miter lim="800000"/>
            <a:headEnd/>
            <a:tailEnd/>
          </a:ln>
          <a:effectLst/>
        </p:spPr>
        <p:txBody>
          <a:bodyPr>
            <a:spAutoFit/>
          </a:bodyPr>
          <a:lstStyle/>
          <a:p>
            <a:pPr eaLnBrk="1" hangingPunct="1"/>
            <a:r>
              <a:rPr kumimoji="1" lang="en-US" altLang="ja-JP" b="1" i="1" dirty="0" err="1">
                <a:latin typeface="Basic Sans Light SF" pitchFamily="2" charset="0"/>
                <a:ea typeface="ＭＳ Ｐゴシック" pitchFamily="50" charset="-128"/>
              </a:rPr>
              <a:t>Pasal</a:t>
            </a:r>
            <a:r>
              <a:rPr kumimoji="1" lang="en-US" altLang="ja-JP" b="1" i="1" dirty="0">
                <a:latin typeface="Basic Sans Light SF" pitchFamily="2" charset="0"/>
                <a:ea typeface="ＭＳ Ｐゴシック" pitchFamily="50" charset="-128"/>
              </a:rPr>
              <a:t> 5 </a:t>
            </a:r>
            <a:r>
              <a:rPr kumimoji="1" lang="en-US" altLang="ja-JP" b="1" i="1" dirty="0" err="1">
                <a:latin typeface="Basic Sans Light SF" pitchFamily="2" charset="0"/>
                <a:ea typeface="ＭＳ Ｐゴシック" pitchFamily="50" charset="-128"/>
              </a:rPr>
              <a:t>Ayat</a:t>
            </a:r>
            <a:r>
              <a:rPr kumimoji="1" lang="en-US" altLang="ja-JP" b="1" i="1" dirty="0">
                <a:latin typeface="Basic Sans Light SF" pitchFamily="2" charset="0"/>
                <a:ea typeface="ＭＳ Ｐゴシック" pitchFamily="50" charset="-128"/>
              </a:rPr>
              <a:t> 1:</a:t>
            </a:r>
            <a:r>
              <a:rPr kumimoji="1" lang="en-US" altLang="ja-JP" b="1" dirty="0">
                <a:latin typeface="Basic Sans Light SF" pitchFamily="2" charset="0"/>
                <a:ea typeface="ＭＳ Ｐゴシック" pitchFamily="50" charset="-128"/>
              </a:rPr>
              <a:t> </a:t>
            </a:r>
          </a:p>
          <a:p>
            <a:pPr eaLnBrk="1" hangingPunct="1"/>
            <a:r>
              <a:rPr kumimoji="1" lang="en-US" altLang="ja-JP" i="1" u="sng" dirty="0">
                <a:latin typeface="Basic Sans Light SF" pitchFamily="2" charset="0"/>
                <a:ea typeface="SimHei" pitchFamily="2" charset="-122"/>
              </a:rPr>
              <a:t>B3 </a:t>
            </a:r>
            <a:r>
              <a:rPr kumimoji="1" lang="en-US" altLang="ja-JP" i="1" u="sng" dirty="0" err="1">
                <a:latin typeface="Basic Sans Light SF" pitchFamily="2" charset="0"/>
                <a:ea typeface="SimHei" pitchFamily="2" charset="-122"/>
              </a:rPr>
              <a:t>dapat</a:t>
            </a:r>
            <a:r>
              <a:rPr kumimoji="1" lang="en-US" altLang="ja-JP" i="1" u="sng" dirty="0">
                <a:latin typeface="Basic Sans Light SF" pitchFamily="2" charset="0"/>
                <a:ea typeface="SimHei" pitchFamily="2" charset="-122"/>
              </a:rPr>
              <a:t> </a:t>
            </a:r>
            <a:r>
              <a:rPr kumimoji="1" lang="en-US" altLang="ja-JP" i="1" u="sng" dirty="0" err="1">
                <a:latin typeface="Basic Sans Light SF" pitchFamily="2" charset="0"/>
                <a:ea typeface="SimHei" pitchFamily="2" charset="-122"/>
              </a:rPr>
              <a:t>diklasifikasikan</a:t>
            </a:r>
            <a:r>
              <a:rPr kumimoji="1" lang="en-US" altLang="ja-JP" i="1" u="sng" dirty="0">
                <a:latin typeface="Basic Sans Light SF" pitchFamily="2" charset="0"/>
                <a:ea typeface="SimHei" pitchFamily="2" charset="-122"/>
              </a:rPr>
              <a:t> </a:t>
            </a:r>
            <a:r>
              <a:rPr kumimoji="1" lang="en-US" altLang="ja-JP" i="1" u="sng" dirty="0" err="1">
                <a:latin typeface="Basic Sans Light SF" pitchFamily="2" charset="0"/>
                <a:ea typeface="SimHei" pitchFamily="2" charset="-122"/>
              </a:rPr>
              <a:t>sebagai</a:t>
            </a:r>
            <a:r>
              <a:rPr kumimoji="1" lang="en-US" altLang="ja-JP" i="1" u="sng" dirty="0">
                <a:latin typeface="Basic Sans Light SF" pitchFamily="2" charset="0"/>
                <a:ea typeface="SimHei" pitchFamily="2" charset="-122"/>
              </a:rPr>
              <a:t> </a:t>
            </a:r>
            <a:r>
              <a:rPr kumimoji="1" lang="en-US" altLang="ja-JP" i="1" u="sng" dirty="0" err="1">
                <a:latin typeface="Basic Sans Light SF" pitchFamily="2" charset="0"/>
                <a:ea typeface="SimHei" pitchFamily="2" charset="-122"/>
              </a:rPr>
              <a:t>berikut</a:t>
            </a:r>
            <a:r>
              <a:rPr kumimoji="1" lang="en-US" altLang="ja-JP" sz="2000" dirty="0">
                <a:latin typeface="Basic Sans Light SF" pitchFamily="2" charset="0"/>
                <a:ea typeface="SimHei" pitchFamily="2" charset="-122"/>
              </a:rPr>
              <a:t> : </a:t>
            </a:r>
          </a:p>
          <a:p>
            <a:pPr eaLnBrk="1" hangingPunct="1"/>
            <a:endParaRPr kumimoji="1" lang="en-US" altLang="ja-JP" sz="2000" dirty="0">
              <a:latin typeface="Basic Sans Light SF" pitchFamily="2" charset="0"/>
              <a:ea typeface="SimHei" pitchFamily="2" charset="-122"/>
            </a:endParaRPr>
          </a:p>
          <a:p>
            <a:pPr eaLnBrk="1" hangingPunct="1"/>
            <a:r>
              <a:rPr kumimoji="1" lang="en-US" altLang="ja-JP" sz="2000" dirty="0">
                <a:latin typeface="Basic Sans Light SF" pitchFamily="2" charset="0"/>
                <a:ea typeface="SimHei" pitchFamily="2" charset="-122"/>
              </a:rPr>
              <a:t>a. </a:t>
            </a:r>
            <a:r>
              <a:rPr kumimoji="1" lang="en-US" altLang="ja-JP" sz="2000" dirty="0" err="1">
                <a:latin typeface="Basic Sans Light SF" pitchFamily="2" charset="0"/>
                <a:ea typeface="SimHei" pitchFamily="2" charset="-122"/>
              </a:rPr>
              <a:t>mudah</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meledak</a:t>
            </a:r>
            <a:r>
              <a:rPr kumimoji="1" lang="en-US" altLang="ja-JP" sz="2000" dirty="0">
                <a:latin typeface="Basic Sans Light SF" pitchFamily="2" charset="0"/>
                <a:ea typeface="SimHei" pitchFamily="2" charset="-122"/>
              </a:rPr>
              <a:t> (explosive); </a:t>
            </a:r>
          </a:p>
          <a:p>
            <a:pPr eaLnBrk="1" hangingPunct="1"/>
            <a:r>
              <a:rPr kumimoji="1" lang="en-US" altLang="ja-JP" sz="2000" dirty="0">
                <a:latin typeface="Basic Sans Light SF" pitchFamily="2" charset="0"/>
                <a:ea typeface="SimHei" pitchFamily="2" charset="-122"/>
              </a:rPr>
              <a:t>b. </a:t>
            </a:r>
            <a:r>
              <a:rPr kumimoji="1" lang="en-US" altLang="ja-JP" sz="2000" dirty="0" err="1">
                <a:latin typeface="Basic Sans Light SF" pitchFamily="2" charset="0"/>
                <a:ea typeface="SimHei" pitchFamily="2" charset="-122"/>
              </a:rPr>
              <a:t>pengoksidasi</a:t>
            </a:r>
            <a:r>
              <a:rPr kumimoji="1" lang="en-US" altLang="ja-JP" sz="2000" dirty="0">
                <a:latin typeface="Basic Sans Light SF" pitchFamily="2" charset="0"/>
                <a:ea typeface="SimHei" pitchFamily="2" charset="-122"/>
              </a:rPr>
              <a:t> (oxidizing); </a:t>
            </a:r>
          </a:p>
          <a:p>
            <a:pPr eaLnBrk="1" hangingPunct="1"/>
            <a:r>
              <a:rPr kumimoji="1" lang="en-US" altLang="ja-JP" sz="2000" dirty="0">
                <a:latin typeface="Basic Sans Light SF" pitchFamily="2" charset="0"/>
                <a:ea typeface="SimHei" pitchFamily="2" charset="-122"/>
              </a:rPr>
              <a:t>c. </a:t>
            </a:r>
            <a:r>
              <a:rPr kumimoji="1" lang="en-US" altLang="ja-JP" sz="2000" dirty="0" err="1">
                <a:latin typeface="Basic Sans Light SF" pitchFamily="2" charset="0"/>
                <a:ea typeface="SimHei" pitchFamily="2" charset="-122"/>
              </a:rPr>
              <a:t>sangat</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mudah</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sekali</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menyala</a:t>
            </a:r>
            <a:r>
              <a:rPr kumimoji="1" lang="en-US" altLang="ja-JP" sz="2000" dirty="0">
                <a:latin typeface="Basic Sans Light SF" pitchFamily="2" charset="0"/>
                <a:ea typeface="SimHei" pitchFamily="2" charset="-122"/>
              </a:rPr>
              <a:t> (extremely flammable); </a:t>
            </a:r>
          </a:p>
          <a:p>
            <a:pPr eaLnBrk="1" hangingPunct="1"/>
            <a:r>
              <a:rPr kumimoji="1" lang="en-US" altLang="ja-JP" sz="2000" dirty="0">
                <a:latin typeface="Basic Sans Light SF" pitchFamily="2" charset="0"/>
                <a:ea typeface="SimHei" pitchFamily="2" charset="-122"/>
              </a:rPr>
              <a:t>d. </a:t>
            </a:r>
            <a:r>
              <a:rPr kumimoji="1" lang="en-US" altLang="ja-JP" sz="2000" dirty="0" err="1">
                <a:latin typeface="Basic Sans Light SF" pitchFamily="2" charset="0"/>
                <a:ea typeface="SimHei" pitchFamily="2" charset="-122"/>
              </a:rPr>
              <a:t>sangat</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mudah</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menyala</a:t>
            </a:r>
            <a:r>
              <a:rPr kumimoji="1" lang="en-US" altLang="ja-JP" sz="2000" dirty="0">
                <a:latin typeface="Basic Sans Light SF" pitchFamily="2" charset="0"/>
                <a:ea typeface="SimHei" pitchFamily="2" charset="-122"/>
              </a:rPr>
              <a:t> (highly flammable); </a:t>
            </a:r>
          </a:p>
          <a:p>
            <a:pPr eaLnBrk="1" hangingPunct="1"/>
            <a:r>
              <a:rPr kumimoji="1" lang="en-US" altLang="ja-JP" sz="2000" dirty="0">
                <a:latin typeface="Basic Sans Light SF" pitchFamily="2" charset="0"/>
                <a:ea typeface="SimHei" pitchFamily="2" charset="-122"/>
              </a:rPr>
              <a:t>e. </a:t>
            </a:r>
            <a:r>
              <a:rPr kumimoji="1" lang="en-US" altLang="ja-JP" sz="2000" dirty="0" err="1">
                <a:latin typeface="Basic Sans Light SF" pitchFamily="2" charset="0"/>
                <a:ea typeface="SimHei" pitchFamily="2" charset="-122"/>
              </a:rPr>
              <a:t>mudah</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menyala</a:t>
            </a:r>
            <a:r>
              <a:rPr kumimoji="1" lang="en-US" altLang="ja-JP" sz="2000" dirty="0">
                <a:latin typeface="Basic Sans Light SF" pitchFamily="2" charset="0"/>
                <a:ea typeface="SimHei" pitchFamily="2" charset="-122"/>
              </a:rPr>
              <a:t> (flammable); </a:t>
            </a:r>
          </a:p>
          <a:p>
            <a:pPr eaLnBrk="1" hangingPunct="1"/>
            <a:r>
              <a:rPr kumimoji="1" lang="en-US" altLang="ja-JP" sz="2000" dirty="0">
                <a:latin typeface="Basic Sans Light SF" pitchFamily="2" charset="0"/>
                <a:ea typeface="SimHei" pitchFamily="2" charset="-122"/>
              </a:rPr>
              <a:t>f. </a:t>
            </a:r>
            <a:r>
              <a:rPr kumimoji="1" lang="en-US" altLang="ja-JP" sz="2000" dirty="0" err="1">
                <a:latin typeface="Basic Sans Light SF" pitchFamily="2" charset="0"/>
                <a:ea typeface="SimHei" pitchFamily="2" charset="-122"/>
              </a:rPr>
              <a:t>amat</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sangat</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beracun</a:t>
            </a:r>
            <a:r>
              <a:rPr kumimoji="1" lang="en-US" altLang="ja-JP" sz="2000" dirty="0">
                <a:latin typeface="Basic Sans Light SF" pitchFamily="2" charset="0"/>
                <a:ea typeface="SimHei" pitchFamily="2" charset="-122"/>
              </a:rPr>
              <a:t> (extremely toxic); </a:t>
            </a:r>
          </a:p>
          <a:p>
            <a:pPr eaLnBrk="1" hangingPunct="1"/>
            <a:r>
              <a:rPr kumimoji="1" lang="en-US" altLang="ja-JP" sz="2000" dirty="0">
                <a:latin typeface="Basic Sans Light SF" pitchFamily="2" charset="0"/>
                <a:ea typeface="SimHei" pitchFamily="2" charset="-122"/>
              </a:rPr>
              <a:t>g. </a:t>
            </a:r>
            <a:r>
              <a:rPr kumimoji="1" lang="en-US" altLang="ja-JP" sz="2000" dirty="0" err="1">
                <a:latin typeface="Basic Sans Light SF" pitchFamily="2" charset="0"/>
                <a:ea typeface="SimHei" pitchFamily="2" charset="-122"/>
              </a:rPr>
              <a:t>sangat</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beracun</a:t>
            </a:r>
            <a:r>
              <a:rPr kumimoji="1" lang="en-US" altLang="ja-JP" sz="2000" dirty="0">
                <a:latin typeface="Basic Sans Light SF" pitchFamily="2" charset="0"/>
                <a:ea typeface="SimHei" pitchFamily="2" charset="-122"/>
              </a:rPr>
              <a:t> (highly toxic); </a:t>
            </a:r>
          </a:p>
          <a:p>
            <a:pPr eaLnBrk="1" hangingPunct="1"/>
            <a:r>
              <a:rPr kumimoji="1" lang="en-US" altLang="ja-JP" sz="2000" dirty="0">
                <a:latin typeface="Basic Sans Light SF" pitchFamily="2" charset="0"/>
                <a:ea typeface="SimHei" pitchFamily="2" charset="-122"/>
              </a:rPr>
              <a:t>h. </a:t>
            </a:r>
            <a:r>
              <a:rPr kumimoji="1" lang="en-US" altLang="ja-JP" sz="2000" dirty="0" err="1">
                <a:latin typeface="Basic Sans Light SF" pitchFamily="2" charset="0"/>
                <a:ea typeface="SimHei" pitchFamily="2" charset="-122"/>
              </a:rPr>
              <a:t>beracun</a:t>
            </a:r>
            <a:r>
              <a:rPr kumimoji="1" lang="en-US" altLang="ja-JP" sz="2000" dirty="0">
                <a:latin typeface="Basic Sans Light SF" pitchFamily="2" charset="0"/>
                <a:ea typeface="SimHei" pitchFamily="2" charset="-122"/>
              </a:rPr>
              <a:t> (moderately toxic); </a:t>
            </a:r>
          </a:p>
          <a:p>
            <a:pPr eaLnBrk="1" hangingPunct="1"/>
            <a:r>
              <a:rPr kumimoji="1" lang="en-US" altLang="ja-JP" sz="2000" dirty="0" err="1">
                <a:latin typeface="Basic Sans Light SF" pitchFamily="2" charset="0"/>
                <a:ea typeface="SimHei" pitchFamily="2" charset="-122"/>
              </a:rPr>
              <a:t>i</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berbahaya</a:t>
            </a:r>
            <a:r>
              <a:rPr kumimoji="1" lang="en-US" altLang="ja-JP" sz="2000" dirty="0">
                <a:latin typeface="Basic Sans Light SF" pitchFamily="2" charset="0"/>
                <a:ea typeface="SimHei" pitchFamily="2" charset="-122"/>
              </a:rPr>
              <a:t> (harmful); </a:t>
            </a:r>
          </a:p>
          <a:p>
            <a:pPr eaLnBrk="1" hangingPunct="1"/>
            <a:r>
              <a:rPr kumimoji="1" lang="en-US" altLang="ja-JP" sz="2000" dirty="0">
                <a:latin typeface="Basic Sans Light SF" pitchFamily="2" charset="0"/>
                <a:ea typeface="SimHei" pitchFamily="2" charset="-122"/>
              </a:rPr>
              <a:t>j. </a:t>
            </a:r>
            <a:r>
              <a:rPr kumimoji="1" lang="en-US" altLang="ja-JP" sz="2000" dirty="0" err="1">
                <a:latin typeface="Basic Sans Light SF" pitchFamily="2" charset="0"/>
                <a:ea typeface="SimHei" pitchFamily="2" charset="-122"/>
              </a:rPr>
              <a:t>korosif</a:t>
            </a:r>
            <a:r>
              <a:rPr kumimoji="1" lang="en-US" altLang="ja-JP" sz="2000" dirty="0">
                <a:latin typeface="Basic Sans Light SF" pitchFamily="2" charset="0"/>
                <a:ea typeface="SimHei" pitchFamily="2" charset="-122"/>
              </a:rPr>
              <a:t> (corrosive); </a:t>
            </a:r>
          </a:p>
          <a:p>
            <a:pPr eaLnBrk="1" hangingPunct="1"/>
            <a:r>
              <a:rPr kumimoji="1" lang="en-US" altLang="ja-JP" sz="2000" dirty="0">
                <a:latin typeface="Basic Sans Light SF" pitchFamily="2" charset="0"/>
                <a:ea typeface="SimHei" pitchFamily="2" charset="-122"/>
              </a:rPr>
              <a:t>k. </a:t>
            </a:r>
            <a:r>
              <a:rPr kumimoji="1" lang="en-US" altLang="ja-JP" sz="2000" dirty="0" err="1">
                <a:latin typeface="Basic Sans Light SF" pitchFamily="2" charset="0"/>
                <a:ea typeface="SimHei" pitchFamily="2" charset="-122"/>
              </a:rPr>
              <a:t>bersifat</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iritasi</a:t>
            </a:r>
            <a:r>
              <a:rPr kumimoji="1" lang="en-US" altLang="ja-JP" sz="2000" dirty="0">
                <a:latin typeface="Basic Sans Light SF" pitchFamily="2" charset="0"/>
                <a:ea typeface="SimHei" pitchFamily="2" charset="-122"/>
              </a:rPr>
              <a:t> (irritant); </a:t>
            </a:r>
          </a:p>
          <a:p>
            <a:pPr eaLnBrk="1" hangingPunct="1"/>
            <a:r>
              <a:rPr kumimoji="1" lang="en-US" altLang="ja-JP" sz="2000" dirty="0">
                <a:latin typeface="Basic Sans Light SF" pitchFamily="2" charset="0"/>
                <a:ea typeface="SimHei" pitchFamily="2" charset="-122"/>
              </a:rPr>
              <a:t>l. </a:t>
            </a:r>
            <a:r>
              <a:rPr kumimoji="1" lang="en-US" altLang="ja-JP" sz="2000" dirty="0" err="1">
                <a:latin typeface="Basic Sans Light SF" pitchFamily="2" charset="0"/>
                <a:ea typeface="SimHei" pitchFamily="2" charset="-122"/>
              </a:rPr>
              <a:t>berbahaya</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bagi</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lingkungan</a:t>
            </a:r>
            <a:r>
              <a:rPr kumimoji="1" lang="en-US" altLang="ja-JP" sz="2000" dirty="0">
                <a:latin typeface="Basic Sans Light SF" pitchFamily="2" charset="0"/>
                <a:ea typeface="SimHei" pitchFamily="2" charset="-122"/>
              </a:rPr>
              <a:t> (dangerous to the environment); </a:t>
            </a:r>
          </a:p>
          <a:p>
            <a:pPr eaLnBrk="1" hangingPunct="1"/>
            <a:r>
              <a:rPr kumimoji="1" lang="en-US" altLang="ja-JP" sz="2000" dirty="0">
                <a:latin typeface="Basic Sans Light SF" pitchFamily="2" charset="0"/>
                <a:ea typeface="SimHei" pitchFamily="2" charset="-122"/>
              </a:rPr>
              <a:t>m. </a:t>
            </a:r>
            <a:r>
              <a:rPr kumimoji="1" lang="en-US" altLang="ja-JP" sz="2000" dirty="0" err="1">
                <a:latin typeface="Basic Sans Light SF" pitchFamily="2" charset="0"/>
                <a:ea typeface="SimHei" pitchFamily="2" charset="-122"/>
              </a:rPr>
              <a:t>karsinogenik</a:t>
            </a:r>
            <a:r>
              <a:rPr kumimoji="1" lang="en-US" altLang="ja-JP" sz="2000" dirty="0">
                <a:latin typeface="Basic Sans Light SF" pitchFamily="2" charset="0"/>
                <a:ea typeface="SimHei" pitchFamily="2" charset="-122"/>
              </a:rPr>
              <a:t> (carcinogenic);</a:t>
            </a:r>
          </a:p>
          <a:p>
            <a:pPr eaLnBrk="1" hangingPunct="1"/>
            <a:r>
              <a:rPr kumimoji="1" lang="en-US" altLang="ja-JP" sz="2000" dirty="0">
                <a:latin typeface="Basic Sans Light SF" pitchFamily="2" charset="0"/>
                <a:ea typeface="SimHei" pitchFamily="2" charset="-122"/>
              </a:rPr>
              <a:t>n. </a:t>
            </a:r>
            <a:r>
              <a:rPr kumimoji="1" lang="en-US" altLang="ja-JP" sz="2000" dirty="0" err="1">
                <a:latin typeface="Basic Sans Light SF" pitchFamily="2" charset="0"/>
                <a:ea typeface="SimHei" pitchFamily="2" charset="-122"/>
              </a:rPr>
              <a:t>teratogenik</a:t>
            </a:r>
            <a:r>
              <a:rPr kumimoji="1" lang="en-US" altLang="ja-JP" sz="2000" dirty="0">
                <a:latin typeface="Basic Sans Light SF" pitchFamily="2" charset="0"/>
                <a:ea typeface="SimHei" pitchFamily="2" charset="-122"/>
              </a:rPr>
              <a:t> (</a:t>
            </a:r>
            <a:r>
              <a:rPr kumimoji="1" lang="en-US" altLang="ja-JP" sz="2000" dirty="0" err="1">
                <a:latin typeface="Basic Sans Light SF" pitchFamily="2" charset="0"/>
                <a:ea typeface="SimHei" pitchFamily="2" charset="-122"/>
              </a:rPr>
              <a:t>teratogenic</a:t>
            </a:r>
            <a:r>
              <a:rPr kumimoji="1" lang="en-US" altLang="ja-JP" sz="2000" dirty="0">
                <a:latin typeface="Basic Sans Light SF" pitchFamily="2" charset="0"/>
                <a:ea typeface="SimHei" pitchFamily="2" charset="-122"/>
              </a:rPr>
              <a:t>); </a:t>
            </a:r>
          </a:p>
          <a:p>
            <a:pPr eaLnBrk="1" hangingPunct="1"/>
            <a:r>
              <a:rPr kumimoji="1" lang="en-US" altLang="ja-JP" sz="2000" dirty="0">
                <a:latin typeface="Basic Sans Light SF" pitchFamily="2" charset="0"/>
                <a:ea typeface="SimHei" pitchFamily="2" charset="-122"/>
              </a:rPr>
              <a:t>o. </a:t>
            </a:r>
            <a:r>
              <a:rPr kumimoji="1" lang="en-US" altLang="ja-JP" sz="2000" dirty="0" err="1">
                <a:latin typeface="Basic Sans Light SF" pitchFamily="2" charset="0"/>
                <a:ea typeface="SimHei" pitchFamily="2" charset="-122"/>
              </a:rPr>
              <a:t>mutagenik</a:t>
            </a:r>
            <a:r>
              <a:rPr kumimoji="1" lang="en-US" altLang="ja-JP" sz="2000" dirty="0">
                <a:latin typeface="Basic Sans Light SF" pitchFamily="2" charset="0"/>
                <a:ea typeface="SimHei" pitchFamily="2" charset="-122"/>
              </a:rPr>
              <a:t> (mutagenic). </a:t>
            </a:r>
            <a:endParaRPr kumimoji="1" lang="en-US" altLang="ja-JP" sz="2000" b="1" dirty="0">
              <a:latin typeface="Basic Sans Light SF" pitchFamily="2" charset="0"/>
              <a:ea typeface="ＭＳ Ｐゴシック"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838200"/>
            <a:ext cx="7772400" cy="4343400"/>
          </a:xfrm>
        </p:spPr>
        <p:txBody>
          <a:bodyPr>
            <a:normAutofit/>
          </a:bodyPr>
          <a:lstStyle/>
          <a:p>
            <a:pPr algn="l"/>
            <a:r>
              <a:rPr lang="en-US" altLang="ja-JP" sz="3200" b="1" u="sng" dirty="0" err="1">
                <a:solidFill>
                  <a:schemeClr val="tx1"/>
                </a:solidFill>
                <a:latin typeface="Basic Sans Light SF" pitchFamily="2" charset="0"/>
                <a:ea typeface="BDAKKE+Tahoma" charset="-128"/>
              </a:rPr>
              <a:t>Pasal</a:t>
            </a:r>
            <a:r>
              <a:rPr lang="en-US" altLang="ja-JP" sz="3200" b="1" u="sng" dirty="0">
                <a:solidFill>
                  <a:schemeClr val="tx1"/>
                </a:solidFill>
                <a:latin typeface="Basic Sans Light SF" pitchFamily="2" charset="0"/>
                <a:ea typeface="BDAKKE+Tahoma" charset="-128"/>
              </a:rPr>
              <a:t> 15</a:t>
            </a:r>
            <a:r>
              <a:rPr lang="en-US" altLang="ja-JP" sz="3200" u="sng" dirty="0">
                <a:solidFill>
                  <a:schemeClr val="tx1"/>
                </a:solidFill>
                <a:latin typeface="Basic Sans Light SF" pitchFamily="2" charset="0"/>
                <a:ea typeface="BDAKKE+Tahoma" charset="-128"/>
              </a:rPr>
              <a:t/>
            </a:r>
            <a:br>
              <a:rPr lang="en-US" altLang="ja-JP" sz="3200" u="sng" dirty="0">
                <a:solidFill>
                  <a:schemeClr val="tx1"/>
                </a:solidFill>
                <a:latin typeface="Basic Sans Light SF" pitchFamily="2" charset="0"/>
                <a:ea typeface="BDAKKE+Tahoma" charset="-128"/>
              </a:rPr>
            </a:br>
            <a:r>
              <a:rPr lang="en-US" altLang="ja-JP" sz="3200" dirty="0" err="1">
                <a:solidFill>
                  <a:schemeClr val="tx1"/>
                </a:solidFill>
                <a:latin typeface="Basic Sans Light SF" pitchFamily="2" charset="0"/>
                <a:ea typeface="BDAKKE+Tahoma" charset="-128"/>
              </a:rPr>
              <a:t>Ayat</a:t>
            </a:r>
            <a:r>
              <a:rPr lang="en-US" altLang="ja-JP" sz="3200" dirty="0">
                <a:solidFill>
                  <a:schemeClr val="tx1"/>
                </a:solidFill>
                <a:latin typeface="Basic Sans Light SF" pitchFamily="2" charset="0"/>
                <a:ea typeface="BDAKKE+Tahoma" charset="-128"/>
              </a:rPr>
              <a:t> 1: </a:t>
            </a:r>
            <a:r>
              <a:rPr lang="en-US" altLang="ja-JP" sz="3200" dirty="0" err="1">
                <a:solidFill>
                  <a:schemeClr val="tx1"/>
                </a:solidFill>
                <a:latin typeface="Basic Sans Light SF" pitchFamily="2" charset="0"/>
                <a:ea typeface="BDAKKE+Tahoma" charset="-128"/>
              </a:rPr>
              <a:t>Setiap</a:t>
            </a:r>
            <a:r>
              <a:rPr lang="en-US" altLang="ja-JP" sz="3200" dirty="0">
                <a:solidFill>
                  <a:schemeClr val="tx1"/>
                </a:solidFill>
                <a:latin typeface="Basic Sans Light SF" pitchFamily="2" charset="0"/>
                <a:ea typeface="BDAKKE+Tahoma" charset="-128"/>
              </a:rPr>
              <a:t> </a:t>
            </a:r>
            <a:r>
              <a:rPr lang="en-US" altLang="ja-JP" sz="3200" dirty="0" err="1">
                <a:solidFill>
                  <a:schemeClr val="tx1"/>
                </a:solidFill>
                <a:latin typeface="Basic Sans Light SF" pitchFamily="2" charset="0"/>
                <a:ea typeface="BDAKKE+Tahoma" charset="-128"/>
              </a:rPr>
              <a:t>kemasan</a:t>
            </a:r>
            <a:r>
              <a:rPr lang="en-US" altLang="ja-JP" sz="3200" dirty="0">
                <a:solidFill>
                  <a:schemeClr val="tx1"/>
                </a:solidFill>
                <a:latin typeface="Basic Sans Light SF" pitchFamily="2" charset="0"/>
                <a:ea typeface="BDAKKE+Tahoma" charset="-128"/>
              </a:rPr>
              <a:t> B3 </a:t>
            </a:r>
            <a:r>
              <a:rPr lang="en-US" altLang="ja-JP" sz="3200" dirty="0" err="1">
                <a:solidFill>
                  <a:schemeClr val="tx1"/>
                </a:solidFill>
                <a:latin typeface="Basic Sans Light SF" pitchFamily="2" charset="0"/>
                <a:ea typeface="BDAKKE+Tahoma" charset="-128"/>
              </a:rPr>
              <a:t>wajib</a:t>
            </a:r>
            <a:r>
              <a:rPr lang="en-US" altLang="ja-JP" sz="3200" dirty="0">
                <a:solidFill>
                  <a:schemeClr val="tx1"/>
                </a:solidFill>
                <a:latin typeface="Basic Sans Light SF" pitchFamily="2" charset="0"/>
                <a:ea typeface="BDAKKE+Tahoma" charset="-128"/>
              </a:rPr>
              <a:t> </a:t>
            </a:r>
            <a:r>
              <a:rPr lang="en-US" altLang="ja-JP" sz="3200" dirty="0" err="1">
                <a:solidFill>
                  <a:schemeClr val="tx1"/>
                </a:solidFill>
                <a:latin typeface="Basic Sans Light SF" pitchFamily="2" charset="0"/>
                <a:ea typeface="BDAKKE+Tahoma" charset="-128"/>
              </a:rPr>
              <a:t>diberikan</a:t>
            </a:r>
            <a:r>
              <a:rPr lang="en-US" altLang="ja-JP" sz="3200" dirty="0">
                <a:solidFill>
                  <a:schemeClr val="tx1"/>
                </a:solidFill>
                <a:latin typeface="Basic Sans Light SF" pitchFamily="2" charset="0"/>
                <a:ea typeface="BDAKKE+Tahoma" charset="-128"/>
              </a:rPr>
              <a:t> </a:t>
            </a:r>
            <a:r>
              <a:rPr lang="en-US" altLang="ja-JP" sz="3200" b="1" dirty="0" err="1">
                <a:solidFill>
                  <a:schemeClr val="tx1"/>
                </a:solidFill>
                <a:latin typeface="Basic Sans Light SF" pitchFamily="2" charset="0"/>
                <a:ea typeface="BDAKKE+Tahoma" charset="-128"/>
              </a:rPr>
              <a:t>simbol</a:t>
            </a:r>
            <a:r>
              <a:rPr lang="en-US" altLang="ja-JP" sz="3200" b="1" dirty="0">
                <a:solidFill>
                  <a:schemeClr val="tx1"/>
                </a:solidFill>
                <a:latin typeface="Basic Sans Light SF" pitchFamily="2" charset="0"/>
                <a:ea typeface="BDAKKE+Tahoma" charset="-128"/>
              </a:rPr>
              <a:t> </a:t>
            </a:r>
            <a:r>
              <a:rPr lang="en-US" altLang="ja-JP" sz="3200" b="1" dirty="0" err="1">
                <a:solidFill>
                  <a:schemeClr val="tx1"/>
                </a:solidFill>
                <a:latin typeface="Basic Sans Light SF" pitchFamily="2" charset="0"/>
                <a:ea typeface="BDAKKE+Tahoma" charset="-128"/>
              </a:rPr>
              <a:t>dan</a:t>
            </a:r>
            <a:r>
              <a:rPr lang="en-US" altLang="ja-JP" sz="3200" b="1" dirty="0">
                <a:solidFill>
                  <a:schemeClr val="tx1"/>
                </a:solidFill>
                <a:latin typeface="Basic Sans Light SF" pitchFamily="2" charset="0"/>
                <a:ea typeface="BDAKKE+Tahoma" charset="-128"/>
              </a:rPr>
              <a:t>　label</a:t>
            </a:r>
            <a:r>
              <a:rPr lang="en-US" altLang="ja-JP" sz="3200" dirty="0">
                <a:solidFill>
                  <a:schemeClr val="tx1"/>
                </a:solidFill>
                <a:latin typeface="Basic Sans Light SF" pitchFamily="2" charset="0"/>
                <a:ea typeface="BDAKKE+Tahoma" charset="-128"/>
              </a:rPr>
              <a:t> </a:t>
            </a:r>
            <a:r>
              <a:rPr lang="en-US" altLang="ja-JP" sz="3200" dirty="0" err="1">
                <a:solidFill>
                  <a:schemeClr val="tx1"/>
                </a:solidFill>
                <a:latin typeface="Basic Sans Light SF" pitchFamily="2" charset="0"/>
                <a:ea typeface="BDAKKE+Tahoma" charset="-128"/>
              </a:rPr>
              <a:t>serta</a:t>
            </a:r>
            <a:r>
              <a:rPr lang="en-US" altLang="ja-JP" sz="3200" dirty="0">
                <a:solidFill>
                  <a:schemeClr val="tx1"/>
                </a:solidFill>
                <a:latin typeface="Basic Sans Light SF" pitchFamily="2" charset="0"/>
                <a:ea typeface="BDAKKE+Tahoma" charset="-128"/>
              </a:rPr>
              <a:t> </a:t>
            </a:r>
            <a:r>
              <a:rPr lang="en-US" altLang="ja-JP" sz="3200" dirty="0" err="1">
                <a:solidFill>
                  <a:schemeClr val="tx1"/>
                </a:solidFill>
                <a:latin typeface="Basic Sans Light SF" pitchFamily="2" charset="0"/>
                <a:ea typeface="BDAKKE+Tahoma" charset="-128"/>
              </a:rPr>
              <a:t>dilengkapi</a:t>
            </a:r>
            <a:r>
              <a:rPr lang="en-US" altLang="ja-JP" sz="3200" dirty="0">
                <a:solidFill>
                  <a:schemeClr val="tx1"/>
                </a:solidFill>
                <a:latin typeface="Basic Sans Light SF" pitchFamily="2" charset="0"/>
                <a:ea typeface="BDAKKE+Tahoma" charset="-128"/>
              </a:rPr>
              <a:t> </a:t>
            </a:r>
            <a:r>
              <a:rPr lang="en-US" altLang="ja-JP" sz="3200" dirty="0" err="1">
                <a:solidFill>
                  <a:schemeClr val="tx1"/>
                </a:solidFill>
                <a:latin typeface="+mn-lt"/>
                <a:ea typeface="BDAKKE+Tahoma" charset="-128"/>
              </a:rPr>
              <a:t>dengan</a:t>
            </a:r>
            <a:r>
              <a:rPr lang="en-US" altLang="ja-JP" sz="3200" dirty="0">
                <a:solidFill>
                  <a:schemeClr val="tx1"/>
                </a:solidFill>
                <a:latin typeface="Basic Sans Light SF" pitchFamily="2" charset="0"/>
                <a:ea typeface="BDAKKE+Tahoma" charset="-128"/>
              </a:rPr>
              <a:t> </a:t>
            </a:r>
            <a:r>
              <a:rPr lang="en-US" altLang="ja-JP" sz="3200" dirty="0" err="1">
                <a:solidFill>
                  <a:schemeClr val="tx1"/>
                </a:solidFill>
                <a:latin typeface="Basic Sans Light SF" pitchFamily="2" charset="0"/>
                <a:ea typeface="BDAKKE+Tahoma" charset="-128"/>
              </a:rPr>
              <a:t>Lembar</a:t>
            </a:r>
            <a:r>
              <a:rPr lang="en-US" altLang="ja-JP" sz="3200" dirty="0">
                <a:solidFill>
                  <a:schemeClr val="tx1"/>
                </a:solidFill>
                <a:latin typeface="Basic Sans Light SF" pitchFamily="2" charset="0"/>
                <a:ea typeface="BDAKKE+Tahoma" charset="-128"/>
              </a:rPr>
              <a:t> Data </a:t>
            </a:r>
            <a:r>
              <a:rPr lang="en-US" altLang="ja-JP" sz="3200" dirty="0" err="1">
                <a:solidFill>
                  <a:schemeClr val="tx1"/>
                </a:solidFill>
                <a:latin typeface="Basic Sans Light SF" pitchFamily="2" charset="0"/>
                <a:ea typeface="BDAKKE+Tahoma" charset="-128"/>
              </a:rPr>
              <a:t>Keselamatan</a:t>
            </a:r>
            <a:r>
              <a:rPr lang="en-US" altLang="ja-JP" sz="3200" dirty="0">
                <a:solidFill>
                  <a:schemeClr val="tx1"/>
                </a:solidFill>
                <a:latin typeface="Basic Sans Light SF" pitchFamily="2" charset="0"/>
                <a:ea typeface="BDAKKE+Tahoma" charset="-128"/>
              </a:rPr>
              <a:t> </a:t>
            </a:r>
            <a:r>
              <a:rPr lang="en-US" altLang="ja-JP" sz="3200" dirty="0" err="1">
                <a:solidFill>
                  <a:schemeClr val="tx1"/>
                </a:solidFill>
                <a:latin typeface="Basic Sans Light SF" pitchFamily="2" charset="0"/>
                <a:ea typeface="BDAKKE+Tahoma" charset="-128"/>
              </a:rPr>
              <a:t>Bahan</a:t>
            </a:r>
            <a:r>
              <a:rPr lang="en-US" altLang="ja-JP" sz="3200" dirty="0">
                <a:solidFill>
                  <a:schemeClr val="tx1"/>
                </a:solidFill>
                <a:latin typeface="Basic Sans Light SF" pitchFamily="2" charset="0"/>
                <a:ea typeface="BDAKKE+Tahoma" charset="-128"/>
              </a:rPr>
              <a:t> </a:t>
            </a:r>
            <a:r>
              <a:rPr lang="en-US" altLang="ja-JP" sz="3200" b="1" dirty="0">
                <a:solidFill>
                  <a:schemeClr val="tx1"/>
                </a:solidFill>
                <a:latin typeface="Basic Sans Light SF" pitchFamily="2" charset="0"/>
                <a:ea typeface="BDAKKE+Tahoma" charset="-128"/>
              </a:rPr>
              <a:t>(Material Safety Data Sheet).</a:t>
            </a:r>
            <a:br>
              <a:rPr lang="en-US" altLang="ja-JP" sz="3200" b="1" dirty="0">
                <a:solidFill>
                  <a:schemeClr val="tx1"/>
                </a:solidFill>
                <a:latin typeface="Basic Sans Light SF" pitchFamily="2" charset="0"/>
                <a:ea typeface="BDAKKE+Tahoma" charset="-128"/>
              </a:rPr>
            </a:br>
            <a:r>
              <a:rPr lang="en-US" altLang="ja-JP" sz="3200" b="1" dirty="0">
                <a:solidFill>
                  <a:schemeClr val="tx1"/>
                </a:solidFill>
                <a:latin typeface="Basic Sans Light SF" pitchFamily="2" charset="0"/>
                <a:ea typeface="BDAKKE+Tahoma" charset="-128"/>
              </a:rPr>
              <a:t/>
            </a:r>
            <a:br>
              <a:rPr lang="en-US" altLang="ja-JP" sz="3200" b="1" dirty="0">
                <a:solidFill>
                  <a:schemeClr val="tx1"/>
                </a:solidFill>
                <a:latin typeface="Basic Sans Light SF" pitchFamily="2" charset="0"/>
                <a:ea typeface="BDAKKE+Tahoma" charset="-128"/>
              </a:rPr>
            </a:br>
            <a:r>
              <a:rPr lang="en-US" altLang="ja-JP" sz="3200" b="1" dirty="0">
                <a:solidFill>
                  <a:schemeClr val="tx1"/>
                </a:solidFill>
                <a:latin typeface="Basic Sans Light SF" pitchFamily="2" charset="0"/>
                <a:ea typeface="BDAKKE+Tahoma" charset="-128"/>
              </a:rPr>
              <a:t>Tata  </a:t>
            </a:r>
            <a:r>
              <a:rPr lang="en-US" altLang="ja-JP" sz="3200" b="1" dirty="0" err="1">
                <a:solidFill>
                  <a:schemeClr val="tx1"/>
                </a:solidFill>
                <a:latin typeface="Basic Sans Light SF" pitchFamily="2" charset="0"/>
                <a:ea typeface="BDAKKE+Tahoma" charset="-128"/>
              </a:rPr>
              <a:t>cara</a:t>
            </a:r>
            <a:r>
              <a:rPr lang="en-US" altLang="ja-JP" sz="3200" b="1" dirty="0">
                <a:solidFill>
                  <a:schemeClr val="tx1"/>
                </a:solidFill>
                <a:latin typeface="Basic Sans Light SF" pitchFamily="2" charset="0"/>
                <a:ea typeface="BDAKKE+Tahoma" charset="-128"/>
              </a:rPr>
              <a:t> </a:t>
            </a:r>
            <a:r>
              <a:rPr lang="en-US" altLang="ja-JP" sz="3200" b="1" dirty="0" err="1">
                <a:solidFill>
                  <a:schemeClr val="tx1"/>
                </a:solidFill>
                <a:latin typeface="Basic Sans Light SF" pitchFamily="2" charset="0"/>
                <a:ea typeface="BDAKKE+Tahoma" charset="-128"/>
              </a:rPr>
              <a:t>pemberian</a:t>
            </a:r>
            <a:r>
              <a:rPr lang="en-US" altLang="ja-JP" sz="3200" b="1" dirty="0">
                <a:solidFill>
                  <a:schemeClr val="tx1"/>
                </a:solidFill>
                <a:latin typeface="Basic Sans Light SF" pitchFamily="2" charset="0"/>
                <a:ea typeface="BDAKKE+Tahoma" charset="-128"/>
              </a:rPr>
              <a:t> </a:t>
            </a:r>
            <a:r>
              <a:rPr lang="en-US" altLang="ja-JP" sz="3200" b="1" dirty="0" err="1">
                <a:solidFill>
                  <a:schemeClr val="tx1"/>
                </a:solidFill>
                <a:latin typeface="Basic Sans Light SF" pitchFamily="2" charset="0"/>
                <a:ea typeface="BDAKKE+Tahoma" charset="-128"/>
              </a:rPr>
              <a:t>simbol</a:t>
            </a:r>
            <a:r>
              <a:rPr lang="en-US" altLang="ja-JP" sz="3200" b="1" dirty="0">
                <a:solidFill>
                  <a:schemeClr val="tx1"/>
                </a:solidFill>
                <a:latin typeface="Basic Sans Light SF" pitchFamily="2" charset="0"/>
                <a:ea typeface="BDAKKE+Tahoma" charset="-128"/>
              </a:rPr>
              <a:t> </a:t>
            </a:r>
            <a:r>
              <a:rPr lang="en-US" altLang="ja-JP" sz="3200" b="1" dirty="0" err="1">
                <a:solidFill>
                  <a:schemeClr val="tx1"/>
                </a:solidFill>
                <a:latin typeface="Basic Sans Light SF" pitchFamily="2" charset="0"/>
                <a:ea typeface="BDAKKE+Tahoma" charset="-128"/>
              </a:rPr>
              <a:t>dan</a:t>
            </a:r>
            <a:r>
              <a:rPr lang="en-US" altLang="ja-JP" sz="3200" b="1" dirty="0">
                <a:solidFill>
                  <a:schemeClr val="tx1"/>
                </a:solidFill>
                <a:latin typeface="Basic Sans Light SF" pitchFamily="2" charset="0"/>
                <a:ea typeface="BDAKKE+Tahoma" charset="-128"/>
              </a:rPr>
              <a:t> label </a:t>
            </a:r>
            <a:r>
              <a:rPr lang="en-US" altLang="ja-JP" sz="3200" b="1" dirty="0" err="1">
                <a:solidFill>
                  <a:schemeClr val="tx1"/>
                </a:solidFill>
                <a:latin typeface="Basic Sans Light SF" pitchFamily="2" charset="0"/>
                <a:ea typeface="BDAKKE+Tahoma" charset="-128"/>
              </a:rPr>
              <a:t>bahan</a:t>
            </a:r>
            <a:r>
              <a:rPr lang="en-US" altLang="ja-JP" sz="3200" b="1" dirty="0">
                <a:solidFill>
                  <a:schemeClr val="tx1"/>
                </a:solidFill>
                <a:latin typeface="Basic Sans Light SF" pitchFamily="2" charset="0"/>
                <a:ea typeface="BDAKKE+Tahoma" charset="-128"/>
              </a:rPr>
              <a:t> </a:t>
            </a:r>
            <a:r>
              <a:rPr lang="en-US" altLang="ja-JP" sz="3200" b="1" dirty="0" err="1">
                <a:solidFill>
                  <a:schemeClr val="tx1"/>
                </a:solidFill>
                <a:latin typeface="Basic Sans Light SF" pitchFamily="2" charset="0"/>
                <a:ea typeface="BDAKKE+Tahoma" charset="-128"/>
              </a:rPr>
              <a:t>berbahaya</a:t>
            </a:r>
            <a:r>
              <a:rPr lang="en-US" altLang="ja-JP" sz="3200" b="1" dirty="0">
                <a:solidFill>
                  <a:schemeClr val="tx1"/>
                </a:solidFill>
                <a:latin typeface="Basic Sans Light SF" pitchFamily="2" charset="0"/>
                <a:ea typeface="BDAKKE+Tahoma" charset="-128"/>
              </a:rPr>
              <a:t> </a:t>
            </a:r>
            <a:r>
              <a:rPr lang="en-US" altLang="ja-JP" sz="3200" b="1" dirty="0" err="1">
                <a:solidFill>
                  <a:schemeClr val="tx1"/>
                </a:solidFill>
                <a:latin typeface="Basic Sans Light SF" pitchFamily="2" charset="0"/>
                <a:ea typeface="BDAKKE+Tahoma" charset="-128"/>
              </a:rPr>
              <a:t>dan</a:t>
            </a:r>
            <a:r>
              <a:rPr lang="en-US" altLang="ja-JP" sz="3200" b="1" dirty="0">
                <a:solidFill>
                  <a:schemeClr val="tx1"/>
                </a:solidFill>
                <a:latin typeface="Basic Sans Light SF" pitchFamily="2" charset="0"/>
                <a:ea typeface="BDAKKE+Tahoma" charset="-128"/>
              </a:rPr>
              <a:t> </a:t>
            </a:r>
            <a:r>
              <a:rPr lang="en-US" altLang="ja-JP" sz="3200" b="1" dirty="0" err="1">
                <a:solidFill>
                  <a:schemeClr val="tx1"/>
                </a:solidFill>
                <a:latin typeface="Basic Sans Light SF" pitchFamily="2" charset="0"/>
                <a:ea typeface="BDAKKE+Tahoma" charset="-128"/>
              </a:rPr>
              <a:t>beracun</a:t>
            </a:r>
            <a:r>
              <a:rPr lang="en-US" altLang="ja-JP" sz="3200" b="1" dirty="0">
                <a:solidFill>
                  <a:schemeClr val="tx1"/>
                </a:solidFill>
                <a:latin typeface="Basic Sans Light SF" pitchFamily="2" charset="0"/>
                <a:ea typeface="BDAKKE+Tahoma" charset="-128"/>
              </a:rPr>
              <a:t> (B3):</a:t>
            </a:r>
            <a:r>
              <a:rPr lang="en-US" altLang="ja-JP" sz="3200" dirty="0">
                <a:solidFill>
                  <a:schemeClr val="tx1"/>
                </a:solidFill>
                <a:latin typeface="Basic Sans Light SF" pitchFamily="2" charset="0"/>
                <a:ea typeface="BDAKKE+Tahoma" charset="-128"/>
              </a:rPr>
              <a:t/>
            </a:r>
            <a:br>
              <a:rPr lang="en-US" altLang="ja-JP" sz="3200" dirty="0">
                <a:solidFill>
                  <a:schemeClr val="tx1"/>
                </a:solidFill>
                <a:latin typeface="Basic Sans Light SF" pitchFamily="2" charset="0"/>
                <a:ea typeface="BDAKKE+Tahoma" charset="-128"/>
              </a:rPr>
            </a:br>
            <a:r>
              <a:rPr lang="en-US" altLang="ja-JP" sz="3200" dirty="0">
                <a:solidFill>
                  <a:schemeClr val="tx1"/>
                </a:solidFill>
                <a:latin typeface="Basic Sans Light SF" pitchFamily="2" charset="0"/>
                <a:ea typeface="BDAKKE+Tahoma" charset="-128"/>
              </a:rPr>
              <a:t>＊</a:t>
            </a:r>
            <a:r>
              <a:rPr lang="en-US" altLang="ja-JP" sz="3200" dirty="0" err="1">
                <a:solidFill>
                  <a:schemeClr val="tx1"/>
                </a:solidFill>
                <a:latin typeface="Basic Sans Light SF" pitchFamily="2" charset="0"/>
                <a:ea typeface="BDAKKE+Tahoma" charset="-128"/>
              </a:rPr>
              <a:t>PerMen</a:t>
            </a:r>
            <a:r>
              <a:rPr lang="en-US" altLang="ja-JP" sz="3200" dirty="0">
                <a:solidFill>
                  <a:schemeClr val="tx1"/>
                </a:solidFill>
                <a:latin typeface="Basic Sans Light SF" pitchFamily="2" charset="0"/>
                <a:ea typeface="BDAKKE+Tahoma" charset="-128"/>
              </a:rPr>
              <a:t> LH </a:t>
            </a:r>
            <a:r>
              <a:rPr lang="en-US" altLang="ja-JP" sz="3200" dirty="0" err="1">
                <a:solidFill>
                  <a:schemeClr val="tx1"/>
                </a:solidFill>
                <a:latin typeface="Basic Sans Light SF" pitchFamily="2" charset="0"/>
                <a:ea typeface="BDAKKE+Tahoma" charset="-128"/>
              </a:rPr>
              <a:t>Nomor</a:t>
            </a:r>
            <a:r>
              <a:rPr lang="en-US" altLang="ja-JP" sz="3200" dirty="0">
                <a:solidFill>
                  <a:schemeClr val="tx1"/>
                </a:solidFill>
                <a:latin typeface="Basic Sans Light SF" pitchFamily="2" charset="0"/>
                <a:ea typeface="BDAKKE+Tahoma" charset="-128"/>
              </a:rPr>
              <a:t> </a:t>
            </a:r>
            <a:r>
              <a:rPr lang="en-US" altLang="ja-JP" sz="3200" dirty="0">
                <a:solidFill>
                  <a:schemeClr val="tx1"/>
                </a:solidFill>
                <a:latin typeface="Basic Sans Light SF" pitchFamily="2" charset="0"/>
                <a:ea typeface="BDAKKE+Tahoma" charset="-128"/>
                <a:hlinkClick r:id="rId2" action="ppaction://hlinkfile"/>
              </a:rPr>
              <a:t>03 </a:t>
            </a:r>
            <a:r>
              <a:rPr lang="en-US" altLang="ja-JP" sz="3200" dirty="0" err="1">
                <a:solidFill>
                  <a:schemeClr val="tx1"/>
                </a:solidFill>
                <a:latin typeface="Basic Sans Light SF" pitchFamily="2" charset="0"/>
                <a:ea typeface="BDAKKE+Tahoma" charset="-128"/>
                <a:hlinkClick r:id="rId2" action="ppaction://hlinkfile"/>
              </a:rPr>
              <a:t>Tahun</a:t>
            </a:r>
            <a:r>
              <a:rPr lang="en-US" altLang="ja-JP" sz="3200" dirty="0">
                <a:solidFill>
                  <a:schemeClr val="tx1"/>
                </a:solidFill>
                <a:latin typeface="Basic Sans Light SF" pitchFamily="2" charset="0"/>
                <a:ea typeface="BDAKKE+Tahoma" charset="-128"/>
                <a:hlinkClick r:id="rId2" action="ppaction://hlinkfile"/>
              </a:rPr>
              <a:t> 2008</a:t>
            </a:r>
            <a:endParaRPr lang="en-US" altLang="ja-JP" sz="3200" dirty="0">
              <a:solidFill>
                <a:schemeClr val="tx1"/>
              </a:solidFill>
              <a:latin typeface="Basic Sans Light SF" pitchFamily="2" charset="0"/>
              <a:ea typeface="BDAKKE+Tahoma"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685800" y="1828800"/>
            <a:ext cx="3429000" cy="3429000"/>
          </a:xfrm>
          <a:prstGeom prst="flowChartDecision">
            <a:avLst/>
          </a:prstGeom>
          <a:solidFill>
            <a:schemeClr val="bg1"/>
          </a:solidFill>
          <a:ln w="254000">
            <a:solidFill>
              <a:srgbClr val="FF0000"/>
            </a:solidFill>
            <a:miter lim="800000"/>
            <a:headEnd/>
            <a:tailEnd/>
          </a:ln>
          <a:effectLst/>
        </p:spPr>
        <p:txBody>
          <a:bodyPr wrap="none" anchor="ctr"/>
          <a:lstStyle/>
          <a:p>
            <a:endParaRPr lang="en-US"/>
          </a:p>
        </p:txBody>
      </p:sp>
      <p:sp>
        <p:nvSpPr>
          <p:cNvPr id="22531" name="Text Box 3"/>
          <p:cNvSpPr txBox="1">
            <a:spLocks noChangeArrowheads="1"/>
          </p:cNvSpPr>
          <p:nvPr/>
        </p:nvSpPr>
        <p:spPr bwMode="auto">
          <a:xfrm>
            <a:off x="4572000" y="1355725"/>
            <a:ext cx="4114800" cy="4076700"/>
          </a:xfrm>
          <a:prstGeom prst="rect">
            <a:avLst/>
          </a:prstGeom>
          <a:noFill/>
          <a:ln w="9525">
            <a:noFill/>
            <a:miter lim="800000"/>
            <a:headEnd/>
            <a:tailEnd/>
          </a:ln>
          <a:effectLst/>
        </p:spPr>
        <p:txBody>
          <a:bodyPr>
            <a:spAutoFit/>
          </a:bodyPr>
          <a:lstStyle/>
          <a:p>
            <a:pPr eaLnBrk="1" hangingPunct="1">
              <a:spcBef>
                <a:spcPct val="50000"/>
              </a:spcBef>
              <a:buFontTx/>
              <a:buAutoNum type="alphaUcPeriod"/>
            </a:pPr>
            <a:r>
              <a:rPr kumimoji="1" lang="ja-JP" altLang="en-US" sz="2000" b="1" i="1" u="sng">
                <a:latin typeface="Basic Sans Light SF" pitchFamily="2" charset="0"/>
                <a:ea typeface="ＭＳ Ｐゴシック" pitchFamily="50" charset="-128"/>
              </a:rPr>
              <a:t> </a:t>
            </a:r>
            <a:r>
              <a:rPr kumimoji="1" lang="en-US" altLang="ja-JP" sz="2000" b="1" i="1" u="sng" dirty="0" err="1">
                <a:latin typeface="Basic Sans Light SF" pitchFamily="2" charset="0"/>
                <a:ea typeface="ＭＳ Ｐゴシック" pitchFamily="50" charset="-128"/>
              </a:rPr>
              <a:t>Bentuk</a:t>
            </a:r>
            <a:r>
              <a:rPr kumimoji="1" lang="en-US" altLang="ja-JP" sz="2000" b="1" i="1" u="sng" dirty="0">
                <a:latin typeface="Basic Sans Light SF" pitchFamily="2" charset="0"/>
                <a:ea typeface="ＭＳ Ｐゴシック" pitchFamily="50" charset="-128"/>
              </a:rPr>
              <a:t> </a:t>
            </a:r>
            <a:r>
              <a:rPr kumimoji="1" lang="en-US" altLang="ja-JP" sz="2000" b="1" i="1" u="sng" dirty="0" err="1">
                <a:latin typeface="Basic Sans Light SF" pitchFamily="2" charset="0"/>
                <a:ea typeface="ＭＳ Ｐゴシック" pitchFamily="50" charset="-128"/>
              </a:rPr>
              <a:t>dasar</a:t>
            </a:r>
            <a:r>
              <a:rPr kumimoji="1" lang="en-US" altLang="ja-JP" sz="2000" b="1" i="1" u="sng" dirty="0">
                <a:latin typeface="Basic Sans Light SF" pitchFamily="2" charset="0"/>
                <a:ea typeface="ＭＳ Ｐゴシック" pitchFamily="50" charset="-128"/>
              </a:rPr>
              <a:t>, </a:t>
            </a:r>
            <a:r>
              <a:rPr kumimoji="1" lang="en-US" altLang="ja-JP" sz="2000" b="1" i="1" u="sng" dirty="0" err="1">
                <a:latin typeface="Basic Sans Light SF" pitchFamily="2" charset="0"/>
                <a:ea typeface="ＭＳ Ｐゴシック" pitchFamily="50" charset="-128"/>
              </a:rPr>
              <a:t>ukuran</a:t>
            </a:r>
            <a:r>
              <a:rPr kumimoji="1" lang="en-US" altLang="ja-JP" sz="2000" b="1" i="1" u="sng" dirty="0">
                <a:latin typeface="Basic Sans Light SF" pitchFamily="2" charset="0"/>
                <a:ea typeface="ＭＳ Ｐゴシック" pitchFamily="50" charset="-128"/>
              </a:rPr>
              <a:t> </a:t>
            </a:r>
            <a:r>
              <a:rPr kumimoji="1" lang="en-US" altLang="ja-JP" sz="2000" b="1" i="1" u="sng" dirty="0" err="1">
                <a:latin typeface="Basic Sans Light SF" pitchFamily="2" charset="0"/>
                <a:ea typeface="ＭＳ Ｐゴシック" pitchFamily="50" charset="-128"/>
              </a:rPr>
              <a:t>dan</a:t>
            </a:r>
            <a:r>
              <a:rPr kumimoji="1" lang="en-US" altLang="ja-JP" sz="2000" b="1" i="1" u="sng" dirty="0">
                <a:latin typeface="Basic Sans Light SF" pitchFamily="2" charset="0"/>
                <a:ea typeface="ＭＳ Ｐゴシック" pitchFamily="50" charset="-128"/>
              </a:rPr>
              <a:t> </a:t>
            </a:r>
            <a:r>
              <a:rPr kumimoji="1" lang="en-US" altLang="ja-JP" sz="2000" b="1" i="1" u="sng" dirty="0" err="1">
                <a:latin typeface="Basic Sans Light SF" pitchFamily="2" charset="0"/>
                <a:ea typeface="ＭＳ Ｐゴシック" pitchFamily="50" charset="-128"/>
              </a:rPr>
              <a:t>Bahan</a:t>
            </a:r>
            <a:endParaRPr kumimoji="1" lang="en-US" altLang="ja-JP" sz="2000" b="1" i="1" u="sng" dirty="0">
              <a:latin typeface="Basic Sans Light SF" pitchFamily="2" charset="0"/>
              <a:ea typeface="ＭＳ Ｐゴシック" pitchFamily="50" charset="-128"/>
            </a:endParaRPr>
          </a:p>
          <a:p>
            <a:pPr eaLnBrk="1" hangingPunct="1">
              <a:spcBef>
                <a:spcPct val="50000"/>
              </a:spcBef>
            </a:pPr>
            <a:r>
              <a:rPr kumimoji="1" lang="en-US" altLang="ja-JP" sz="2000" dirty="0" err="1">
                <a:latin typeface="Basic Sans Light SF" pitchFamily="2" charset="0"/>
                <a:ea typeface="ＭＳ Ｐゴシック" pitchFamily="50" charset="-128"/>
              </a:rPr>
              <a:t>Simbol</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berbentuk</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bujur</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sangkar</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diputar</a:t>
            </a:r>
            <a:r>
              <a:rPr kumimoji="1" lang="en-US" altLang="ja-JP" sz="2000" dirty="0">
                <a:latin typeface="Basic Sans Light SF" pitchFamily="2" charset="0"/>
                <a:ea typeface="ＭＳ Ｐゴシック" pitchFamily="50" charset="-128"/>
              </a:rPr>
              <a:t> 45 </a:t>
            </a:r>
            <a:r>
              <a:rPr kumimoji="1" lang="en-US" altLang="ja-JP" sz="2000" dirty="0" err="1">
                <a:latin typeface="Basic Sans Light SF" pitchFamily="2" charset="0"/>
                <a:ea typeface="ＭＳ Ｐゴシック" pitchFamily="50" charset="-128"/>
              </a:rPr>
              <a:t>derajat</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warna</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dasar</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putih</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dan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garis</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tepi</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tebal</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berwarna</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merah</a:t>
            </a:r>
            <a:r>
              <a:rPr kumimoji="1" lang="en-US" altLang="ja-JP" sz="2000" dirty="0">
                <a:latin typeface="Basic Sans Light SF" pitchFamily="2" charset="0"/>
                <a:ea typeface="ＭＳ Ｐゴシック" pitchFamily="50" charset="-128"/>
              </a:rPr>
              <a:t>.</a:t>
            </a:r>
          </a:p>
          <a:p>
            <a:pPr eaLnBrk="1" hangingPunct="1">
              <a:spcBef>
                <a:spcPct val="50000"/>
              </a:spcBef>
            </a:pPr>
            <a:r>
              <a:rPr kumimoji="1" lang="en-US" altLang="ja-JP" sz="2000" dirty="0" err="1">
                <a:latin typeface="Basic Sans Light SF" pitchFamily="2" charset="0"/>
                <a:ea typeface="ＭＳ Ｐゴシック" pitchFamily="50" charset="-128"/>
              </a:rPr>
              <a:t>Ukuran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simbol</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pada</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kemasan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disesuaikan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sedangkan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simbol</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pada</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kendaraan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pengangkut</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dan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tempat</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penyimpanan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kemasan</a:t>
            </a:r>
            <a:r>
              <a:rPr kumimoji="1" lang="en-US" altLang="ja-JP" sz="2000" dirty="0">
                <a:latin typeface="Basic Sans Light SF" pitchFamily="2" charset="0"/>
                <a:ea typeface="ＭＳ Ｐゴシック" pitchFamily="50" charset="-128"/>
              </a:rPr>
              <a:t> B3 minimal </a:t>
            </a:r>
            <a:r>
              <a:rPr kumimoji="1" lang="en-US" altLang="ja-JP" sz="2000" dirty="0" err="1">
                <a:latin typeface="Basic Sans Light SF" pitchFamily="2" charset="0"/>
                <a:ea typeface="ＭＳ Ｐゴシック" pitchFamily="50" charset="-128"/>
              </a:rPr>
              <a:t>berukuran</a:t>
            </a:r>
            <a:r>
              <a:rPr kumimoji="1" lang="en-US" altLang="ja-JP" sz="2000" dirty="0">
                <a:latin typeface="Basic Sans Light SF" pitchFamily="2" charset="0"/>
                <a:ea typeface="ＭＳ Ｐゴシック" pitchFamily="50" charset="-128"/>
              </a:rPr>
              <a:t> 25 cm x 25 cm</a:t>
            </a:r>
          </a:p>
          <a:p>
            <a:pPr eaLnBrk="1" hangingPunct="1">
              <a:spcBef>
                <a:spcPct val="50000"/>
              </a:spcBef>
            </a:pPr>
            <a:r>
              <a:rPr kumimoji="1" lang="en-US" altLang="ja-JP" sz="2000" dirty="0" err="1">
                <a:latin typeface="Basic Sans Light SF" pitchFamily="2" charset="0"/>
                <a:ea typeface="ＭＳ Ｐゴシック" pitchFamily="50" charset="-128"/>
              </a:rPr>
              <a:t>Bahan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simbol</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tahan</a:t>
            </a:r>
            <a:r>
              <a:rPr kumimoji="1" lang="en-US" altLang="ja-JP" sz="2000" dirty="0">
                <a:latin typeface="Basic Sans Light SF" pitchFamily="2" charset="0"/>
                <a:ea typeface="ＭＳ Ｐゴシック" pitchFamily="50" charset="-128"/>
              </a:rPr>
              <a:t> air, </a:t>
            </a:r>
            <a:r>
              <a:rPr kumimoji="1" lang="en-US" altLang="ja-JP" sz="2000" dirty="0" err="1">
                <a:latin typeface="Basic Sans Light SF" pitchFamily="2" charset="0"/>
                <a:ea typeface="ＭＳ Ｐゴシック" pitchFamily="50" charset="-128"/>
              </a:rPr>
              <a:t>goresan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dan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bahan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kimia</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yg</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mengenainya</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Untuk</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di</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kendaraan</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pengangkut</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simbol</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dibuat</a:t>
            </a:r>
            <a:r>
              <a:rPr kumimoji="1" lang="en-US" altLang="ja-JP" sz="2000" dirty="0">
                <a:latin typeface="Basic Sans Light SF" pitchFamily="2" charset="0"/>
                <a:ea typeface="ＭＳ Ｐゴシック" pitchFamily="50" charset="-128"/>
              </a:rPr>
              <a:t> dg cat yang </a:t>
            </a:r>
            <a:r>
              <a:rPr kumimoji="1" lang="en-US" altLang="ja-JP" sz="2000" dirty="0" err="1">
                <a:latin typeface="Basic Sans Light SF" pitchFamily="2" charset="0"/>
                <a:ea typeface="ＭＳ Ｐゴシック" pitchFamily="50" charset="-128"/>
              </a:rPr>
              <a:t>dapat</a:t>
            </a:r>
            <a:r>
              <a:rPr kumimoji="1" lang="en-US" altLang="ja-JP" sz="2000" dirty="0">
                <a:latin typeface="Basic Sans Light SF" pitchFamily="2" charset="0"/>
                <a:ea typeface="ＭＳ Ｐゴシック" pitchFamily="50" charset="-128"/>
              </a:rPr>
              <a:t> </a:t>
            </a:r>
            <a:r>
              <a:rPr kumimoji="1" lang="en-US" altLang="ja-JP" sz="2000" dirty="0" err="1">
                <a:latin typeface="Basic Sans Light SF" pitchFamily="2" charset="0"/>
                <a:ea typeface="ＭＳ Ｐゴシック" pitchFamily="50" charset="-128"/>
              </a:rPr>
              <a:t>berpendar</a:t>
            </a:r>
            <a:endParaRPr kumimoji="1" lang="en-US" altLang="ja-JP" sz="2000" dirty="0">
              <a:latin typeface="Basic Sans Light SF" pitchFamily="2" charset="0"/>
              <a:ea typeface="ＭＳ Ｐゴシック" pitchFamily="50" charset="-128"/>
            </a:endParaRPr>
          </a:p>
        </p:txBody>
      </p:sp>
      <p:sp>
        <p:nvSpPr>
          <p:cNvPr id="22532" name="Text Box 4"/>
          <p:cNvSpPr txBox="1">
            <a:spLocks noChangeArrowheads="1"/>
          </p:cNvSpPr>
          <p:nvPr/>
        </p:nvSpPr>
        <p:spPr bwMode="auto">
          <a:xfrm>
            <a:off x="3200400" y="457200"/>
            <a:ext cx="2209800" cy="641350"/>
          </a:xfrm>
          <a:prstGeom prst="rect">
            <a:avLst/>
          </a:prstGeom>
          <a:noFill/>
          <a:ln w="9525">
            <a:noFill/>
            <a:miter lim="800000"/>
            <a:headEnd/>
            <a:tailEnd/>
          </a:ln>
          <a:effectLst/>
        </p:spPr>
        <p:txBody>
          <a:bodyPr>
            <a:spAutoFit/>
          </a:bodyPr>
          <a:lstStyle/>
          <a:p>
            <a:pPr algn="ctr">
              <a:spcBef>
                <a:spcPct val="50000"/>
              </a:spcBef>
            </a:pPr>
            <a:r>
              <a:rPr lang="en-US" altLang="ja-JP" sz="3600" b="1">
                <a:latin typeface="Basic Sans Light SF" pitchFamily="2" charset="0"/>
                <a:ea typeface="ＭＳ Ｐゴシック" pitchFamily="50" charset="-128"/>
              </a:rPr>
              <a:t>SIMBOL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2400" y="228600"/>
            <a:ext cx="8458200" cy="830997"/>
          </a:xfrm>
          <a:prstGeom prst="rect">
            <a:avLst/>
          </a:prstGeom>
          <a:noFill/>
          <a:ln w="9525">
            <a:noFill/>
            <a:miter lim="800000"/>
            <a:headEnd/>
            <a:tailEnd/>
          </a:ln>
          <a:effectLst/>
        </p:spPr>
        <p:txBody>
          <a:bodyPr anchor="ctr">
            <a:spAutoFit/>
          </a:bodyPr>
          <a:lstStyle/>
          <a:p>
            <a:pPr algn="ctr">
              <a:defRPr/>
            </a:pPr>
            <a:r>
              <a:rPr lang="id-ID" sz="2400" b="1" dirty="0">
                <a:solidFill>
                  <a:srgbClr val="0000FF"/>
                </a:solidFill>
                <a:effectLst>
                  <a:outerShdw blurRad="38100" dist="38100" dir="2700000" algn="tl">
                    <a:srgbClr val="000000">
                      <a:alpha val="43137"/>
                    </a:srgbClr>
                  </a:outerShdw>
                </a:effectLst>
                <a:cs typeface="Arial" charset="0"/>
              </a:rPr>
              <a:t>INTISARI  </a:t>
            </a:r>
            <a:r>
              <a:rPr lang="id-ID" sz="2400" b="1" dirty="0" smtClean="0">
                <a:solidFill>
                  <a:srgbClr val="0000FF"/>
                </a:solidFill>
                <a:effectLst>
                  <a:outerShdw blurRad="38100" dist="38100" dir="2700000" algn="tl">
                    <a:srgbClr val="000000">
                      <a:alpha val="43137"/>
                    </a:srgbClr>
                  </a:outerShdw>
                </a:effectLst>
                <a:cs typeface="Arial" charset="0"/>
              </a:rPr>
              <a:t>PERMASALAHAN </a:t>
            </a:r>
            <a:endParaRPr lang="id-ID" sz="2400" b="1" dirty="0">
              <a:solidFill>
                <a:srgbClr val="0000FF"/>
              </a:solidFill>
              <a:effectLst>
                <a:outerShdw blurRad="38100" dist="38100" dir="2700000" algn="tl">
                  <a:srgbClr val="000000">
                    <a:alpha val="43137"/>
                  </a:srgbClr>
                </a:outerShdw>
              </a:effectLst>
              <a:cs typeface="Arial" charset="0"/>
            </a:endParaRPr>
          </a:p>
          <a:p>
            <a:pPr algn="ctr">
              <a:defRPr/>
            </a:pPr>
            <a:r>
              <a:rPr lang="en-US" sz="2400" b="1" dirty="0">
                <a:solidFill>
                  <a:srgbClr val="0000FF"/>
                </a:solidFill>
                <a:effectLst>
                  <a:outerShdw blurRad="38100" dist="38100" dir="2700000" algn="tl">
                    <a:srgbClr val="000000">
                      <a:alpha val="43137"/>
                    </a:srgbClr>
                  </a:outerShdw>
                </a:effectLst>
                <a:cs typeface="Arial" charset="0"/>
              </a:rPr>
              <a:t> </a:t>
            </a:r>
            <a:r>
              <a:rPr lang="en-US" sz="2400" b="1" dirty="0" err="1" smtClean="0">
                <a:solidFill>
                  <a:srgbClr val="0000FF"/>
                </a:solidFill>
                <a:effectLst>
                  <a:outerShdw blurRad="38100" dist="38100" dir="2700000" algn="tl">
                    <a:srgbClr val="000000">
                      <a:alpha val="43137"/>
                    </a:srgbClr>
                  </a:outerShdw>
                </a:effectLst>
                <a:cs typeface="Arial" charset="0"/>
              </a:rPr>
              <a:t>Pengelolaan</a:t>
            </a:r>
            <a:r>
              <a:rPr lang="id-ID" sz="2400" b="1" dirty="0" smtClean="0">
                <a:solidFill>
                  <a:srgbClr val="0000FF"/>
                </a:solidFill>
                <a:effectLst>
                  <a:outerShdw blurRad="38100" dist="38100" dir="2700000" algn="tl">
                    <a:srgbClr val="000000">
                      <a:alpha val="43137"/>
                    </a:srgbClr>
                  </a:outerShdw>
                </a:effectLst>
                <a:cs typeface="Arial" charset="0"/>
              </a:rPr>
              <a:t> B3 &amp; </a:t>
            </a:r>
            <a:r>
              <a:rPr lang="en-US" sz="2400" b="1" dirty="0" smtClean="0">
                <a:solidFill>
                  <a:srgbClr val="0000FF"/>
                </a:solidFill>
                <a:effectLst>
                  <a:outerShdw blurRad="38100" dist="38100" dir="2700000" algn="tl">
                    <a:srgbClr val="000000">
                      <a:alpha val="43137"/>
                    </a:srgbClr>
                  </a:outerShdw>
                </a:effectLst>
                <a:cs typeface="Arial" charset="0"/>
              </a:rPr>
              <a:t>L</a:t>
            </a:r>
            <a:r>
              <a:rPr lang="id-ID" sz="2400" b="1" dirty="0" smtClean="0">
                <a:solidFill>
                  <a:srgbClr val="0000FF"/>
                </a:solidFill>
                <a:effectLst>
                  <a:outerShdw blurRad="38100" dist="38100" dir="2700000" algn="tl">
                    <a:srgbClr val="000000">
                      <a:alpha val="43137"/>
                    </a:srgbClr>
                  </a:outerShdw>
                </a:effectLst>
                <a:cs typeface="Arial" charset="0"/>
              </a:rPr>
              <a:t>imbah </a:t>
            </a:r>
            <a:r>
              <a:rPr lang="en-US" sz="2400" b="1" dirty="0" smtClean="0">
                <a:solidFill>
                  <a:srgbClr val="0000FF"/>
                </a:solidFill>
                <a:effectLst>
                  <a:outerShdw blurRad="38100" dist="38100" dir="2700000" algn="tl">
                    <a:srgbClr val="000000">
                      <a:alpha val="43137"/>
                    </a:srgbClr>
                  </a:outerShdw>
                </a:effectLst>
                <a:cs typeface="Arial" charset="0"/>
              </a:rPr>
              <a:t>B3</a:t>
            </a:r>
            <a:endParaRPr lang="en-US" sz="2400" b="1" dirty="0">
              <a:solidFill>
                <a:srgbClr val="0000FF"/>
              </a:solidFill>
              <a:effectLst>
                <a:outerShdw blurRad="38100" dist="38100" dir="2700000" algn="tl">
                  <a:srgbClr val="000000">
                    <a:alpha val="43137"/>
                  </a:srgbClr>
                </a:outerShdw>
              </a:effectLst>
              <a:cs typeface="Arial" charset="0"/>
            </a:endParaRPr>
          </a:p>
        </p:txBody>
      </p:sp>
      <p:sp>
        <p:nvSpPr>
          <p:cNvPr id="9219" name="Rectangle 6"/>
          <p:cNvSpPr>
            <a:spLocks noChangeArrowheads="1"/>
          </p:cNvSpPr>
          <p:nvPr/>
        </p:nvSpPr>
        <p:spPr bwMode="auto">
          <a:xfrm>
            <a:off x="304800" y="1888998"/>
            <a:ext cx="3581400" cy="3810000"/>
          </a:xfrm>
          <a:prstGeom prst="rect">
            <a:avLst/>
          </a:prstGeom>
          <a:solidFill>
            <a:srgbClr val="99CCFF"/>
          </a:solidFill>
          <a:ln w="9525">
            <a:solidFill>
              <a:schemeClr val="tx1"/>
            </a:solidFill>
            <a:miter lim="800000"/>
            <a:headEnd/>
            <a:tailEnd/>
          </a:ln>
        </p:spPr>
        <p:txBody>
          <a:bodyPr/>
          <a:lstStyle/>
          <a:p>
            <a:pPr marL="177800" indent="-177800">
              <a:spcBef>
                <a:spcPct val="5000"/>
              </a:spcBef>
              <a:buSzPct val="85000"/>
              <a:buFont typeface="Arial" pitchFamily="34" charset="0"/>
              <a:buChar char="•"/>
            </a:pPr>
            <a:r>
              <a:rPr lang="en-US" sz="1600" b="1" dirty="0" err="1">
                <a:solidFill>
                  <a:schemeClr val="tx2">
                    <a:lumMod val="50000"/>
                  </a:schemeClr>
                </a:solidFill>
              </a:rPr>
              <a:t>Pembuangan</a:t>
            </a:r>
            <a:r>
              <a:rPr lang="en-US" sz="1600" b="1" dirty="0">
                <a:solidFill>
                  <a:schemeClr val="tx2">
                    <a:lumMod val="50000"/>
                  </a:schemeClr>
                </a:solidFill>
              </a:rPr>
              <a:t> </a:t>
            </a:r>
            <a:r>
              <a:rPr lang="id-ID" sz="1600" b="1" dirty="0" smtClean="0">
                <a:solidFill>
                  <a:schemeClr val="tx2">
                    <a:lumMod val="50000"/>
                  </a:schemeClr>
                </a:solidFill>
              </a:rPr>
              <a:t>B3 &amp; </a:t>
            </a:r>
            <a:r>
              <a:rPr lang="en-US" sz="1600" b="1" dirty="0" smtClean="0">
                <a:solidFill>
                  <a:schemeClr val="tx2">
                    <a:lumMod val="50000"/>
                  </a:schemeClr>
                </a:solidFill>
              </a:rPr>
              <a:t>LB3</a:t>
            </a:r>
            <a:r>
              <a:rPr lang="id-ID" sz="1600" b="1" dirty="0" smtClean="0">
                <a:solidFill>
                  <a:schemeClr val="tx2">
                    <a:lumMod val="50000"/>
                  </a:schemeClr>
                </a:solidFill>
              </a:rPr>
              <a:t> langsung </a:t>
            </a:r>
            <a:r>
              <a:rPr lang="en-US" sz="1600" b="1" dirty="0" err="1" smtClean="0">
                <a:solidFill>
                  <a:schemeClr val="tx2">
                    <a:lumMod val="50000"/>
                  </a:schemeClr>
                </a:solidFill>
              </a:rPr>
              <a:t>ke</a:t>
            </a:r>
            <a:r>
              <a:rPr lang="en-US" sz="1600" b="1" dirty="0" smtClean="0">
                <a:solidFill>
                  <a:schemeClr val="tx2">
                    <a:lumMod val="50000"/>
                  </a:schemeClr>
                </a:solidFill>
              </a:rPr>
              <a:t> </a:t>
            </a:r>
            <a:r>
              <a:rPr lang="en-US" sz="1600" b="1" dirty="0">
                <a:solidFill>
                  <a:schemeClr val="tx2">
                    <a:lumMod val="50000"/>
                  </a:schemeClr>
                </a:solidFill>
              </a:rPr>
              <a:t>media </a:t>
            </a:r>
            <a:r>
              <a:rPr lang="en-US" sz="1600" b="1" dirty="0" err="1" smtClean="0">
                <a:solidFill>
                  <a:schemeClr val="tx2">
                    <a:lumMod val="50000"/>
                  </a:schemeClr>
                </a:solidFill>
              </a:rPr>
              <a:t>lingk</a:t>
            </a:r>
            <a:r>
              <a:rPr lang="id-ID" sz="1600" b="1" dirty="0" smtClean="0">
                <a:solidFill>
                  <a:schemeClr val="tx2">
                    <a:lumMod val="50000"/>
                  </a:schemeClr>
                </a:solidFill>
              </a:rPr>
              <a:t>ungan (</a:t>
            </a:r>
            <a:r>
              <a:rPr lang="id-ID" sz="1600" b="1" i="1" dirty="0">
                <a:solidFill>
                  <a:schemeClr val="tx2">
                    <a:lumMod val="50000"/>
                  </a:schemeClr>
                </a:solidFill>
              </a:rPr>
              <a:t>open dumping</a:t>
            </a:r>
            <a:r>
              <a:rPr lang="id-ID" sz="1600" b="1" dirty="0">
                <a:solidFill>
                  <a:schemeClr val="tx2">
                    <a:lumMod val="50000"/>
                  </a:schemeClr>
                </a:solidFill>
              </a:rPr>
              <a:t>)</a:t>
            </a:r>
            <a:endParaRPr lang="en-US" sz="1600" b="1" dirty="0">
              <a:solidFill>
                <a:schemeClr val="tx2">
                  <a:lumMod val="50000"/>
                </a:schemeClr>
              </a:solidFill>
            </a:endParaRPr>
          </a:p>
          <a:p>
            <a:pPr marL="177800" indent="-177800">
              <a:spcBef>
                <a:spcPct val="5000"/>
              </a:spcBef>
              <a:buSzPct val="85000"/>
              <a:buFont typeface="Arial" pitchFamily="34" charset="0"/>
              <a:buChar char="•"/>
            </a:pPr>
            <a:r>
              <a:rPr lang="en-US" sz="1600" b="1" dirty="0" err="1">
                <a:solidFill>
                  <a:schemeClr val="tx2">
                    <a:lumMod val="50000"/>
                  </a:schemeClr>
                </a:solidFill>
              </a:rPr>
              <a:t>Pembakaran</a:t>
            </a:r>
            <a:r>
              <a:rPr lang="en-US" sz="1600" b="1" dirty="0">
                <a:solidFill>
                  <a:schemeClr val="tx2">
                    <a:lumMod val="50000"/>
                  </a:schemeClr>
                </a:solidFill>
              </a:rPr>
              <a:t> L</a:t>
            </a:r>
            <a:r>
              <a:rPr lang="id-ID" sz="1600" b="1" dirty="0">
                <a:solidFill>
                  <a:schemeClr val="tx2">
                    <a:lumMod val="50000"/>
                  </a:schemeClr>
                </a:solidFill>
              </a:rPr>
              <a:t>B</a:t>
            </a:r>
            <a:r>
              <a:rPr lang="en-US" sz="1600" b="1" dirty="0">
                <a:solidFill>
                  <a:schemeClr val="tx2">
                    <a:lumMod val="50000"/>
                  </a:schemeClr>
                </a:solidFill>
              </a:rPr>
              <a:t>3 </a:t>
            </a:r>
            <a:r>
              <a:rPr lang="en-US" sz="1600" b="1" dirty="0" err="1">
                <a:solidFill>
                  <a:schemeClr val="tx2">
                    <a:lumMod val="50000"/>
                  </a:schemeClr>
                </a:solidFill>
              </a:rPr>
              <a:t>tanpa</a:t>
            </a:r>
            <a:r>
              <a:rPr lang="en-US" sz="1600" b="1" dirty="0">
                <a:solidFill>
                  <a:schemeClr val="tx2">
                    <a:lumMod val="50000"/>
                  </a:schemeClr>
                </a:solidFill>
              </a:rPr>
              <a:t> </a:t>
            </a:r>
            <a:r>
              <a:rPr lang="en-US" sz="1600" b="1" dirty="0" err="1">
                <a:solidFill>
                  <a:schemeClr val="tx2">
                    <a:lumMod val="50000"/>
                  </a:schemeClr>
                </a:solidFill>
              </a:rPr>
              <a:t>memenuhi</a:t>
            </a:r>
            <a:r>
              <a:rPr lang="en-US" sz="1600" b="1" dirty="0">
                <a:solidFill>
                  <a:schemeClr val="tx2">
                    <a:lumMod val="50000"/>
                  </a:schemeClr>
                </a:solidFill>
              </a:rPr>
              <a:t> </a:t>
            </a:r>
            <a:r>
              <a:rPr lang="en-US" sz="1600" b="1" dirty="0" err="1">
                <a:solidFill>
                  <a:schemeClr val="tx2">
                    <a:lumMod val="50000"/>
                  </a:schemeClr>
                </a:solidFill>
              </a:rPr>
              <a:t>persyaratan</a:t>
            </a:r>
            <a:r>
              <a:rPr lang="en-US" sz="1600" b="1" dirty="0">
                <a:solidFill>
                  <a:schemeClr val="tx2">
                    <a:lumMod val="50000"/>
                  </a:schemeClr>
                </a:solidFill>
              </a:rPr>
              <a:t> (</a:t>
            </a:r>
            <a:r>
              <a:rPr lang="en-US" sz="1600" b="1" i="1" dirty="0">
                <a:solidFill>
                  <a:schemeClr val="tx2">
                    <a:lumMod val="50000"/>
                  </a:schemeClr>
                </a:solidFill>
              </a:rPr>
              <a:t>open burning</a:t>
            </a:r>
            <a:r>
              <a:rPr lang="en-US" sz="1600" b="1" dirty="0">
                <a:solidFill>
                  <a:schemeClr val="tx2">
                    <a:lumMod val="50000"/>
                  </a:schemeClr>
                </a:solidFill>
              </a:rPr>
              <a:t>)</a:t>
            </a:r>
          </a:p>
          <a:p>
            <a:pPr marL="177800" indent="-177800">
              <a:spcBef>
                <a:spcPct val="5000"/>
              </a:spcBef>
              <a:buSzPct val="85000"/>
              <a:buFont typeface="Arial" pitchFamily="34" charset="0"/>
              <a:buChar char="•"/>
            </a:pPr>
            <a:r>
              <a:rPr lang="en-US" sz="1600" b="1" dirty="0" err="1">
                <a:solidFill>
                  <a:schemeClr val="tx2">
                    <a:lumMod val="50000"/>
                  </a:schemeClr>
                </a:solidFill>
              </a:rPr>
              <a:t>Ketidaktersedian</a:t>
            </a:r>
            <a:r>
              <a:rPr lang="en-US" sz="1600" b="1" dirty="0">
                <a:solidFill>
                  <a:schemeClr val="tx2">
                    <a:lumMod val="50000"/>
                  </a:schemeClr>
                </a:solidFill>
              </a:rPr>
              <a:t> </a:t>
            </a:r>
            <a:r>
              <a:rPr lang="en-US" sz="1600" b="1" dirty="0" err="1">
                <a:solidFill>
                  <a:schemeClr val="tx2">
                    <a:lumMod val="50000"/>
                  </a:schemeClr>
                </a:solidFill>
              </a:rPr>
              <a:t>fasilitas</a:t>
            </a:r>
            <a:r>
              <a:rPr lang="en-US" sz="1600" b="1" dirty="0">
                <a:solidFill>
                  <a:schemeClr val="tx2">
                    <a:lumMod val="50000"/>
                  </a:schemeClr>
                </a:solidFill>
              </a:rPr>
              <a:t> PLB3</a:t>
            </a:r>
          </a:p>
          <a:p>
            <a:pPr marL="177800" indent="-177800">
              <a:spcBef>
                <a:spcPct val="5000"/>
              </a:spcBef>
              <a:buSzPct val="85000"/>
              <a:buFont typeface="Arial" pitchFamily="34" charset="0"/>
              <a:buChar char="•"/>
            </a:pPr>
            <a:r>
              <a:rPr lang="en-US" sz="1600" b="1" dirty="0" err="1">
                <a:solidFill>
                  <a:schemeClr val="tx2">
                    <a:lumMod val="50000"/>
                  </a:schemeClr>
                </a:solidFill>
              </a:rPr>
              <a:t>Pembuangan</a:t>
            </a:r>
            <a:r>
              <a:rPr lang="en-US" sz="1600" b="1" dirty="0">
                <a:solidFill>
                  <a:schemeClr val="tx2">
                    <a:lumMod val="50000"/>
                  </a:schemeClr>
                </a:solidFill>
              </a:rPr>
              <a:t> </a:t>
            </a:r>
            <a:r>
              <a:rPr lang="id-ID" sz="1600" b="1" dirty="0">
                <a:solidFill>
                  <a:schemeClr val="tx2">
                    <a:lumMod val="50000"/>
                  </a:schemeClr>
                </a:solidFill>
              </a:rPr>
              <a:t>L</a:t>
            </a:r>
            <a:r>
              <a:rPr lang="en-US" sz="1600" b="1" dirty="0">
                <a:solidFill>
                  <a:schemeClr val="tx2">
                    <a:lumMod val="50000"/>
                  </a:schemeClr>
                </a:solidFill>
              </a:rPr>
              <a:t>B3 </a:t>
            </a:r>
            <a:r>
              <a:rPr lang="id-ID" sz="1600" b="1" dirty="0" smtClean="0">
                <a:solidFill>
                  <a:schemeClr val="tx2">
                    <a:lumMod val="50000"/>
                  </a:schemeClr>
                </a:solidFill>
              </a:rPr>
              <a:t>R</a:t>
            </a:r>
            <a:r>
              <a:rPr lang="en-US" sz="1600" b="1" dirty="0" smtClean="0">
                <a:solidFill>
                  <a:schemeClr val="tx2">
                    <a:lumMod val="50000"/>
                  </a:schemeClr>
                </a:solidFill>
              </a:rPr>
              <a:t>S </a:t>
            </a:r>
            <a:r>
              <a:rPr lang="en-US" sz="1600" b="1" dirty="0" err="1">
                <a:solidFill>
                  <a:schemeClr val="tx2">
                    <a:lumMod val="50000"/>
                  </a:schemeClr>
                </a:solidFill>
              </a:rPr>
              <a:t>ke</a:t>
            </a:r>
            <a:r>
              <a:rPr lang="en-US" sz="1600" b="1" dirty="0">
                <a:solidFill>
                  <a:schemeClr val="tx2">
                    <a:lumMod val="50000"/>
                  </a:schemeClr>
                </a:solidFill>
              </a:rPr>
              <a:t> TPA </a:t>
            </a:r>
          </a:p>
          <a:p>
            <a:pPr marL="177800" indent="-177800">
              <a:spcBef>
                <a:spcPct val="5000"/>
              </a:spcBef>
              <a:buSzPct val="85000"/>
              <a:buFont typeface="Arial" pitchFamily="34" charset="0"/>
              <a:buChar char="•"/>
            </a:pPr>
            <a:r>
              <a:rPr lang="en-US" sz="1600" b="1" dirty="0" err="1">
                <a:solidFill>
                  <a:schemeClr val="tx2">
                    <a:lumMod val="50000"/>
                  </a:schemeClr>
                </a:solidFill>
              </a:rPr>
              <a:t>Impor</a:t>
            </a:r>
            <a:r>
              <a:rPr lang="en-US" sz="1600" b="1" dirty="0">
                <a:solidFill>
                  <a:schemeClr val="tx2">
                    <a:lumMod val="50000"/>
                  </a:schemeClr>
                </a:solidFill>
              </a:rPr>
              <a:t> </a:t>
            </a:r>
            <a:r>
              <a:rPr lang="en-US" sz="1600" b="1" dirty="0" smtClean="0">
                <a:solidFill>
                  <a:schemeClr val="tx2">
                    <a:lumMod val="50000"/>
                  </a:schemeClr>
                </a:solidFill>
              </a:rPr>
              <a:t>LB3 d</a:t>
            </a:r>
            <a:r>
              <a:rPr lang="id-ID" sz="1600" b="1" dirty="0" smtClean="0">
                <a:solidFill>
                  <a:schemeClr val="tx2">
                    <a:lumMod val="50000"/>
                  </a:schemeClr>
                </a:solidFill>
              </a:rPr>
              <a:t>en</a:t>
            </a:r>
            <a:r>
              <a:rPr lang="en-US" sz="1600" b="1" dirty="0" smtClean="0">
                <a:solidFill>
                  <a:schemeClr val="tx2">
                    <a:lumMod val="50000"/>
                  </a:schemeClr>
                </a:solidFill>
              </a:rPr>
              <a:t>g</a:t>
            </a:r>
            <a:r>
              <a:rPr lang="id-ID" sz="1600" b="1" dirty="0" smtClean="0">
                <a:solidFill>
                  <a:schemeClr val="tx2">
                    <a:lumMod val="50000"/>
                  </a:schemeClr>
                </a:solidFill>
              </a:rPr>
              <a:t>an</a:t>
            </a:r>
            <a:r>
              <a:rPr lang="en-US" sz="1600" b="1" dirty="0" smtClean="0">
                <a:solidFill>
                  <a:schemeClr val="tx2">
                    <a:lumMod val="50000"/>
                  </a:schemeClr>
                </a:solidFill>
              </a:rPr>
              <a:t> </a:t>
            </a:r>
            <a:r>
              <a:rPr lang="en-US" sz="1600" b="1" dirty="0">
                <a:solidFill>
                  <a:schemeClr val="tx2">
                    <a:lumMod val="50000"/>
                  </a:schemeClr>
                </a:solidFill>
              </a:rPr>
              <a:t>modus </a:t>
            </a:r>
            <a:r>
              <a:rPr lang="en-US" sz="1600" b="1" dirty="0" err="1">
                <a:solidFill>
                  <a:schemeClr val="tx2">
                    <a:lumMod val="50000"/>
                  </a:schemeClr>
                </a:solidFill>
              </a:rPr>
              <a:t>bahan</a:t>
            </a:r>
            <a:r>
              <a:rPr lang="en-US" sz="1600" b="1" dirty="0">
                <a:solidFill>
                  <a:schemeClr val="tx2">
                    <a:lumMod val="50000"/>
                  </a:schemeClr>
                </a:solidFill>
              </a:rPr>
              <a:t> </a:t>
            </a:r>
            <a:r>
              <a:rPr lang="en-US" sz="1600" b="1" dirty="0" err="1">
                <a:solidFill>
                  <a:schemeClr val="tx2">
                    <a:lumMod val="50000"/>
                  </a:schemeClr>
                </a:solidFill>
              </a:rPr>
              <a:t>baku</a:t>
            </a:r>
            <a:r>
              <a:rPr lang="en-US" sz="1600" b="1" dirty="0">
                <a:solidFill>
                  <a:schemeClr val="tx2">
                    <a:lumMod val="50000"/>
                  </a:schemeClr>
                </a:solidFill>
              </a:rPr>
              <a:t>/</a:t>
            </a:r>
            <a:r>
              <a:rPr lang="id-ID" sz="1600" b="1" dirty="0" smtClean="0">
                <a:solidFill>
                  <a:schemeClr val="tx2">
                    <a:lumMod val="50000"/>
                  </a:schemeClr>
                </a:solidFill>
              </a:rPr>
              <a:t>produk.</a:t>
            </a:r>
            <a:endParaRPr lang="id-ID" sz="1600" b="1" dirty="0">
              <a:solidFill>
                <a:schemeClr val="tx2">
                  <a:lumMod val="50000"/>
                </a:schemeClr>
              </a:solidFill>
            </a:endParaRPr>
          </a:p>
          <a:p>
            <a:pPr marL="177800" indent="-177800">
              <a:spcBef>
                <a:spcPct val="5000"/>
              </a:spcBef>
              <a:buSzPct val="85000"/>
              <a:buFont typeface="Arial" pitchFamily="34" charset="0"/>
              <a:buChar char="•"/>
            </a:pPr>
            <a:r>
              <a:rPr lang="id-ID" sz="1600" b="1" i="1" dirty="0" smtClean="0">
                <a:solidFill>
                  <a:schemeClr val="tx2">
                    <a:lumMod val="50000"/>
                  </a:schemeClr>
                </a:solidFill>
              </a:rPr>
              <a:t>D</a:t>
            </a:r>
            <a:r>
              <a:rPr lang="en-US" sz="1600" b="1" i="1" dirty="0" err="1" smtClean="0">
                <a:solidFill>
                  <a:schemeClr val="tx2">
                    <a:lumMod val="50000"/>
                  </a:schemeClr>
                </a:solidFill>
              </a:rPr>
              <a:t>elisting</a:t>
            </a:r>
            <a:r>
              <a:rPr lang="en-US" sz="1600" b="1" dirty="0" smtClean="0">
                <a:solidFill>
                  <a:schemeClr val="tx2">
                    <a:lumMod val="50000"/>
                  </a:schemeClr>
                </a:solidFill>
              </a:rPr>
              <a:t> LB3</a:t>
            </a:r>
            <a:endParaRPr lang="id-ID" sz="1600" b="1" dirty="0">
              <a:solidFill>
                <a:schemeClr val="tx2">
                  <a:lumMod val="50000"/>
                </a:schemeClr>
              </a:solidFill>
            </a:endParaRPr>
          </a:p>
          <a:p>
            <a:pPr marL="177800" indent="-177800">
              <a:spcBef>
                <a:spcPct val="5000"/>
              </a:spcBef>
              <a:buSzPct val="85000"/>
              <a:buFont typeface="Arial" pitchFamily="34" charset="0"/>
              <a:buChar char="•"/>
            </a:pPr>
            <a:r>
              <a:rPr lang="en-US" sz="1600" b="1" dirty="0" err="1">
                <a:solidFill>
                  <a:schemeClr val="tx2">
                    <a:lumMod val="50000"/>
                  </a:schemeClr>
                </a:solidFill>
              </a:rPr>
              <a:t>Pengelolaan</a:t>
            </a:r>
            <a:r>
              <a:rPr lang="en-US" sz="1600" b="1" dirty="0">
                <a:solidFill>
                  <a:schemeClr val="tx2">
                    <a:lumMod val="50000"/>
                  </a:schemeClr>
                </a:solidFill>
              </a:rPr>
              <a:t> LB3 </a:t>
            </a:r>
            <a:r>
              <a:rPr lang="en-US" sz="1600" b="1" dirty="0" err="1">
                <a:solidFill>
                  <a:schemeClr val="tx2">
                    <a:lumMod val="50000"/>
                  </a:schemeClr>
                </a:solidFill>
              </a:rPr>
              <a:t>tanpa</a:t>
            </a:r>
            <a:r>
              <a:rPr lang="en-US" sz="1600" b="1" dirty="0">
                <a:solidFill>
                  <a:schemeClr val="tx2">
                    <a:lumMod val="50000"/>
                  </a:schemeClr>
                </a:solidFill>
              </a:rPr>
              <a:t> </a:t>
            </a:r>
            <a:r>
              <a:rPr lang="en-US" sz="1600" b="1" dirty="0" err="1">
                <a:solidFill>
                  <a:schemeClr val="tx2">
                    <a:lumMod val="50000"/>
                  </a:schemeClr>
                </a:solidFill>
              </a:rPr>
              <a:t>izin</a:t>
            </a:r>
            <a:r>
              <a:rPr lang="en-US" sz="1600" b="1" dirty="0">
                <a:solidFill>
                  <a:schemeClr val="tx2">
                    <a:lumMod val="50000"/>
                  </a:schemeClr>
                </a:solidFill>
              </a:rPr>
              <a:t> </a:t>
            </a:r>
            <a:r>
              <a:rPr lang="en-US" sz="1600" b="1" dirty="0" err="1">
                <a:solidFill>
                  <a:schemeClr val="tx2">
                    <a:lumMod val="50000"/>
                  </a:schemeClr>
                </a:solidFill>
              </a:rPr>
              <a:t>baik</a:t>
            </a:r>
            <a:r>
              <a:rPr lang="en-US" sz="1600" b="1" dirty="0">
                <a:solidFill>
                  <a:schemeClr val="tx2">
                    <a:lumMod val="50000"/>
                  </a:schemeClr>
                </a:solidFill>
              </a:rPr>
              <a:t> </a:t>
            </a:r>
            <a:r>
              <a:rPr lang="en-US" sz="1600" b="1" dirty="0" smtClean="0">
                <a:solidFill>
                  <a:schemeClr val="tx2">
                    <a:lumMod val="50000"/>
                  </a:schemeClr>
                </a:solidFill>
              </a:rPr>
              <a:t>y</a:t>
            </a:r>
            <a:r>
              <a:rPr lang="id-ID" sz="1600" b="1" dirty="0" smtClean="0">
                <a:solidFill>
                  <a:schemeClr val="tx2">
                    <a:lumMod val="50000"/>
                  </a:schemeClr>
                </a:solidFill>
              </a:rPr>
              <a:t>ang</a:t>
            </a:r>
            <a:r>
              <a:rPr lang="en-US" sz="1600" b="1" dirty="0" smtClean="0">
                <a:solidFill>
                  <a:schemeClr val="tx2">
                    <a:lumMod val="50000"/>
                  </a:schemeClr>
                </a:solidFill>
              </a:rPr>
              <a:t> </a:t>
            </a:r>
            <a:r>
              <a:rPr lang="en-US" sz="1600" b="1" dirty="0" err="1">
                <a:solidFill>
                  <a:schemeClr val="tx2">
                    <a:lumMod val="50000"/>
                  </a:schemeClr>
                </a:solidFill>
              </a:rPr>
              <a:t>dilakukan</a:t>
            </a:r>
            <a:r>
              <a:rPr lang="en-US" sz="1600" b="1" dirty="0">
                <a:solidFill>
                  <a:schemeClr val="tx2">
                    <a:lumMod val="50000"/>
                  </a:schemeClr>
                </a:solidFill>
              </a:rPr>
              <a:t> </a:t>
            </a:r>
            <a:r>
              <a:rPr lang="en-US" sz="1600" b="1" dirty="0" err="1">
                <a:solidFill>
                  <a:schemeClr val="tx2">
                    <a:lumMod val="50000"/>
                  </a:schemeClr>
                </a:solidFill>
              </a:rPr>
              <a:t>sendiri</a:t>
            </a:r>
            <a:r>
              <a:rPr lang="en-US" sz="1600" b="1" dirty="0">
                <a:solidFill>
                  <a:schemeClr val="tx2">
                    <a:lumMod val="50000"/>
                  </a:schemeClr>
                </a:solidFill>
              </a:rPr>
              <a:t> </a:t>
            </a:r>
            <a:r>
              <a:rPr lang="en-US" sz="1600" b="1" dirty="0" err="1">
                <a:solidFill>
                  <a:schemeClr val="tx2">
                    <a:lumMod val="50000"/>
                  </a:schemeClr>
                </a:solidFill>
              </a:rPr>
              <a:t>maupun</a:t>
            </a:r>
            <a:r>
              <a:rPr lang="en-US" sz="1600" b="1" dirty="0">
                <a:solidFill>
                  <a:schemeClr val="tx2">
                    <a:lumMod val="50000"/>
                  </a:schemeClr>
                </a:solidFill>
              </a:rPr>
              <a:t> pihak-3</a:t>
            </a:r>
            <a:endParaRPr lang="id-ID" sz="1600" b="1" dirty="0">
              <a:solidFill>
                <a:schemeClr val="tx2">
                  <a:lumMod val="50000"/>
                </a:schemeClr>
              </a:solidFill>
            </a:endParaRPr>
          </a:p>
          <a:p>
            <a:pPr marL="177800" indent="-177800">
              <a:spcBef>
                <a:spcPct val="5000"/>
              </a:spcBef>
              <a:buSzPct val="85000"/>
              <a:buFont typeface="Arial" pitchFamily="34" charset="0"/>
              <a:buChar char="•"/>
            </a:pPr>
            <a:r>
              <a:rPr lang="id-ID" sz="1600" b="1" dirty="0" smtClean="0">
                <a:solidFill>
                  <a:schemeClr val="tx2">
                    <a:lumMod val="50000"/>
                  </a:schemeClr>
                </a:solidFill>
              </a:rPr>
              <a:t>Perkembangan  teknologi </a:t>
            </a:r>
            <a:r>
              <a:rPr lang="id-ID" sz="1600" b="1" dirty="0">
                <a:solidFill>
                  <a:schemeClr val="tx2">
                    <a:lumMod val="50000"/>
                  </a:schemeClr>
                </a:solidFill>
              </a:rPr>
              <a:t>pemanfaatan</a:t>
            </a:r>
            <a:endParaRPr lang="en-US" sz="1600" b="1" dirty="0">
              <a:solidFill>
                <a:schemeClr val="tx2">
                  <a:lumMod val="50000"/>
                </a:schemeClr>
              </a:solidFill>
            </a:endParaRPr>
          </a:p>
          <a:p>
            <a:pPr marL="177800" indent="-177800">
              <a:spcBef>
                <a:spcPct val="5000"/>
              </a:spcBef>
              <a:buSzPct val="85000"/>
            </a:pPr>
            <a:endParaRPr lang="en-US" sz="1600" b="1" dirty="0">
              <a:solidFill>
                <a:schemeClr val="tx2">
                  <a:lumMod val="50000"/>
                </a:schemeClr>
              </a:solidFill>
            </a:endParaRPr>
          </a:p>
          <a:p>
            <a:pPr marL="177800" indent="-177800">
              <a:spcBef>
                <a:spcPct val="20000"/>
              </a:spcBef>
              <a:buSzPct val="85000"/>
            </a:pPr>
            <a:endParaRPr lang="en-US" sz="1600" b="1" dirty="0">
              <a:solidFill>
                <a:schemeClr val="tx2">
                  <a:lumMod val="50000"/>
                </a:schemeClr>
              </a:solidFill>
            </a:endParaRPr>
          </a:p>
        </p:txBody>
      </p:sp>
      <p:sp>
        <p:nvSpPr>
          <p:cNvPr id="9220" name="Rectangle 6"/>
          <p:cNvSpPr>
            <a:spLocks noChangeArrowheads="1"/>
          </p:cNvSpPr>
          <p:nvPr/>
        </p:nvSpPr>
        <p:spPr bwMode="auto">
          <a:xfrm>
            <a:off x="4929190" y="1366838"/>
            <a:ext cx="3886200" cy="4348178"/>
          </a:xfrm>
          <a:prstGeom prst="rect">
            <a:avLst/>
          </a:prstGeom>
          <a:solidFill>
            <a:srgbClr val="99CCFF"/>
          </a:solidFill>
          <a:ln w="9525">
            <a:solidFill>
              <a:schemeClr val="tx1"/>
            </a:solidFill>
            <a:miter lim="800000"/>
            <a:headEnd/>
            <a:tailEnd/>
          </a:ln>
        </p:spPr>
        <p:txBody>
          <a:bodyPr/>
          <a:lstStyle/>
          <a:p>
            <a:pPr marL="177800" indent="-177800">
              <a:spcBef>
                <a:spcPct val="5000"/>
              </a:spcBef>
              <a:buSzPct val="85000"/>
              <a:buFont typeface="Arial" pitchFamily="34" charset="0"/>
              <a:buChar char="•"/>
            </a:pPr>
            <a:r>
              <a:rPr lang="en-US" sz="1600" b="1" dirty="0" err="1">
                <a:solidFill>
                  <a:schemeClr val="tx2">
                    <a:lumMod val="50000"/>
                  </a:schemeClr>
                </a:solidFill>
              </a:rPr>
              <a:t>Pengelolaan</a:t>
            </a:r>
            <a:r>
              <a:rPr lang="en-US" sz="1600" b="1" dirty="0">
                <a:solidFill>
                  <a:schemeClr val="tx2">
                    <a:lumMod val="50000"/>
                  </a:schemeClr>
                </a:solidFill>
              </a:rPr>
              <a:t>  </a:t>
            </a:r>
            <a:r>
              <a:rPr lang="en-US" sz="1600" b="1" dirty="0" err="1">
                <a:solidFill>
                  <a:schemeClr val="tx2">
                    <a:lumMod val="50000"/>
                  </a:schemeClr>
                </a:solidFill>
              </a:rPr>
              <a:t>masih</a:t>
            </a:r>
            <a:r>
              <a:rPr lang="en-US" sz="1600" b="1" dirty="0">
                <a:solidFill>
                  <a:schemeClr val="tx2">
                    <a:lumMod val="50000"/>
                  </a:schemeClr>
                </a:solidFill>
              </a:rPr>
              <a:t> </a:t>
            </a:r>
            <a:r>
              <a:rPr lang="en-US" sz="1600" b="1" dirty="0" err="1">
                <a:solidFill>
                  <a:schemeClr val="tx2">
                    <a:lumMod val="50000"/>
                  </a:schemeClr>
                </a:solidFill>
              </a:rPr>
              <a:t>bersifat</a:t>
            </a:r>
            <a:r>
              <a:rPr lang="en-US" sz="1600" b="1" dirty="0">
                <a:solidFill>
                  <a:schemeClr val="tx2">
                    <a:lumMod val="50000"/>
                  </a:schemeClr>
                </a:solidFill>
              </a:rPr>
              <a:t> </a:t>
            </a:r>
            <a:r>
              <a:rPr lang="en-US" sz="1600" b="1" dirty="0" err="1">
                <a:solidFill>
                  <a:schemeClr val="tx2">
                    <a:lumMod val="50000"/>
                  </a:schemeClr>
                </a:solidFill>
              </a:rPr>
              <a:t>parsial</a:t>
            </a:r>
            <a:endParaRPr lang="en-US" sz="1600" b="1" dirty="0">
              <a:solidFill>
                <a:schemeClr val="tx2">
                  <a:lumMod val="50000"/>
                </a:schemeClr>
              </a:solidFill>
            </a:endParaRPr>
          </a:p>
          <a:p>
            <a:pPr marL="177800" indent="-177800">
              <a:spcBef>
                <a:spcPct val="5000"/>
              </a:spcBef>
              <a:buSzPct val="85000"/>
              <a:buFont typeface="Arial" pitchFamily="34" charset="0"/>
              <a:buChar char="•"/>
            </a:pPr>
            <a:r>
              <a:rPr lang="en-US" sz="1600" b="1" dirty="0" err="1">
                <a:solidFill>
                  <a:schemeClr val="tx2">
                    <a:lumMod val="50000"/>
                  </a:schemeClr>
                </a:solidFill>
              </a:rPr>
              <a:t>Kurangnya</a:t>
            </a:r>
            <a:r>
              <a:rPr lang="en-US" sz="1600" b="1" dirty="0">
                <a:solidFill>
                  <a:schemeClr val="tx2">
                    <a:lumMod val="50000"/>
                  </a:schemeClr>
                </a:solidFill>
              </a:rPr>
              <a:t> </a:t>
            </a:r>
            <a:r>
              <a:rPr lang="en-US" sz="1600" b="1" dirty="0" err="1">
                <a:solidFill>
                  <a:schemeClr val="tx2">
                    <a:lumMod val="50000"/>
                  </a:schemeClr>
                </a:solidFill>
              </a:rPr>
              <a:t>pemahaman</a:t>
            </a:r>
            <a:r>
              <a:rPr lang="en-US" sz="1600" b="1" dirty="0">
                <a:solidFill>
                  <a:schemeClr val="tx2">
                    <a:lumMod val="50000"/>
                  </a:schemeClr>
                </a:solidFill>
              </a:rPr>
              <a:t> </a:t>
            </a:r>
            <a:r>
              <a:rPr lang="en-US" sz="1600" b="1" dirty="0" err="1">
                <a:solidFill>
                  <a:schemeClr val="tx2">
                    <a:lumMod val="50000"/>
                  </a:schemeClr>
                </a:solidFill>
              </a:rPr>
              <a:t>ttg</a:t>
            </a:r>
            <a:r>
              <a:rPr lang="en-US" sz="1600" b="1" dirty="0">
                <a:solidFill>
                  <a:schemeClr val="tx2">
                    <a:lumMod val="50000"/>
                  </a:schemeClr>
                </a:solidFill>
              </a:rPr>
              <a:t> </a:t>
            </a:r>
            <a:r>
              <a:rPr lang="id-ID" sz="1600" b="1" dirty="0">
                <a:solidFill>
                  <a:schemeClr val="tx2">
                    <a:lumMod val="50000"/>
                  </a:schemeClr>
                </a:solidFill>
              </a:rPr>
              <a:t>Pengelolaan B3, </a:t>
            </a:r>
            <a:r>
              <a:rPr lang="en-US" sz="1600" b="1" dirty="0">
                <a:solidFill>
                  <a:schemeClr val="tx2">
                    <a:lumMod val="50000"/>
                  </a:schemeClr>
                </a:solidFill>
              </a:rPr>
              <a:t>LB3</a:t>
            </a:r>
            <a:r>
              <a:rPr lang="id-ID" sz="1600" b="1" dirty="0">
                <a:solidFill>
                  <a:schemeClr val="tx2">
                    <a:lumMod val="50000"/>
                  </a:schemeClr>
                </a:solidFill>
              </a:rPr>
              <a:t> &amp; non B3</a:t>
            </a:r>
            <a:r>
              <a:rPr lang="en-US" sz="1600" b="1" dirty="0">
                <a:solidFill>
                  <a:schemeClr val="tx2">
                    <a:lumMod val="50000"/>
                  </a:schemeClr>
                </a:solidFill>
              </a:rPr>
              <a:t> </a:t>
            </a:r>
            <a:r>
              <a:rPr lang="en-US" sz="1600" b="1" dirty="0" err="1">
                <a:solidFill>
                  <a:schemeClr val="tx2">
                    <a:lumMod val="50000"/>
                  </a:schemeClr>
                </a:solidFill>
              </a:rPr>
              <a:t>dari</a:t>
            </a:r>
            <a:r>
              <a:rPr lang="en-US" sz="1600" b="1" dirty="0">
                <a:solidFill>
                  <a:schemeClr val="tx2">
                    <a:lumMod val="50000"/>
                  </a:schemeClr>
                </a:solidFill>
              </a:rPr>
              <a:t> </a:t>
            </a:r>
            <a:r>
              <a:rPr lang="en-US" sz="1600" b="1" dirty="0" err="1">
                <a:solidFill>
                  <a:schemeClr val="tx2">
                    <a:lumMod val="50000"/>
                  </a:schemeClr>
                </a:solidFill>
              </a:rPr>
              <a:t>pelaku</a:t>
            </a:r>
            <a:r>
              <a:rPr lang="en-US" sz="1600" b="1" dirty="0">
                <a:solidFill>
                  <a:schemeClr val="tx2">
                    <a:lumMod val="50000"/>
                  </a:schemeClr>
                </a:solidFill>
              </a:rPr>
              <a:t> </a:t>
            </a:r>
            <a:r>
              <a:rPr lang="id-ID" sz="1600" b="1" dirty="0">
                <a:solidFill>
                  <a:schemeClr val="tx2">
                    <a:lumMod val="50000"/>
                  </a:schemeClr>
                </a:solidFill>
              </a:rPr>
              <a:t>usaha,</a:t>
            </a:r>
            <a:r>
              <a:rPr lang="en-US" sz="1600" b="1" dirty="0">
                <a:solidFill>
                  <a:schemeClr val="tx2">
                    <a:lumMod val="50000"/>
                  </a:schemeClr>
                </a:solidFill>
              </a:rPr>
              <a:t> </a:t>
            </a:r>
            <a:r>
              <a:rPr lang="en-US" sz="1600" b="1" dirty="0" err="1">
                <a:solidFill>
                  <a:schemeClr val="tx2">
                    <a:lumMod val="50000"/>
                  </a:schemeClr>
                </a:solidFill>
              </a:rPr>
              <a:t>aparat</a:t>
            </a:r>
            <a:r>
              <a:rPr lang="id-ID" sz="1600" b="1" dirty="0">
                <a:solidFill>
                  <a:schemeClr val="tx2">
                    <a:lumMod val="50000"/>
                  </a:schemeClr>
                </a:solidFill>
              </a:rPr>
              <a:t> &amp;</a:t>
            </a:r>
            <a:r>
              <a:rPr lang="en-US" sz="1600" b="1" dirty="0">
                <a:solidFill>
                  <a:schemeClr val="tx2">
                    <a:lumMod val="50000"/>
                  </a:schemeClr>
                </a:solidFill>
              </a:rPr>
              <a:t> </a:t>
            </a:r>
            <a:r>
              <a:rPr lang="en-US" sz="1600" b="1" dirty="0" err="1">
                <a:solidFill>
                  <a:schemeClr val="tx2">
                    <a:lumMod val="50000"/>
                  </a:schemeClr>
                </a:solidFill>
              </a:rPr>
              <a:t>pengawas</a:t>
            </a:r>
            <a:endParaRPr lang="id-ID" sz="1600" b="1" dirty="0">
              <a:solidFill>
                <a:schemeClr val="tx2">
                  <a:lumMod val="50000"/>
                </a:schemeClr>
              </a:solidFill>
            </a:endParaRPr>
          </a:p>
          <a:p>
            <a:pPr marL="177800" indent="-177800">
              <a:spcBef>
                <a:spcPct val="5000"/>
              </a:spcBef>
              <a:buSzPct val="85000"/>
              <a:buFont typeface="Arial" pitchFamily="34" charset="0"/>
              <a:buChar char="•"/>
            </a:pPr>
            <a:r>
              <a:rPr lang="id-ID" sz="1600" b="1" dirty="0">
                <a:solidFill>
                  <a:schemeClr val="tx2">
                    <a:lumMod val="50000"/>
                  </a:schemeClr>
                </a:solidFill>
              </a:rPr>
              <a:t>Landasan peraturan turunan masih belum disesuaikan dg perkemb.  </a:t>
            </a:r>
            <a:r>
              <a:rPr lang="en-US" sz="1600" b="1" dirty="0" err="1">
                <a:solidFill>
                  <a:schemeClr val="tx2">
                    <a:lumMod val="50000"/>
                  </a:schemeClr>
                </a:solidFill>
              </a:rPr>
              <a:t>permasalahan</a:t>
            </a:r>
            <a:endParaRPr lang="id-ID" sz="1600" b="1" dirty="0">
              <a:solidFill>
                <a:schemeClr val="tx2">
                  <a:lumMod val="50000"/>
                </a:schemeClr>
              </a:solidFill>
            </a:endParaRPr>
          </a:p>
          <a:p>
            <a:pPr marL="177800" indent="-177800">
              <a:spcBef>
                <a:spcPct val="5000"/>
              </a:spcBef>
              <a:buSzPct val="85000"/>
              <a:buFont typeface="Arial" pitchFamily="34" charset="0"/>
              <a:buChar char="•"/>
            </a:pPr>
            <a:r>
              <a:rPr lang="id-ID" sz="1600" b="1" dirty="0">
                <a:solidFill>
                  <a:schemeClr val="tx2">
                    <a:lumMod val="50000"/>
                  </a:schemeClr>
                </a:solidFill>
              </a:rPr>
              <a:t>Penanganan saat ini lebih pada pengawasan yg lebih besifat rutin belum memfokuskan pd aspek pengemb. sistem </a:t>
            </a:r>
            <a:r>
              <a:rPr lang="id-ID" sz="1600" b="1" dirty="0" smtClean="0">
                <a:solidFill>
                  <a:schemeClr val="tx2">
                    <a:lumMod val="50000"/>
                  </a:schemeClr>
                </a:solidFill>
              </a:rPr>
              <a:t>secara </a:t>
            </a:r>
            <a:r>
              <a:rPr lang="id-ID" sz="1600" b="1" dirty="0">
                <a:solidFill>
                  <a:schemeClr val="tx2">
                    <a:lumMod val="50000"/>
                  </a:schemeClr>
                </a:solidFill>
              </a:rPr>
              <a:t>terintegrasi</a:t>
            </a:r>
          </a:p>
          <a:p>
            <a:pPr marL="177800" indent="-177800">
              <a:spcBef>
                <a:spcPct val="5000"/>
              </a:spcBef>
              <a:buSzPct val="85000"/>
              <a:buFont typeface="Arial" pitchFamily="34" charset="0"/>
              <a:buChar char="•"/>
            </a:pPr>
            <a:r>
              <a:rPr lang="id-ID" sz="1600" b="1" dirty="0">
                <a:solidFill>
                  <a:schemeClr val="tx2">
                    <a:lumMod val="50000"/>
                  </a:schemeClr>
                </a:solidFill>
              </a:rPr>
              <a:t>Belum optimalnya ketersediaan </a:t>
            </a:r>
            <a:r>
              <a:rPr lang="id-ID" sz="1600" b="1" dirty="0" smtClean="0">
                <a:solidFill>
                  <a:schemeClr val="tx2">
                    <a:lumMod val="50000"/>
                  </a:schemeClr>
                </a:solidFill>
              </a:rPr>
              <a:t>pedoman teknis B3 &amp; LB3</a:t>
            </a:r>
            <a:endParaRPr lang="id-ID" sz="1600" b="1" dirty="0">
              <a:solidFill>
                <a:schemeClr val="tx2">
                  <a:lumMod val="50000"/>
                </a:schemeClr>
              </a:solidFill>
            </a:endParaRPr>
          </a:p>
          <a:p>
            <a:pPr marL="177800" indent="-177800">
              <a:spcBef>
                <a:spcPct val="5000"/>
              </a:spcBef>
              <a:buSzPct val="85000"/>
              <a:buFont typeface="Arial" pitchFamily="34" charset="0"/>
              <a:buChar char="•"/>
            </a:pPr>
            <a:r>
              <a:rPr lang="id-ID" sz="1600" b="1" dirty="0">
                <a:solidFill>
                  <a:schemeClr val="tx2">
                    <a:lumMod val="50000"/>
                  </a:schemeClr>
                </a:solidFill>
              </a:rPr>
              <a:t>Mekanisme pelimpahan wewenang </a:t>
            </a:r>
            <a:endParaRPr lang="en-US" sz="1600" b="1" dirty="0">
              <a:solidFill>
                <a:schemeClr val="tx2">
                  <a:lumMod val="50000"/>
                </a:schemeClr>
              </a:solidFill>
            </a:endParaRPr>
          </a:p>
          <a:p>
            <a:pPr marL="177800" indent="-177800">
              <a:spcBef>
                <a:spcPct val="5000"/>
              </a:spcBef>
              <a:buSzPct val="85000"/>
              <a:buFont typeface="Arial" pitchFamily="34" charset="0"/>
              <a:buChar char="•"/>
            </a:pPr>
            <a:r>
              <a:rPr lang="en-US" sz="1600" b="1" dirty="0">
                <a:solidFill>
                  <a:schemeClr val="tx2">
                    <a:lumMod val="50000"/>
                  </a:schemeClr>
                </a:solidFill>
              </a:rPr>
              <a:t>Gap </a:t>
            </a:r>
            <a:r>
              <a:rPr lang="en-US" sz="1600" b="1" dirty="0" err="1">
                <a:solidFill>
                  <a:schemeClr val="tx2">
                    <a:lumMod val="50000"/>
                  </a:schemeClr>
                </a:solidFill>
              </a:rPr>
              <a:t>persepsi</a:t>
            </a:r>
            <a:r>
              <a:rPr lang="en-US" sz="1600" b="1" dirty="0">
                <a:solidFill>
                  <a:schemeClr val="tx2">
                    <a:lumMod val="50000"/>
                  </a:schemeClr>
                </a:solidFill>
              </a:rPr>
              <a:t>  </a:t>
            </a:r>
            <a:r>
              <a:rPr lang="en-US" sz="1600" b="1" dirty="0" err="1">
                <a:solidFill>
                  <a:schemeClr val="tx2">
                    <a:lumMod val="50000"/>
                  </a:schemeClr>
                </a:solidFill>
              </a:rPr>
              <a:t>dlm</a:t>
            </a:r>
            <a:r>
              <a:rPr lang="en-US" sz="1600" b="1" dirty="0">
                <a:solidFill>
                  <a:schemeClr val="tx2">
                    <a:lumMod val="50000"/>
                  </a:schemeClr>
                </a:solidFill>
              </a:rPr>
              <a:t> </a:t>
            </a:r>
            <a:r>
              <a:rPr lang="en-US" sz="1600" b="1" dirty="0" err="1">
                <a:solidFill>
                  <a:schemeClr val="tx2">
                    <a:lumMod val="50000"/>
                  </a:schemeClr>
                </a:solidFill>
              </a:rPr>
              <a:t>melihat</a:t>
            </a:r>
            <a:r>
              <a:rPr lang="en-US" sz="1600" b="1" dirty="0">
                <a:solidFill>
                  <a:schemeClr val="tx2">
                    <a:lumMod val="50000"/>
                  </a:schemeClr>
                </a:solidFill>
              </a:rPr>
              <a:t> </a:t>
            </a:r>
            <a:r>
              <a:rPr lang="en-US" sz="1600" b="1" dirty="0" err="1">
                <a:solidFill>
                  <a:schemeClr val="tx2">
                    <a:lumMod val="50000"/>
                  </a:schemeClr>
                </a:solidFill>
              </a:rPr>
              <a:t>pengelolaan</a:t>
            </a:r>
            <a:r>
              <a:rPr lang="en-US" sz="1600" b="1" dirty="0">
                <a:solidFill>
                  <a:schemeClr val="tx2">
                    <a:lumMod val="50000"/>
                  </a:schemeClr>
                </a:solidFill>
              </a:rPr>
              <a:t>  LB3 </a:t>
            </a:r>
            <a:r>
              <a:rPr lang="en-US" sz="1600" b="1" dirty="0" err="1">
                <a:solidFill>
                  <a:schemeClr val="tx2">
                    <a:lumMod val="50000"/>
                  </a:schemeClr>
                </a:solidFill>
              </a:rPr>
              <a:t>di</a:t>
            </a:r>
            <a:r>
              <a:rPr lang="en-US" sz="1600" b="1" dirty="0">
                <a:solidFill>
                  <a:schemeClr val="tx2">
                    <a:lumMod val="50000"/>
                  </a:schemeClr>
                </a:solidFill>
              </a:rPr>
              <a:t> </a:t>
            </a:r>
            <a:r>
              <a:rPr lang="en-US" sz="1600" b="1" dirty="0" err="1">
                <a:solidFill>
                  <a:schemeClr val="tx2">
                    <a:lumMod val="50000"/>
                  </a:schemeClr>
                </a:solidFill>
              </a:rPr>
              <a:t>kalangan</a:t>
            </a:r>
            <a:r>
              <a:rPr lang="en-US" sz="1600" b="1" dirty="0">
                <a:solidFill>
                  <a:schemeClr val="tx2">
                    <a:lumMod val="50000"/>
                  </a:schemeClr>
                </a:solidFill>
              </a:rPr>
              <a:t> </a:t>
            </a:r>
            <a:r>
              <a:rPr lang="en-US" sz="1600" b="1" dirty="0" err="1">
                <a:solidFill>
                  <a:schemeClr val="tx2">
                    <a:lumMod val="50000"/>
                  </a:schemeClr>
                </a:solidFill>
              </a:rPr>
              <a:t>masy</a:t>
            </a:r>
            <a:r>
              <a:rPr lang="en-US" sz="1600" b="1" dirty="0">
                <a:solidFill>
                  <a:schemeClr val="tx2">
                    <a:lumMod val="50000"/>
                  </a:schemeClr>
                </a:solidFill>
              </a:rPr>
              <a:t> </a:t>
            </a:r>
            <a:r>
              <a:rPr lang="en-US" sz="1600" b="1" dirty="0" err="1">
                <a:solidFill>
                  <a:schemeClr val="tx2">
                    <a:lumMod val="50000"/>
                  </a:schemeClr>
                </a:solidFill>
              </a:rPr>
              <a:t>luas</a:t>
            </a:r>
            <a:r>
              <a:rPr lang="en-US" sz="1600" b="1" dirty="0">
                <a:solidFill>
                  <a:schemeClr val="tx2">
                    <a:lumMod val="50000"/>
                  </a:schemeClr>
                </a:solidFill>
              </a:rPr>
              <a:t>  &amp; </a:t>
            </a:r>
            <a:r>
              <a:rPr lang="en-US" sz="1600" b="1" dirty="0" err="1">
                <a:solidFill>
                  <a:schemeClr val="tx2">
                    <a:lumMod val="50000"/>
                  </a:schemeClr>
                </a:solidFill>
              </a:rPr>
              <a:t>pelaku</a:t>
            </a:r>
            <a:r>
              <a:rPr lang="en-US" sz="1600" b="1" dirty="0">
                <a:solidFill>
                  <a:schemeClr val="tx2">
                    <a:lumMod val="50000"/>
                  </a:schemeClr>
                </a:solidFill>
              </a:rPr>
              <a:t> </a:t>
            </a:r>
            <a:r>
              <a:rPr lang="en-US" sz="1600" b="1" dirty="0" err="1">
                <a:solidFill>
                  <a:schemeClr val="tx2">
                    <a:lumMod val="50000"/>
                  </a:schemeClr>
                </a:solidFill>
              </a:rPr>
              <a:t>industri</a:t>
            </a:r>
            <a:r>
              <a:rPr lang="en-US" sz="1600" b="1" dirty="0">
                <a:solidFill>
                  <a:schemeClr val="tx2">
                    <a:lumMod val="50000"/>
                  </a:schemeClr>
                </a:solidFill>
              </a:rPr>
              <a:t>  (</a:t>
            </a:r>
            <a:r>
              <a:rPr lang="en-US" sz="1600" b="1" dirty="0" err="1">
                <a:solidFill>
                  <a:schemeClr val="tx2">
                    <a:lumMod val="50000"/>
                  </a:schemeClr>
                </a:solidFill>
              </a:rPr>
              <a:t>berbahaya</a:t>
            </a:r>
            <a:r>
              <a:rPr lang="en-US" sz="1600" b="1" dirty="0">
                <a:solidFill>
                  <a:schemeClr val="tx2">
                    <a:lumMod val="50000"/>
                  </a:schemeClr>
                </a:solidFill>
              </a:rPr>
              <a:t> &gt;&lt; </a:t>
            </a:r>
            <a:r>
              <a:rPr lang="en-US" sz="1600" b="1" dirty="0" err="1">
                <a:solidFill>
                  <a:schemeClr val="tx2">
                    <a:lumMod val="50000"/>
                  </a:schemeClr>
                </a:solidFill>
              </a:rPr>
              <a:t>menguntungkan</a:t>
            </a:r>
            <a:r>
              <a:rPr lang="en-US" sz="1600" b="1" dirty="0" smtClean="0">
                <a:solidFill>
                  <a:schemeClr val="tx2">
                    <a:lumMod val="50000"/>
                  </a:schemeClr>
                </a:solidFill>
              </a:rPr>
              <a:t>)</a:t>
            </a:r>
            <a:endParaRPr lang="en-US" sz="1600" b="1" dirty="0">
              <a:solidFill>
                <a:schemeClr val="tx2">
                  <a:lumMod val="50000"/>
                </a:schemeClr>
              </a:solidFill>
            </a:endParaRPr>
          </a:p>
          <a:p>
            <a:pPr marL="177800" indent="-177800">
              <a:spcBef>
                <a:spcPct val="20000"/>
              </a:spcBef>
              <a:buSzPct val="85000"/>
            </a:pPr>
            <a:endParaRPr lang="en-US" sz="1600" b="1" dirty="0">
              <a:solidFill>
                <a:schemeClr val="tx2">
                  <a:lumMod val="50000"/>
                </a:schemeClr>
              </a:solidFill>
            </a:endParaRPr>
          </a:p>
        </p:txBody>
      </p:sp>
      <p:sp>
        <p:nvSpPr>
          <p:cNvPr id="12" name="Left-Right Arrow 11"/>
          <p:cNvSpPr/>
          <p:nvPr/>
        </p:nvSpPr>
        <p:spPr>
          <a:xfrm>
            <a:off x="3428992" y="3438532"/>
            <a:ext cx="1785950" cy="990600"/>
          </a:xfrm>
          <a:prstGeom prst="leftRightArrow">
            <a:avLst/>
          </a:prstGeom>
          <a:solidFill>
            <a:srgbClr val="0033CC"/>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b="1" dirty="0"/>
              <a:t>Perlu:</a:t>
            </a:r>
          </a:p>
          <a:p>
            <a:pPr algn="ctr">
              <a:defRPr/>
            </a:pPr>
            <a:r>
              <a:rPr lang="id-ID" sz="1800" b="1" dirty="0"/>
              <a:t>SINERGITAS</a:t>
            </a:r>
            <a:endParaRPr lang="id-ID" sz="1800" dirty="0"/>
          </a:p>
        </p:txBody>
      </p:sp>
      <p:sp>
        <p:nvSpPr>
          <p:cNvPr id="9224" name="Rectangle 22"/>
          <p:cNvSpPr>
            <a:spLocks noChangeArrowheads="1"/>
          </p:cNvSpPr>
          <p:nvPr/>
        </p:nvSpPr>
        <p:spPr bwMode="auto">
          <a:xfrm>
            <a:off x="900130" y="1320800"/>
            <a:ext cx="2071670" cy="584200"/>
          </a:xfrm>
          <a:prstGeom prst="rect">
            <a:avLst/>
          </a:prstGeom>
          <a:noFill/>
          <a:ln w="9525">
            <a:noFill/>
            <a:miter lim="800000"/>
            <a:headEnd/>
            <a:tailEnd/>
          </a:ln>
        </p:spPr>
        <p:txBody>
          <a:bodyPr wrap="square">
            <a:spAutoFit/>
          </a:bodyPr>
          <a:lstStyle/>
          <a:p>
            <a:pPr algn="ctr"/>
            <a:r>
              <a:rPr lang="id-ID" sz="1600" b="1" dirty="0">
                <a:solidFill>
                  <a:schemeClr val="tx2">
                    <a:lumMod val="50000"/>
                  </a:schemeClr>
                </a:solidFill>
                <a:latin typeface="Kartika" pitchFamily="18" charset="0"/>
                <a:cs typeface="Kartika" pitchFamily="18" charset="0"/>
              </a:rPr>
              <a:t>Teknis</a:t>
            </a:r>
          </a:p>
          <a:p>
            <a:pPr algn="ctr"/>
            <a:r>
              <a:rPr lang="id-ID" sz="1600" b="1" dirty="0">
                <a:solidFill>
                  <a:schemeClr val="tx2">
                    <a:lumMod val="50000"/>
                  </a:schemeClr>
                </a:solidFill>
                <a:latin typeface="Kartika" pitchFamily="18" charset="0"/>
                <a:cs typeface="Kartika" pitchFamily="18" charset="0"/>
              </a:rPr>
              <a:t>Pelaksanaan</a:t>
            </a:r>
          </a:p>
        </p:txBody>
      </p:sp>
      <p:sp>
        <p:nvSpPr>
          <p:cNvPr id="25" name="Rounded Rectangle 24"/>
          <p:cNvSpPr/>
          <p:nvPr/>
        </p:nvSpPr>
        <p:spPr>
          <a:xfrm>
            <a:off x="2133600" y="5857892"/>
            <a:ext cx="4876800" cy="685800"/>
          </a:xfrm>
          <a:prstGeom prst="roundRect">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4300" lvl="1" algn="ctr" eaLnBrk="1" hangingPunct="1">
              <a:lnSpc>
                <a:spcPct val="120000"/>
              </a:lnSpc>
              <a:defRPr/>
            </a:pPr>
            <a:endParaRPr lang="id-ID" sz="2400" b="1" i="1" dirty="0">
              <a:solidFill>
                <a:srgbClr val="FFFF00"/>
              </a:solidFill>
              <a:latin typeface="Book Antiqua" pitchFamily="18" charset="0"/>
            </a:endParaRPr>
          </a:p>
          <a:p>
            <a:pPr marL="114300" lvl="1" algn="ctr" eaLnBrk="1" hangingPunct="1">
              <a:lnSpc>
                <a:spcPct val="120000"/>
              </a:lnSpc>
              <a:defRPr/>
            </a:pPr>
            <a:r>
              <a:rPr lang="en-US" sz="1400" b="1" i="1" dirty="0" err="1">
                <a:solidFill>
                  <a:srgbClr val="FFFF00"/>
                </a:solidFill>
                <a:latin typeface="Book Antiqua" pitchFamily="18" charset="0"/>
              </a:rPr>
              <a:t>Prioritas</a:t>
            </a:r>
            <a:r>
              <a:rPr lang="en-US" sz="1400" b="1" i="1" dirty="0">
                <a:solidFill>
                  <a:srgbClr val="FFFF00"/>
                </a:solidFill>
                <a:latin typeface="Book Antiqua" pitchFamily="18" charset="0"/>
              </a:rPr>
              <a:t>:</a:t>
            </a:r>
          </a:p>
          <a:p>
            <a:pPr marL="114300" lvl="1" algn="ctr" eaLnBrk="1" hangingPunct="1">
              <a:lnSpc>
                <a:spcPct val="120000"/>
              </a:lnSpc>
              <a:defRPr/>
            </a:pPr>
            <a:r>
              <a:rPr lang="en-US" sz="2000" b="1" i="1" dirty="0">
                <a:solidFill>
                  <a:srgbClr val="FFFF00"/>
                </a:solidFill>
                <a:latin typeface="Book Antiqua" pitchFamily="18" charset="0"/>
              </a:rPr>
              <a:t>“ P</a:t>
            </a:r>
            <a:r>
              <a:rPr lang="id-ID" sz="2000" b="1" i="1" dirty="0">
                <a:solidFill>
                  <a:srgbClr val="FFFF00"/>
                </a:solidFill>
                <a:latin typeface="Book Antiqua" pitchFamily="18" charset="0"/>
              </a:rPr>
              <a:t>endekatan </a:t>
            </a:r>
            <a:r>
              <a:rPr lang="en-US" sz="2000" b="1" i="1" dirty="0" err="1">
                <a:solidFill>
                  <a:srgbClr val="FFFF00"/>
                </a:solidFill>
                <a:latin typeface="Book Antiqua" pitchFamily="18" charset="0"/>
              </a:rPr>
              <a:t>Holistik</a:t>
            </a:r>
            <a:r>
              <a:rPr lang="en-US" sz="2000" b="1" i="1" dirty="0">
                <a:solidFill>
                  <a:srgbClr val="FFFF00"/>
                </a:solidFill>
                <a:latin typeface="Book Antiqua" pitchFamily="18" charset="0"/>
              </a:rPr>
              <a:t> &amp; </a:t>
            </a:r>
            <a:r>
              <a:rPr lang="en-US" sz="2000" b="1" i="1" dirty="0" err="1">
                <a:solidFill>
                  <a:srgbClr val="FFFF00"/>
                </a:solidFill>
                <a:latin typeface="Book Antiqua" pitchFamily="18" charset="0"/>
              </a:rPr>
              <a:t>Terintegrasi</a:t>
            </a:r>
            <a:r>
              <a:rPr lang="en-US" sz="2000" b="1" i="1" dirty="0">
                <a:solidFill>
                  <a:srgbClr val="FFFF00"/>
                </a:solidFill>
                <a:latin typeface="Book Antiqua" pitchFamily="18" charset="0"/>
              </a:rPr>
              <a:t>“</a:t>
            </a:r>
          </a:p>
          <a:p>
            <a:pPr algn="ctr">
              <a:defRPr/>
            </a:pPr>
            <a:endParaRPr lang="id-ID" sz="2400" dirty="0">
              <a:solidFill>
                <a:srgbClr val="FFFF00"/>
              </a:solidFill>
            </a:endParaRPr>
          </a:p>
        </p:txBody>
      </p:sp>
      <p:sp>
        <p:nvSpPr>
          <p:cNvPr id="26" name="Curved Left Arrow 25"/>
          <p:cNvSpPr/>
          <p:nvPr/>
        </p:nvSpPr>
        <p:spPr>
          <a:xfrm rot="2767463">
            <a:off x="7184232" y="5791994"/>
            <a:ext cx="731837" cy="1216025"/>
          </a:xfrm>
          <a:prstGeom prst="curvedLeftArrow">
            <a:avLst/>
          </a:prstGeom>
          <a:solidFill>
            <a:srgbClr val="0033CC"/>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400">
              <a:solidFill>
                <a:schemeClr val="tx1"/>
              </a:solidFill>
            </a:endParaRPr>
          </a:p>
        </p:txBody>
      </p:sp>
      <p:sp>
        <p:nvSpPr>
          <p:cNvPr id="29" name="Curved Up Arrow 28"/>
          <p:cNvSpPr/>
          <p:nvPr/>
        </p:nvSpPr>
        <p:spPr>
          <a:xfrm rot="2935574">
            <a:off x="981869" y="5793582"/>
            <a:ext cx="1216025" cy="731837"/>
          </a:xfrm>
          <a:prstGeom prst="curvedUpArrow">
            <a:avLst/>
          </a:prstGeom>
          <a:solidFill>
            <a:srgbClr val="0033CC"/>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400">
              <a:solidFill>
                <a:schemeClr val="tx1"/>
              </a:solidFill>
            </a:endParaRPr>
          </a:p>
        </p:txBody>
      </p:sp>
      <p:sp>
        <p:nvSpPr>
          <p:cNvPr id="13" name="Rectangle 22"/>
          <p:cNvSpPr>
            <a:spLocks noChangeArrowheads="1"/>
          </p:cNvSpPr>
          <p:nvPr/>
        </p:nvSpPr>
        <p:spPr bwMode="auto">
          <a:xfrm>
            <a:off x="5943600" y="956846"/>
            <a:ext cx="2071670" cy="338554"/>
          </a:xfrm>
          <a:prstGeom prst="rect">
            <a:avLst/>
          </a:prstGeom>
          <a:noFill/>
          <a:ln w="9525">
            <a:noFill/>
            <a:miter lim="800000"/>
            <a:headEnd/>
            <a:tailEnd/>
          </a:ln>
        </p:spPr>
        <p:txBody>
          <a:bodyPr wrap="square">
            <a:spAutoFit/>
          </a:bodyPr>
          <a:lstStyle/>
          <a:p>
            <a:pPr algn="ctr"/>
            <a:r>
              <a:rPr lang="en-US" sz="1600" b="1" dirty="0" err="1" smtClean="0">
                <a:solidFill>
                  <a:schemeClr val="tx2">
                    <a:lumMod val="50000"/>
                  </a:schemeClr>
                </a:solidFill>
                <a:latin typeface="Kartika" pitchFamily="18" charset="0"/>
                <a:cs typeface="Kartika" pitchFamily="18" charset="0"/>
              </a:rPr>
              <a:t>Manajemen</a:t>
            </a:r>
            <a:endParaRPr lang="id-ID" sz="1600" b="1" dirty="0">
              <a:solidFill>
                <a:schemeClr val="tx2">
                  <a:lumMod val="50000"/>
                </a:schemeClr>
              </a:solidFill>
              <a:latin typeface="Kartika" pitchFamily="18" charset="0"/>
              <a:cs typeface="Kartik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457200" y="1066800"/>
          <a:ext cx="3690938" cy="3705225"/>
        </p:xfrm>
        <a:graphic>
          <a:graphicData uri="http://schemas.openxmlformats.org/presentationml/2006/ole">
            <p:oleObj spid="_x0000_s1026" name="Photo Editor 写真" r:id="rId3" imgW="4753639" imgH="4772691" progId="">
              <p:embed/>
            </p:oleObj>
          </a:graphicData>
        </a:graphic>
      </p:graphicFrame>
      <p:sp>
        <p:nvSpPr>
          <p:cNvPr id="23555" name="Rectangle 3"/>
          <p:cNvSpPr>
            <a:spLocks noChangeArrowheads="1"/>
          </p:cNvSpPr>
          <p:nvPr/>
        </p:nvSpPr>
        <p:spPr bwMode="auto">
          <a:xfrm>
            <a:off x="533400" y="533400"/>
            <a:ext cx="7543800" cy="396875"/>
          </a:xfrm>
          <a:prstGeom prst="rect">
            <a:avLst/>
          </a:prstGeom>
          <a:noFill/>
          <a:ln w="9525">
            <a:noFill/>
            <a:miter lim="800000"/>
            <a:headEnd/>
            <a:tailEnd/>
          </a:ln>
          <a:effectLst/>
        </p:spPr>
        <p:txBody>
          <a:bodyPr>
            <a:spAutoFit/>
          </a:bodyPr>
          <a:lstStyle/>
          <a:p>
            <a:pPr algn="ctr"/>
            <a:r>
              <a:rPr lang="sv-SE" altLang="ja-JP" sz="2000" b="1" u="sng">
                <a:latin typeface="Basic Sans Light SF" pitchFamily="2" charset="0"/>
                <a:ea typeface="ＭＳ Ｐゴシック" pitchFamily="50" charset="-128"/>
              </a:rPr>
              <a:t>1. Simbol untuk B3 klasifikasi bersifat mudah meledak (</a:t>
            </a:r>
            <a:r>
              <a:rPr lang="sv-SE" altLang="ja-JP" sz="2000" b="1" i="1" u="sng">
                <a:latin typeface="Basic Sans Light SF" pitchFamily="2" charset="0"/>
                <a:ea typeface="ＭＳ Ｐゴシック" pitchFamily="50" charset="-128"/>
              </a:rPr>
              <a:t>explosive</a:t>
            </a:r>
            <a:r>
              <a:rPr lang="sv-SE" altLang="ja-JP" sz="2000" b="1" u="sng">
                <a:latin typeface="Basic Sans Light SF" pitchFamily="2" charset="0"/>
                <a:ea typeface="ＭＳ Ｐゴシック" pitchFamily="50" charset="-128"/>
              </a:rPr>
              <a:t>),</a:t>
            </a:r>
            <a:r>
              <a:rPr lang="en-US" altLang="ja-JP" sz="2000" b="1" u="sng">
                <a:latin typeface="Basic Sans Light SF" pitchFamily="2" charset="0"/>
                <a:ea typeface="ＭＳ Ｐゴシック" pitchFamily="50" charset="-128"/>
              </a:rPr>
              <a:t> </a:t>
            </a:r>
          </a:p>
        </p:txBody>
      </p:sp>
      <p:sp>
        <p:nvSpPr>
          <p:cNvPr id="23556" name="Rectangle 4"/>
          <p:cNvSpPr>
            <a:spLocks noChangeArrowheads="1"/>
          </p:cNvSpPr>
          <p:nvPr/>
        </p:nvSpPr>
        <p:spPr bwMode="auto">
          <a:xfrm>
            <a:off x="4191000" y="1839913"/>
            <a:ext cx="4419600" cy="3140075"/>
          </a:xfrm>
          <a:prstGeom prst="rect">
            <a:avLst/>
          </a:prstGeom>
          <a:noFill/>
          <a:ln w="9525">
            <a:noFill/>
            <a:miter lim="800000"/>
            <a:headEnd/>
            <a:tailEnd/>
          </a:ln>
          <a:effectLst/>
        </p:spPr>
        <p:txBody>
          <a:bodyPr>
            <a:spAutoFit/>
          </a:bodyPr>
          <a:lstStyle/>
          <a:p>
            <a:pPr algn="just"/>
            <a:r>
              <a:rPr lang="sv-SE" altLang="ja-JP" sz="2000">
                <a:latin typeface="Basic Sans Light SF" pitchFamily="2" charset="0"/>
                <a:ea typeface="ＭＳ Ｐゴシック" pitchFamily="50" charset="-128"/>
              </a:rPr>
              <a:t>Warna dasar putih dengan garis tepi tebal berwarna merah. Simbol berupa gambar bom meledak (explosive/exploded bomb) berwarna hitam. Simbol ini menunjukkan suatu bahan yang pada suhu dan tekanan standar (25 </a:t>
            </a:r>
            <a:r>
              <a:rPr lang="sv-SE" altLang="ja-JP" sz="2000" baseline="30000">
                <a:latin typeface="Basic Sans Light SF" pitchFamily="2" charset="0"/>
                <a:ea typeface="ＭＳ Ｐゴシック" pitchFamily="50" charset="-128"/>
              </a:rPr>
              <a:t>0</a:t>
            </a:r>
            <a:r>
              <a:rPr lang="sv-SE" altLang="ja-JP" sz="2000">
                <a:latin typeface="Basic Sans Light SF" pitchFamily="2" charset="0"/>
                <a:ea typeface="ＭＳ Ｐゴシック" pitchFamily="50" charset="-128"/>
              </a:rPr>
              <a:t>C, 760 mmHg) dapat meledak dan menimbulkan kebakaran atau melalui reaksi kimia dan/fisika dapat menghasilkan gas dengan suhu dan tekanan tinggi yang dengan cepat dapat merusak lingkungan di sekitarnya.</a:t>
            </a:r>
            <a:endParaRPr lang="en-US" altLang="ja-JP" sz="2000">
              <a:latin typeface="Basic Sans Light SF" pitchFamily="2" charset="0"/>
              <a:ea typeface="ＭＳ Ｐゴシック"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457200" y="1828800"/>
          <a:ext cx="2827338" cy="2833688"/>
        </p:xfrm>
        <a:graphic>
          <a:graphicData uri="http://schemas.openxmlformats.org/presentationml/2006/ole">
            <p:oleObj spid="_x0000_s2050" name="Photo Editor 写真" r:id="rId3" imgW="4742857" imgH="4753639" progId="">
              <p:embed/>
            </p:oleObj>
          </a:graphicData>
        </a:graphic>
      </p:graphicFrame>
      <p:sp>
        <p:nvSpPr>
          <p:cNvPr id="25603" name="Rectangle 3"/>
          <p:cNvSpPr>
            <a:spLocks noChangeArrowheads="1"/>
          </p:cNvSpPr>
          <p:nvPr/>
        </p:nvSpPr>
        <p:spPr bwMode="auto">
          <a:xfrm>
            <a:off x="457200" y="685800"/>
            <a:ext cx="7696200" cy="396875"/>
          </a:xfrm>
          <a:prstGeom prst="rect">
            <a:avLst/>
          </a:prstGeom>
          <a:noFill/>
          <a:ln w="9525">
            <a:noFill/>
            <a:miter lim="800000"/>
            <a:headEnd/>
            <a:tailEnd/>
          </a:ln>
          <a:effectLst/>
        </p:spPr>
        <p:txBody>
          <a:bodyPr>
            <a:spAutoFit/>
          </a:bodyPr>
          <a:lstStyle/>
          <a:p>
            <a:pPr algn="ctr"/>
            <a:r>
              <a:rPr lang="sv-SE" altLang="ja-JP" sz="2000" b="1" u="sng">
                <a:latin typeface="Basic Sans Light SF" pitchFamily="2" charset="0"/>
                <a:ea typeface="ＭＳ Ｐゴシック" pitchFamily="50" charset="-128"/>
              </a:rPr>
              <a:t>2. Simbol untuk B3 klasifikasi bersifat pengoksidasi (</a:t>
            </a:r>
            <a:r>
              <a:rPr lang="sv-SE" altLang="ja-JP" sz="2000" b="1" i="1" u="sng">
                <a:latin typeface="Basic Sans Light SF" pitchFamily="2" charset="0"/>
                <a:ea typeface="ＭＳ Ｐゴシック" pitchFamily="50" charset="-128"/>
              </a:rPr>
              <a:t>oxsidizing</a:t>
            </a:r>
            <a:r>
              <a:rPr lang="sv-SE" altLang="ja-JP" sz="2000" b="1" u="sng">
                <a:latin typeface="Basic Sans Light SF" pitchFamily="2" charset="0"/>
                <a:ea typeface="ＭＳ Ｐゴシック" pitchFamily="50" charset="-128"/>
              </a:rPr>
              <a:t>)</a:t>
            </a:r>
            <a:r>
              <a:rPr lang="en-US" altLang="ja-JP" sz="2000" b="1" u="sng">
                <a:latin typeface="Basic Sans Light SF" pitchFamily="2" charset="0"/>
                <a:ea typeface="ＭＳ Ｐゴシック" pitchFamily="50" charset="-128"/>
              </a:rPr>
              <a:t> </a:t>
            </a:r>
          </a:p>
        </p:txBody>
      </p:sp>
      <p:sp>
        <p:nvSpPr>
          <p:cNvPr id="25604" name="Rectangle 4"/>
          <p:cNvSpPr>
            <a:spLocks noChangeArrowheads="1"/>
          </p:cNvSpPr>
          <p:nvPr/>
        </p:nvSpPr>
        <p:spPr bwMode="auto">
          <a:xfrm>
            <a:off x="3505200" y="2481263"/>
            <a:ext cx="5181600" cy="2862322"/>
          </a:xfrm>
          <a:prstGeom prst="rect">
            <a:avLst/>
          </a:prstGeom>
          <a:noFill/>
          <a:ln w="9525">
            <a:noFill/>
            <a:miter lim="800000"/>
            <a:headEnd/>
            <a:tailEnd/>
          </a:ln>
          <a:effectLst/>
        </p:spPr>
        <p:txBody>
          <a:bodyPr>
            <a:spAutoFit/>
          </a:bodyPr>
          <a:lstStyle/>
          <a:p>
            <a:pPr algn="just"/>
            <a:r>
              <a:rPr lang="sv-SE" altLang="ja-JP" sz="2000" dirty="0">
                <a:ea typeface="ＭＳ Ｐゴシック" pitchFamily="50" charset="-128"/>
                <a:cs typeface="Times New Roman" pitchFamily="18" charset="0"/>
              </a:rPr>
              <a:t>Warna dasar putih dengan garis tepi tebal berwarna merah. Gambar simbol berupa bola api berwarna hitam yang menyala. Simbol ini menunjukkan suatu bahan yang dapat melepaskan banyak panas atau menimbulkan api ketika bereaksi dengan bahan kimia lainnya, terutama bahan-bahan yang </a:t>
            </a:r>
            <a:r>
              <a:rPr lang="sv-SE" altLang="ja-JP" sz="2000" dirty="0">
                <a:ea typeface="SimHei" pitchFamily="2" charset="-122"/>
              </a:rPr>
              <a:t>sifatnya</a:t>
            </a:r>
            <a:r>
              <a:rPr lang="sv-SE" altLang="ja-JP" sz="2000" dirty="0">
                <a:ea typeface="ＭＳ Ｐゴシック" pitchFamily="50" charset="-128"/>
                <a:cs typeface="Times New Roman" pitchFamily="18" charset="0"/>
              </a:rPr>
              <a:t> mudah terbakar meskipun dalam keadaan hampa udara.</a:t>
            </a:r>
            <a:endParaRPr lang="en-US" altLang="ja-JP" sz="2000" dirty="0">
              <a:ea typeface="ＭＳ Ｐゴシック" pitchFamily="50" charset="-128"/>
              <a:cs typeface="Times New Roman" pitchFamily="18" charset="0"/>
            </a:endParaRPr>
          </a:p>
          <a:p>
            <a:endParaRPr lang="en-US" altLang="ja-JP" sz="2000" dirty="0">
              <a:ea typeface="ＭＳ Ｐゴシック"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457200" y="2057400"/>
          <a:ext cx="3006725" cy="3019425"/>
        </p:xfrm>
        <a:graphic>
          <a:graphicData uri="http://schemas.openxmlformats.org/presentationml/2006/ole">
            <p:oleObj spid="_x0000_s3074" name="Photo Editor 写真" r:id="rId3" imgW="4753639" imgH="4772691" progId="">
              <p:embed/>
            </p:oleObj>
          </a:graphicData>
        </a:graphic>
      </p:graphicFrame>
      <p:sp>
        <p:nvSpPr>
          <p:cNvPr id="24579" name="Rectangle 3"/>
          <p:cNvSpPr>
            <a:spLocks noChangeArrowheads="1"/>
          </p:cNvSpPr>
          <p:nvPr/>
        </p:nvSpPr>
        <p:spPr bwMode="auto">
          <a:xfrm>
            <a:off x="457200" y="685800"/>
            <a:ext cx="7620000" cy="396875"/>
          </a:xfrm>
          <a:prstGeom prst="rect">
            <a:avLst/>
          </a:prstGeom>
          <a:noFill/>
          <a:ln w="9525">
            <a:noFill/>
            <a:miter lim="800000"/>
            <a:headEnd/>
            <a:tailEnd/>
          </a:ln>
          <a:effectLst/>
        </p:spPr>
        <p:txBody>
          <a:bodyPr>
            <a:spAutoFit/>
          </a:bodyPr>
          <a:lstStyle/>
          <a:p>
            <a:pPr algn="ctr"/>
            <a:r>
              <a:rPr lang="sv-SE" altLang="ja-JP" sz="2000" b="1" u="sng">
                <a:latin typeface="Basic Sans Light SF" pitchFamily="2" charset="0"/>
                <a:ea typeface="ＭＳ Ｐゴシック" pitchFamily="50" charset="-128"/>
              </a:rPr>
              <a:t>3. Simbol untuk B3 klasifikasi bersifat mudah menyala (</a:t>
            </a:r>
            <a:r>
              <a:rPr lang="sv-SE" altLang="ja-JP" sz="2000" b="1" i="1" u="sng">
                <a:latin typeface="Basic Sans Light SF" pitchFamily="2" charset="0"/>
                <a:ea typeface="ＭＳ Ｐゴシック" pitchFamily="50" charset="-128"/>
              </a:rPr>
              <a:t>flammable</a:t>
            </a:r>
            <a:r>
              <a:rPr lang="sv-SE" altLang="ja-JP" sz="2000" b="1" u="sng">
                <a:latin typeface="Basic Sans Light SF" pitchFamily="2" charset="0"/>
                <a:ea typeface="ＭＳ Ｐゴシック" pitchFamily="50" charset="-128"/>
              </a:rPr>
              <a:t>)</a:t>
            </a:r>
            <a:r>
              <a:rPr lang="en-US" altLang="ja-JP" sz="2000" b="1" u="sng">
                <a:latin typeface="Basic Sans Light SF" pitchFamily="2" charset="0"/>
                <a:ea typeface="ＭＳ Ｐゴシック" pitchFamily="50" charset="-128"/>
              </a:rPr>
              <a:t> </a:t>
            </a:r>
          </a:p>
        </p:txBody>
      </p:sp>
      <p:sp>
        <p:nvSpPr>
          <p:cNvPr id="24580" name="Rectangle 4"/>
          <p:cNvSpPr>
            <a:spLocks noChangeArrowheads="1"/>
          </p:cNvSpPr>
          <p:nvPr/>
        </p:nvSpPr>
        <p:spPr bwMode="auto">
          <a:xfrm>
            <a:off x="3581400" y="3048000"/>
            <a:ext cx="5029200" cy="1006475"/>
          </a:xfrm>
          <a:prstGeom prst="rect">
            <a:avLst/>
          </a:prstGeom>
          <a:noFill/>
          <a:ln w="9525">
            <a:noFill/>
            <a:miter lim="800000"/>
            <a:headEnd/>
            <a:tailEnd/>
          </a:ln>
          <a:effectLst/>
        </p:spPr>
        <p:txBody>
          <a:bodyPr>
            <a:spAutoFit/>
          </a:bodyPr>
          <a:lstStyle/>
          <a:p>
            <a:pPr algn="just"/>
            <a:r>
              <a:rPr lang="sv-SE" altLang="ja-JP" sz="2000" dirty="0">
                <a:latin typeface="Basic Sans Light SF" pitchFamily="2" charset="0"/>
                <a:ea typeface="ＭＳ Ｐゴシック" pitchFamily="50" charset="-128"/>
              </a:rPr>
              <a:t>Warna dasar putih dengan garis tepi tebal berwarna merah. Gambar simbol berupa gambar nyala api berwarna putih dan hitam. </a:t>
            </a:r>
            <a:endParaRPr lang="en-US" altLang="ja-JP" sz="2000" dirty="0">
              <a:latin typeface="Basic Sans Light SF" pitchFamily="2" charset="0"/>
              <a:ea typeface="ＭＳ Ｐゴシック"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pPr algn="l"/>
            <a:r>
              <a:rPr lang="sv-SE" altLang="ja-JP" sz="2000" b="1" dirty="0">
                <a:solidFill>
                  <a:schemeClr val="tx1"/>
                </a:solidFill>
                <a:latin typeface="+mn-lt"/>
                <a:ea typeface="ＭＳ Ｐゴシック" pitchFamily="50" charset="-128"/>
              </a:rPr>
              <a:t>Simbol untuk B3 klasifikasi mudah menyala menunjukkan suatu bahan yang memiliki karakteristik sebagai berikut :</a:t>
            </a:r>
            <a:r>
              <a:rPr lang="en-US" altLang="ja-JP" sz="2000" b="1" dirty="0">
                <a:solidFill>
                  <a:schemeClr val="tx1"/>
                </a:solidFill>
                <a:latin typeface="+mn-lt"/>
                <a:ea typeface="ＭＳ Ｐゴシック" pitchFamily="50" charset="-128"/>
              </a:rPr>
              <a:t/>
            </a:r>
            <a:br>
              <a:rPr lang="en-US" altLang="ja-JP" sz="2000" b="1" dirty="0">
                <a:solidFill>
                  <a:schemeClr val="tx1"/>
                </a:solidFill>
                <a:latin typeface="+mn-lt"/>
                <a:ea typeface="ＭＳ Ｐゴシック" pitchFamily="50" charset="-128"/>
              </a:rPr>
            </a:br>
            <a:endParaRPr lang="ja-JP" altLang="en-US" sz="2000" b="1">
              <a:solidFill>
                <a:schemeClr val="tx1"/>
              </a:solidFill>
              <a:latin typeface="+mn-lt"/>
              <a:ea typeface="ＭＳ Ｐゴシック" pitchFamily="50" charset="-128"/>
            </a:endParaRPr>
          </a:p>
        </p:txBody>
      </p:sp>
      <p:sp>
        <p:nvSpPr>
          <p:cNvPr id="49156" name="Rectangle 1028"/>
          <p:cNvSpPr>
            <a:spLocks noChangeArrowheads="1"/>
          </p:cNvSpPr>
          <p:nvPr/>
        </p:nvSpPr>
        <p:spPr bwMode="auto">
          <a:xfrm>
            <a:off x="762000" y="1905000"/>
            <a:ext cx="7620000" cy="4247317"/>
          </a:xfrm>
          <a:prstGeom prst="rect">
            <a:avLst/>
          </a:prstGeom>
          <a:noFill/>
          <a:ln w="9525">
            <a:noFill/>
            <a:miter lim="800000"/>
            <a:headEnd/>
            <a:tailEnd/>
          </a:ln>
          <a:effectLst/>
        </p:spPr>
        <p:txBody>
          <a:bodyPr>
            <a:spAutoFit/>
          </a:bodyPr>
          <a:lstStyle/>
          <a:p>
            <a:pPr marL="914400" lvl="1" indent="-457200">
              <a:spcBef>
                <a:spcPct val="50000"/>
              </a:spcBef>
              <a:buFontTx/>
              <a:buAutoNum type="alphaLcPeriod"/>
            </a:pPr>
            <a:r>
              <a:rPr lang="sv-SE" altLang="ja-JP" sz="2000" dirty="0">
                <a:ea typeface="ＭＳ Ｐゴシック" pitchFamily="50" charset="-128"/>
              </a:rPr>
              <a:t>Dapat menjadi panas atau meningkat suhunya dan terbakar karena kontak dengan udara pada temperatur ambien;</a:t>
            </a:r>
            <a:endParaRPr lang="en-US" altLang="ja-JP" sz="2000" dirty="0">
              <a:ea typeface="ＭＳ Ｐゴシック" pitchFamily="50" charset="-128"/>
            </a:endParaRPr>
          </a:p>
          <a:p>
            <a:pPr marL="914400" lvl="1" indent="-457200">
              <a:spcBef>
                <a:spcPct val="50000"/>
              </a:spcBef>
              <a:buFontTx/>
              <a:buAutoNum type="alphaLcPeriod"/>
            </a:pPr>
            <a:r>
              <a:rPr lang="sv-SE" altLang="ja-JP" sz="2000" dirty="0">
                <a:ea typeface="ＭＳ Ｐゴシック" pitchFamily="50" charset="-128"/>
              </a:rPr>
              <a:t>Padatan yang mudah terbakar karena kontak dengan sumber nyala api ;</a:t>
            </a:r>
            <a:endParaRPr lang="en-US" altLang="ja-JP" sz="2000" dirty="0">
              <a:ea typeface="ＭＳ Ｐゴシック" pitchFamily="50" charset="-128"/>
            </a:endParaRPr>
          </a:p>
          <a:p>
            <a:pPr marL="914400" lvl="1" indent="-457200">
              <a:spcBef>
                <a:spcPct val="50000"/>
              </a:spcBef>
              <a:buFontTx/>
              <a:buAutoNum type="alphaLcPeriod"/>
            </a:pPr>
            <a:r>
              <a:rPr lang="sv-SE" altLang="ja-JP" sz="2000" dirty="0">
                <a:ea typeface="ＭＳ Ｐゴシック" pitchFamily="50" charset="-128"/>
              </a:rPr>
              <a:t>Gas yang mudah terbakar pada suhu dan tekanan normal;</a:t>
            </a:r>
            <a:endParaRPr lang="en-US" altLang="ja-JP" sz="2000" dirty="0">
              <a:ea typeface="ＭＳ Ｐゴシック" pitchFamily="50" charset="-128"/>
            </a:endParaRPr>
          </a:p>
          <a:p>
            <a:pPr marL="914400" lvl="1" indent="-457200">
              <a:spcBef>
                <a:spcPct val="50000"/>
              </a:spcBef>
              <a:buFontTx/>
              <a:buAutoNum type="alphaLcPeriod"/>
            </a:pPr>
            <a:r>
              <a:rPr lang="sv-SE" altLang="ja-JP" sz="2000" dirty="0">
                <a:ea typeface="ＭＳ Ｐゴシック" pitchFamily="50" charset="-128"/>
              </a:rPr>
              <a:t>Mengeluarkan gas yang sangat mudah terbakar dalam jumlah yang berbahaya, jika bercampur atau kontak dengan air atau udara lembab;</a:t>
            </a:r>
            <a:endParaRPr lang="en-US" altLang="ja-JP" sz="2000" dirty="0">
              <a:ea typeface="ＭＳ Ｐゴシック" pitchFamily="50" charset="-128"/>
            </a:endParaRPr>
          </a:p>
          <a:p>
            <a:pPr marL="914400" lvl="1" indent="-457200">
              <a:spcBef>
                <a:spcPct val="50000"/>
              </a:spcBef>
              <a:buFontTx/>
              <a:buAutoNum type="alphaLcPeriod"/>
            </a:pPr>
            <a:r>
              <a:rPr lang="sv-SE" altLang="ja-JP" sz="2000" dirty="0">
                <a:ea typeface="ＭＳ Ｐゴシック" pitchFamily="50" charset="-128"/>
              </a:rPr>
              <a:t>Padatan atau cairan yang memiliki titik nyala dibawah 0</a:t>
            </a:r>
            <a:r>
              <a:rPr lang="sv-SE" altLang="ja-JP" sz="2000" baseline="30000" dirty="0">
                <a:ea typeface="ＭＳ Ｐゴシック" pitchFamily="50" charset="-128"/>
              </a:rPr>
              <a:t>o</a:t>
            </a:r>
            <a:r>
              <a:rPr lang="sv-SE" altLang="ja-JP" sz="2000" dirty="0">
                <a:ea typeface="ＭＳ Ｐゴシック" pitchFamily="50" charset="-128"/>
              </a:rPr>
              <a:t>C  dan titik didih lebih rendah atau sama dengan 35</a:t>
            </a:r>
            <a:r>
              <a:rPr lang="sv-SE" altLang="ja-JP" sz="2000" baseline="30000" dirty="0">
                <a:ea typeface="ＭＳ Ｐゴシック" pitchFamily="50" charset="-128"/>
              </a:rPr>
              <a:t> o</a:t>
            </a:r>
            <a:r>
              <a:rPr lang="sv-SE" altLang="ja-JP" sz="2000" dirty="0">
                <a:ea typeface="ＭＳ Ｐゴシック" pitchFamily="50" charset="-128"/>
              </a:rPr>
              <a:t>C;</a:t>
            </a:r>
            <a:endParaRPr lang="en-US" altLang="ja-JP" sz="2000" dirty="0">
              <a:ea typeface="ＭＳ Ｐゴシック" pitchFamily="50" charset="-128"/>
            </a:endParaRPr>
          </a:p>
          <a:p>
            <a:pPr marL="914400" lvl="1" indent="-457200">
              <a:spcBef>
                <a:spcPct val="50000"/>
              </a:spcBef>
              <a:buFontTx/>
              <a:buAutoNum type="alphaLcPeriod"/>
            </a:pPr>
            <a:r>
              <a:rPr lang="sv-SE" altLang="ja-JP" sz="2000" dirty="0">
                <a:ea typeface="ＭＳ Ｐゴシック" pitchFamily="50" charset="-128"/>
              </a:rPr>
              <a:t>Padatan atau cairan yang memiliki titik nyala 0</a:t>
            </a:r>
            <a:r>
              <a:rPr lang="sv-SE" altLang="ja-JP" sz="2000" baseline="30000" dirty="0">
                <a:ea typeface="ＭＳ Ｐゴシック" pitchFamily="50" charset="-128"/>
              </a:rPr>
              <a:t> o</a:t>
            </a:r>
            <a:r>
              <a:rPr lang="sv-SE" altLang="ja-JP" sz="2000" dirty="0">
                <a:ea typeface="ＭＳ Ｐゴシック" pitchFamily="50" charset="-128"/>
              </a:rPr>
              <a:t>C - 21</a:t>
            </a:r>
            <a:r>
              <a:rPr lang="sv-SE" altLang="ja-JP" sz="2000" baseline="30000" dirty="0">
                <a:ea typeface="ＭＳ Ｐゴシック" pitchFamily="50" charset="-128"/>
              </a:rPr>
              <a:t> o</a:t>
            </a:r>
            <a:r>
              <a:rPr lang="sv-SE" altLang="ja-JP" sz="2000" dirty="0">
                <a:ea typeface="ＭＳ Ｐゴシック" pitchFamily="50" charset="-128"/>
              </a:rPr>
              <a:t>C.;</a:t>
            </a:r>
            <a:endParaRPr lang="en-US" altLang="ja-JP" sz="2000" dirty="0">
              <a:ea typeface="ＭＳ Ｐゴシック"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609600" y="1757363"/>
            <a:ext cx="8001000" cy="4524315"/>
          </a:xfrm>
          <a:prstGeom prst="rect">
            <a:avLst/>
          </a:prstGeom>
          <a:noFill/>
          <a:ln w="9525">
            <a:noFill/>
            <a:miter lim="800000"/>
            <a:headEnd/>
            <a:tailEnd/>
          </a:ln>
          <a:effectLst/>
        </p:spPr>
        <p:txBody>
          <a:bodyPr>
            <a:spAutoFit/>
          </a:bodyPr>
          <a:lstStyle/>
          <a:p>
            <a:pPr marL="914400" lvl="1" indent="-457200" algn="just">
              <a:spcBef>
                <a:spcPct val="50000"/>
              </a:spcBef>
              <a:buFontTx/>
              <a:buAutoNum type="alphaLcPeriod" startAt="7"/>
            </a:pPr>
            <a:r>
              <a:rPr lang="sv-SE" altLang="ja-JP" sz="1800" dirty="0">
                <a:ea typeface="ＭＳ Ｐゴシック" pitchFamily="50" charset="-128"/>
              </a:rPr>
              <a:t>Cairan yang mengandung alkohol kurang dari 24 % volume dan/atau pada titik nyala (</a:t>
            </a:r>
            <a:r>
              <a:rPr lang="sv-SE" altLang="ja-JP" sz="1800" i="1" dirty="0">
                <a:ea typeface="ＭＳ Ｐゴシック" pitchFamily="50" charset="-128"/>
              </a:rPr>
              <a:t>flash point</a:t>
            </a:r>
            <a:r>
              <a:rPr lang="sv-SE" altLang="ja-JP" sz="1800" dirty="0">
                <a:ea typeface="ＭＳ Ｐゴシック" pitchFamily="50" charset="-128"/>
              </a:rPr>
              <a:t>) tidak lebih dari 60</a:t>
            </a:r>
            <a:r>
              <a:rPr lang="sv-SE" altLang="ja-JP" sz="1800" baseline="30000" dirty="0">
                <a:ea typeface="ＭＳ Ｐゴシック" pitchFamily="50" charset="-128"/>
              </a:rPr>
              <a:t> o</a:t>
            </a:r>
            <a:r>
              <a:rPr lang="sv-SE" altLang="ja-JP" sz="1800" dirty="0">
                <a:ea typeface="ＭＳ Ｐゴシック" pitchFamily="50" charset="-128"/>
              </a:rPr>
              <a:t>C (140 </a:t>
            </a:r>
            <a:r>
              <a:rPr lang="sv-SE" altLang="ja-JP" sz="1800" baseline="30000" dirty="0">
                <a:ea typeface="ＭＳ Ｐゴシック" pitchFamily="50" charset="-128"/>
              </a:rPr>
              <a:t>o</a:t>
            </a:r>
            <a:r>
              <a:rPr lang="sv-SE" altLang="ja-JP" sz="1800" dirty="0">
                <a:ea typeface="ＭＳ Ｐゴシック" pitchFamily="50" charset="-128"/>
              </a:rPr>
              <a:t>F) akan menyala apabila terjadi kontak dengan api, percikan api atau sumber nyala lain pada tekanan udara 760 mmHg. Pengujiannya dapat dilakukan dengan metode ”Closed-Up Test”;</a:t>
            </a:r>
            <a:endParaRPr lang="en-US" altLang="ja-JP" sz="1800" dirty="0">
              <a:ea typeface="ＭＳ Ｐゴシック" pitchFamily="50" charset="-128"/>
            </a:endParaRPr>
          </a:p>
          <a:p>
            <a:pPr marL="914400" lvl="1" indent="-457200" algn="just">
              <a:spcBef>
                <a:spcPct val="50000"/>
              </a:spcBef>
              <a:buFontTx/>
              <a:buAutoNum type="alphaLcPeriod" startAt="7"/>
            </a:pPr>
            <a:r>
              <a:rPr lang="sv-SE" altLang="ja-JP" sz="1800" dirty="0">
                <a:ea typeface="ＭＳ Ｐゴシック" pitchFamily="50" charset="-128"/>
              </a:rPr>
              <a:t>Padatan yang pada temperatur dan tekanan standar (25 </a:t>
            </a:r>
            <a:r>
              <a:rPr lang="sv-SE" altLang="ja-JP" sz="1800" baseline="30000" dirty="0">
                <a:ea typeface="ＭＳ Ｐゴシック" pitchFamily="50" charset="-128"/>
              </a:rPr>
              <a:t>o</a:t>
            </a:r>
            <a:r>
              <a:rPr lang="sv-SE" altLang="ja-JP" sz="1800" dirty="0">
                <a:ea typeface="ＭＳ Ｐゴシック" pitchFamily="50" charset="-128"/>
              </a:rPr>
              <a:t>C dan 760 mmHg) dengan mudah menyebabkan terjadinya kebakaran melalui gesekan, penyerapan uap air atau perubahan kimia secara spontan dan apabila terbakar dapat menyebabkan kebakaran yang terus menerus dalam 10 detik. Padatan yang hasil pengujiannya ”Seta Closed Cup Flash Point Test”-nya menununjukkan titik nyala kurang dari 40</a:t>
            </a:r>
            <a:r>
              <a:rPr lang="sv-SE" altLang="ja-JP" sz="1800" baseline="30000" dirty="0">
                <a:ea typeface="ＭＳ Ｐゴシック" pitchFamily="50" charset="-128"/>
              </a:rPr>
              <a:t> o</a:t>
            </a:r>
            <a:r>
              <a:rPr lang="sv-SE" altLang="ja-JP" sz="1800" dirty="0">
                <a:ea typeface="ＭＳ Ｐゴシック" pitchFamily="50" charset="-128"/>
              </a:rPr>
              <a:t>C;</a:t>
            </a:r>
            <a:endParaRPr lang="en-US" altLang="ja-JP" sz="1800" dirty="0">
              <a:ea typeface="ＭＳ Ｐゴシック" pitchFamily="50" charset="-128"/>
            </a:endParaRPr>
          </a:p>
          <a:p>
            <a:pPr marL="914400" lvl="1" indent="-457200">
              <a:spcBef>
                <a:spcPct val="50000"/>
              </a:spcBef>
              <a:buFontTx/>
              <a:buAutoNum type="alphaLcPeriod" startAt="7"/>
            </a:pPr>
            <a:r>
              <a:rPr lang="sv-SE" altLang="ja-JP" sz="1800" dirty="0">
                <a:ea typeface="ＭＳ Ｐゴシック" pitchFamily="50" charset="-128"/>
              </a:rPr>
              <a:t>Aerosol yang mudah menyala;</a:t>
            </a:r>
            <a:endParaRPr lang="en-US" altLang="ja-JP" sz="1800" dirty="0">
              <a:ea typeface="ＭＳ Ｐゴシック" pitchFamily="50" charset="-128"/>
            </a:endParaRPr>
          </a:p>
          <a:p>
            <a:pPr marL="914400" lvl="1" indent="-457200">
              <a:spcBef>
                <a:spcPct val="50000"/>
              </a:spcBef>
              <a:buFontTx/>
              <a:buAutoNum type="alphaLcPeriod" startAt="7"/>
            </a:pPr>
            <a:r>
              <a:rPr lang="sv-SE" altLang="ja-JP" sz="1800" dirty="0">
                <a:ea typeface="ＭＳ Ｐゴシック" pitchFamily="50" charset="-128"/>
              </a:rPr>
              <a:t>Padatan atau cairan piroforik; dan/atau</a:t>
            </a:r>
            <a:endParaRPr lang="en-US" altLang="ja-JP" sz="1800" dirty="0">
              <a:ea typeface="ＭＳ Ｐゴシック" pitchFamily="50" charset="-128"/>
            </a:endParaRPr>
          </a:p>
          <a:p>
            <a:pPr marL="914400" lvl="1" indent="-457200">
              <a:spcBef>
                <a:spcPct val="50000"/>
              </a:spcBef>
              <a:buFontTx/>
              <a:buAutoNum type="alphaLcPeriod" startAt="7"/>
            </a:pPr>
            <a:r>
              <a:rPr lang="sv-SE" altLang="ja-JP" sz="1800" dirty="0">
                <a:ea typeface="ＭＳ Ｐゴシック" pitchFamily="50" charset="-128"/>
              </a:rPr>
              <a:t>Peroksida organik.</a:t>
            </a:r>
            <a:endParaRPr lang="en-US" altLang="ja-JP" sz="1800" dirty="0">
              <a:ea typeface="ＭＳ Ｐゴシック" pitchFamily="50" charset="-128"/>
            </a:endParaRPr>
          </a:p>
        </p:txBody>
      </p:sp>
      <p:sp>
        <p:nvSpPr>
          <p:cNvPr id="48133" name="Rectangle 5"/>
          <p:cNvSpPr>
            <a:spLocks noGrp="1" noChangeArrowheads="1"/>
          </p:cNvSpPr>
          <p:nvPr>
            <p:ph type="title"/>
          </p:nvPr>
        </p:nvSpPr>
        <p:spPr>
          <a:xfrm>
            <a:off x="685800" y="685800"/>
            <a:ext cx="7772400" cy="762000"/>
          </a:xfrm>
          <a:noFill/>
          <a:ln/>
        </p:spPr>
        <p:txBody>
          <a:bodyPr>
            <a:noAutofit/>
          </a:bodyPr>
          <a:lstStyle/>
          <a:p>
            <a:r>
              <a:rPr lang="sv-SE" altLang="ja-JP" sz="2000" dirty="0">
                <a:solidFill>
                  <a:schemeClr val="tx1"/>
                </a:solidFill>
                <a:latin typeface="+mn-lt"/>
                <a:ea typeface="ＭＳ Ｐゴシック" pitchFamily="50" charset="-128"/>
              </a:rPr>
              <a:t/>
            </a:r>
            <a:br>
              <a:rPr lang="sv-SE" altLang="ja-JP" sz="2000" dirty="0">
                <a:solidFill>
                  <a:schemeClr val="tx1"/>
                </a:solidFill>
                <a:latin typeface="+mn-lt"/>
                <a:ea typeface="ＭＳ Ｐゴシック" pitchFamily="50" charset="-128"/>
              </a:rPr>
            </a:br>
            <a:r>
              <a:rPr lang="sv-SE" altLang="ja-JP" sz="2000" dirty="0">
                <a:solidFill>
                  <a:schemeClr val="tx1"/>
                </a:solidFill>
                <a:latin typeface="+mn-lt"/>
                <a:ea typeface="ＭＳ Ｐゴシック" pitchFamily="50" charset="-128"/>
              </a:rPr>
              <a:t>Simbol untuk B3 klasifikasi mudah menyala menunjukkan suatu bahan yang memiliki karakteristik sebagai berikut :</a:t>
            </a:r>
            <a:r>
              <a:rPr lang="en-US" altLang="ja-JP" sz="2000" dirty="0">
                <a:solidFill>
                  <a:schemeClr val="tx1"/>
                </a:solidFill>
                <a:latin typeface="+mn-lt"/>
                <a:ea typeface="ＭＳ Ｐゴシック" pitchFamily="50" charset="-128"/>
              </a:rPr>
              <a:t> (cont’)</a:t>
            </a:r>
            <a:endParaRPr lang="ja-JP" altLang="en-US" sz="2000">
              <a:solidFill>
                <a:schemeClr val="tx1"/>
              </a:solidFill>
              <a:latin typeface="+mn-lt"/>
              <a:ea typeface="ＭＳ Ｐゴシック"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533400" y="1905000"/>
          <a:ext cx="2971800" cy="2971800"/>
        </p:xfrm>
        <a:graphic>
          <a:graphicData uri="http://schemas.openxmlformats.org/presentationml/2006/ole">
            <p:oleObj spid="_x0000_s4098" name="Photo Editor 写真" r:id="rId3" imgW="4753639" imgH="4753639" progId="">
              <p:embed/>
            </p:oleObj>
          </a:graphicData>
        </a:graphic>
      </p:graphicFrame>
      <p:sp>
        <p:nvSpPr>
          <p:cNvPr id="28675" name="Rectangle 3"/>
          <p:cNvSpPr>
            <a:spLocks noChangeArrowheads="1"/>
          </p:cNvSpPr>
          <p:nvPr/>
        </p:nvSpPr>
        <p:spPr bwMode="auto">
          <a:xfrm>
            <a:off x="533400" y="685800"/>
            <a:ext cx="7696200" cy="396875"/>
          </a:xfrm>
          <a:prstGeom prst="rect">
            <a:avLst/>
          </a:prstGeom>
          <a:noFill/>
          <a:ln w="9525">
            <a:noFill/>
            <a:miter lim="800000"/>
            <a:headEnd/>
            <a:tailEnd/>
          </a:ln>
          <a:effectLst/>
        </p:spPr>
        <p:txBody>
          <a:bodyPr>
            <a:spAutoFit/>
          </a:bodyPr>
          <a:lstStyle/>
          <a:p>
            <a:pPr algn="ctr"/>
            <a:r>
              <a:rPr lang="sv-SE" altLang="ja-JP" sz="2000" b="1" u="sng" dirty="0">
                <a:ea typeface="ＭＳ Ｐゴシック" pitchFamily="50" charset="-128"/>
              </a:rPr>
              <a:t>4. Simbol untuk B3  klasifikasi bersifat beracun (</a:t>
            </a:r>
            <a:r>
              <a:rPr lang="sv-SE" altLang="ja-JP" sz="2000" b="1" i="1" u="sng" dirty="0">
                <a:ea typeface="ＭＳ Ｐゴシック" pitchFamily="50" charset="-128"/>
              </a:rPr>
              <a:t>toxic</a:t>
            </a:r>
            <a:r>
              <a:rPr lang="sv-SE" altLang="ja-JP" sz="2000" b="1" u="sng" dirty="0">
                <a:ea typeface="ＭＳ Ｐゴシック" pitchFamily="50" charset="-128"/>
              </a:rPr>
              <a:t>)</a:t>
            </a:r>
            <a:r>
              <a:rPr lang="en-US" altLang="ja-JP" sz="2000" b="1" u="sng" dirty="0">
                <a:ea typeface="ＭＳ Ｐゴシック" pitchFamily="50" charset="-128"/>
              </a:rPr>
              <a:t> </a:t>
            </a:r>
          </a:p>
        </p:txBody>
      </p:sp>
      <p:sp>
        <p:nvSpPr>
          <p:cNvPr id="28676" name="Rectangle 4"/>
          <p:cNvSpPr>
            <a:spLocks noChangeArrowheads="1"/>
          </p:cNvSpPr>
          <p:nvPr/>
        </p:nvSpPr>
        <p:spPr bwMode="auto">
          <a:xfrm>
            <a:off x="3733800" y="1508125"/>
            <a:ext cx="4800600" cy="5016758"/>
          </a:xfrm>
          <a:prstGeom prst="rect">
            <a:avLst/>
          </a:prstGeom>
          <a:noFill/>
          <a:ln w="9525">
            <a:noFill/>
            <a:miter lim="800000"/>
            <a:headEnd/>
            <a:tailEnd/>
          </a:ln>
          <a:effectLst/>
        </p:spPr>
        <p:txBody>
          <a:bodyPr>
            <a:spAutoFit/>
          </a:bodyPr>
          <a:lstStyle/>
          <a:p>
            <a:pPr algn="just"/>
            <a:r>
              <a:rPr lang="sv-SE" altLang="ja-JP" sz="2000" dirty="0">
                <a:ea typeface="ＭＳ Ｐゴシック" pitchFamily="50" charset="-128"/>
              </a:rPr>
              <a:t>Warna dasar putih dengan garis tepi tebal berwarna merah. Simbol berupa gambar tengkorak dan tulang bersilang. Simbol ini menunjukkan suatu bahan yang memiliki karakteristik sebagai berikut :</a:t>
            </a:r>
          </a:p>
          <a:p>
            <a:pPr algn="just"/>
            <a:endParaRPr lang="en-US" altLang="ja-JP" sz="2000" dirty="0">
              <a:ea typeface="ＭＳ Ｐゴシック" pitchFamily="50" charset="-128"/>
            </a:endParaRPr>
          </a:p>
          <a:p>
            <a:pPr algn="just">
              <a:buFontTx/>
              <a:buAutoNum type="alphaLcPeriod"/>
            </a:pPr>
            <a:r>
              <a:rPr lang="sv-SE" altLang="ja-JP" sz="2000" dirty="0">
                <a:ea typeface="ＭＳ Ｐゴシック" pitchFamily="50" charset="-128"/>
              </a:rPr>
              <a:t>　Sifat racun bagi manusia, yang dapat menyebabkan keracunan atau sakit yang cukup serius apabila masuk ke dalam tubuh melalui pernafasan, kulit atau mulut. Penentuan tingkat sifat racun ini didasarkan atas uji LD 50 (amat sangat beracun, sangat beracun dan beracun); dan/atau</a:t>
            </a:r>
          </a:p>
          <a:p>
            <a:pPr algn="just">
              <a:buFontTx/>
              <a:buAutoNum type="alphaLcPeriod"/>
            </a:pPr>
            <a:endParaRPr lang="sv-SE" altLang="ja-JP" sz="2000" dirty="0">
              <a:ea typeface="ＭＳ Ｐゴシック" pitchFamily="50" charset="-128"/>
            </a:endParaRPr>
          </a:p>
          <a:p>
            <a:pPr algn="just">
              <a:buFontTx/>
              <a:buAutoNum type="alphaLcPeriod"/>
            </a:pPr>
            <a:r>
              <a:rPr lang="sv-SE" altLang="ja-JP" sz="2000" dirty="0">
                <a:ea typeface="ＭＳ Ｐゴシック" pitchFamily="50" charset="-128"/>
              </a:rPr>
              <a:t>　Sifat bahaya toksisitas akut.</a:t>
            </a:r>
            <a:endParaRPr lang="en-US" altLang="ja-JP" sz="2000" dirty="0">
              <a:ea typeface="ＭＳ Ｐゴシック" pitchFamily="50" charset="-128"/>
            </a:endParaRPr>
          </a:p>
          <a:p>
            <a:endParaRPr lang="en-US" altLang="ja-JP" sz="2000" dirty="0">
              <a:ea typeface="ＭＳ Ｐゴシック"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2209800"/>
            <a:ext cx="2743200" cy="2743200"/>
            <a:chOff x="1536" y="576"/>
            <a:chExt cx="2736" cy="2736"/>
          </a:xfrm>
        </p:grpSpPr>
        <p:sp>
          <p:nvSpPr>
            <p:cNvPr id="32771" name="AutoShape 3"/>
            <p:cNvSpPr>
              <a:spLocks noChangeArrowheads="1"/>
            </p:cNvSpPr>
            <p:nvPr/>
          </p:nvSpPr>
          <p:spPr bwMode="auto">
            <a:xfrm>
              <a:off x="1536" y="576"/>
              <a:ext cx="2736" cy="2736"/>
            </a:xfrm>
            <a:prstGeom prst="flowChartDecision">
              <a:avLst/>
            </a:prstGeom>
            <a:solidFill>
              <a:schemeClr val="bg1"/>
            </a:solidFill>
            <a:ln w="254000">
              <a:solidFill>
                <a:srgbClr val="FF0000"/>
              </a:solidFill>
              <a:miter lim="800000"/>
              <a:headEnd/>
              <a:tailEnd/>
            </a:ln>
            <a:effectLst/>
          </p:spPr>
          <p:txBody>
            <a:bodyPr wrap="none" anchor="ctr"/>
            <a:lstStyle/>
            <a:p>
              <a:endParaRPr lang="en-US"/>
            </a:p>
          </p:txBody>
        </p:sp>
        <p:graphicFrame>
          <p:nvGraphicFramePr>
            <p:cNvPr id="32772" name="Object 4"/>
            <p:cNvGraphicFramePr>
              <a:graphicFrameLocks noChangeAspect="1"/>
            </p:cNvGraphicFramePr>
            <p:nvPr/>
          </p:nvGraphicFramePr>
          <p:xfrm>
            <a:off x="2478" y="1518"/>
            <a:ext cx="882" cy="882"/>
          </p:xfrm>
          <a:graphic>
            <a:graphicData uri="http://schemas.openxmlformats.org/presentationml/2006/ole">
              <p:oleObj spid="_x0000_s5122" name="VISIO" r:id="rId3" imgW="1400040" imgH="1400040" progId="">
                <p:embed/>
              </p:oleObj>
            </a:graphicData>
          </a:graphic>
        </p:graphicFrame>
      </p:grpSp>
      <p:sp>
        <p:nvSpPr>
          <p:cNvPr id="32773" name="Rectangle 5"/>
          <p:cNvSpPr>
            <a:spLocks noChangeArrowheads="1"/>
          </p:cNvSpPr>
          <p:nvPr/>
        </p:nvSpPr>
        <p:spPr bwMode="auto">
          <a:xfrm>
            <a:off x="533400" y="685800"/>
            <a:ext cx="7543800" cy="396875"/>
          </a:xfrm>
          <a:prstGeom prst="rect">
            <a:avLst/>
          </a:prstGeom>
          <a:noFill/>
          <a:ln w="9525">
            <a:noFill/>
            <a:miter lim="800000"/>
            <a:headEnd/>
            <a:tailEnd/>
          </a:ln>
          <a:effectLst/>
        </p:spPr>
        <p:txBody>
          <a:bodyPr>
            <a:spAutoFit/>
          </a:bodyPr>
          <a:lstStyle/>
          <a:p>
            <a:pPr algn="ctr"/>
            <a:r>
              <a:rPr lang="sv-SE" altLang="ja-JP" sz="2000" b="1" u="sng" dirty="0">
                <a:ea typeface="ＭＳ Ｐゴシック" pitchFamily="50" charset="-128"/>
              </a:rPr>
              <a:t>5. Simbol B3 Klasifikasi bersifat berbahaya (</a:t>
            </a:r>
            <a:r>
              <a:rPr lang="sv-SE" altLang="ja-JP" sz="2000" b="1" i="1" u="sng" dirty="0">
                <a:ea typeface="ＭＳ Ｐゴシック" pitchFamily="50" charset="-128"/>
              </a:rPr>
              <a:t>harmful</a:t>
            </a:r>
            <a:r>
              <a:rPr lang="sv-SE" altLang="ja-JP" sz="2000" b="1" u="sng" dirty="0">
                <a:ea typeface="ＭＳ Ｐゴシック" pitchFamily="50" charset="-128"/>
              </a:rPr>
              <a:t>)</a:t>
            </a:r>
            <a:r>
              <a:rPr lang="en-US" altLang="ja-JP" sz="2000" b="1" u="sng" dirty="0">
                <a:ea typeface="ＭＳ Ｐゴシック" pitchFamily="50" charset="-128"/>
              </a:rPr>
              <a:t> </a:t>
            </a:r>
          </a:p>
        </p:txBody>
      </p:sp>
      <p:sp>
        <p:nvSpPr>
          <p:cNvPr id="32774" name="Rectangle 6"/>
          <p:cNvSpPr>
            <a:spLocks noChangeArrowheads="1"/>
          </p:cNvSpPr>
          <p:nvPr/>
        </p:nvSpPr>
        <p:spPr bwMode="auto">
          <a:xfrm>
            <a:off x="3733800" y="2498725"/>
            <a:ext cx="4800600" cy="2554545"/>
          </a:xfrm>
          <a:prstGeom prst="rect">
            <a:avLst/>
          </a:prstGeom>
          <a:noFill/>
          <a:ln w="9525">
            <a:noFill/>
            <a:miter lim="800000"/>
            <a:headEnd/>
            <a:tailEnd/>
          </a:ln>
          <a:effectLst/>
        </p:spPr>
        <p:txBody>
          <a:bodyPr>
            <a:spAutoFit/>
          </a:bodyPr>
          <a:lstStyle/>
          <a:p>
            <a:pPr algn="just"/>
            <a:r>
              <a:rPr lang="sv-SE" altLang="ja-JP" sz="2000" dirty="0">
                <a:ea typeface="ＭＳ Ｐゴシック" pitchFamily="50" charset="-128"/>
              </a:rPr>
              <a:t>Warna dasar putih dengan garis tepi tebal berwarna merah. Simbol berupa gambar silang berwarna hitam. Simbol ini untuk menunjukkan suatu bahan baik berupa padatan, cairan ataupun gas yang jika terjadi kontak atau melalui inhalasi ataupun oral dapat menyebabkan bahaya terhadap kesehatan sampai tingkat tertentu.</a:t>
            </a:r>
            <a:endParaRPr lang="en-US" altLang="ja-JP" sz="2000" dirty="0">
              <a:ea typeface="ＭＳ Ｐゴシック"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533400" y="1981200"/>
          <a:ext cx="2757488" cy="2757488"/>
        </p:xfrm>
        <a:graphic>
          <a:graphicData uri="http://schemas.openxmlformats.org/presentationml/2006/ole">
            <p:oleObj spid="_x0000_s6146" name="Photo Editor 写真" r:id="rId3" imgW="4753639" imgH="4753639" progId="">
              <p:embed/>
            </p:oleObj>
          </a:graphicData>
        </a:graphic>
      </p:graphicFrame>
      <p:sp>
        <p:nvSpPr>
          <p:cNvPr id="29699" name="Rectangle 3"/>
          <p:cNvSpPr>
            <a:spLocks noChangeArrowheads="1"/>
          </p:cNvSpPr>
          <p:nvPr/>
        </p:nvSpPr>
        <p:spPr bwMode="auto">
          <a:xfrm>
            <a:off x="533400" y="609600"/>
            <a:ext cx="7467600" cy="396875"/>
          </a:xfrm>
          <a:prstGeom prst="rect">
            <a:avLst/>
          </a:prstGeom>
          <a:noFill/>
          <a:ln w="9525">
            <a:noFill/>
            <a:miter lim="800000"/>
            <a:headEnd/>
            <a:tailEnd/>
          </a:ln>
          <a:effectLst/>
        </p:spPr>
        <p:txBody>
          <a:bodyPr>
            <a:spAutoFit/>
          </a:bodyPr>
          <a:lstStyle/>
          <a:p>
            <a:pPr algn="ctr"/>
            <a:r>
              <a:rPr lang="sv-SE" altLang="ja-JP" sz="2000" b="1" u="sng" dirty="0">
                <a:ea typeface="ＭＳ Ｐゴシック" pitchFamily="50" charset="-128"/>
              </a:rPr>
              <a:t>6. Simbol untuk B3 klasifikasi bersifat iritasi (</a:t>
            </a:r>
            <a:r>
              <a:rPr lang="sv-SE" altLang="ja-JP" sz="2000" b="1" i="1" u="sng" dirty="0">
                <a:ea typeface="ＭＳ Ｐゴシック" pitchFamily="50" charset="-128"/>
              </a:rPr>
              <a:t>irritant</a:t>
            </a:r>
            <a:r>
              <a:rPr lang="sv-SE" altLang="ja-JP" sz="2000" b="1" u="sng" dirty="0">
                <a:ea typeface="ＭＳ Ｐゴシック" pitchFamily="50" charset="-128"/>
              </a:rPr>
              <a:t>)</a:t>
            </a:r>
            <a:r>
              <a:rPr lang="en-US" altLang="ja-JP" sz="2000" b="1" u="sng" dirty="0">
                <a:ea typeface="ＭＳ Ｐゴシック" pitchFamily="50" charset="-128"/>
              </a:rPr>
              <a:t> </a:t>
            </a:r>
          </a:p>
        </p:txBody>
      </p:sp>
      <p:sp>
        <p:nvSpPr>
          <p:cNvPr id="29700" name="Rectangle 4"/>
          <p:cNvSpPr>
            <a:spLocks noChangeArrowheads="1"/>
          </p:cNvSpPr>
          <p:nvPr/>
        </p:nvSpPr>
        <p:spPr bwMode="auto">
          <a:xfrm>
            <a:off x="3352800" y="1411288"/>
            <a:ext cx="5334000" cy="5078313"/>
          </a:xfrm>
          <a:prstGeom prst="rect">
            <a:avLst/>
          </a:prstGeom>
          <a:noFill/>
          <a:ln w="9525">
            <a:noFill/>
            <a:miter lim="800000"/>
            <a:headEnd/>
            <a:tailEnd/>
          </a:ln>
          <a:effectLst/>
        </p:spPr>
        <p:txBody>
          <a:bodyPr>
            <a:spAutoFit/>
          </a:bodyPr>
          <a:lstStyle/>
          <a:p>
            <a:pPr algn="just"/>
            <a:r>
              <a:rPr lang="sv-SE" altLang="ja-JP" dirty="0">
                <a:ea typeface="ＭＳ Ｐゴシック" pitchFamily="50" charset="-128"/>
              </a:rPr>
              <a:t>Warna dasar putih dengan garis tepi tebal berwarna merah. Simbol berupa gambar tanda seru berwarna hitam. Simbol ini menunjukkan suatu bahan yang memiliki karakteristik sebagai erikut :</a:t>
            </a:r>
            <a:endParaRPr lang="en-US" altLang="ja-JP" dirty="0">
              <a:ea typeface="ＭＳ Ｐゴシック" pitchFamily="50" charset="-128"/>
            </a:endParaRPr>
          </a:p>
          <a:p>
            <a:pPr lvl="1" algn="just">
              <a:buFontTx/>
              <a:buAutoNum type="alphaLcPeriod"/>
            </a:pPr>
            <a:r>
              <a:rPr lang="sv-SE" altLang="ja-JP" dirty="0">
                <a:ea typeface="ＭＳ Ｐゴシック" pitchFamily="50" charset="-128"/>
              </a:rPr>
              <a:t>　padatan maupun cairan yang terjadi kontak secara langsung dan/atau terus menerus dengan kulit atau selaput lendir dapat menyebabkan iritasi atau peradangan ;</a:t>
            </a:r>
          </a:p>
          <a:p>
            <a:pPr lvl="1" algn="just">
              <a:buFontTx/>
              <a:buAutoNum type="alphaLcPeriod"/>
            </a:pPr>
            <a:endParaRPr lang="en-US" altLang="ja-JP" dirty="0">
              <a:ea typeface="ＭＳ Ｐゴシック" pitchFamily="50" charset="-128"/>
            </a:endParaRPr>
          </a:p>
          <a:p>
            <a:pPr lvl="1" algn="just">
              <a:buFontTx/>
              <a:buAutoNum type="alphaLcPeriod"/>
            </a:pPr>
            <a:r>
              <a:rPr lang="sv-SE" altLang="ja-JP" dirty="0">
                <a:ea typeface="ＭＳ Ｐゴシック" pitchFamily="50" charset="-128"/>
              </a:rPr>
              <a:t>　Toksisitas sistemik pada organ target spesifik karena paparan tunggal dapat menyebabkan iritasi pernafasan, mengantuk atau pusing;</a:t>
            </a:r>
          </a:p>
          <a:p>
            <a:pPr lvl="1" algn="just">
              <a:buFontTx/>
              <a:buAutoNum type="alphaLcPeriod"/>
            </a:pPr>
            <a:endParaRPr lang="en-US" altLang="ja-JP" dirty="0">
              <a:ea typeface="ＭＳ Ｐゴシック" pitchFamily="50" charset="-128"/>
            </a:endParaRPr>
          </a:p>
          <a:p>
            <a:pPr lvl="1" algn="just">
              <a:buFontTx/>
              <a:buAutoNum type="alphaLcPeriod"/>
            </a:pPr>
            <a:r>
              <a:rPr lang="sv-SE" altLang="ja-JP" dirty="0">
                <a:ea typeface="ＭＳ Ｐゴシック" pitchFamily="50" charset="-128"/>
              </a:rPr>
              <a:t>　Sensitasi pada kulit yang dapat menyebabkan reaksi alergi pada kulit ; dan/atau</a:t>
            </a:r>
          </a:p>
          <a:p>
            <a:pPr lvl="1" algn="just">
              <a:buFontTx/>
              <a:buAutoNum type="alphaLcPeriod"/>
            </a:pPr>
            <a:endParaRPr lang="en-US" altLang="ja-JP" dirty="0">
              <a:ea typeface="ＭＳ Ｐゴシック" pitchFamily="50" charset="-128"/>
            </a:endParaRPr>
          </a:p>
          <a:p>
            <a:pPr lvl="1" algn="just">
              <a:buFontTx/>
              <a:buAutoNum type="alphaLcPeriod"/>
            </a:pPr>
            <a:r>
              <a:rPr lang="sv-SE" altLang="ja-JP" dirty="0">
                <a:ea typeface="ＭＳ Ｐゴシック" pitchFamily="50" charset="-128"/>
              </a:rPr>
              <a:t>　Iritasi /kerusakan parah pada mata yang dapat menyebabkan iritasi serius pada mata.</a:t>
            </a:r>
            <a:endParaRPr lang="en-US" altLang="ja-JP" dirty="0">
              <a:ea typeface="ＭＳ Ｐゴシック"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457200" y="2286000"/>
          <a:ext cx="2590800" cy="2590800"/>
        </p:xfrm>
        <a:graphic>
          <a:graphicData uri="http://schemas.openxmlformats.org/presentationml/2006/ole">
            <p:oleObj spid="_x0000_s7170" name="Photo Editor 写真" r:id="rId3" imgW="4753639" imgH="4753639" progId="">
              <p:embed/>
            </p:oleObj>
          </a:graphicData>
        </a:graphic>
      </p:graphicFrame>
      <p:sp>
        <p:nvSpPr>
          <p:cNvPr id="27651" name="Rectangle 3"/>
          <p:cNvSpPr>
            <a:spLocks noChangeArrowheads="1"/>
          </p:cNvSpPr>
          <p:nvPr/>
        </p:nvSpPr>
        <p:spPr bwMode="auto">
          <a:xfrm>
            <a:off x="533400" y="609600"/>
            <a:ext cx="7543800" cy="396875"/>
          </a:xfrm>
          <a:prstGeom prst="rect">
            <a:avLst/>
          </a:prstGeom>
          <a:noFill/>
          <a:ln w="9525">
            <a:noFill/>
            <a:miter lim="800000"/>
            <a:headEnd/>
            <a:tailEnd/>
          </a:ln>
          <a:effectLst/>
        </p:spPr>
        <p:txBody>
          <a:bodyPr>
            <a:spAutoFit/>
          </a:bodyPr>
          <a:lstStyle/>
          <a:p>
            <a:pPr algn="ctr"/>
            <a:r>
              <a:rPr lang="sv-SE" altLang="ja-JP" sz="2000" b="1" u="sng" dirty="0">
                <a:ea typeface="ＭＳ Ｐゴシック" pitchFamily="50" charset="-128"/>
              </a:rPr>
              <a:t>7. Simbol B3 Klasifikasi bersifat korosif (</a:t>
            </a:r>
            <a:r>
              <a:rPr lang="sv-SE" altLang="ja-JP" sz="2000" b="1" i="1" u="sng" dirty="0">
                <a:ea typeface="ＭＳ Ｐゴシック" pitchFamily="50" charset="-128"/>
              </a:rPr>
              <a:t>corrosive</a:t>
            </a:r>
            <a:r>
              <a:rPr lang="sv-SE" altLang="ja-JP" sz="2000" b="1" u="sng" dirty="0">
                <a:ea typeface="ＭＳ Ｐゴシック" pitchFamily="50" charset="-128"/>
              </a:rPr>
              <a:t>)</a:t>
            </a:r>
            <a:r>
              <a:rPr lang="en-US" altLang="ja-JP" sz="2000" b="1" u="sng" dirty="0">
                <a:ea typeface="ＭＳ Ｐゴシック" pitchFamily="50" charset="-128"/>
              </a:rPr>
              <a:t> </a:t>
            </a:r>
          </a:p>
        </p:txBody>
      </p:sp>
      <p:sp>
        <p:nvSpPr>
          <p:cNvPr id="27652" name="Rectangle 4"/>
          <p:cNvSpPr>
            <a:spLocks noChangeArrowheads="1"/>
          </p:cNvSpPr>
          <p:nvPr/>
        </p:nvSpPr>
        <p:spPr bwMode="auto">
          <a:xfrm>
            <a:off x="3124200" y="2041525"/>
            <a:ext cx="5638800" cy="4093428"/>
          </a:xfrm>
          <a:prstGeom prst="rect">
            <a:avLst/>
          </a:prstGeom>
          <a:noFill/>
          <a:ln w="9525">
            <a:noFill/>
            <a:miter lim="800000"/>
            <a:headEnd/>
            <a:tailEnd/>
          </a:ln>
          <a:effectLst/>
        </p:spPr>
        <p:txBody>
          <a:bodyPr>
            <a:spAutoFit/>
          </a:bodyPr>
          <a:lstStyle/>
          <a:p>
            <a:pPr algn="just"/>
            <a:r>
              <a:rPr lang="sv-SE" altLang="ja-JP" sz="2000" dirty="0">
                <a:ea typeface="ＭＳ Ｐゴシック" pitchFamily="50" charset="-128"/>
              </a:rPr>
              <a:t>Warna dasar putih dengan garis tepi tebal berwarna merah. Simbol terdiri dari 2 gambar yang tertetesi cairan korosif. Simbol ini menunjukkan suatu bahan yang memiliki karakteristik sebagai berikut :</a:t>
            </a:r>
            <a:endParaRPr lang="en-US" altLang="ja-JP" sz="2000" dirty="0">
              <a:ea typeface="ＭＳ Ｐゴシック" pitchFamily="50" charset="-128"/>
            </a:endParaRPr>
          </a:p>
          <a:p>
            <a:pPr lvl="1" algn="just">
              <a:buFontTx/>
              <a:buAutoNum type="alphaLcPeriod"/>
            </a:pPr>
            <a:r>
              <a:rPr lang="sv-SE" altLang="ja-JP" sz="2000" dirty="0">
                <a:ea typeface="ＭＳ Ｐゴシック" pitchFamily="50" charset="-128"/>
              </a:rPr>
              <a:t>Menyebabkan iritasi (terbakar) pada kulit;</a:t>
            </a:r>
            <a:endParaRPr lang="en-US" altLang="ja-JP" sz="2000" dirty="0">
              <a:ea typeface="ＭＳ Ｐゴシック" pitchFamily="50" charset="-128"/>
            </a:endParaRPr>
          </a:p>
          <a:p>
            <a:pPr lvl="1" algn="just">
              <a:buFontTx/>
              <a:buAutoNum type="alphaLcPeriod"/>
            </a:pPr>
            <a:r>
              <a:rPr lang="sv-SE" altLang="ja-JP" sz="2000" dirty="0">
                <a:ea typeface="ＭＳ Ｐゴシック" pitchFamily="50" charset="-128"/>
              </a:rPr>
              <a:t>Menyebabkan proses pengkaratan pada lempeng baja SAE 1020 dengan laju korosi &gt; 6,35 mm/tahun dengan temperatur pengujian 55</a:t>
            </a:r>
            <a:r>
              <a:rPr lang="sv-SE" altLang="ja-JP" sz="2000" baseline="30000" dirty="0">
                <a:ea typeface="ＭＳ Ｐゴシック" pitchFamily="50" charset="-128"/>
              </a:rPr>
              <a:t> o</a:t>
            </a:r>
            <a:r>
              <a:rPr lang="sv-SE" altLang="ja-JP" sz="2000" dirty="0">
                <a:ea typeface="ＭＳ Ｐゴシック" pitchFamily="50" charset="-128"/>
              </a:rPr>
              <a:t>C; dan /atau</a:t>
            </a:r>
            <a:endParaRPr lang="en-US" altLang="ja-JP" sz="2000" dirty="0">
              <a:ea typeface="ＭＳ Ｐゴシック" pitchFamily="50" charset="-128"/>
            </a:endParaRPr>
          </a:p>
          <a:p>
            <a:pPr lvl="1" algn="just">
              <a:buFontTx/>
              <a:buAutoNum type="alphaLcPeriod"/>
            </a:pPr>
            <a:r>
              <a:rPr lang="sv-SE" altLang="ja-JP" sz="2000" dirty="0">
                <a:ea typeface="ＭＳ Ｐゴシック" pitchFamily="50" charset="-128"/>
              </a:rPr>
              <a:t>Mempunyai pH sama atau kurang dari 2 untuk B3 bersifat asam dan sama atau lebih besar dari 12,5 untuk B3 yang bersifat basa.</a:t>
            </a:r>
            <a:endParaRPr lang="en-US" altLang="ja-JP" sz="2000" dirty="0">
              <a:ea typeface="ＭＳ Ｐゴシック" pitchFamily="50" charset="-128"/>
            </a:endParaRPr>
          </a:p>
          <a:p>
            <a:endParaRPr lang="en-US" altLang="ja-JP" sz="2000" dirty="0">
              <a:ea typeface="ＭＳ Ｐゴシック"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457200" y="1905000"/>
          <a:ext cx="2819400" cy="2819400"/>
        </p:xfrm>
        <a:graphic>
          <a:graphicData uri="http://schemas.openxmlformats.org/presentationml/2006/ole">
            <p:oleObj spid="_x0000_s8194" name="Photo Editor 写真" r:id="rId3" imgW="4761905" imgH="4761905" progId="">
              <p:embed/>
            </p:oleObj>
          </a:graphicData>
        </a:graphic>
      </p:graphicFrame>
      <p:sp>
        <p:nvSpPr>
          <p:cNvPr id="31747" name="Rectangle 3"/>
          <p:cNvSpPr>
            <a:spLocks noChangeArrowheads="1"/>
          </p:cNvSpPr>
          <p:nvPr/>
        </p:nvSpPr>
        <p:spPr bwMode="auto">
          <a:xfrm>
            <a:off x="533400" y="685800"/>
            <a:ext cx="8001000" cy="701675"/>
          </a:xfrm>
          <a:prstGeom prst="rect">
            <a:avLst/>
          </a:prstGeom>
          <a:noFill/>
          <a:ln w="9525">
            <a:noFill/>
            <a:miter lim="800000"/>
            <a:headEnd/>
            <a:tailEnd/>
          </a:ln>
          <a:effectLst/>
        </p:spPr>
        <p:txBody>
          <a:bodyPr>
            <a:spAutoFit/>
          </a:bodyPr>
          <a:lstStyle/>
          <a:p>
            <a:pPr algn="ctr"/>
            <a:r>
              <a:rPr lang="sv-SE" altLang="ja-JP" sz="2000" b="1" u="sng" dirty="0">
                <a:ea typeface="ＭＳ Ｐゴシック" pitchFamily="50" charset="-128"/>
              </a:rPr>
              <a:t>8. Simbol untuk B3 klasifikasi bersifat berbahaya bagi lingkungan </a:t>
            </a:r>
          </a:p>
          <a:p>
            <a:pPr algn="ctr"/>
            <a:r>
              <a:rPr lang="sv-SE" altLang="ja-JP" sz="2000" b="1" u="sng" dirty="0">
                <a:ea typeface="ＭＳ Ｐゴシック" pitchFamily="50" charset="-128"/>
              </a:rPr>
              <a:t>(</a:t>
            </a:r>
            <a:r>
              <a:rPr lang="sv-SE" altLang="ja-JP" sz="2000" b="1" i="1" u="sng" dirty="0">
                <a:ea typeface="ＭＳ Ｐゴシック" pitchFamily="50" charset="-128"/>
              </a:rPr>
              <a:t>dangerous for</a:t>
            </a:r>
            <a:r>
              <a:rPr lang="sv-SE" altLang="ja-JP" sz="2000" b="1" u="sng" dirty="0">
                <a:ea typeface="ＭＳ Ｐゴシック" pitchFamily="50" charset="-128"/>
              </a:rPr>
              <a:t> </a:t>
            </a:r>
            <a:r>
              <a:rPr lang="sv-SE" altLang="ja-JP" sz="2000" b="1" i="1" u="sng" dirty="0">
                <a:ea typeface="ＭＳ Ｐゴシック" pitchFamily="50" charset="-128"/>
              </a:rPr>
              <a:t>environment)</a:t>
            </a:r>
            <a:endParaRPr lang="en-US" altLang="ja-JP" sz="2000" b="1" u="sng" dirty="0">
              <a:ea typeface="ＭＳ Ｐゴシック" pitchFamily="50" charset="-128"/>
            </a:endParaRPr>
          </a:p>
        </p:txBody>
      </p:sp>
      <p:sp>
        <p:nvSpPr>
          <p:cNvPr id="31748" name="Rectangle 4"/>
          <p:cNvSpPr>
            <a:spLocks noChangeArrowheads="1"/>
          </p:cNvSpPr>
          <p:nvPr/>
        </p:nvSpPr>
        <p:spPr bwMode="auto">
          <a:xfrm>
            <a:off x="3352800" y="2133600"/>
            <a:ext cx="5334000" cy="3785652"/>
          </a:xfrm>
          <a:prstGeom prst="rect">
            <a:avLst/>
          </a:prstGeom>
          <a:noFill/>
          <a:ln w="9525">
            <a:noFill/>
            <a:miter lim="800000"/>
            <a:headEnd/>
            <a:tailEnd/>
          </a:ln>
          <a:effectLst/>
        </p:spPr>
        <p:txBody>
          <a:bodyPr>
            <a:spAutoFit/>
          </a:bodyPr>
          <a:lstStyle/>
          <a:p>
            <a:pPr algn="just"/>
            <a:r>
              <a:rPr lang="sv-SE" altLang="ja-JP" sz="2000" dirty="0">
                <a:ea typeface="ＭＳ Ｐゴシック" pitchFamily="50" charset="-128"/>
              </a:rPr>
              <a:t>Warna dasar putih dengan garis tepi tebal  berwarna merah. Simbol berupa gambar pohon dan media lingkungan berwarna hitam serta ikan berwarna putih. Simbol ini untuk menunjukkan suatu bahan yang dapat menimbulkan bahaya terhadap lingkungan. Bahan kimia ini dapat merusak atau menyebabkan kematian pada ikan atau organisme aquatic lainnya atau bahaya lain yang dapat ditimbulkan, seperti merusak lapisan ozon (misalnya CFC = Chlorofluorocarbon), persistent di lingkungan (misalnya PCBs = Polychlorinated Biphenyls).</a:t>
            </a:r>
            <a:endParaRPr lang="en-US" altLang="ja-JP" sz="2000" dirty="0">
              <a:ea typeface="ＭＳ Ｐゴシック"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285720" y="1722437"/>
            <a:ext cx="8477280" cy="4525963"/>
          </a:xfrm>
        </p:spPr>
        <p:txBody>
          <a:bodyPr/>
          <a:lstStyle/>
          <a:p>
            <a:pPr eaLnBrk="1" hangingPunct="1">
              <a:lnSpc>
                <a:spcPct val="80000"/>
              </a:lnSpc>
              <a:buClr>
                <a:srgbClr val="FF0000"/>
              </a:buClr>
              <a:buFont typeface="Wingdings" pitchFamily="2" charset="2"/>
              <a:buChar char="v"/>
            </a:pPr>
            <a:r>
              <a:rPr lang="en-US" sz="2500" dirty="0" err="1" smtClean="0">
                <a:latin typeface="Times New Roman" pitchFamily="18" charset="0"/>
                <a:cs typeface="Times New Roman" pitchFamily="18" charset="0"/>
              </a:rPr>
              <a:t>Minimisasi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limbah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adalah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prioritas</a:t>
            </a:r>
            <a:r>
              <a:rPr lang="en-US" sz="2500" dirty="0" smtClean="0">
                <a:latin typeface="Times New Roman" pitchFamily="18" charset="0"/>
                <a:cs typeface="Times New Roman" pitchFamily="18" charset="0"/>
              </a:rPr>
              <a:t>;</a:t>
            </a:r>
          </a:p>
          <a:p>
            <a:pPr eaLnBrk="1" hangingPunct="1">
              <a:lnSpc>
                <a:spcPct val="80000"/>
              </a:lnSpc>
              <a:buClr>
                <a:srgbClr val="FF0000"/>
              </a:buClr>
              <a:buFont typeface="Wingdings" pitchFamily="2" charset="2"/>
              <a:buChar char="v"/>
            </a:pPr>
            <a:r>
              <a:rPr lang="en-US" sz="2500" dirty="0" err="1" smtClean="0">
                <a:latin typeface="Times New Roman" pitchFamily="18" charset="0"/>
                <a:cs typeface="Times New Roman" pitchFamily="18" charset="0"/>
              </a:rPr>
              <a:t>Untuk</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meminimalkan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resiko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maka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pengolahannya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harus</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sedekat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mungkin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dengan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tempat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limbah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tsb</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dihasilkan</a:t>
            </a:r>
            <a:r>
              <a:rPr lang="en-US" sz="2500"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(proximity);</a:t>
            </a:r>
          </a:p>
          <a:p>
            <a:pPr eaLnBrk="1" hangingPunct="1">
              <a:lnSpc>
                <a:spcPct val="80000"/>
              </a:lnSpc>
              <a:buClr>
                <a:srgbClr val="FF0000"/>
              </a:buClr>
              <a:buFont typeface="Wingdings" pitchFamily="2" charset="2"/>
              <a:buChar char="v"/>
            </a:pPr>
            <a:r>
              <a:rPr lang="en-US" sz="2500" i="1" u="sng" dirty="0" smtClean="0">
                <a:latin typeface="Times New Roman" pitchFamily="18" charset="0"/>
                <a:cs typeface="Times New Roman" pitchFamily="18" charset="0"/>
              </a:rPr>
              <a:t>“Polluter pays principle” </a:t>
            </a:r>
            <a:r>
              <a:rPr lang="en-US" sz="2500" dirty="0" err="1" smtClean="0">
                <a:latin typeface="Times New Roman" pitchFamily="18" charset="0"/>
                <a:cs typeface="Times New Roman" pitchFamily="18" charset="0"/>
              </a:rPr>
              <a:t>berlaku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artinya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siapapun</a:t>
            </a:r>
            <a:r>
              <a:rPr lang="en-US" sz="2500" dirty="0" smtClean="0">
                <a:latin typeface="Times New Roman" pitchFamily="18" charset="0"/>
                <a:cs typeface="Times New Roman" pitchFamily="18" charset="0"/>
              </a:rPr>
              <a:t> yang </a:t>
            </a:r>
            <a:r>
              <a:rPr lang="en-US" sz="2500" dirty="0" err="1" smtClean="0">
                <a:latin typeface="Times New Roman" pitchFamily="18" charset="0"/>
                <a:cs typeface="Times New Roman" pitchFamily="18" charset="0"/>
              </a:rPr>
              <a:t>menghasilkan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limbah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wajib</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bertanggung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jawab</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untuk</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mengelolanya</a:t>
            </a:r>
            <a:r>
              <a:rPr lang="en-US" sz="2500" dirty="0" smtClean="0">
                <a:latin typeface="Times New Roman" pitchFamily="18" charset="0"/>
                <a:cs typeface="Times New Roman" pitchFamily="18" charset="0"/>
              </a:rPr>
              <a:t>;</a:t>
            </a:r>
          </a:p>
          <a:p>
            <a:pPr eaLnBrk="1" hangingPunct="1">
              <a:lnSpc>
                <a:spcPct val="80000"/>
              </a:lnSpc>
              <a:buClr>
                <a:srgbClr val="FF0000"/>
              </a:buClr>
              <a:buFont typeface="Wingdings" pitchFamily="2" charset="2"/>
              <a:buChar char="v"/>
            </a:pPr>
            <a:r>
              <a:rPr lang="en-US" sz="2500" dirty="0" err="1" smtClean="0">
                <a:latin typeface="Times New Roman" pitchFamily="18" charset="0"/>
                <a:cs typeface="Times New Roman" pitchFamily="18" charset="0"/>
              </a:rPr>
              <a:t>Prinsip</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pengawasan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pengelolaan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limbah</a:t>
            </a:r>
            <a:r>
              <a:rPr lang="en-US" sz="2500" dirty="0" smtClean="0">
                <a:latin typeface="Times New Roman" pitchFamily="18" charset="0"/>
                <a:cs typeface="Times New Roman" pitchFamily="18" charset="0"/>
              </a:rPr>
              <a:t> B3 </a:t>
            </a:r>
            <a:r>
              <a:rPr lang="en-US" sz="2500" dirty="0" err="1" smtClean="0">
                <a:latin typeface="Times New Roman" pitchFamily="18" charset="0"/>
                <a:cs typeface="Times New Roman" pitchFamily="18" charset="0"/>
              </a:rPr>
              <a:t>adalah</a:t>
            </a:r>
            <a:r>
              <a:rPr lang="en-US" sz="2500" dirty="0" smtClean="0">
                <a:latin typeface="Times New Roman" pitchFamily="18" charset="0"/>
                <a:cs typeface="Times New Roman" pitchFamily="18" charset="0"/>
              </a:rPr>
              <a:t> </a:t>
            </a:r>
            <a:r>
              <a:rPr lang="en-US" sz="2500" u="sng" dirty="0" smtClean="0">
                <a:latin typeface="Times New Roman" pitchFamily="18" charset="0"/>
                <a:cs typeface="Times New Roman" pitchFamily="18" charset="0"/>
              </a:rPr>
              <a:t>“</a:t>
            </a:r>
            <a:r>
              <a:rPr lang="en-US" sz="2500" i="1" u="sng" dirty="0" smtClean="0">
                <a:latin typeface="Times New Roman" pitchFamily="18" charset="0"/>
                <a:cs typeface="Times New Roman" pitchFamily="18" charset="0"/>
              </a:rPr>
              <a:t>from cradle to grave”</a:t>
            </a:r>
            <a:r>
              <a:rPr lang="en-US" sz="2500" u="sng" dirty="0" smtClean="0">
                <a:latin typeface="Times New Roman" pitchFamily="18" charset="0"/>
                <a:cs typeface="Times New Roman" pitchFamily="18" charset="0"/>
              </a:rPr>
              <a:t> </a:t>
            </a:r>
          </a:p>
          <a:p>
            <a:pPr eaLnBrk="1" hangingPunct="1">
              <a:lnSpc>
                <a:spcPct val="80000"/>
              </a:lnSpc>
              <a:buClr>
                <a:srgbClr val="FF0000"/>
              </a:buClr>
              <a:buFont typeface="Wingdings" pitchFamily="2" charset="2"/>
              <a:buChar char="v"/>
            </a:pPr>
            <a:r>
              <a:rPr lang="en-US" sz="2500" dirty="0" err="1" smtClean="0">
                <a:latin typeface="Times New Roman" pitchFamily="18" charset="0"/>
                <a:cs typeface="Times New Roman" pitchFamily="18" charset="0"/>
              </a:rPr>
              <a:t>Mengoptimalkan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pelaksanaan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komitmen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internasional</a:t>
            </a:r>
            <a:r>
              <a:rPr lang="en-US" sz="2500" dirty="0" smtClean="0">
                <a:latin typeface="Times New Roman" pitchFamily="18" charset="0"/>
                <a:cs typeface="Times New Roman" pitchFamily="18" charset="0"/>
              </a:rPr>
              <a:t> d</a:t>
            </a:r>
            <a:r>
              <a:rPr lang="id-ID" sz="2500" dirty="0" smtClean="0">
                <a:latin typeface="Times New Roman" pitchFamily="18" charset="0"/>
                <a:cs typeface="Times New Roman" pitchFamily="18" charset="0"/>
              </a:rPr>
              <a:t>engan </a:t>
            </a:r>
            <a:r>
              <a:rPr lang="en-US" sz="2500" dirty="0" err="1" smtClean="0">
                <a:latin typeface="Times New Roman" pitchFamily="18" charset="0"/>
                <a:cs typeface="Times New Roman" pitchFamily="18" charset="0"/>
              </a:rPr>
              <a:t>mengutamakan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kepentingan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nasional</a:t>
            </a:r>
            <a:endParaRPr lang="en-US" sz="2500" dirty="0" smtClean="0">
              <a:latin typeface="Times New Roman" pitchFamily="18" charset="0"/>
              <a:cs typeface="Times New Roman" pitchFamily="18" charset="0"/>
            </a:endParaRPr>
          </a:p>
          <a:p>
            <a:pPr eaLnBrk="1" hangingPunct="1">
              <a:lnSpc>
                <a:spcPct val="80000"/>
              </a:lnSpc>
              <a:buClr>
                <a:srgbClr val="FF0000"/>
              </a:buClr>
              <a:buFont typeface="Wingdings" pitchFamily="2" charset="2"/>
              <a:buNone/>
            </a:pPr>
            <a:endParaRPr lang="en-US" sz="2400" dirty="0" smtClean="0">
              <a:latin typeface="Times New Roman" pitchFamily="18" charset="0"/>
              <a:cs typeface="Times New Roman" pitchFamily="18" charset="0"/>
            </a:endParaRPr>
          </a:p>
        </p:txBody>
      </p:sp>
      <p:sp>
        <p:nvSpPr>
          <p:cNvPr id="19463" name="Title 3"/>
          <p:cNvSpPr>
            <a:spLocks/>
          </p:cNvSpPr>
          <p:nvPr/>
        </p:nvSpPr>
        <p:spPr bwMode="auto">
          <a:xfrm>
            <a:off x="357158" y="357166"/>
            <a:ext cx="6715172" cy="990600"/>
          </a:xfrm>
          <a:prstGeom prst="rect">
            <a:avLst/>
          </a:prstGeom>
          <a:noFill/>
          <a:ln w="9525">
            <a:noFill/>
            <a:miter lim="800000"/>
            <a:headEnd/>
            <a:tailEnd/>
          </a:ln>
        </p:spPr>
        <p:txBody>
          <a:bodyPr anchor="ctr"/>
          <a:lstStyle/>
          <a:p>
            <a:pPr eaLnBrk="1" hangingPunct="1"/>
            <a:r>
              <a:rPr lang="id-ID" sz="3200" b="1" noProof="1">
                <a:solidFill>
                  <a:srgbClr val="0070C0"/>
                </a:solidFill>
                <a:effectLst>
                  <a:outerShdw blurRad="38100" dist="38100" dir="2700000" algn="tl">
                    <a:srgbClr val="000000">
                      <a:alpha val="43137"/>
                    </a:srgbClr>
                  </a:outerShdw>
                </a:effectLst>
                <a:cs typeface="Times New Roman" pitchFamily="18" charset="0"/>
              </a:rPr>
              <a:t>Prinsip-prinsip Pengelolaan </a:t>
            </a:r>
            <a:r>
              <a:rPr lang="id-ID" sz="3200" b="1" noProof="1" smtClean="0">
                <a:solidFill>
                  <a:srgbClr val="0070C0"/>
                </a:solidFill>
                <a:effectLst>
                  <a:outerShdw blurRad="38100" dist="38100" dir="2700000" algn="tl">
                    <a:srgbClr val="000000">
                      <a:alpha val="43137"/>
                    </a:srgbClr>
                  </a:outerShdw>
                </a:effectLst>
                <a:cs typeface="Times New Roman" pitchFamily="18" charset="0"/>
              </a:rPr>
              <a:t>B3 &amp; Limbah </a:t>
            </a:r>
            <a:r>
              <a:rPr lang="id-ID" sz="3200" b="1" noProof="1">
                <a:solidFill>
                  <a:srgbClr val="0070C0"/>
                </a:solidFill>
                <a:effectLst>
                  <a:outerShdw blurRad="38100" dist="38100" dir="2700000" algn="tl">
                    <a:srgbClr val="000000">
                      <a:alpha val="43137"/>
                    </a:srgbClr>
                  </a:outerShdw>
                </a:effectLst>
                <a:cs typeface="Times New Roman" pitchFamily="18" charset="0"/>
              </a:rPr>
              <a:t>B3</a:t>
            </a:r>
            <a:endParaRPr lang="en-US" sz="3200" b="1" dirty="0">
              <a:solidFill>
                <a:srgbClr val="0070C0"/>
              </a:solidFill>
              <a:effectLst>
                <a:outerShdw blurRad="38100" dist="38100" dir="2700000" algn="tl">
                  <a:srgbClr val="000000">
                    <a:alpha val="43137"/>
                  </a:srgbClr>
                </a:outerShdw>
              </a:effectLst>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533400" y="2362200"/>
          <a:ext cx="2533650" cy="2533650"/>
        </p:xfrm>
        <a:graphic>
          <a:graphicData uri="http://schemas.openxmlformats.org/presentationml/2006/ole">
            <p:oleObj spid="_x0000_s9218" name="Photo Editor 写真" r:id="rId3" imgW="4761905" imgH="4761905" progId="">
              <p:embed/>
            </p:oleObj>
          </a:graphicData>
        </a:graphic>
      </p:graphicFrame>
      <p:sp>
        <p:nvSpPr>
          <p:cNvPr id="30723" name="Rectangle 3"/>
          <p:cNvSpPr>
            <a:spLocks noChangeArrowheads="1"/>
          </p:cNvSpPr>
          <p:nvPr/>
        </p:nvSpPr>
        <p:spPr bwMode="auto">
          <a:xfrm>
            <a:off x="457200" y="457200"/>
            <a:ext cx="8077200" cy="707886"/>
          </a:xfrm>
          <a:prstGeom prst="rect">
            <a:avLst/>
          </a:prstGeom>
          <a:noFill/>
          <a:ln w="9525">
            <a:noFill/>
            <a:miter lim="800000"/>
            <a:headEnd/>
            <a:tailEnd/>
          </a:ln>
          <a:effectLst/>
        </p:spPr>
        <p:txBody>
          <a:bodyPr>
            <a:spAutoFit/>
          </a:bodyPr>
          <a:lstStyle/>
          <a:p>
            <a:pPr algn="just"/>
            <a:r>
              <a:rPr lang="sv-SE" altLang="ja-JP" sz="2000" b="1" u="sng" dirty="0">
                <a:ea typeface="ＭＳ Ｐゴシック" pitchFamily="50" charset="-128"/>
              </a:rPr>
              <a:t>9. Simbol untuk B3 klasifikasi bersifat karsinogenik, teratogenik dan mutagenik </a:t>
            </a:r>
            <a:r>
              <a:rPr lang="sv-SE" altLang="ja-JP" sz="2000" b="1" u="sng" dirty="0" smtClean="0">
                <a:ea typeface="ＭＳ Ｐゴシック" pitchFamily="50" charset="-128"/>
              </a:rPr>
              <a:t>(</a:t>
            </a:r>
            <a:r>
              <a:rPr lang="sv-SE" altLang="ja-JP" sz="2000" b="1" i="1" u="sng" dirty="0">
                <a:ea typeface="ＭＳ Ｐゴシック" pitchFamily="50" charset="-128"/>
              </a:rPr>
              <a:t>carcinogenic, tetragenic, mutagenic</a:t>
            </a:r>
            <a:r>
              <a:rPr lang="sv-SE" altLang="ja-JP" sz="2000" b="1" u="sng" dirty="0">
                <a:ea typeface="ＭＳ Ｐゴシック" pitchFamily="50" charset="-128"/>
              </a:rPr>
              <a:t>)</a:t>
            </a:r>
            <a:r>
              <a:rPr lang="en-US" altLang="ja-JP" sz="2000" b="1" u="sng" dirty="0">
                <a:ea typeface="ＭＳ Ｐゴシック" pitchFamily="50" charset="-128"/>
              </a:rPr>
              <a:t> </a:t>
            </a:r>
          </a:p>
        </p:txBody>
      </p:sp>
      <p:sp>
        <p:nvSpPr>
          <p:cNvPr id="30724" name="Rectangle 4"/>
          <p:cNvSpPr>
            <a:spLocks noChangeArrowheads="1"/>
          </p:cNvSpPr>
          <p:nvPr/>
        </p:nvSpPr>
        <p:spPr bwMode="auto">
          <a:xfrm>
            <a:off x="3276600" y="1600200"/>
            <a:ext cx="5410200" cy="5078313"/>
          </a:xfrm>
          <a:prstGeom prst="rect">
            <a:avLst/>
          </a:prstGeom>
          <a:noFill/>
          <a:ln w="9525">
            <a:noFill/>
            <a:miter lim="800000"/>
            <a:headEnd/>
            <a:tailEnd/>
          </a:ln>
          <a:effectLst/>
        </p:spPr>
        <p:txBody>
          <a:bodyPr>
            <a:spAutoFit/>
          </a:bodyPr>
          <a:lstStyle/>
          <a:p>
            <a:pPr algn="just">
              <a:tabLst>
                <a:tab pos="762000" algn="l"/>
              </a:tabLst>
            </a:pPr>
            <a:r>
              <a:rPr lang="sv-SE" altLang="ja-JP" dirty="0">
                <a:ea typeface="ＭＳ Ｐゴシック" pitchFamily="50" charset="-128"/>
              </a:rPr>
              <a:t>Warna dasar putih dengan garis tepi tebal berwarna merah. Simbol berupa gambar kepala dan dada manusia berwarna hitam dengan gambar menyerupai bintang segi enam berwarna putih pada dada.</a:t>
            </a:r>
            <a:endParaRPr lang="en-US" altLang="ja-JP" dirty="0">
              <a:ea typeface="ＭＳ Ｐゴシック" pitchFamily="50" charset="-128"/>
            </a:endParaRPr>
          </a:p>
          <a:p>
            <a:pPr algn="just">
              <a:tabLst>
                <a:tab pos="762000" algn="l"/>
              </a:tabLst>
            </a:pPr>
            <a:r>
              <a:rPr lang="sv-SE" altLang="ja-JP" dirty="0">
                <a:ea typeface="ＭＳ Ｐゴシック" pitchFamily="50" charset="-128"/>
              </a:rPr>
              <a:t>Simbol ini menunjukkan paparan jangka pendek, jangka panjang atau berulang dengan bahan ini dapat menyebabkan efek kesehatan sebagai berikut :</a:t>
            </a:r>
            <a:endParaRPr lang="en-US" altLang="ja-JP" dirty="0">
              <a:ea typeface="ＭＳ Ｐゴシック" pitchFamily="50" charset="-128"/>
            </a:endParaRPr>
          </a:p>
          <a:p>
            <a:pPr lvl="1" algn="just">
              <a:buFontTx/>
              <a:buAutoNum type="alphaLcPeriod"/>
              <a:tabLst>
                <a:tab pos="762000" algn="l"/>
              </a:tabLst>
            </a:pPr>
            <a:r>
              <a:rPr lang="sv-SE" altLang="ja-JP" dirty="0">
                <a:ea typeface="ＭＳ Ｐゴシック" pitchFamily="50" charset="-128"/>
              </a:rPr>
              <a:t>　karsinogenik yaitu penyebab sel kanker;</a:t>
            </a:r>
            <a:endParaRPr lang="en-US" altLang="ja-JP" dirty="0">
              <a:ea typeface="ＭＳ Ｐゴシック" pitchFamily="50" charset="-128"/>
            </a:endParaRPr>
          </a:p>
          <a:p>
            <a:pPr lvl="1" algn="just">
              <a:buFontTx/>
              <a:buAutoNum type="alphaLcPeriod"/>
              <a:tabLst>
                <a:tab pos="762000" algn="l"/>
              </a:tabLst>
            </a:pPr>
            <a:r>
              <a:rPr lang="sv-SE" altLang="ja-JP" dirty="0">
                <a:ea typeface="ＭＳ Ｐゴシック" pitchFamily="50" charset="-128"/>
              </a:rPr>
              <a:t>　tetragenik yaitu sifat bahan yang dapat mempengaruhi 　	pembentukan dan pertumbuhan embrio;</a:t>
            </a:r>
            <a:endParaRPr lang="en-US" altLang="ja-JP" dirty="0">
              <a:ea typeface="ＭＳ Ｐゴシック" pitchFamily="50" charset="-128"/>
            </a:endParaRPr>
          </a:p>
          <a:p>
            <a:pPr lvl="1" algn="just">
              <a:buFontTx/>
              <a:buAutoNum type="alphaLcPeriod"/>
              <a:tabLst>
                <a:tab pos="762000" algn="l"/>
              </a:tabLst>
            </a:pPr>
            <a:r>
              <a:rPr lang="sv-SE" altLang="ja-JP" dirty="0">
                <a:ea typeface="ＭＳ Ｐゴシック" pitchFamily="50" charset="-128"/>
              </a:rPr>
              <a:t>　mutagenic yaitu sifat bahan yang menyebabkan 	perubahan kromosom yang berarti dapat merubah 	genetika;</a:t>
            </a:r>
            <a:endParaRPr lang="en-US" altLang="ja-JP" dirty="0">
              <a:ea typeface="ＭＳ Ｐゴシック" pitchFamily="50" charset="-128"/>
            </a:endParaRPr>
          </a:p>
          <a:p>
            <a:pPr lvl="1" algn="just">
              <a:buFontTx/>
              <a:buAutoNum type="alphaLcPeriod"/>
              <a:tabLst>
                <a:tab pos="762000" algn="l"/>
              </a:tabLst>
            </a:pPr>
            <a:r>
              <a:rPr lang="sv-SE" altLang="ja-JP" dirty="0">
                <a:ea typeface="ＭＳ Ｐゴシック" pitchFamily="50" charset="-128"/>
              </a:rPr>
              <a:t>　toksisitas sistemik terhadap organ sasaran spesifik;</a:t>
            </a:r>
            <a:endParaRPr lang="en-US" altLang="ja-JP" dirty="0">
              <a:ea typeface="ＭＳ Ｐゴシック" pitchFamily="50" charset="-128"/>
            </a:endParaRPr>
          </a:p>
          <a:p>
            <a:pPr lvl="1" algn="just">
              <a:buFontTx/>
              <a:buAutoNum type="alphaLcPeriod"/>
              <a:tabLst>
                <a:tab pos="762000" algn="l"/>
              </a:tabLst>
            </a:pPr>
            <a:r>
              <a:rPr lang="sv-SE" altLang="ja-JP" dirty="0">
                <a:ea typeface="ＭＳ Ｐゴシック" pitchFamily="50" charset="-128"/>
              </a:rPr>
              <a:t>　toksisitas terhadap sistem reproduksi; dan/atau</a:t>
            </a:r>
            <a:endParaRPr lang="en-US" altLang="ja-JP" dirty="0">
              <a:ea typeface="ＭＳ Ｐゴシック" pitchFamily="50" charset="-128"/>
            </a:endParaRPr>
          </a:p>
          <a:p>
            <a:pPr>
              <a:tabLst>
                <a:tab pos="762000" algn="l"/>
              </a:tabLst>
            </a:pPr>
            <a:r>
              <a:rPr lang="sv-SE" altLang="ja-JP" dirty="0">
                <a:ea typeface="ＭＳ Ｐゴシック" pitchFamily="50" charset="-128"/>
              </a:rPr>
              <a:t>       	gangguan saluran pernafasan</a:t>
            </a:r>
            <a:r>
              <a:rPr lang="en-US" altLang="ja-JP" dirty="0">
                <a:ea typeface="ＭＳ Ｐゴシック" pitchFamily="50" charset="-128"/>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533400" y="2057400"/>
          <a:ext cx="2819400" cy="2813050"/>
        </p:xfrm>
        <a:graphic>
          <a:graphicData uri="http://schemas.openxmlformats.org/presentationml/2006/ole">
            <p:oleObj spid="_x0000_s10242" name="Photo Editor 写真" r:id="rId3" imgW="4753639" imgH="4742857" progId="">
              <p:embed/>
            </p:oleObj>
          </a:graphicData>
        </a:graphic>
      </p:graphicFrame>
      <p:sp>
        <p:nvSpPr>
          <p:cNvPr id="26627" name="Rectangle 3"/>
          <p:cNvSpPr>
            <a:spLocks noChangeArrowheads="1"/>
          </p:cNvSpPr>
          <p:nvPr/>
        </p:nvSpPr>
        <p:spPr bwMode="auto">
          <a:xfrm>
            <a:off x="457200" y="593725"/>
            <a:ext cx="8077200" cy="707886"/>
          </a:xfrm>
          <a:prstGeom prst="rect">
            <a:avLst/>
          </a:prstGeom>
          <a:noFill/>
          <a:ln w="9525">
            <a:noFill/>
            <a:miter lim="800000"/>
            <a:headEnd/>
            <a:tailEnd/>
          </a:ln>
          <a:effectLst/>
        </p:spPr>
        <p:txBody>
          <a:bodyPr>
            <a:spAutoFit/>
          </a:bodyPr>
          <a:lstStyle/>
          <a:p>
            <a:r>
              <a:rPr lang="sv-SE" altLang="ja-JP" sz="2000" b="1" u="sng" dirty="0">
                <a:ea typeface="ＭＳ Ｐゴシック" pitchFamily="50" charset="-128"/>
              </a:rPr>
              <a:t>10. Simbol untuk B3 klasifikasi bersifat bahaya lain berupa gas bertekanan </a:t>
            </a:r>
            <a:r>
              <a:rPr lang="sv-SE" altLang="ja-JP" sz="2000" b="1" i="1" u="sng" dirty="0">
                <a:ea typeface="ＭＳ Ｐゴシック" pitchFamily="50" charset="-128"/>
              </a:rPr>
              <a:t>(pressure gas)</a:t>
            </a:r>
            <a:endParaRPr lang="en-US" altLang="ja-JP" sz="2000" b="1" i="1" u="sng" dirty="0">
              <a:ea typeface="ＭＳ Ｐゴシック" pitchFamily="50" charset="-128"/>
            </a:endParaRPr>
          </a:p>
        </p:txBody>
      </p:sp>
      <p:sp>
        <p:nvSpPr>
          <p:cNvPr id="26628" name="Rectangle 4"/>
          <p:cNvSpPr>
            <a:spLocks noChangeArrowheads="1"/>
          </p:cNvSpPr>
          <p:nvPr/>
        </p:nvSpPr>
        <p:spPr bwMode="auto">
          <a:xfrm>
            <a:off x="3352800" y="2346325"/>
            <a:ext cx="5334000" cy="2246769"/>
          </a:xfrm>
          <a:prstGeom prst="rect">
            <a:avLst/>
          </a:prstGeom>
          <a:noFill/>
          <a:ln w="9525">
            <a:noFill/>
            <a:miter lim="800000"/>
            <a:headEnd/>
            <a:tailEnd/>
          </a:ln>
          <a:effectLst/>
        </p:spPr>
        <p:txBody>
          <a:bodyPr>
            <a:spAutoFit/>
          </a:bodyPr>
          <a:lstStyle/>
          <a:p>
            <a:pPr algn="just"/>
            <a:r>
              <a:rPr lang="sv-SE" altLang="ja-JP" sz="2000" dirty="0">
                <a:ea typeface="ＭＳ Ｐゴシック" pitchFamily="50" charset="-128"/>
              </a:rPr>
              <a:t>Warna dasar putih dengan garis tepi tebal  berwarna merah. Simbol berupa gambar tabung gas silinder berwarna hitam. Simbol ini untuk menunjukkan bahaya gas bertekanan yaitu bahan ini bertekanan tinggi dan dapat meledak bila tabung dipanaskan/terkena panas atau pecah dan isinya dapat menyebabkan kebakaran</a:t>
            </a:r>
            <a:endParaRPr lang="en-US" altLang="ja-JP" sz="2000" dirty="0">
              <a:ea typeface="ＭＳ Ｐゴシック"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457200"/>
            <a:ext cx="7772400" cy="990600"/>
          </a:xfrm>
        </p:spPr>
        <p:txBody>
          <a:bodyPr/>
          <a:lstStyle/>
          <a:p>
            <a:pPr algn="ctr"/>
            <a:r>
              <a:rPr lang="en-US" altLang="ja-JP" b="1">
                <a:latin typeface="Basic Sans Light SF" pitchFamily="2" charset="0"/>
                <a:ea typeface="ＭＳ Ｐゴシック" pitchFamily="50" charset="-128"/>
              </a:rPr>
              <a:t>LABEL</a:t>
            </a:r>
          </a:p>
        </p:txBody>
      </p:sp>
      <p:sp>
        <p:nvSpPr>
          <p:cNvPr id="50179" name="Rectangle 3"/>
          <p:cNvSpPr>
            <a:spLocks noGrp="1" noChangeArrowheads="1"/>
          </p:cNvSpPr>
          <p:nvPr>
            <p:ph type="body" idx="1"/>
          </p:nvPr>
        </p:nvSpPr>
        <p:spPr>
          <a:xfrm>
            <a:off x="762000" y="2362200"/>
            <a:ext cx="7772400" cy="2590800"/>
          </a:xfrm>
        </p:spPr>
        <p:txBody>
          <a:bodyPr/>
          <a:lstStyle/>
          <a:p>
            <a:pPr marL="0" indent="0">
              <a:buFont typeface="Wingdings" pitchFamily="2" charset="2"/>
              <a:buChar char="q"/>
            </a:pPr>
            <a:r>
              <a:rPr lang="en-US" altLang="ja-JP" sz="2400" dirty="0">
                <a:ea typeface="ＭＳ Ｐゴシック" pitchFamily="50" charset="-128"/>
              </a:rPr>
              <a:t>Label B3 </a:t>
            </a:r>
            <a:r>
              <a:rPr lang="en-US" altLang="ja-JP" sz="2400" dirty="0" err="1">
                <a:ea typeface="ＭＳ Ｐゴシック" pitchFamily="50" charset="-128"/>
              </a:rPr>
              <a:t>merupakan</a:t>
            </a:r>
            <a:r>
              <a:rPr lang="en-US" altLang="ja-JP" sz="2400" dirty="0">
                <a:ea typeface="ＭＳ Ｐゴシック" pitchFamily="50" charset="-128"/>
              </a:rPr>
              <a:t> </a:t>
            </a:r>
            <a:r>
              <a:rPr lang="en-US" altLang="ja-JP" sz="2400" dirty="0" err="1">
                <a:ea typeface="ＭＳ Ｐゴシック" pitchFamily="50" charset="-128"/>
              </a:rPr>
              <a:t>uraian</a:t>
            </a:r>
            <a:r>
              <a:rPr lang="en-US" altLang="ja-JP" sz="2400" dirty="0">
                <a:ea typeface="ＭＳ Ｐゴシック" pitchFamily="50" charset="-128"/>
              </a:rPr>
              <a:t> </a:t>
            </a:r>
            <a:r>
              <a:rPr lang="en-US" altLang="ja-JP" sz="2400" dirty="0" err="1">
                <a:ea typeface="ＭＳ Ｐゴシック" pitchFamily="50" charset="-128"/>
              </a:rPr>
              <a:t>singkat</a:t>
            </a:r>
            <a:r>
              <a:rPr lang="en-US" altLang="ja-JP" sz="2400" dirty="0">
                <a:ea typeface="ＭＳ Ｐゴシック" pitchFamily="50" charset="-128"/>
              </a:rPr>
              <a:t> yang </a:t>
            </a:r>
            <a:r>
              <a:rPr lang="en-US" altLang="ja-JP" sz="2400" dirty="0" err="1">
                <a:ea typeface="ＭＳ Ｐゴシック" pitchFamily="50" charset="-128"/>
              </a:rPr>
              <a:t>menunjukkan</a:t>
            </a:r>
            <a:r>
              <a:rPr lang="en-US" altLang="ja-JP" sz="2400" dirty="0">
                <a:ea typeface="ＭＳ Ｐゴシック" pitchFamily="50" charset="-128"/>
              </a:rPr>
              <a:t> </a:t>
            </a:r>
            <a:r>
              <a:rPr lang="en-US" altLang="ja-JP" sz="2400" dirty="0" err="1">
                <a:ea typeface="ＭＳ Ｐゴシック" pitchFamily="50" charset="-128"/>
              </a:rPr>
              <a:t>antara</a:t>
            </a:r>
            <a:r>
              <a:rPr lang="en-US" altLang="ja-JP" sz="2400" dirty="0">
                <a:ea typeface="ＭＳ Ｐゴシック" pitchFamily="50" charset="-128"/>
              </a:rPr>
              <a:t> lain </a:t>
            </a:r>
            <a:r>
              <a:rPr lang="en-US" altLang="ja-JP" sz="2400" dirty="0" err="1">
                <a:ea typeface="ＭＳ Ｐゴシック" pitchFamily="50" charset="-128"/>
              </a:rPr>
              <a:t>klasifikasi</a:t>
            </a:r>
            <a:r>
              <a:rPr lang="en-US" altLang="ja-JP" sz="2400" dirty="0">
                <a:ea typeface="ＭＳ Ｐゴシック" pitchFamily="50" charset="-128"/>
              </a:rPr>
              <a:t> </a:t>
            </a:r>
            <a:r>
              <a:rPr lang="en-US" altLang="ja-JP" sz="2400" dirty="0" err="1">
                <a:ea typeface="ＭＳ Ｐゴシック" pitchFamily="50" charset="-128"/>
              </a:rPr>
              <a:t>dan</a:t>
            </a:r>
            <a:r>
              <a:rPr lang="en-US" altLang="ja-JP" sz="2400" dirty="0">
                <a:ea typeface="ＭＳ Ｐゴシック" pitchFamily="50" charset="-128"/>
              </a:rPr>
              <a:t> </a:t>
            </a:r>
            <a:r>
              <a:rPr lang="en-US" altLang="ja-JP" sz="2400" dirty="0" err="1">
                <a:ea typeface="ＭＳ Ｐゴシック" pitchFamily="50" charset="-128"/>
              </a:rPr>
              <a:t>jenis</a:t>
            </a:r>
            <a:r>
              <a:rPr lang="en-US" altLang="ja-JP" sz="2400" dirty="0">
                <a:ea typeface="ＭＳ Ｐゴシック" pitchFamily="50" charset="-128"/>
              </a:rPr>
              <a:t> B3</a:t>
            </a:r>
          </a:p>
          <a:p>
            <a:pPr marL="0" indent="0">
              <a:buFont typeface="Wingdings" pitchFamily="2" charset="2"/>
              <a:buChar char="q"/>
            </a:pPr>
            <a:endParaRPr lang="en-US" altLang="ja-JP" sz="2400" dirty="0">
              <a:ea typeface="ＭＳ Ｐゴシック" pitchFamily="50" charset="-128"/>
            </a:endParaRPr>
          </a:p>
          <a:p>
            <a:pPr marL="0" indent="0">
              <a:buFont typeface="Wingdings" pitchFamily="2" charset="2"/>
              <a:buChar char="q"/>
            </a:pPr>
            <a:r>
              <a:rPr lang="en-US" altLang="ja-JP" sz="2400" b="1" dirty="0" err="1">
                <a:ea typeface="ＭＳ Ｐゴシック" pitchFamily="50" charset="-128"/>
              </a:rPr>
              <a:t>Bentuk</a:t>
            </a:r>
            <a:r>
              <a:rPr lang="en-US" altLang="ja-JP" sz="2400" b="1" dirty="0">
                <a:ea typeface="ＭＳ Ｐゴシック" pitchFamily="50" charset="-128"/>
              </a:rPr>
              <a:t> </a:t>
            </a:r>
            <a:r>
              <a:rPr lang="en-US" altLang="ja-JP" sz="2400" b="1" dirty="0" err="1">
                <a:ea typeface="ＭＳ Ｐゴシック" pitchFamily="50" charset="-128"/>
              </a:rPr>
              <a:t>dan</a:t>
            </a:r>
            <a:r>
              <a:rPr lang="en-US" altLang="ja-JP" sz="2400" b="1" dirty="0">
                <a:ea typeface="ＭＳ Ｐゴシック" pitchFamily="50" charset="-128"/>
              </a:rPr>
              <a:t> </a:t>
            </a:r>
            <a:r>
              <a:rPr lang="en-US" altLang="ja-JP" sz="2400" b="1" dirty="0" err="1">
                <a:ea typeface="ＭＳ Ｐゴシック" pitchFamily="50" charset="-128"/>
              </a:rPr>
              <a:t>ukuran</a:t>
            </a:r>
            <a:r>
              <a:rPr lang="en-US" altLang="ja-JP" sz="2400" b="1" dirty="0">
                <a:ea typeface="ＭＳ Ｐゴシック" pitchFamily="50" charset="-128"/>
              </a:rPr>
              <a:t>:</a:t>
            </a:r>
          </a:p>
          <a:p>
            <a:pPr marL="0" indent="0">
              <a:buFontTx/>
              <a:buNone/>
            </a:pPr>
            <a:r>
              <a:rPr lang="en-US" altLang="ja-JP" sz="2400" dirty="0" err="1">
                <a:ea typeface="ＭＳ Ｐゴシック" pitchFamily="50" charset="-128"/>
              </a:rPr>
              <a:t>Bentuk</a:t>
            </a:r>
            <a:r>
              <a:rPr lang="en-US" altLang="ja-JP" sz="2400" dirty="0">
                <a:ea typeface="ＭＳ Ｐゴシック" pitchFamily="50" charset="-128"/>
              </a:rPr>
              <a:t> </a:t>
            </a:r>
            <a:r>
              <a:rPr lang="en-US" altLang="ja-JP" sz="2400" dirty="0" err="1">
                <a:ea typeface="ＭＳ Ｐゴシック" pitchFamily="50" charset="-128"/>
              </a:rPr>
              <a:t>persegi</a:t>
            </a:r>
            <a:r>
              <a:rPr lang="en-US" altLang="ja-JP" sz="2400" dirty="0">
                <a:ea typeface="ＭＳ Ｐゴシック" pitchFamily="50" charset="-128"/>
              </a:rPr>
              <a:t> </a:t>
            </a:r>
            <a:r>
              <a:rPr lang="en-US" altLang="ja-JP" sz="2400" dirty="0" err="1">
                <a:ea typeface="ＭＳ Ｐゴシック" pitchFamily="50" charset="-128"/>
              </a:rPr>
              <a:t>panjang</a:t>
            </a:r>
            <a:r>
              <a:rPr lang="en-US" altLang="ja-JP" sz="2400" dirty="0">
                <a:ea typeface="ＭＳ Ｐゴシック" pitchFamily="50" charset="-128"/>
              </a:rPr>
              <a:t> (3:1), </a:t>
            </a:r>
            <a:r>
              <a:rPr lang="en-US" altLang="ja-JP" sz="2400" dirty="0" err="1">
                <a:ea typeface="ＭＳ Ｐゴシック" pitchFamily="50" charset="-128"/>
              </a:rPr>
              <a:t>warna</a:t>
            </a:r>
            <a:r>
              <a:rPr lang="en-US" altLang="ja-JP" sz="2400" dirty="0">
                <a:ea typeface="ＭＳ Ｐゴシック" pitchFamily="50" charset="-128"/>
              </a:rPr>
              <a:t> </a:t>
            </a:r>
            <a:r>
              <a:rPr lang="en-US" altLang="ja-JP" sz="2400" dirty="0" err="1">
                <a:ea typeface="ＭＳ Ｐゴシック" pitchFamily="50" charset="-128"/>
              </a:rPr>
              <a:t>dasar</a:t>
            </a:r>
            <a:r>
              <a:rPr lang="en-US" altLang="ja-JP" sz="2400" dirty="0">
                <a:ea typeface="ＭＳ Ｐゴシック" pitchFamily="50" charset="-128"/>
              </a:rPr>
              <a:t> </a:t>
            </a:r>
            <a:r>
              <a:rPr lang="en-US" altLang="ja-JP" sz="2400" dirty="0" err="1">
                <a:ea typeface="ＭＳ Ｐゴシック" pitchFamily="50" charset="-128"/>
              </a:rPr>
              <a:t>putih</a:t>
            </a:r>
            <a:r>
              <a:rPr lang="en-US" altLang="ja-JP" sz="2400" dirty="0">
                <a:ea typeface="ＭＳ Ｐゴシック" pitchFamily="50" charset="-128"/>
              </a:rPr>
              <a:t> </a:t>
            </a:r>
            <a:r>
              <a:rPr lang="en-US" altLang="ja-JP" sz="2400" dirty="0" err="1">
                <a:ea typeface="ＭＳ Ｐゴシック" pitchFamily="50" charset="-128"/>
              </a:rPr>
              <a:t>dan</a:t>
            </a:r>
            <a:r>
              <a:rPr lang="en-US" altLang="ja-JP" sz="2400" dirty="0">
                <a:ea typeface="ＭＳ Ｐゴシック" pitchFamily="50" charset="-128"/>
              </a:rPr>
              <a:t> </a:t>
            </a:r>
            <a:r>
              <a:rPr lang="en-US" altLang="ja-JP" sz="2400" dirty="0" err="1">
                <a:ea typeface="ＭＳ Ｐゴシック" pitchFamily="50" charset="-128"/>
              </a:rPr>
              <a:t>tulisan</a:t>
            </a:r>
            <a:r>
              <a:rPr lang="en-US" altLang="ja-JP" sz="2400" dirty="0">
                <a:ea typeface="ＭＳ Ｐゴシック" pitchFamily="50" charset="-128"/>
              </a:rPr>
              <a:t> </a:t>
            </a:r>
            <a:r>
              <a:rPr lang="en-US" altLang="ja-JP" sz="2400" dirty="0" err="1">
                <a:ea typeface="ＭＳ Ｐゴシック" pitchFamily="50" charset="-128"/>
              </a:rPr>
              <a:t>serta</a:t>
            </a:r>
            <a:r>
              <a:rPr lang="en-US" altLang="ja-JP" sz="2400" dirty="0">
                <a:ea typeface="ＭＳ Ｐゴシック" pitchFamily="50" charset="-128"/>
              </a:rPr>
              <a:t> </a:t>
            </a:r>
            <a:r>
              <a:rPr lang="en-US" altLang="ja-JP" sz="2400" dirty="0" err="1">
                <a:ea typeface="ＭＳ Ｐゴシック" pitchFamily="50" charset="-128"/>
              </a:rPr>
              <a:t>garis</a:t>
            </a:r>
            <a:r>
              <a:rPr lang="en-US" altLang="ja-JP" sz="2400" dirty="0">
                <a:ea typeface="ＭＳ Ｐゴシック" pitchFamily="50" charset="-128"/>
              </a:rPr>
              <a:t> </a:t>
            </a:r>
            <a:r>
              <a:rPr lang="en-US" altLang="ja-JP" sz="2400" dirty="0" err="1">
                <a:ea typeface="ＭＳ Ｐゴシック" pitchFamily="50" charset="-128"/>
              </a:rPr>
              <a:t>tepi</a:t>
            </a:r>
            <a:r>
              <a:rPr lang="en-US" altLang="ja-JP" sz="2400" dirty="0">
                <a:ea typeface="ＭＳ Ｐゴシック" pitchFamily="50" charset="-128"/>
              </a:rPr>
              <a:t> </a:t>
            </a:r>
            <a:r>
              <a:rPr lang="en-US" altLang="ja-JP" sz="2400" dirty="0" err="1">
                <a:ea typeface="ＭＳ Ｐゴシック" pitchFamily="50" charset="-128"/>
              </a:rPr>
              <a:t>berwarna</a:t>
            </a:r>
            <a:r>
              <a:rPr lang="en-US" altLang="ja-JP" sz="2400" dirty="0">
                <a:ea typeface="ＭＳ Ｐゴシック" pitchFamily="50" charset="-128"/>
              </a:rPr>
              <a:t> </a:t>
            </a:r>
            <a:r>
              <a:rPr lang="en-US" altLang="ja-JP" sz="2400" dirty="0" err="1">
                <a:ea typeface="ＭＳ Ｐゴシック" pitchFamily="50" charset="-128"/>
              </a:rPr>
              <a:t>hitam</a:t>
            </a:r>
            <a:r>
              <a:rPr lang="en-US" altLang="ja-JP" sz="2400" dirty="0">
                <a:ea typeface="ＭＳ Ｐゴシック" pitchFamily="50" charset="-128"/>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1371600" y="1295400"/>
            <a:ext cx="6858000" cy="4038600"/>
          </a:xfrm>
          <a:prstGeom prst="rect">
            <a:avLst/>
          </a:prstGeom>
          <a:solidFill>
            <a:schemeClr val="tx2"/>
          </a:solidFill>
          <a:ln w="9525">
            <a:solidFill>
              <a:schemeClr val="bg1"/>
            </a:solidFill>
            <a:miter lim="800000"/>
            <a:headEnd/>
            <a:tailEnd/>
          </a:ln>
          <a:effectLst/>
        </p:spPr>
        <p:txBody>
          <a:bodyPr wrap="none" anchor="ctr"/>
          <a:lstStyle/>
          <a:p>
            <a:endParaRPr lang="en-US"/>
          </a:p>
        </p:txBody>
      </p:sp>
      <p:sp>
        <p:nvSpPr>
          <p:cNvPr id="51205" name="Rectangle 5"/>
          <p:cNvSpPr>
            <a:spLocks noChangeArrowheads="1"/>
          </p:cNvSpPr>
          <p:nvPr/>
        </p:nvSpPr>
        <p:spPr bwMode="auto">
          <a:xfrm>
            <a:off x="1600200" y="1447800"/>
            <a:ext cx="6400800" cy="3810000"/>
          </a:xfrm>
          <a:prstGeom prst="rect">
            <a:avLst/>
          </a:prstGeom>
          <a:noFill/>
          <a:ln w="28575">
            <a:solidFill>
              <a:schemeClr val="bg1"/>
            </a:solidFill>
            <a:miter lim="800000"/>
            <a:headEnd/>
            <a:tailEnd/>
          </a:ln>
          <a:effectLst/>
        </p:spPr>
        <p:txBody>
          <a:bodyPr wrap="none" anchor="ctr"/>
          <a:lstStyle/>
          <a:p>
            <a:endParaRPr lang="en-US"/>
          </a:p>
        </p:txBody>
      </p:sp>
      <p:sp>
        <p:nvSpPr>
          <p:cNvPr id="51206" name="Text Box 6"/>
          <p:cNvSpPr txBox="1">
            <a:spLocks noChangeArrowheads="1"/>
          </p:cNvSpPr>
          <p:nvPr/>
        </p:nvSpPr>
        <p:spPr bwMode="auto">
          <a:xfrm>
            <a:off x="1828800" y="1600200"/>
            <a:ext cx="2362200" cy="336550"/>
          </a:xfrm>
          <a:prstGeom prst="rect">
            <a:avLst/>
          </a:prstGeom>
          <a:noFill/>
          <a:ln w="9525">
            <a:noFill/>
            <a:miter lim="800000"/>
            <a:headEnd/>
            <a:tailEnd/>
          </a:ln>
          <a:effectLst/>
        </p:spPr>
        <p:txBody>
          <a:bodyPr>
            <a:spAutoFit/>
          </a:bodyPr>
          <a:lstStyle/>
          <a:p>
            <a:pPr algn="ctr">
              <a:spcBef>
                <a:spcPct val="50000"/>
              </a:spcBef>
            </a:pPr>
            <a:r>
              <a:rPr lang="en-US" altLang="ja-JP" sz="1600">
                <a:solidFill>
                  <a:schemeClr val="bg2"/>
                </a:solidFill>
                <a:latin typeface="Trebuchet MS" pitchFamily="34" charset="0"/>
                <a:ea typeface="ＭＳ Ｐゴシック" pitchFamily="50" charset="-128"/>
              </a:rPr>
              <a:t>Nama B3/Nama dagang</a:t>
            </a:r>
          </a:p>
        </p:txBody>
      </p:sp>
      <p:sp>
        <p:nvSpPr>
          <p:cNvPr id="51207" name="Text Box 7"/>
          <p:cNvSpPr txBox="1">
            <a:spLocks noChangeArrowheads="1"/>
          </p:cNvSpPr>
          <p:nvPr/>
        </p:nvSpPr>
        <p:spPr bwMode="auto">
          <a:xfrm>
            <a:off x="5105400" y="1752600"/>
            <a:ext cx="2362200" cy="581025"/>
          </a:xfrm>
          <a:prstGeom prst="rect">
            <a:avLst/>
          </a:prstGeom>
          <a:noFill/>
          <a:ln w="9525">
            <a:noFill/>
            <a:miter lim="800000"/>
            <a:headEnd/>
            <a:tailEnd/>
          </a:ln>
          <a:effectLst/>
        </p:spPr>
        <p:txBody>
          <a:bodyPr>
            <a:spAutoFit/>
          </a:bodyPr>
          <a:lstStyle/>
          <a:p>
            <a:pPr algn="ctr">
              <a:spcBef>
                <a:spcPct val="50000"/>
              </a:spcBef>
            </a:pPr>
            <a:r>
              <a:rPr lang="en-US" altLang="ja-JP" sz="1600">
                <a:solidFill>
                  <a:schemeClr val="bg2"/>
                </a:solidFill>
                <a:latin typeface="Trebuchet MS" pitchFamily="34" charset="0"/>
                <a:ea typeface="ＭＳ Ｐゴシック" pitchFamily="50" charset="-128"/>
              </a:rPr>
              <a:t>Nama B3 (Komposisi, No.CAS/No.UN)</a:t>
            </a:r>
          </a:p>
        </p:txBody>
      </p:sp>
      <p:sp>
        <p:nvSpPr>
          <p:cNvPr id="51208" name="AutoShape 8"/>
          <p:cNvSpPr>
            <a:spLocks noChangeArrowheads="1"/>
          </p:cNvSpPr>
          <p:nvPr/>
        </p:nvSpPr>
        <p:spPr bwMode="auto">
          <a:xfrm>
            <a:off x="2438400" y="2057400"/>
            <a:ext cx="990600" cy="990600"/>
          </a:xfrm>
          <a:prstGeom prst="diamond">
            <a:avLst/>
          </a:prstGeom>
          <a:noFill/>
          <a:ln w="9525">
            <a:solidFill>
              <a:schemeClr val="bg1"/>
            </a:solidFill>
            <a:miter lim="800000"/>
            <a:headEnd/>
            <a:tailEnd/>
          </a:ln>
          <a:effectLst/>
        </p:spPr>
        <p:txBody>
          <a:bodyPr wrap="none" anchor="ctr"/>
          <a:lstStyle/>
          <a:p>
            <a:endParaRPr lang="en-US"/>
          </a:p>
        </p:txBody>
      </p:sp>
      <p:sp>
        <p:nvSpPr>
          <p:cNvPr id="51209" name="Text Box 9"/>
          <p:cNvSpPr txBox="1">
            <a:spLocks noChangeArrowheads="1"/>
          </p:cNvSpPr>
          <p:nvPr/>
        </p:nvSpPr>
        <p:spPr bwMode="auto">
          <a:xfrm>
            <a:off x="1447800" y="3352800"/>
            <a:ext cx="3505200" cy="336550"/>
          </a:xfrm>
          <a:prstGeom prst="rect">
            <a:avLst/>
          </a:prstGeom>
          <a:noFill/>
          <a:ln w="9525">
            <a:noFill/>
            <a:miter lim="800000"/>
            <a:headEnd/>
            <a:tailEnd/>
          </a:ln>
          <a:effectLst/>
        </p:spPr>
        <p:txBody>
          <a:bodyPr>
            <a:spAutoFit/>
          </a:bodyPr>
          <a:lstStyle/>
          <a:p>
            <a:pPr algn="ctr">
              <a:spcBef>
                <a:spcPct val="50000"/>
              </a:spcBef>
            </a:pPr>
            <a:r>
              <a:rPr lang="en-US" altLang="ja-JP" sz="1600">
                <a:solidFill>
                  <a:schemeClr val="bg2"/>
                </a:solidFill>
                <a:latin typeface="Trebuchet MS" pitchFamily="34" charset="0"/>
                <a:ea typeface="ＭＳ Ｐゴシック" pitchFamily="50" charset="-128"/>
              </a:rPr>
              <a:t>Informasi tindakan penanganan</a:t>
            </a:r>
          </a:p>
        </p:txBody>
      </p:sp>
      <p:sp>
        <p:nvSpPr>
          <p:cNvPr id="51210" name="Text Box 10"/>
          <p:cNvSpPr txBox="1">
            <a:spLocks noChangeArrowheads="1"/>
          </p:cNvSpPr>
          <p:nvPr/>
        </p:nvSpPr>
        <p:spPr bwMode="auto">
          <a:xfrm>
            <a:off x="1981200" y="4159250"/>
            <a:ext cx="2362200" cy="346075"/>
          </a:xfrm>
          <a:prstGeom prst="rect">
            <a:avLst/>
          </a:prstGeom>
          <a:noFill/>
          <a:ln w="9525">
            <a:solidFill>
              <a:schemeClr val="bg1"/>
            </a:solidFill>
            <a:miter lim="800000"/>
            <a:headEnd/>
            <a:tailEnd/>
          </a:ln>
          <a:effectLst/>
        </p:spPr>
        <p:txBody>
          <a:bodyPr>
            <a:spAutoFit/>
          </a:bodyPr>
          <a:lstStyle/>
          <a:p>
            <a:pPr algn="ctr">
              <a:spcBef>
                <a:spcPct val="50000"/>
              </a:spcBef>
            </a:pPr>
            <a:r>
              <a:rPr lang="en-US" altLang="ja-JP" sz="1600">
                <a:solidFill>
                  <a:schemeClr val="bg2"/>
                </a:solidFill>
                <a:latin typeface="Trebuchet MS" pitchFamily="34" charset="0"/>
                <a:ea typeface="ＭＳ Ｐゴシック" pitchFamily="50" charset="-128"/>
              </a:rPr>
              <a:t>Keterangan tambahan</a:t>
            </a:r>
          </a:p>
        </p:txBody>
      </p:sp>
      <p:sp>
        <p:nvSpPr>
          <p:cNvPr id="51211" name="Text Box 11"/>
          <p:cNvSpPr txBox="1">
            <a:spLocks noChangeArrowheads="1"/>
          </p:cNvSpPr>
          <p:nvPr/>
        </p:nvSpPr>
        <p:spPr bwMode="auto">
          <a:xfrm>
            <a:off x="1981200" y="4800600"/>
            <a:ext cx="2362200" cy="274638"/>
          </a:xfrm>
          <a:prstGeom prst="rect">
            <a:avLst/>
          </a:prstGeom>
          <a:noFill/>
          <a:ln w="9525">
            <a:noFill/>
            <a:miter lim="800000"/>
            <a:headEnd/>
            <a:tailEnd/>
          </a:ln>
          <a:effectLst/>
        </p:spPr>
        <p:txBody>
          <a:bodyPr>
            <a:spAutoFit/>
          </a:bodyPr>
          <a:lstStyle/>
          <a:p>
            <a:pPr algn="ctr">
              <a:spcBef>
                <a:spcPct val="50000"/>
              </a:spcBef>
            </a:pPr>
            <a:r>
              <a:rPr lang="en-US" altLang="ja-JP" sz="1200">
                <a:solidFill>
                  <a:schemeClr val="bg2"/>
                </a:solidFill>
                <a:latin typeface="Trebuchet MS" pitchFamily="34" charset="0"/>
                <a:ea typeface="ＭＳ Ｐゴシック" pitchFamily="50" charset="-128"/>
              </a:rPr>
              <a:t>Identitas pemasok</a:t>
            </a:r>
          </a:p>
        </p:txBody>
      </p:sp>
      <p:sp>
        <p:nvSpPr>
          <p:cNvPr id="51212" name="Text Box 12"/>
          <p:cNvSpPr txBox="1">
            <a:spLocks noChangeArrowheads="1"/>
          </p:cNvSpPr>
          <p:nvPr/>
        </p:nvSpPr>
        <p:spPr bwMode="auto">
          <a:xfrm>
            <a:off x="5181600" y="2895600"/>
            <a:ext cx="2362200" cy="346075"/>
          </a:xfrm>
          <a:prstGeom prst="rect">
            <a:avLst/>
          </a:prstGeom>
          <a:noFill/>
          <a:ln w="9525">
            <a:solidFill>
              <a:schemeClr val="bg1"/>
            </a:solidFill>
            <a:miter lim="800000"/>
            <a:headEnd/>
            <a:tailEnd/>
          </a:ln>
          <a:effectLst/>
        </p:spPr>
        <p:txBody>
          <a:bodyPr>
            <a:spAutoFit/>
          </a:bodyPr>
          <a:lstStyle/>
          <a:p>
            <a:pPr algn="ctr">
              <a:spcBef>
                <a:spcPct val="50000"/>
              </a:spcBef>
            </a:pPr>
            <a:r>
              <a:rPr lang="en-US" altLang="ja-JP" sz="1600">
                <a:solidFill>
                  <a:schemeClr val="bg2"/>
                </a:solidFill>
                <a:latin typeface="Trebuchet MS" pitchFamily="34" charset="0"/>
                <a:ea typeface="ＭＳ Ｐゴシック" pitchFamily="50" charset="-128"/>
              </a:rPr>
              <a:t>Kata Peringatan</a:t>
            </a:r>
          </a:p>
        </p:txBody>
      </p:sp>
      <p:sp>
        <p:nvSpPr>
          <p:cNvPr id="51213" name="Text Box 13"/>
          <p:cNvSpPr txBox="1">
            <a:spLocks noChangeArrowheads="1"/>
          </p:cNvSpPr>
          <p:nvPr/>
        </p:nvSpPr>
        <p:spPr bwMode="auto">
          <a:xfrm>
            <a:off x="5181600" y="3810000"/>
            <a:ext cx="2667000" cy="977900"/>
          </a:xfrm>
          <a:prstGeom prst="rect">
            <a:avLst/>
          </a:prstGeom>
          <a:noFill/>
          <a:ln w="9525">
            <a:noFill/>
            <a:miter lim="800000"/>
            <a:headEnd/>
            <a:tailEnd/>
          </a:ln>
          <a:effectLst/>
        </p:spPr>
        <p:txBody>
          <a:bodyPr>
            <a:spAutoFit/>
          </a:bodyPr>
          <a:lstStyle/>
          <a:p>
            <a:pPr algn="just">
              <a:spcBef>
                <a:spcPct val="50000"/>
              </a:spcBef>
            </a:pPr>
            <a:r>
              <a:rPr lang="en-US" altLang="ja-JP" sz="1600">
                <a:solidFill>
                  <a:schemeClr val="bg2"/>
                </a:solidFill>
                <a:latin typeface="Trebuchet MS" pitchFamily="34" charset="0"/>
                <a:ea typeface="ＭＳ Ｐゴシック" pitchFamily="50" charset="-128"/>
              </a:rPr>
              <a:t>Pernyataan bahaya:</a:t>
            </a:r>
          </a:p>
          <a:p>
            <a:pPr algn="just">
              <a:spcBef>
                <a:spcPct val="50000"/>
              </a:spcBef>
            </a:pPr>
            <a:r>
              <a:rPr lang="en-US" altLang="ja-JP" sz="1600">
                <a:solidFill>
                  <a:schemeClr val="bg2"/>
                </a:solidFill>
                <a:latin typeface="Trebuchet MS" pitchFamily="34" charset="0"/>
                <a:ea typeface="ＭＳ Ｐゴシック" pitchFamily="50" charset="-128"/>
              </a:rPr>
              <a:t>-</a:t>
            </a:r>
            <a:r>
              <a:rPr lang="en-US" altLang="ja-JP" sz="1200">
                <a:solidFill>
                  <a:schemeClr val="bg2"/>
                </a:solidFill>
                <a:latin typeface="Trebuchet MS" pitchFamily="34" charset="0"/>
                <a:ea typeface="ＭＳ Ｐゴシック" pitchFamily="50" charset="-128"/>
              </a:rPr>
              <a:t>Klasifikasi B3</a:t>
            </a:r>
          </a:p>
          <a:p>
            <a:pPr algn="just">
              <a:spcBef>
                <a:spcPct val="50000"/>
              </a:spcBef>
            </a:pPr>
            <a:r>
              <a:rPr lang="en-US" altLang="ja-JP" sz="1200">
                <a:solidFill>
                  <a:schemeClr val="bg2"/>
                </a:solidFill>
                <a:latin typeface="Trebuchet MS" pitchFamily="34" charset="0"/>
                <a:ea typeface="ＭＳ Ｐゴシック" pitchFamily="50" charset="-128"/>
              </a:rPr>
              <a:t>- Fisik, kesehatan dan lingkungan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AutoShape 7"/>
          <p:cNvSpPr>
            <a:spLocks noChangeArrowheads="1"/>
          </p:cNvSpPr>
          <p:nvPr/>
        </p:nvSpPr>
        <p:spPr bwMode="auto">
          <a:xfrm>
            <a:off x="5562600" y="1981200"/>
            <a:ext cx="2438400" cy="3810000"/>
          </a:xfrm>
          <a:prstGeom prst="can">
            <a:avLst>
              <a:gd name="adj" fmla="val 39063"/>
            </a:avLst>
          </a:prstGeom>
          <a:solidFill>
            <a:schemeClr val="bg1"/>
          </a:solidFill>
          <a:ln w="9525">
            <a:solidFill>
              <a:schemeClr val="tx2"/>
            </a:solidFill>
            <a:round/>
            <a:headEnd/>
            <a:tailEnd/>
          </a:ln>
          <a:effectLst>
            <a:outerShdw dist="35921" dir="2700000" algn="ctr" rotWithShape="0">
              <a:schemeClr val="bg2"/>
            </a:outerShdw>
          </a:effectLst>
        </p:spPr>
        <p:txBody>
          <a:bodyPr wrap="none" anchor="ctr"/>
          <a:lstStyle/>
          <a:p>
            <a:endParaRPr lang="en-US"/>
          </a:p>
        </p:txBody>
      </p:sp>
      <p:sp>
        <p:nvSpPr>
          <p:cNvPr id="52226" name="Rectangle 2"/>
          <p:cNvSpPr>
            <a:spLocks noGrp="1" noChangeArrowheads="1"/>
          </p:cNvSpPr>
          <p:nvPr>
            <p:ph type="title"/>
          </p:nvPr>
        </p:nvSpPr>
        <p:spPr>
          <a:xfrm>
            <a:off x="685800" y="762000"/>
            <a:ext cx="4343400" cy="609600"/>
          </a:xfrm>
        </p:spPr>
        <p:txBody>
          <a:bodyPr/>
          <a:lstStyle/>
          <a:p>
            <a:r>
              <a:rPr lang="en-US" altLang="ja-JP" sz="2800" u="sng">
                <a:latin typeface="Basic Sans Light SF" pitchFamily="2" charset="0"/>
                <a:ea typeface="ＭＳ Ｐゴシック" pitchFamily="50" charset="-128"/>
              </a:rPr>
              <a:t>Pemasangan Label B3</a:t>
            </a:r>
          </a:p>
        </p:txBody>
      </p:sp>
      <p:graphicFrame>
        <p:nvGraphicFramePr>
          <p:cNvPr id="52228" name="Object 4"/>
          <p:cNvGraphicFramePr>
            <a:graphicFrameLocks noChangeAspect="1"/>
          </p:cNvGraphicFramePr>
          <p:nvPr/>
        </p:nvGraphicFramePr>
        <p:xfrm>
          <a:off x="1752600" y="2057400"/>
          <a:ext cx="2636838" cy="3617913"/>
        </p:xfrm>
        <a:graphic>
          <a:graphicData uri="http://schemas.openxmlformats.org/presentationml/2006/ole">
            <p:oleObj spid="_x0000_s11266" name="VISIO" r:id="rId3" imgW="3829320" imgH="5255280" progId="">
              <p:embed/>
            </p:oleObj>
          </a:graphicData>
        </a:graphic>
      </p:graphicFrame>
      <p:sp>
        <p:nvSpPr>
          <p:cNvPr id="52229" name="Rectangle 5"/>
          <p:cNvSpPr>
            <a:spLocks noChangeArrowheads="1"/>
          </p:cNvSpPr>
          <p:nvPr/>
        </p:nvSpPr>
        <p:spPr bwMode="auto">
          <a:xfrm>
            <a:off x="2286000" y="4572000"/>
            <a:ext cx="1295400" cy="609600"/>
          </a:xfrm>
          <a:prstGeom prst="rect">
            <a:avLst/>
          </a:prstGeom>
          <a:noFill/>
          <a:ln w="38100">
            <a:solidFill>
              <a:schemeClr val="bg2"/>
            </a:solidFill>
            <a:miter lim="800000"/>
            <a:headEnd/>
            <a:tailEnd/>
          </a:ln>
          <a:effectLst/>
        </p:spPr>
        <p:txBody>
          <a:bodyPr wrap="none" anchor="ctr"/>
          <a:lstStyle/>
          <a:p>
            <a:endParaRPr lang="en-US"/>
          </a:p>
        </p:txBody>
      </p:sp>
      <p:sp>
        <p:nvSpPr>
          <p:cNvPr id="52230" name="AutoShape 6"/>
          <p:cNvSpPr>
            <a:spLocks noChangeArrowheads="1"/>
          </p:cNvSpPr>
          <p:nvPr/>
        </p:nvSpPr>
        <p:spPr bwMode="auto">
          <a:xfrm>
            <a:off x="6400800" y="3581400"/>
            <a:ext cx="685800" cy="914400"/>
          </a:xfrm>
          <a:prstGeom prst="diamond">
            <a:avLst/>
          </a:prstGeom>
          <a:noFill/>
          <a:ln w="38100">
            <a:solidFill>
              <a:srgbClr val="FF6600"/>
            </a:solidFill>
            <a:miter lim="800000"/>
            <a:headEnd/>
            <a:tailEnd/>
          </a:ln>
          <a:effectLst/>
        </p:spPr>
        <p:txBody>
          <a:bodyPr wrap="none" anchor="ctr"/>
          <a:lstStyle/>
          <a:p>
            <a:endParaRPr lang="en-US"/>
          </a:p>
        </p:txBody>
      </p:sp>
      <p:sp>
        <p:nvSpPr>
          <p:cNvPr id="52232" name="AutoShape 8"/>
          <p:cNvSpPr>
            <a:spLocks noChangeArrowheads="1"/>
          </p:cNvSpPr>
          <p:nvPr/>
        </p:nvSpPr>
        <p:spPr bwMode="auto">
          <a:xfrm>
            <a:off x="2590800" y="3505200"/>
            <a:ext cx="685800" cy="914400"/>
          </a:xfrm>
          <a:prstGeom prst="diamond">
            <a:avLst/>
          </a:prstGeom>
          <a:noFill/>
          <a:ln w="38100">
            <a:solidFill>
              <a:srgbClr val="FF0000"/>
            </a:solidFill>
            <a:miter lim="800000"/>
            <a:headEnd/>
            <a:tailEnd/>
          </a:ln>
          <a:effectLst/>
        </p:spPr>
        <p:txBody>
          <a:bodyPr wrap="none" anchor="ctr"/>
          <a:lstStyle/>
          <a:p>
            <a:endParaRPr lang="en-US"/>
          </a:p>
        </p:txBody>
      </p:sp>
      <p:sp>
        <p:nvSpPr>
          <p:cNvPr id="52233" name="Rectangle 9"/>
          <p:cNvSpPr>
            <a:spLocks noChangeArrowheads="1"/>
          </p:cNvSpPr>
          <p:nvPr/>
        </p:nvSpPr>
        <p:spPr bwMode="auto">
          <a:xfrm>
            <a:off x="6096000" y="4648200"/>
            <a:ext cx="1295400" cy="609600"/>
          </a:xfrm>
          <a:prstGeom prst="rect">
            <a:avLst/>
          </a:prstGeom>
          <a:noFill/>
          <a:ln w="38100">
            <a:solidFill>
              <a:schemeClr val="bg2"/>
            </a:solidFill>
            <a:miter lim="800000"/>
            <a:headEnd/>
            <a:tailEnd/>
          </a:ln>
          <a:effectLst/>
        </p:spPr>
        <p:txBody>
          <a:bodyPr wrap="none" anchor="ctr"/>
          <a:lstStyle/>
          <a:p>
            <a:endParaRPr lang="en-US"/>
          </a:p>
        </p:txBody>
      </p:sp>
      <p:sp>
        <p:nvSpPr>
          <p:cNvPr id="52234" name="Text Box 10"/>
          <p:cNvSpPr txBox="1">
            <a:spLocks noChangeArrowheads="1"/>
          </p:cNvSpPr>
          <p:nvPr/>
        </p:nvSpPr>
        <p:spPr bwMode="auto">
          <a:xfrm>
            <a:off x="1828800" y="3778250"/>
            <a:ext cx="914400" cy="336550"/>
          </a:xfrm>
          <a:prstGeom prst="rect">
            <a:avLst/>
          </a:prstGeom>
          <a:noFill/>
          <a:ln w="9525">
            <a:noFill/>
            <a:miter lim="800000"/>
            <a:headEnd/>
            <a:tailEnd/>
          </a:ln>
          <a:effectLst/>
        </p:spPr>
        <p:txBody>
          <a:bodyPr>
            <a:spAutoFit/>
          </a:bodyPr>
          <a:lstStyle/>
          <a:p>
            <a:pPr algn="ctr">
              <a:spcBef>
                <a:spcPct val="50000"/>
              </a:spcBef>
            </a:pPr>
            <a:r>
              <a:rPr lang="en-US" altLang="ja-JP" sz="1600">
                <a:solidFill>
                  <a:schemeClr val="bg2"/>
                </a:solidFill>
                <a:ea typeface="ＭＳ Ｐゴシック" pitchFamily="50" charset="-128"/>
              </a:rPr>
              <a:t>Simbol</a:t>
            </a:r>
          </a:p>
        </p:txBody>
      </p:sp>
      <p:sp>
        <p:nvSpPr>
          <p:cNvPr id="52235" name="Text Box 11"/>
          <p:cNvSpPr txBox="1">
            <a:spLocks noChangeArrowheads="1"/>
          </p:cNvSpPr>
          <p:nvPr/>
        </p:nvSpPr>
        <p:spPr bwMode="auto">
          <a:xfrm>
            <a:off x="6324600" y="4724400"/>
            <a:ext cx="914400" cy="336550"/>
          </a:xfrm>
          <a:prstGeom prst="rect">
            <a:avLst/>
          </a:prstGeom>
          <a:noFill/>
          <a:ln w="9525">
            <a:noFill/>
            <a:miter lim="800000"/>
            <a:headEnd/>
            <a:tailEnd/>
          </a:ln>
          <a:effectLst/>
        </p:spPr>
        <p:txBody>
          <a:bodyPr>
            <a:spAutoFit/>
          </a:bodyPr>
          <a:lstStyle/>
          <a:p>
            <a:pPr algn="ctr">
              <a:spcBef>
                <a:spcPct val="50000"/>
              </a:spcBef>
            </a:pPr>
            <a:r>
              <a:rPr lang="en-US" altLang="ja-JP" sz="1600">
                <a:solidFill>
                  <a:schemeClr val="bg2"/>
                </a:solidFill>
                <a:ea typeface="ＭＳ Ｐゴシック" pitchFamily="50" charset="-128"/>
              </a:rPr>
              <a:t>Label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682625" y="609600"/>
            <a:ext cx="7851775" cy="1143000"/>
          </a:xfrm>
          <a:noFill/>
          <a:ln/>
        </p:spPr>
        <p:txBody>
          <a:bodyPr lIns="92075" tIns="46038" rIns="92075" bIns="46038" anchor="ctr">
            <a:normAutofit fontScale="90000"/>
          </a:bodyPr>
          <a:lstStyle/>
          <a:p>
            <a:r>
              <a:rPr lang="en-US" altLang="ja-JP" dirty="0">
                <a:latin typeface="+mn-lt"/>
                <a:ea typeface="MS PGothic" pitchFamily="34" charset="-128"/>
              </a:rPr>
              <a:t>Other hazard classification systems	</a:t>
            </a:r>
          </a:p>
        </p:txBody>
      </p:sp>
      <p:sp>
        <p:nvSpPr>
          <p:cNvPr id="37893" name="Rectangle 5"/>
          <p:cNvSpPr>
            <a:spLocks noGrp="1" noChangeArrowheads="1"/>
          </p:cNvSpPr>
          <p:nvPr>
            <p:ph type="body" sz="half" idx="1"/>
          </p:nvPr>
        </p:nvSpPr>
        <p:spPr>
          <a:xfrm>
            <a:off x="381000" y="2286000"/>
            <a:ext cx="8305800" cy="4191000"/>
          </a:xfrm>
          <a:noFill/>
          <a:ln/>
        </p:spPr>
        <p:txBody>
          <a:bodyPr lIns="182562" tIns="46038" rIns="182562" bIns="46038"/>
          <a:lstStyle/>
          <a:p>
            <a:r>
              <a:rPr lang="en-US" altLang="ja-JP" sz="2800" dirty="0">
                <a:ea typeface="Arial Unicode MS" pitchFamily="34" charset="-128"/>
                <a:cs typeface="Arial Unicode MS" pitchFamily="34" charset="-128"/>
              </a:rPr>
              <a:t>The NFPA 704 System is a means of providing hazard information for a material. Each of the four sections is associated with a particular hazard and the higher the number the more hazardous the material is for that particular characteristic. The fourth section is to give information on special hazards. </a:t>
            </a:r>
            <a:endParaRPr lang="en-US" altLang="ja-JP" sz="2800" dirty="0">
              <a:ea typeface="MS PGothic" pitchFamily="34" charset="-128"/>
            </a:endParaRPr>
          </a:p>
        </p:txBody>
      </p:sp>
      <p:sp>
        <p:nvSpPr>
          <p:cNvPr id="37894" name="Rectangle 6"/>
          <p:cNvSpPr>
            <a:spLocks noChangeArrowheads="1"/>
          </p:cNvSpPr>
          <p:nvPr/>
        </p:nvSpPr>
        <p:spPr bwMode="auto">
          <a:xfrm>
            <a:off x="3627438" y="2484438"/>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371600" y="457200"/>
            <a:ext cx="5029200" cy="990600"/>
          </a:xfrm>
          <a:prstGeom prst="rect">
            <a:avLst/>
          </a:prstGeom>
          <a:noFill/>
          <a:ln w="9525">
            <a:noFill/>
            <a:miter lim="800000"/>
            <a:headEnd/>
            <a:tailEnd/>
          </a:ln>
        </p:spPr>
        <p:txBody>
          <a:bodyPr lIns="77247" tIns="38623" rIns="77247" bIns="38623" anchor="ctr"/>
          <a:lstStyle/>
          <a:p>
            <a:pPr defTabSz="652463" eaLnBrk="1" hangingPunct="1"/>
            <a:r>
              <a:rPr lang="id-ID" sz="2800" b="1">
                <a:solidFill>
                  <a:srgbClr val="663300"/>
                </a:solidFill>
                <a:latin typeface="Arial Black" pitchFamily="34" charset="0"/>
              </a:rPr>
              <a:t>Penandaan</a:t>
            </a:r>
            <a:r>
              <a:rPr lang="id-ID" sz="2800">
                <a:solidFill>
                  <a:srgbClr val="663300"/>
                </a:solidFill>
                <a:latin typeface="Arial Black" pitchFamily="34" charset="0"/>
              </a:rPr>
              <a:t> Wadah </a:t>
            </a:r>
            <a:r>
              <a:rPr lang="en-US" sz="2800">
                <a:solidFill>
                  <a:srgbClr val="663300"/>
                </a:solidFill>
                <a:latin typeface="Arial Black" pitchFamily="34" charset="0"/>
              </a:rPr>
              <a:t/>
            </a:r>
            <a:br>
              <a:rPr lang="en-US" sz="2800">
                <a:solidFill>
                  <a:srgbClr val="663300"/>
                </a:solidFill>
                <a:latin typeface="Arial Black" pitchFamily="34" charset="0"/>
              </a:rPr>
            </a:br>
            <a:r>
              <a:rPr lang="id-ID" sz="2800" i="1">
                <a:solidFill>
                  <a:srgbClr val="663300"/>
                </a:solidFill>
                <a:latin typeface="Arial Black" pitchFamily="34" charset="0"/>
              </a:rPr>
              <a:t>(</a:t>
            </a:r>
            <a:r>
              <a:rPr lang="en-US" sz="2800" i="1">
                <a:solidFill>
                  <a:srgbClr val="663300"/>
                </a:solidFill>
                <a:latin typeface="Arial Black" pitchFamily="34" charset="0"/>
              </a:rPr>
              <a:t>C</a:t>
            </a:r>
            <a:r>
              <a:rPr lang="id-ID" sz="2800" i="1">
                <a:solidFill>
                  <a:srgbClr val="663300"/>
                </a:solidFill>
                <a:latin typeface="Arial Black" pitchFamily="34" charset="0"/>
              </a:rPr>
              <a:t>ontainer </a:t>
            </a:r>
            <a:r>
              <a:rPr lang="en-US" sz="2800" i="1">
                <a:solidFill>
                  <a:srgbClr val="663300"/>
                </a:solidFill>
                <a:latin typeface="Arial Black" pitchFamily="34" charset="0"/>
              </a:rPr>
              <a:t>L</a:t>
            </a:r>
            <a:r>
              <a:rPr lang="id-ID" sz="2800" i="1">
                <a:solidFill>
                  <a:srgbClr val="663300"/>
                </a:solidFill>
                <a:latin typeface="Arial Black" pitchFamily="34" charset="0"/>
              </a:rPr>
              <a:t>abelling)</a:t>
            </a:r>
          </a:p>
        </p:txBody>
      </p:sp>
      <p:sp>
        <p:nvSpPr>
          <p:cNvPr id="37891" name="Rectangle 3"/>
          <p:cNvSpPr>
            <a:spLocks noChangeArrowheads="1"/>
          </p:cNvSpPr>
          <p:nvPr/>
        </p:nvSpPr>
        <p:spPr bwMode="auto">
          <a:xfrm>
            <a:off x="1295400" y="1905000"/>
            <a:ext cx="7526338" cy="685800"/>
          </a:xfrm>
          <a:prstGeom prst="rect">
            <a:avLst/>
          </a:prstGeom>
          <a:noFill/>
          <a:ln w="9525">
            <a:noFill/>
            <a:miter lim="800000"/>
            <a:headEnd/>
            <a:tailEnd/>
          </a:ln>
        </p:spPr>
        <p:txBody>
          <a:bodyPr lIns="77247" tIns="38623" rIns="77247" bIns="38623"/>
          <a:lstStyle/>
          <a:p>
            <a:pPr marL="342900" indent="-342900" algn="just" defTabSz="652463" eaLnBrk="1" hangingPunct="1">
              <a:spcBef>
                <a:spcPct val="20000"/>
              </a:spcBef>
            </a:pPr>
            <a:r>
              <a:rPr lang="id-ID" sz="2000" b="1">
                <a:solidFill>
                  <a:schemeClr val="tx2"/>
                </a:solidFill>
                <a:sym typeface="Wingdings" pitchFamily="2" charset="2"/>
              </a:rPr>
              <a:t>  </a:t>
            </a:r>
            <a:r>
              <a:rPr lang="id-ID" sz="2000" b="1">
                <a:solidFill>
                  <a:schemeClr val="tx2"/>
                </a:solidFill>
              </a:rPr>
              <a:t>Menggunakan sistem kode warna dan angka (NFPA)</a:t>
            </a:r>
          </a:p>
          <a:p>
            <a:pPr marL="342900" indent="-342900" algn="just" defTabSz="652463" eaLnBrk="1" hangingPunct="1">
              <a:spcBef>
                <a:spcPct val="20000"/>
              </a:spcBef>
            </a:pPr>
            <a:r>
              <a:rPr lang="id-ID" sz="2000" b="1">
                <a:solidFill>
                  <a:schemeClr val="tx2"/>
                </a:solidFill>
              </a:rPr>
              <a:t>	</a:t>
            </a:r>
            <a:endParaRPr lang="id-ID" sz="2000" b="1" u="sng">
              <a:solidFill>
                <a:schemeClr val="tx2"/>
              </a:solidFill>
            </a:endParaRPr>
          </a:p>
          <a:p>
            <a:pPr marL="342900" indent="-342900" algn="just" defTabSz="652463" eaLnBrk="1" hangingPunct="1">
              <a:spcBef>
                <a:spcPct val="20000"/>
              </a:spcBef>
            </a:pPr>
            <a:endParaRPr lang="id-ID" sz="2000" b="1">
              <a:solidFill>
                <a:schemeClr val="tx2"/>
              </a:solidFill>
            </a:endParaRPr>
          </a:p>
        </p:txBody>
      </p:sp>
      <p:sp>
        <p:nvSpPr>
          <p:cNvPr id="37892" name="AutoShape 4"/>
          <p:cNvSpPr>
            <a:spLocks noChangeArrowheads="1"/>
          </p:cNvSpPr>
          <p:nvPr/>
        </p:nvSpPr>
        <p:spPr bwMode="auto">
          <a:xfrm>
            <a:off x="3581400" y="3962400"/>
            <a:ext cx="1016000" cy="990600"/>
          </a:xfrm>
          <a:prstGeom prst="diamond">
            <a:avLst/>
          </a:prstGeom>
          <a:noFill/>
          <a:ln w="9525">
            <a:solidFill>
              <a:schemeClr val="tx1"/>
            </a:solidFill>
            <a:miter lim="800000"/>
            <a:headEnd/>
            <a:tailEnd/>
          </a:ln>
        </p:spPr>
        <p:txBody>
          <a:bodyPr wrap="none" anchor="ctr"/>
          <a:lstStyle/>
          <a:p>
            <a:pPr algn="ctr"/>
            <a:r>
              <a:rPr lang="en-US" sz="2400" b="1">
                <a:latin typeface="Tahoma" pitchFamily="34" charset="0"/>
              </a:rPr>
              <a:t>2</a:t>
            </a:r>
            <a:endParaRPr lang="en-US" sz="2400">
              <a:latin typeface="Tahoma" pitchFamily="34" charset="0"/>
            </a:endParaRPr>
          </a:p>
        </p:txBody>
      </p:sp>
      <p:sp>
        <p:nvSpPr>
          <p:cNvPr id="37893" name="AutoShape 5"/>
          <p:cNvSpPr>
            <a:spLocks noChangeArrowheads="1"/>
          </p:cNvSpPr>
          <p:nvPr/>
        </p:nvSpPr>
        <p:spPr bwMode="auto">
          <a:xfrm>
            <a:off x="4127500" y="3425825"/>
            <a:ext cx="1017588" cy="990600"/>
          </a:xfrm>
          <a:prstGeom prst="diamond">
            <a:avLst/>
          </a:prstGeom>
          <a:noFill/>
          <a:ln w="9525">
            <a:solidFill>
              <a:schemeClr val="tx1"/>
            </a:solidFill>
            <a:miter lim="800000"/>
            <a:headEnd/>
            <a:tailEnd/>
          </a:ln>
        </p:spPr>
        <p:txBody>
          <a:bodyPr wrap="none" anchor="ctr"/>
          <a:lstStyle/>
          <a:p>
            <a:pPr algn="ctr"/>
            <a:r>
              <a:rPr lang="en-US" sz="2400" b="1">
                <a:latin typeface="Tahoma" pitchFamily="34" charset="0"/>
              </a:rPr>
              <a:t>4</a:t>
            </a:r>
            <a:endParaRPr lang="en-US" sz="2400">
              <a:latin typeface="Tahoma" pitchFamily="34" charset="0"/>
            </a:endParaRPr>
          </a:p>
        </p:txBody>
      </p:sp>
      <p:sp>
        <p:nvSpPr>
          <p:cNvPr id="37894" name="AutoShape 6"/>
          <p:cNvSpPr>
            <a:spLocks noChangeArrowheads="1"/>
          </p:cNvSpPr>
          <p:nvPr/>
        </p:nvSpPr>
        <p:spPr bwMode="auto">
          <a:xfrm>
            <a:off x="4689475" y="3959225"/>
            <a:ext cx="1016000" cy="990600"/>
          </a:xfrm>
          <a:prstGeom prst="diamond">
            <a:avLst/>
          </a:prstGeom>
          <a:noFill/>
          <a:ln w="9525">
            <a:solidFill>
              <a:schemeClr val="tx1"/>
            </a:solidFill>
            <a:miter lim="800000"/>
            <a:headEnd/>
            <a:tailEnd/>
          </a:ln>
        </p:spPr>
        <p:txBody>
          <a:bodyPr wrap="none" anchor="ctr"/>
          <a:lstStyle/>
          <a:p>
            <a:pPr algn="ctr"/>
            <a:r>
              <a:rPr lang="en-US" sz="2400" b="1">
                <a:latin typeface="Tahoma" pitchFamily="34" charset="0"/>
              </a:rPr>
              <a:t>3</a:t>
            </a:r>
            <a:endParaRPr lang="en-US" sz="2400">
              <a:latin typeface="Tahoma" pitchFamily="34" charset="0"/>
            </a:endParaRPr>
          </a:p>
        </p:txBody>
      </p:sp>
      <p:sp>
        <p:nvSpPr>
          <p:cNvPr id="37895" name="AutoShape 7"/>
          <p:cNvSpPr>
            <a:spLocks noChangeArrowheads="1"/>
          </p:cNvSpPr>
          <p:nvPr/>
        </p:nvSpPr>
        <p:spPr bwMode="auto">
          <a:xfrm>
            <a:off x="4156075" y="4492625"/>
            <a:ext cx="1017588" cy="990600"/>
          </a:xfrm>
          <a:prstGeom prst="diamond">
            <a:avLst/>
          </a:prstGeom>
          <a:noFill/>
          <a:ln w="9525">
            <a:solidFill>
              <a:schemeClr val="tx1"/>
            </a:solidFill>
            <a:miter lim="800000"/>
            <a:headEnd/>
            <a:tailEnd/>
          </a:ln>
        </p:spPr>
        <p:txBody>
          <a:bodyPr wrap="none" anchor="ctr"/>
          <a:lstStyle/>
          <a:p>
            <a:pPr algn="ctr"/>
            <a:r>
              <a:rPr lang="en-US" sz="2000" b="1">
                <a:latin typeface="Verdana" pitchFamily="34" charset="0"/>
              </a:rPr>
              <a:t>Oxy</a:t>
            </a:r>
            <a:endParaRPr lang="en-US" sz="2400">
              <a:latin typeface="Verdana" pitchFamily="34" charset="0"/>
            </a:endParaRPr>
          </a:p>
        </p:txBody>
      </p:sp>
      <p:sp>
        <p:nvSpPr>
          <p:cNvPr id="37896" name="Line 8"/>
          <p:cNvSpPr>
            <a:spLocks noChangeShapeType="1"/>
          </p:cNvSpPr>
          <p:nvPr/>
        </p:nvSpPr>
        <p:spPr bwMode="auto">
          <a:xfrm flipH="1" flipV="1">
            <a:off x="3962400" y="3276600"/>
            <a:ext cx="422275" cy="457200"/>
          </a:xfrm>
          <a:prstGeom prst="line">
            <a:avLst/>
          </a:prstGeom>
          <a:noFill/>
          <a:ln w="9525">
            <a:solidFill>
              <a:schemeClr val="tx1"/>
            </a:solidFill>
            <a:round/>
            <a:headEnd/>
            <a:tailEnd/>
          </a:ln>
        </p:spPr>
        <p:txBody>
          <a:bodyPr wrap="none" anchor="ctr"/>
          <a:lstStyle/>
          <a:p>
            <a:endParaRPr lang="en-US"/>
          </a:p>
        </p:txBody>
      </p:sp>
      <p:sp>
        <p:nvSpPr>
          <p:cNvPr id="37897" name="Line 9"/>
          <p:cNvSpPr>
            <a:spLocks noChangeShapeType="1"/>
          </p:cNvSpPr>
          <p:nvPr/>
        </p:nvSpPr>
        <p:spPr bwMode="auto">
          <a:xfrm flipH="1">
            <a:off x="3352800" y="3276600"/>
            <a:ext cx="614363" cy="0"/>
          </a:xfrm>
          <a:prstGeom prst="line">
            <a:avLst/>
          </a:prstGeom>
          <a:noFill/>
          <a:ln w="9525">
            <a:solidFill>
              <a:schemeClr val="tx1"/>
            </a:solidFill>
            <a:round/>
            <a:headEnd/>
            <a:tailEnd type="triangle" w="med" len="med"/>
          </a:ln>
        </p:spPr>
        <p:txBody>
          <a:bodyPr wrap="none" anchor="ctr"/>
          <a:lstStyle/>
          <a:p>
            <a:endParaRPr lang="en-US"/>
          </a:p>
        </p:txBody>
      </p:sp>
      <p:sp>
        <p:nvSpPr>
          <p:cNvPr id="37898" name="Rectangle 10"/>
          <p:cNvSpPr>
            <a:spLocks noChangeArrowheads="1"/>
          </p:cNvSpPr>
          <p:nvPr/>
        </p:nvSpPr>
        <p:spPr bwMode="auto">
          <a:xfrm>
            <a:off x="1752600" y="2819400"/>
            <a:ext cx="1476375" cy="609600"/>
          </a:xfrm>
          <a:prstGeom prst="rect">
            <a:avLst/>
          </a:prstGeom>
          <a:noFill/>
          <a:ln w="9525">
            <a:noFill/>
            <a:miter lim="800000"/>
            <a:headEnd/>
            <a:tailEnd/>
          </a:ln>
        </p:spPr>
        <p:txBody>
          <a:bodyPr wrap="none"/>
          <a:lstStyle/>
          <a:p>
            <a:pPr algn="ctr"/>
            <a:r>
              <a:rPr lang="id-ID" sz="2000" b="1">
                <a:latin typeface="Tahoma" pitchFamily="34" charset="0"/>
              </a:rPr>
              <a:t>Flammability</a:t>
            </a:r>
          </a:p>
          <a:p>
            <a:pPr algn="ctr"/>
            <a:r>
              <a:rPr lang="id-ID" sz="2000" b="1">
                <a:latin typeface="Tahoma" pitchFamily="34" charset="0"/>
              </a:rPr>
              <a:t>(merah)</a:t>
            </a:r>
          </a:p>
        </p:txBody>
      </p:sp>
      <p:sp>
        <p:nvSpPr>
          <p:cNvPr id="37899" name="Line 11"/>
          <p:cNvSpPr>
            <a:spLocks noChangeShapeType="1"/>
          </p:cNvSpPr>
          <p:nvPr/>
        </p:nvSpPr>
        <p:spPr bwMode="auto">
          <a:xfrm>
            <a:off x="5943600" y="3657600"/>
            <a:ext cx="544513" cy="0"/>
          </a:xfrm>
          <a:prstGeom prst="line">
            <a:avLst/>
          </a:prstGeom>
          <a:noFill/>
          <a:ln w="9525">
            <a:solidFill>
              <a:schemeClr val="tx1"/>
            </a:solidFill>
            <a:round/>
            <a:headEnd/>
            <a:tailEnd type="triangle" w="med" len="med"/>
          </a:ln>
        </p:spPr>
        <p:txBody>
          <a:bodyPr wrap="none" anchor="ctr"/>
          <a:lstStyle/>
          <a:p>
            <a:endParaRPr lang="en-US"/>
          </a:p>
        </p:txBody>
      </p:sp>
      <p:sp>
        <p:nvSpPr>
          <p:cNvPr id="37900" name="Rectangle 12"/>
          <p:cNvSpPr>
            <a:spLocks noChangeArrowheads="1"/>
          </p:cNvSpPr>
          <p:nvPr/>
        </p:nvSpPr>
        <p:spPr bwMode="auto">
          <a:xfrm>
            <a:off x="6477000" y="3352800"/>
            <a:ext cx="1474788" cy="838200"/>
          </a:xfrm>
          <a:prstGeom prst="rect">
            <a:avLst/>
          </a:prstGeom>
          <a:noFill/>
          <a:ln w="9525">
            <a:noFill/>
            <a:miter lim="800000"/>
            <a:headEnd/>
            <a:tailEnd/>
          </a:ln>
        </p:spPr>
        <p:txBody>
          <a:bodyPr wrap="none"/>
          <a:lstStyle/>
          <a:p>
            <a:pPr algn="ctr"/>
            <a:r>
              <a:rPr lang="id-ID" sz="2000" b="1">
                <a:latin typeface="Tahoma" pitchFamily="34" charset="0"/>
              </a:rPr>
              <a:t>Reactivity</a:t>
            </a:r>
          </a:p>
          <a:p>
            <a:pPr algn="ctr"/>
            <a:r>
              <a:rPr lang="id-ID" sz="2000" b="1">
                <a:latin typeface="Tahoma" pitchFamily="34" charset="0"/>
              </a:rPr>
              <a:t>(kuning)</a:t>
            </a:r>
            <a:endParaRPr lang="id-ID" sz="2000">
              <a:latin typeface="Tahoma" pitchFamily="34" charset="0"/>
            </a:endParaRPr>
          </a:p>
        </p:txBody>
      </p:sp>
      <p:sp>
        <p:nvSpPr>
          <p:cNvPr id="37901" name="Rectangle 13"/>
          <p:cNvSpPr>
            <a:spLocks noChangeArrowheads="1"/>
          </p:cNvSpPr>
          <p:nvPr/>
        </p:nvSpPr>
        <p:spPr bwMode="auto">
          <a:xfrm>
            <a:off x="1219200" y="4648200"/>
            <a:ext cx="1968500" cy="609600"/>
          </a:xfrm>
          <a:prstGeom prst="rect">
            <a:avLst/>
          </a:prstGeom>
          <a:noFill/>
          <a:ln w="9525">
            <a:noFill/>
            <a:miter lim="800000"/>
            <a:headEnd/>
            <a:tailEnd/>
          </a:ln>
        </p:spPr>
        <p:txBody>
          <a:bodyPr wrap="none"/>
          <a:lstStyle/>
          <a:p>
            <a:r>
              <a:rPr lang="id-ID" sz="2000" b="1">
                <a:latin typeface="Tahoma" pitchFamily="34" charset="0"/>
              </a:rPr>
              <a:t>Health Hazard</a:t>
            </a:r>
          </a:p>
          <a:p>
            <a:r>
              <a:rPr lang="id-ID" sz="2000" b="1">
                <a:latin typeface="Tahoma" pitchFamily="34" charset="0"/>
              </a:rPr>
              <a:t>      (biru)</a:t>
            </a:r>
            <a:endParaRPr lang="id-ID" sz="2000">
              <a:latin typeface="Tahoma" pitchFamily="34" charset="0"/>
            </a:endParaRPr>
          </a:p>
        </p:txBody>
      </p:sp>
      <p:sp>
        <p:nvSpPr>
          <p:cNvPr id="37902" name="Line 14"/>
          <p:cNvSpPr>
            <a:spLocks noChangeShapeType="1"/>
          </p:cNvSpPr>
          <p:nvPr/>
        </p:nvSpPr>
        <p:spPr bwMode="auto">
          <a:xfrm>
            <a:off x="4724400" y="5181600"/>
            <a:ext cx="211138" cy="228600"/>
          </a:xfrm>
          <a:prstGeom prst="line">
            <a:avLst/>
          </a:prstGeom>
          <a:noFill/>
          <a:ln w="9525">
            <a:solidFill>
              <a:schemeClr val="tx1"/>
            </a:solidFill>
            <a:round/>
            <a:headEnd/>
            <a:tailEnd/>
          </a:ln>
        </p:spPr>
        <p:txBody>
          <a:bodyPr wrap="none" anchor="ctr"/>
          <a:lstStyle/>
          <a:p>
            <a:endParaRPr lang="en-US"/>
          </a:p>
        </p:txBody>
      </p:sp>
      <p:sp>
        <p:nvSpPr>
          <p:cNvPr id="37903" name="Line 15"/>
          <p:cNvSpPr>
            <a:spLocks noChangeShapeType="1"/>
          </p:cNvSpPr>
          <p:nvPr/>
        </p:nvSpPr>
        <p:spPr bwMode="auto">
          <a:xfrm>
            <a:off x="4953000" y="5410200"/>
            <a:ext cx="1312863" cy="0"/>
          </a:xfrm>
          <a:prstGeom prst="line">
            <a:avLst/>
          </a:prstGeom>
          <a:noFill/>
          <a:ln w="9525">
            <a:solidFill>
              <a:schemeClr val="tx1"/>
            </a:solidFill>
            <a:round/>
            <a:headEnd/>
            <a:tailEnd type="triangle" w="med" len="med"/>
          </a:ln>
        </p:spPr>
        <p:txBody>
          <a:bodyPr wrap="none" anchor="ctr"/>
          <a:lstStyle/>
          <a:p>
            <a:endParaRPr lang="en-US"/>
          </a:p>
        </p:txBody>
      </p:sp>
      <p:sp>
        <p:nvSpPr>
          <p:cNvPr id="37904" name="Rectangle 16"/>
          <p:cNvSpPr>
            <a:spLocks noChangeArrowheads="1"/>
          </p:cNvSpPr>
          <p:nvPr/>
        </p:nvSpPr>
        <p:spPr bwMode="auto">
          <a:xfrm>
            <a:off x="6477000" y="4953000"/>
            <a:ext cx="1476375" cy="1143000"/>
          </a:xfrm>
          <a:prstGeom prst="rect">
            <a:avLst/>
          </a:prstGeom>
          <a:noFill/>
          <a:ln w="9525">
            <a:noFill/>
            <a:miter lim="800000"/>
            <a:headEnd/>
            <a:tailEnd/>
          </a:ln>
        </p:spPr>
        <p:txBody>
          <a:bodyPr wrap="none"/>
          <a:lstStyle/>
          <a:p>
            <a:pPr algn="ctr"/>
            <a:r>
              <a:rPr lang="id-ID" sz="2000" b="1">
                <a:latin typeface="Tahoma" pitchFamily="34" charset="0"/>
              </a:rPr>
              <a:t>Other Hazards</a:t>
            </a:r>
          </a:p>
          <a:p>
            <a:pPr algn="ctr"/>
            <a:r>
              <a:rPr lang="id-ID" sz="2000" b="1">
                <a:latin typeface="Tahoma" pitchFamily="34" charset="0"/>
              </a:rPr>
              <a:t>(putih)</a:t>
            </a:r>
          </a:p>
        </p:txBody>
      </p:sp>
      <p:sp>
        <p:nvSpPr>
          <p:cNvPr id="37905" name="Line 17"/>
          <p:cNvSpPr>
            <a:spLocks noChangeShapeType="1"/>
          </p:cNvSpPr>
          <p:nvPr/>
        </p:nvSpPr>
        <p:spPr bwMode="auto">
          <a:xfrm flipH="1">
            <a:off x="5257800" y="3657600"/>
            <a:ext cx="633413" cy="685800"/>
          </a:xfrm>
          <a:prstGeom prst="line">
            <a:avLst/>
          </a:prstGeom>
          <a:noFill/>
          <a:ln w="9525">
            <a:solidFill>
              <a:schemeClr val="tx1"/>
            </a:solidFill>
            <a:round/>
            <a:headEnd/>
            <a:tailEnd/>
          </a:ln>
        </p:spPr>
        <p:txBody>
          <a:bodyPr wrap="none" anchor="ctr"/>
          <a:lstStyle/>
          <a:p>
            <a:endParaRPr lang="en-US"/>
          </a:p>
        </p:txBody>
      </p:sp>
      <p:sp>
        <p:nvSpPr>
          <p:cNvPr id="37906" name="Line 18"/>
          <p:cNvSpPr>
            <a:spLocks noChangeShapeType="1"/>
          </p:cNvSpPr>
          <p:nvPr/>
        </p:nvSpPr>
        <p:spPr bwMode="auto">
          <a:xfrm flipH="1">
            <a:off x="3505200" y="4572000"/>
            <a:ext cx="381000" cy="304800"/>
          </a:xfrm>
          <a:prstGeom prst="line">
            <a:avLst/>
          </a:prstGeom>
          <a:noFill/>
          <a:ln w="9525">
            <a:solidFill>
              <a:schemeClr val="tx1"/>
            </a:solidFill>
            <a:round/>
            <a:headEnd/>
            <a:tailEnd/>
          </a:ln>
        </p:spPr>
        <p:txBody>
          <a:bodyPr wrap="none" anchor="ctr"/>
          <a:lstStyle/>
          <a:p>
            <a:endParaRPr lang="en-US"/>
          </a:p>
        </p:txBody>
      </p:sp>
      <p:sp>
        <p:nvSpPr>
          <p:cNvPr id="37907" name="Line 19"/>
          <p:cNvSpPr>
            <a:spLocks noChangeShapeType="1"/>
          </p:cNvSpPr>
          <p:nvPr/>
        </p:nvSpPr>
        <p:spPr bwMode="auto">
          <a:xfrm flipH="1">
            <a:off x="3276600" y="4876800"/>
            <a:ext cx="228600" cy="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517525" y="1295400"/>
            <a:ext cx="8596313" cy="296863"/>
          </a:xfrm>
          <a:prstGeom prst="rect">
            <a:avLst/>
          </a:prstGeom>
          <a:noFill/>
          <a:ln w="9525">
            <a:noFill/>
            <a:miter lim="800000"/>
            <a:headEnd/>
            <a:tailEnd/>
          </a:ln>
          <a:effectLst/>
        </p:spPr>
        <p:txBody>
          <a:bodyPr lIns="92075" tIns="46038" rIns="92075" bIns="46038" anchor="ctr"/>
          <a:lstStyle/>
          <a:p>
            <a:pPr eaLnBrk="1" hangingPunct="1"/>
            <a:r>
              <a:rPr lang="en-US" altLang="ja-JP" sz="3600" u="sng">
                <a:solidFill>
                  <a:schemeClr val="tx2"/>
                </a:solidFill>
                <a:latin typeface="Basic Sans Light SF" pitchFamily="2" charset="0"/>
                <a:ea typeface="Arial Unicode MS" pitchFamily="34" charset="-128"/>
                <a:cs typeface="Arial Unicode MS" pitchFamily="34" charset="-128"/>
              </a:rPr>
              <a:t>Red=Flammability</a:t>
            </a:r>
            <a:r>
              <a:rPr lang="en-US" altLang="ja-JP" sz="3200" u="sng">
                <a:solidFill>
                  <a:schemeClr val="tx2"/>
                </a:solidFill>
                <a:latin typeface="Basic Sans Light SF" pitchFamily="2" charset="0"/>
                <a:ea typeface="Arial Unicode MS" pitchFamily="34" charset="-128"/>
                <a:cs typeface="Arial Unicode MS" pitchFamily="34" charset="-128"/>
              </a:rPr>
              <a:t/>
            </a:r>
            <a:br>
              <a:rPr lang="en-US" altLang="ja-JP" sz="3200" u="sng">
                <a:solidFill>
                  <a:schemeClr val="tx2"/>
                </a:solidFill>
                <a:latin typeface="Basic Sans Light SF" pitchFamily="2" charset="0"/>
                <a:ea typeface="Arial Unicode MS" pitchFamily="34" charset="-128"/>
                <a:cs typeface="Arial Unicode MS" pitchFamily="34" charset="-128"/>
              </a:rPr>
            </a:br>
            <a:endParaRPr lang="en-US" altLang="ja-JP" sz="3200" u="sng">
              <a:solidFill>
                <a:schemeClr val="tx2"/>
              </a:solidFill>
              <a:latin typeface="Basic Sans Light SF" pitchFamily="2" charset="0"/>
              <a:ea typeface="Arial Unicode MS" pitchFamily="34" charset="-128"/>
              <a:cs typeface="Arial Unicode MS" pitchFamily="34" charset="-128"/>
            </a:endParaRPr>
          </a:p>
        </p:txBody>
      </p:sp>
      <p:graphicFrame>
        <p:nvGraphicFramePr>
          <p:cNvPr id="38917" name="Object 5"/>
          <p:cNvGraphicFramePr>
            <a:graphicFrameLocks noChangeAspect="1"/>
          </p:cNvGraphicFramePr>
          <p:nvPr/>
        </p:nvGraphicFramePr>
        <p:xfrm>
          <a:off x="685800" y="1981200"/>
          <a:ext cx="3803650" cy="4114800"/>
        </p:xfrm>
        <a:graphic>
          <a:graphicData uri="http://schemas.openxmlformats.org/presentationml/2006/ole">
            <p:oleObj spid="_x0000_s63490" name="Document" r:id="rId3" imgW="3803040" imgH="4114800" progId="Word.Document.8">
              <p:embed/>
            </p:oleObj>
          </a:graphicData>
        </a:graphic>
      </p:graphicFrame>
      <p:sp>
        <p:nvSpPr>
          <p:cNvPr id="38918" name="Rectangle 6"/>
          <p:cNvSpPr>
            <a:spLocks noChangeArrowheads="1"/>
          </p:cNvSpPr>
          <p:nvPr/>
        </p:nvSpPr>
        <p:spPr bwMode="auto">
          <a:xfrm>
            <a:off x="2667000" y="1676400"/>
            <a:ext cx="6102350" cy="4724400"/>
          </a:xfrm>
          <a:prstGeom prst="rect">
            <a:avLst/>
          </a:prstGeom>
          <a:noFill/>
          <a:ln w="9525">
            <a:noFill/>
            <a:miter lim="800000"/>
            <a:headEnd/>
            <a:tailEnd/>
          </a:ln>
          <a:effectLst/>
        </p:spPr>
        <p:txBody>
          <a:bodyPr lIns="182562" tIns="46038" rIns="182562" bIns="46038"/>
          <a:lstStyle/>
          <a:p>
            <a:pPr marL="342900" indent="-342900" eaLnBrk="1" hangingPunct="1">
              <a:lnSpc>
                <a:spcPct val="90000"/>
              </a:lnSpc>
              <a:buClr>
                <a:schemeClr val="bg1"/>
              </a:buClr>
              <a:buFontTx/>
              <a:buChar char="•"/>
            </a:pPr>
            <a:r>
              <a:rPr lang="ja-JP" altLang="en-US" sz="2000">
                <a:ea typeface="Arial Unicode MS" pitchFamily="34" charset="-128"/>
                <a:cs typeface="Arial Unicode MS" pitchFamily="34" charset="-128"/>
              </a:rPr>
              <a:t/>
            </a:r>
            <a:br>
              <a:rPr lang="ja-JP" altLang="en-US" sz="2000">
                <a:ea typeface="Arial Unicode MS" pitchFamily="34" charset="-128"/>
                <a:cs typeface="Arial Unicode MS" pitchFamily="34" charset="-128"/>
              </a:rPr>
            </a:br>
            <a:r>
              <a:rPr lang="ja-JP" altLang="en-US" sz="2000" b="1">
                <a:ea typeface="Arial Unicode MS" pitchFamily="34" charset="-128"/>
                <a:cs typeface="Arial Unicode MS" pitchFamily="34" charset="-128"/>
              </a:rPr>
              <a:t>4</a:t>
            </a:r>
            <a:r>
              <a:rPr lang="ja-JP" altLang="en-US" sz="2000">
                <a:ea typeface="Arial Unicode MS" pitchFamily="34" charset="-128"/>
                <a:cs typeface="Arial Unicode MS" pitchFamily="34" charset="-128"/>
              </a:rPr>
              <a:t>-</a:t>
            </a:r>
            <a:r>
              <a:rPr lang="en-US" altLang="ja-JP" sz="2000" dirty="0">
                <a:ea typeface="Arial Unicode MS" pitchFamily="34" charset="-128"/>
                <a:cs typeface="Arial Unicode MS" pitchFamily="34" charset="-128"/>
              </a:rPr>
              <a:t>Materials with a flashpoint below </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73 F (22 C) and a boiling point below 100 F.</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b="1" dirty="0">
                <a:ea typeface="Arial Unicode MS" pitchFamily="34" charset="-128"/>
                <a:cs typeface="Arial Unicode MS" pitchFamily="34" charset="-128"/>
              </a:rPr>
              <a:t>3</a:t>
            </a:r>
            <a:r>
              <a:rPr lang="en-US" altLang="ja-JP" sz="2000" dirty="0">
                <a:ea typeface="Arial Unicode MS" pitchFamily="34" charset="-128"/>
                <a:cs typeface="Arial Unicode MS" pitchFamily="34" charset="-128"/>
              </a:rPr>
              <a:t>-Materials with a flashpoint below 73 F and a boiling point greater than or equal to 100 F (38 C) or a flashpoint above 73 F and less than 100 F. </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b="1" dirty="0">
                <a:ea typeface="Arial Unicode MS" pitchFamily="34" charset="-128"/>
                <a:cs typeface="Arial Unicode MS" pitchFamily="34" charset="-128"/>
              </a:rPr>
              <a:t>2</a:t>
            </a:r>
            <a:r>
              <a:rPr lang="en-US" altLang="ja-JP" sz="2000" dirty="0">
                <a:ea typeface="Arial Unicode MS" pitchFamily="34" charset="-128"/>
                <a:cs typeface="Arial Unicode MS" pitchFamily="34" charset="-128"/>
              </a:rPr>
              <a:t>-Materials with a flashpoint above 100 F, but not exceeding 200 F (93.3 C).</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b="1" dirty="0">
                <a:ea typeface="Arial Unicode MS" pitchFamily="34" charset="-128"/>
                <a:cs typeface="Arial Unicode MS" pitchFamily="34" charset="-128"/>
              </a:rPr>
              <a:t>1</a:t>
            </a:r>
            <a:r>
              <a:rPr lang="en-US" altLang="ja-JP" sz="2000" dirty="0">
                <a:ea typeface="Arial Unicode MS" pitchFamily="34" charset="-128"/>
                <a:cs typeface="Arial Unicode MS" pitchFamily="34" charset="-128"/>
              </a:rPr>
              <a:t>-Materials with a flashpoint above 200 F.</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b="1" dirty="0">
                <a:ea typeface="Arial Unicode MS" pitchFamily="34" charset="-128"/>
                <a:cs typeface="Arial Unicode MS" pitchFamily="34" charset="-128"/>
              </a:rPr>
              <a:t>0</a:t>
            </a:r>
            <a:r>
              <a:rPr lang="en-US" altLang="ja-JP" sz="2000" dirty="0">
                <a:ea typeface="Arial Unicode MS" pitchFamily="34" charset="-128"/>
                <a:cs typeface="Arial Unicode MS" pitchFamily="34" charset="-128"/>
              </a:rPr>
              <a:t>-Materials which normally won't burn.</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endParaRPr lang="en-US" altLang="ja-JP" sz="2000" dirty="0">
              <a:ea typeface="Arial Unicode MS" pitchFamily="34" charset="-128"/>
              <a:cs typeface="Arial Unicode MS" pitchFamily="34" charset="-128"/>
            </a:endParaRPr>
          </a:p>
          <a:p>
            <a:pPr marL="342900" indent="-342900">
              <a:lnSpc>
                <a:spcPct val="90000"/>
              </a:lnSpc>
              <a:buClr>
                <a:schemeClr val="bg1"/>
              </a:buClr>
              <a:buFontTx/>
              <a:buChar char="•"/>
            </a:pPr>
            <a:endParaRPr lang="en-US" altLang="ja-JP" sz="2000" dirty="0">
              <a:ea typeface="MS PGothic" pitchFamily="34" charset="-128"/>
            </a:endParaRPr>
          </a:p>
          <a:p>
            <a:pPr marL="342900" indent="-342900" eaLnBrk="1" hangingPunct="1">
              <a:lnSpc>
                <a:spcPct val="90000"/>
              </a:lnSpc>
              <a:spcBef>
                <a:spcPct val="20000"/>
              </a:spcBef>
              <a:buClr>
                <a:schemeClr val="accent1"/>
              </a:buClr>
              <a:buFontTx/>
              <a:buChar char="•"/>
            </a:pPr>
            <a:endParaRPr lang="en-US" altLang="ja-JP" sz="2000" dirty="0">
              <a:ea typeface="MS PGothic" pitchFamily="34" charset="-128"/>
            </a:endParaRPr>
          </a:p>
        </p:txBody>
      </p:sp>
      <p:pic>
        <p:nvPicPr>
          <p:cNvPr id="38919" name="Picture 7" descr="{short description of image}"/>
          <p:cNvPicPr>
            <a:picLocks noChangeAspect="1" noChangeArrowheads="1"/>
          </p:cNvPicPr>
          <p:nvPr/>
        </p:nvPicPr>
        <p:blipFill>
          <a:blip r:embed="rId4" r:link="rId5" cstate="print"/>
          <a:srcRect/>
          <a:stretch>
            <a:fillRect/>
          </a:stretch>
        </p:blipFill>
        <p:spPr bwMode="auto">
          <a:xfrm>
            <a:off x="609600" y="2895600"/>
            <a:ext cx="2346325" cy="23463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517525" y="1295400"/>
            <a:ext cx="8596313" cy="328613"/>
          </a:xfrm>
          <a:noFill/>
          <a:ln/>
        </p:spPr>
        <p:txBody>
          <a:bodyPr lIns="92075" tIns="46038" rIns="92075" bIns="46038" anchor="ctr">
            <a:normAutofit fontScale="90000"/>
          </a:bodyPr>
          <a:lstStyle/>
          <a:p>
            <a:r>
              <a:rPr lang="en-US" altLang="ja-JP" u="sng">
                <a:latin typeface="Basic Sans Light SF" pitchFamily="2" charset="0"/>
                <a:ea typeface="Arial Unicode MS" pitchFamily="34" charset="-128"/>
                <a:cs typeface="Arial Unicode MS" pitchFamily="34" charset="-128"/>
              </a:rPr>
              <a:t>Blue-Health Hazard</a:t>
            </a:r>
            <a:r>
              <a:rPr lang="en-US" altLang="ja-JP" b="1" u="sng">
                <a:latin typeface="Basic Sans Light SF" pitchFamily="2" charset="0"/>
                <a:ea typeface="Arial Unicode MS" pitchFamily="34" charset="-128"/>
                <a:cs typeface="Arial Unicode MS" pitchFamily="34" charset="-128"/>
              </a:rPr>
              <a:t/>
            </a:r>
            <a:br>
              <a:rPr lang="en-US" altLang="ja-JP" b="1" u="sng">
                <a:latin typeface="Basic Sans Light SF" pitchFamily="2" charset="0"/>
                <a:ea typeface="Arial Unicode MS" pitchFamily="34" charset="-128"/>
                <a:cs typeface="Arial Unicode MS" pitchFamily="34" charset="-128"/>
              </a:rPr>
            </a:br>
            <a:endParaRPr lang="en-US" altLang="ja-JP" b="1" u="sng">
              <a:latin typeface="Basic Sans Light SF" pitchFamily="2" charset="0"/>
              <a:ea typeface="Arial Unicode MS" pitchFamily="34" charset="-128"/>
              <a:cs typeface="Arial Unicode MS" pitchFamily="34" charset="-128"/>
            </a:endParaRPr>
          </a:p>
        </p:txBody>
      </p:sp>
      <p:sp>
        <p:nvSpPr>
          <p:cNvPr id="39941" name="Rectangle 5"/>
          <p:cNvSpPr>
            <a:spLocks noChangeArrowheads="1"/>
          </p:cNvSpPr>
          <p:nvPr/>
        </p:nvSpPr>
        <p:spPr bwMode="auto">
          <a:xfrm>
            <a:off x="2971800" y="2209800"/>
            <a:ext cx="5867400" cy="4191000"/>
          </a:xfrm>
          <a:prstGeom prst="rect">
            <a:avLst/>
          </a:prstGeom>
          <a:noFill/>
          <a:ln w="9525">
            <a:noFill/>
            <a:miter lim="800000"/>
            <a:headEnd/>
            <a:tailEnd/>
          </a:ln>
          <a:effectLst/>
        </p:spPr>
        <p:txBody>
          <a:bodyPr lIns="182562" tIns="46038" rIns="182562" bIns="46038"/>
          <a:lstStyle/>
          <a:p>
            <a:pPr eaLnBrk="1" hangingPunct="1">
              <a:lnSpc>
                <a:spcPct val="90000"/>
              </a:lnSpc>
              <a:spcBef>
                <a:spcPct val="20000"/>
              </a:spcBef>
              <a:buClr>
                <a:schemeClr val="accent1"/>
              </a:buClr>
            </a:pPr>
            <a:r>
              <a:rPr lang="ja-JP" altLang="en-US" sz="2000" b="1">
                <a:ea typeface="Arial Unicode MS" pitchFamily="34" charset="-128"/>
                <a:cs typeface="Arial Unicode MS" pitchFamily="34" charset="-128"/>
              </a:rPr>
              <a:t>4</a:t>
            </a:r>
            <a:r>
              <a:rPr lang="ja-JP" altLang="en-US" sz="2000">
                <a:ea typeface="Arial Unicode MS" pitchFamily="34" charset="-128"/>
                <a:cs typeface="Arial Unicode MS" pitchFamily="34" charset="-128"/>
              </a:rPr>
              <a:t>-</a:t>
            </a:r>
            <a:r>
              <a:rPr lang="en-US" altLang="ja-JP" sz="2000" dirty="0">
                <a:ea typeface="Arial Unicode MS" pitchFamily="34" charset="-128"/>
                <a:cs typeface="Arial Unicode MS" pitchFamily="34" charset="-128"/>
              </a:rPr>
              <a:t>Materials with an oral LD50 of less than or equal to 5 mg/kg.</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b="1" dirty="0">
                <a:ea typeface="Arial Unicode MS" pitchFamily="34" charset="-128"/>
                <a:cs typeface="Arial Unicode MS" pitchFamily="34" charset="-128"/>
              </a:rPr>
              <a:t>3</a:t>
            </a:r>
            <a:r>
              <a:rPr lang="en-US" altLang="ja-JP" sz="2000" dirty="0">
                <a:ea typeface="Arial Unicode MS" pitchFamily="34" charset="-128"/>
                <a:cs typeface="Arial Unicode MS" pitchFamily="34" charset="-128"/>
              </a:rPr>
              <a:t>-Materials with an oral LD50 above 5, but less than 50 mg/kg.</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b="1" dirty="0">
                <a:ea typeface="Arial Unicode MS" pitchFamily="34" charset="-128"/>
                <a:cs typeface="Arial Unicode MS" pitchFamily="34" charset="-128"/>
              </a:rPr>
              <a:t>2</a:t>
            </a:r>
            <a:r>
              <a:rPr lang="en-US" altLang="ja-JP" sz="2000" dirty="0">
                <a:ea typeface="Arial Unicode MS" pitchFamily="34" charset="-128"/>
                <a:cs typeface="Arial Unicode MS" pitchFamily="34" charset="-128"/>
              </a:rPr>
              <a:t>-Materials with an oral LD50 above 50, but less than 500 mg/kg.</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b="1" dirty="0">
                <a:ea typeface="Arial Unicode MS" pitchFamily="34" charset="-128"/>
                <a:cs typeface="Arial Unicode MS" pitchFamily="34" charset="-128"/>
              </a:rPr>
              <a:t>1</a:t>
            </a:r>
            <a:r>
              <a:rPr lang="en-US" altLang="ja-JP" sz="2000" dirty="0">
                <a:ea typeface="Arial Unicode MS" pitchFamily="34" charset="-128"/>
                <a:cs typeface="Arial Unicode MS" pitchFamily="34" charset="-128"/>
              </a:rPr>
              <a:t>-Materials with an oral LD50 above 500, but less than 2000mg/kg.</a:t>
            </a:r>
          </a:p>
          <a:p>
            <a:pPr eaLnBrk="1" hangingPunct="1">
              <a:lnSpc>
                <a:spcPct val="90000"/>
              </a:lnSpc>
              <a:spcBef>
                <a:spcPct val="20000"/>
              </a:spcBef>
              <a:buClr>
                <a:schemeClr val="accent1"/>
              </a:buClr>
            </a:pP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b="1" dirty="0">
                <a:ea typeface="Arial Unicode MS" pitchFamily="34" charset="-128"/>
                <a:cs typeface="Arial Unicode MS" pitchFamily="34" charset="-128"/>
              </a:rPr>
              <a:t>0</a:t>
            </a:r>
            <a:r>
              <a:rPr lang="en-US" altLang="ja-JP" sz="2000" dirty="0">
                <a:ea typeface="Arial Unicode MS" pitchFamily="34" charset="-128"/>
                <a:cs typeface="Arial Unicode MS" pitchFamily="34" charset="-128"/>
              </a:rPr>
              <a:t>-Materials with an oral LD50 above 2000mg/kg.</a:t>
            </a:r>
          </a:p>
          <a:p>
            <a:pPr eaLnBrk="1" hangingPunct="1">
              <a:lnSpc>
                <a:spcPct val="90000"/>
              </a:lnSpc>
              <a:spcBef>
                <a:spcPct val="20000"/>
              </a:spcBef>
              <a:buClr>
                <a:schemeClr val="accent1"/>
              </a:buClr>
            </a:pP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r>
              <a:rPr lang="en-US" altLang="ja-JP" sz="2000" dirty="0">
                <a:ea typeface="Arial Unicode MS" pitchFamily="34" charset="-128"/>
                <a:cs typeface="Arial Unicode MS" pitchFamily="34" charset="-128"/>
              </a:rPr>
              <a:t/>
            </a:r>
            <a:br>
              <a:rPr lang="en-US" altLang="ja-JP" sz="2000" dirty="0">
                <a:ea typeface="Arial Unicode MS" pitchFamily="34" charset="-128"/>
                <a:cs typeface="Arial Unicode MS" pitchFamily="34" charset="-128"/>
              </a:rPr>
            </a:br>
            <a:endParaRPr lang="en-US" altLang="ja-JP" sz="2000" dirty="0">
              <a:ea typeface="MS PGothic" pitchFamily="34" charset="-128"/>
            </a:endParaRPr>
          </a:p>
        </p:txBody>
      </p:sp>
      <p:pic>
        <p:nvPicPr>
          <p:cNvPr id="39942" name="Picture 6" descr="{short description of image}"/>
          <p:cNvPicPr>
            <a:picLocks noChangeAspect="1" noChangeArrowheads="1"/>
          </p:cNvPicPr>
          <p:nvPr/>
        </p:nvPicPr>
        <p:blipFill>
          <a:blip r:embed="rId2" r:link="rId3" cstate="print"/>
          <a:srcRect/>
          <a:stretch>
            <a:fillRect/>
          </a:stretch>
        </p:blipFill>
        <p:spPr bwMode="auto">
          <a:xfrm>
            <a:off x="381000" y="2514600"/>
            <a:ext cx="2193925" cy="21939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836613" y="785813"/>
            <a:ext cx="7818437" cy="776287"/>
          </a:xfrm>
          <a:prstGeom prst="rect">
            <a:avLst/>
          </a:prstGeom>
          <a:noFill/>
          <a:ln w="9525">
            <a:noFill/>
            <a:miter lim="800000"/>
            <a:headEnd/>
            <a:tailEnd/>
          </a:ln>
          <a:effectLst/>
        </p:spPr>
        <p:txBody>
          <a:bodyPr lIns="92075" tIns="46038" rIns="92075" bIns="46038" anchor="ctr"/>
          <a:lstStyle/>
          <a:p>
            <a:pPr eaLnBrk="1" hangingPunct="1"/>
            <a:r>
              <a:rPr lang="en-US" altLang="ja-JP" sz="3600" u="sng">
                <a:latin typeface="Basic Sans Light SF" pitchFamily="2" charset="0"/>
                <a:ea typeface="Arial Unicode MS" pitchFamily="34" charset="-128"/>
                <a:cs typeface="Arial Unicode MS" pitchFamily="34" charset="-128"/>
              </a:rPr>
              <a:t>Yellow=Reactivity Hazard</a:t>
            </a:r>
            <a:br>
              <a:rPr lang="en-US" altLang="ja-JP" sz="3600" u="sng">
                <a:latin typeface="Basic Sans Light SF" pitchFamily="2" charset="0"/>
                <a:ea typeface="Arial Unicode MS" pitchFamily="34" charset="-128"/>
                <a:cs typeface="Arial Unicode MS" pitchFamily="34" charset="-128"/>
              </a:rPr>
            </a:br>
            <a:endParaRPr lang="en-US" altLang="ja-JP" sz="3600" u="sng">
              <a:latin typeface="Basic Sans Light SF" pitchFamily="2" charset="0"/>
              <a:ea typeface="Arial Unicode MS" pitchFamily="34" charset="-128"/>
              <a:cs typeface="Arial Unicode MS" pitchFamily="34" charset="-128"/>
            </a:endParaRPr>
          </a:p>
        </p:txBody>
      </p:sp>
      <p:sp>
        <p:nvSpPr>
          <p:cNvPr id="40965" name="Rectangle 5"/>
          <p:cNvSpPr>
            <a:spLocks noChangeArrowheads="1"/>
          </p:cNvSpPr>
          <p:nvPr/>
        </p:nvSpPr>
        <p:spPr bwMode="auto">
          <a:xfrm>
            <a:off x="609600" y="1828800"/>
            <a:ext cx="5867400" cy="4708981"/>
          </a:xfrm>
          <a:prstGeom prst="rect">
            <a:avLst/>
          </a:prstGeom>
          <a:noFill/>
          <a:ln w="9525">
            <a:noFill/>
            <a:miter lim="800000"/>
            <a:headEnd/>
            <a:tailEnd/>
          </a:ln>
          <a:effectLst/>
        </p:spPr>
        <p:txBody>
          <a:bodyPr>
            <a:spAutoFit/>
          </a:bodyPr>
          <a:lstStyle/>
          <a:p>
            <a:pPr eaLnBrk="1" hangingPunct="1"/>
            <a:r>
              <a:rPr lang="en-US" altLang="en-US" sz="2000" i="1" dirty="0">
                <a:ea typeface="Arial Unicode MS" pitchFamily="34" charset="-128"/>
                <a:cs typeface="Arial Unicode MS" pitchFamily="34" charset="-128"/>
              </a:rPr>
              <a:t/>
            </a:r>
            <a:br>
              <a:rPr lang="en-US" altLang="en-US" sz="2000" i="1" dirty="0">
                <a:ea typeface="Arial Unicode MS" pitchFamily="34" charset="-128"/>
                <a:cs typeface="Arial Unicode MS" pitchFamily="34" charset="-128"/>
              </a:rPr>
            </a:br>
            <a:r>
              <a:rPr lang="en-US" altLang="en-US" sz="2000" b="1" dirty="0">
                <a:ea typeface="Arial Unicode MS" pitchFamily="34" charset="-128"/>
                <a:cs typeface="Arial Unicode MS" pitchFamily="34" charset="-128"/>
              </a:rPr>
              <a:t>4</a:t>
            </a:r>
            <a:r>
              <a:rPr lang="en-US" altLang="en-US" sz="2000" dirty="0">
                <a:ea typeface="Arial Unicode MS" pitchFamily="34" charset="-128"/>
                <a:cs typeface="Arial Unicode MS" pitchFamily="34" charset="-128"/>
              </a:rPr>
              <a:t>-Material is capable of explosion or detonation at normal temperature and pressure.</a:t>
            </a:r>
            <a:br>
              <a:rPr lang="en-US" altLang="en-US" sz="2000" dirty="0">
                <a:ea typeface="Arial Unicode MS" pitchFamily="34" charset="-128"/>
                <a:cs typeface="Arial Unicode MS" pitchFamily="34" charset="-128"/>
              </a:rPr>
            </a:br>
            <a:r>
              <a:rPr lang="en-US" altLang="en-US" sz="2000" dirty="0">
                <a:ea typeface="Arial Unicode MS" pitchFamily="34" charset="-128"/>
                <a:cs typeface="Arial Unicode MS" pitchFamily="34" charset="-128"/>
              </a:rPr>
              <a:t/>
            </a:r>
            <a:br>
              <a:rPr lang="en-US" altLang="en-US" sz="2000" dirty="0">
                <a:ea typeface="Arial Unicode MS" pitchFamily="34" charset="-128"/>
                <a:cs typeface="Arial Unicode MS" pitchFamily="34" charset="-128"/>
              </a:rPr>
            </a:br>
            <a:r>
              <a:rPr lang="en-US" altLang="en-US" sz="2000" b="1" dirty="0">
                <a:ea typeface="Arial Unicode MS" pitchFamily="34" charset="-128"/>
                <a:cs typeface="Arial Unicode MS" pitchFamily="34" charset="-128"/>
              </a:rPr>
              <a:t>3</a:t>
            </a:r>
            <a:r>
              <a:rPr lang="en-US" altLang="en-US" sz="2000" dirty="0">
                <a:ea typeface="Arial Unicode MS" pitchFamily="34" charset="-128"/>
                <a:cs typeface="Arial Unicode MS" pitchFamily="34" charset="-128"/>
              </a:rPr>
              <a:t>-Material is capable of explosion, but requires a strong initiating source, or the material reacts with water.</a:t>
            </a:r>
            <a:br>
              <a:rPr lang="en-US" altLang="en-US" sz="2000" dirty="0">
                <a:ea typeface="Arial Unicode MS" pitchFamily="34" charset="-128"/>
                <a:cs typeface="Arial Unicode MS" pitchFamily="34" charset="-128"/>
              </a:rPr>
            </a:br>
            <a:r>
              <a:rPr lang="en-US" altLang="en-US" sz="2000" dirty="0">
                <a:ea typeface="Arial Unicode MS" pitchFamily="34" charset="-128"/>
                <a:cs typeface="Arial Unicode MS" pitchFamily="34" charset="-128"/>
              </a:rPr>
              <a:t/>
            </a:r>
            <a:br>
              <a:rPr lang="en-US" altLang="en-US" sz="2000" dirty="0">
                <a:ea typeface="Arial Unicode MS" pitchFamily="34" charset="-128"/>
                <a:cs typeface="Arial Unicode MS" pitchFamily="34" charset="-128"/>
              </a:rPr>
            </a:br>
            <a:r>
              <a:rPr lang="en-US" altLang="en-US" sz="2000" b="1" dirty="0">
                <a:ea typeface="Arial Unicode MS" pitchFamily="34" charset="-128"/>
                <a:cs typeface="Arial Unicode MS" pitchFamily="34" charset="-128"/>
              </a:rPr>
              <a:t>2</a:t>
            </a:r>
            <a:r>
              <a:rPr lang="en-US" altLang="en-US" sz="2000" dirty="0">
                <a:ea typeface="Arial Unicode MS" pitchFamily="34" charset="-128"/>
                <a:cs typeface="Arial Unicode MS" pitchFamily="34" charset="-128"/>
              </a:rPr>
              <a:t>-Material undergoes violent chemical changes at elevated temperature and pressure.</a:t>
            </a:r>
            <a:br>
              <a:rPr lang="en-US" altLang="en-US" sz="2000" dirty="0">
                <a:ea typeface="Arial Unicode MS" pitchFamily="34" charset="-128"/>
                <a:cs typeface="Arial Unicode MS" pitchFamily="34" charset="-128"/>
              </a:rPr>
            </a:br>
            <a:r>
              <a:rPr lang="en-US" altLang="en-US" sz="2000" dirty="0">
                <a:ea typeface="Arial Unicode MS" pitchFamily="34" charset="-128"/>
                <a:cs typeface="Arial Unicode MS" pitchFamily="34" charset="-128"/>
              </a:rPr>
              <a:t/>
            </a:r>
            <a:br>
              <a:rPr lang="en-US" altLang="en-US" sz="2000" dirty="0">
                <a:ea typeface="Arial Unicode MS" pitchFamily="34" charset="-128"/>
                <a:cs typeface="Arial Unicode MS" pitchFamily="34" charset="-128"/>
              </a:rPr>
            </a:br>
            <a:r>
              <a:rPr lang="en-US" altLang="en-US" sz="2000" b="1" dirty="0">
                <a:ea typeface="Arial Unicode MS" pitchFamily="34" charset="-128"/>
                <a:cs typeface="Arial Unicode MS" pitchFamily="34" charset="-128"/>
              </a:rPr>
              <a:t>1</a:t>
            </a:r>
            <a:r>
              <a:rPr lang="en-US" altLang="en-US" sz="2000" dirty="0">
                <a:ea typeface="Arial Unicode MS" pitchFamily="34" charset="-128"/>
                <a:cs typeface="Arial Unicode MS" pitchFamily="34" charset="-128"/>
              </a:rPr>
              <a:t>-Normally stable, but can become unstable at elevated temperatures.</a:t>
            </a:r>
            <a:br>
              <a:rPr lang="en-US" altLang="en-US" sz="2000" dirty="0">
                <a:ea typeface="Arial Unicode MS" pitchFamily="34" charset="-128"/>
                <a:cs typeface="Arial Unicode MS" pitchFamily="34" charset="-128"/>
              </a:rPr>
            </a:br>
            <a:r>
              <a:rPr lang="en-US" altLang="en-US" sz="2000" dirty="0">
                <a:ea typeface="Arial Unicode MS" pitchFamily="34" charset="-128"/>
                <a:cs typeface="Arial Unicode MS" pitchFamily="34" charset="-128"/>
              </a:rPr>
              <a:t/>
            </a:r>
            <a:br>
              <a:rPr lang="en-US" altLang="en-US" sz="2000" dirty="0">
                <a:ea typeface="Arial Unicode MS" pitchFamily="34" charset="-128"/>
                <a:cs typeface="Arial Unicode MS" pitchFamily="34" charset="-128"/>
              </a:rPr>
            </a:br>
            <a:r>
              <a:rPr lang="en-US" altLang="en-US" sz="2000" b="1" dirty="0">
                <a:ea typeface="Arial Unicode MS" pitchFamily="34" charset="-128"/>
                <a:cs typeface="Arial Unicode MS" pitchFamily="34" charset="-128"/>
              </a:rPr>
              <a:t>0</a:t>
            </a:r>
            <a:r>
              <a:rPr lang="en-US" altLang="en-US" sz="2000" dirty="0">
                <a:ea typeface="Arial Unicode MS" pitchFamily="34" charset="-128"/>
                <a:cs typeface="Arial Unicode MS" pitchFamily="34" charset="-128"/>
              </a:rPr>
              <a:t>-Normally stable.</a:t>
            </a:r>
            <a:r>
              <a:rPr lang="en-US" altLang="en-US" sz="2000" dirty="0"/>
              <a:t> </a:t>
            </a:r>
          </a:p>
        </p:txBody>
      </p:sp>
      <p:pic>
        <p:nvPicPr>
          <p:cNvPr id="40966" name="Picture 6" descr="{short description of image}"/>
          <p:cNvPicPr>
            <a:picLocks noChangeAspect="1" noChangeArrowheads="1"/>
          </p:cNvPicPr>
          <p:nvPr/>
        </p:nvPicPr>
        <p:blipFill>
          <a:blip r:embed="rId2" r:link="rId3" cstate="print"/>
          <a:srcRect/>
          <a:stretch>
            <a:fillRect/>
          </a:stretch>
        </p:blipFill>
        <p:spPr bwMode="auto">
          <a:xfrm>
            <a:off x="6324600" y="2667000"/>
            <a:ext cx="2362200" cy="2362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bwMode="auto">
          <a:xfrm>
            <a:off x="285720" y="384175"/>
            <a:ext cx="8534400" cy="901685"/>
          </a:xfrm>
          <a:ln w="9525"/>
        </p:spPr>
        <p:txBody>
          <a:bodyPr wrap="square" lIns="91440" tIns="45720" rIns="91440" bIns="45720" numCol="1" anchor="ctr" compatLnSpc="1">
            <a:prstTxWarp prst="textNoShape">
              <a:avLst/>
            </a:prstTxWarp>
            <a:noAutofit/>
          </a:bodyPr>
          <a:lstStyle/>
          <a:p>
            <a:pPr eaLnBrk="1" hangingPunct="1">
              <a:defRPr/>
            </a:pPr>
            <a:r>
              <a:rPr sz="3200" b="1" i="1" smtClean="0">
                <a:ln>
                  <a:noFill/>
                </a:ln>
                <a:solidFill>
                  <a:srgbClr val="0070C0"/>
                </a:solidFill>
                <a:effectLst>
                  <a:outerShdw blurRad="38100" dist="38100" dir="2700000" algn="tl">
                    <a:srgbClr val="000000">
                      <a:alpha val="43137"/>
                    </a:srgbClr>
                  </a:outerShdw>
                </a:effectLst>
                <a:latin typeface="+mn-lt"/>
                <a:cs typeface="Times New Roman" pitchFamily="18" charset="0"/>
              </a:rPr>
              <a:t>From Cradle to Grave </a:t>
            </a:r>
            <a:r>
              <a:rPr sz="2800" b="1" i="1" smtClean="0">
                <a:ln>
                  <a:noFill/>
                </a:ln>
                <a:solidFill>
                  <a:srgbClr val="0070C0"/>
                </a:solidFill>
                <a:effectLst>
                  <a:outerShdw blurRad="38100" dist="38100" dir="2700000" algn="tl">
                    <a:srgbClr val="000000">
                      <a:alpha val="43137"/>
                    </a:srgbClr>
                  </a:outerShdw>
                </a:effectLst>
                <a:latin typeface="+mn-lt"/>
                <a:cs typeface="Times New Roman" pitchFamily="18" charset="0"/>
              </a:rPr>
              <a:t/>
            </a:r>
            <a:br>
              <a:rPr sz="2800" b="1" i="1" smtClean="0">
                <a:ln>
                  <a:noFill/>
                </a:ln>
                <a:solidFill>
                  <a:srgbClr val="0070C0"/>
                </a:solidFill>
                <a:effectLst>
                  <a:outerShdw blurRad="38100" dist="38100" dir="2700000" algn="tl">
                    <a:srgbClr val="000000">
                      <a:alpha val="43137"/>
                    </a:srgbClr>
                  </a:outerShdw>
                </a:effectLst>
                <a:latin typeface="+mn-lt"/>
                <a:cs typeface="Times New Roman" pitchFamily="18" charset="0"/>
              </a:rPr>
            </a:br>
            <a:r>
              <a:rPr sz="2000" b="1" smtClean="0">
                <a:ln>
                  <a:noFill/>
                </a:ln>
                <a:solidFill>
                  <a:srgbClr val="0070C0"/>
                </a:solidFill>
                <a:effectLst>
                  <a:outerShdw blurRad="38100" dist="38100" dir="2700000" algn="tl">
                    <a:srgbClr val="000000">
                      <a:alpha val="43137"/>
                    </a:srgbClr>
                  </a:outerShdw>
                </a:effectLst>
                <a:latin typeface="+mn-lt"/>
                <a:cs typeface="Times New Roman" pitchFamily="18" charset="0"/>
              </a:rPr>
              <a:t>Dalam Pengawasan Kegiatan Pengelolaan Limbah B3 </a:t>
            </a:r>
          </a:p>
        </p:txBody>
      </p:sp>
      <p:sp>
        <p:nvSpPr>
          <p:cNvPr id="20483" name="Content Placeholder 2"/>
          <p:cNvSpPr>
            <a:spLocks noGrp="1"/>
          </p:cNvSpPr>
          <p:nvPr>
            <p:ph idx="4294967295"/>
          </p:nvPr>
        </p:nvSpPr>
        <p:spPr>
          <a:xfrm>
            <a:off x="500034" y="1600200"/>
            <a:ext cx="8143932" cy="4267200"/>
          </a:xfrm>
        </p:spPr>
        <p:txBody>
          <a:bodyPr>
            <a:normAutofit/>
          </a:bodyPr>
          <a:lstStyle/>
          <a:p>
            <a:pPr eaLnBrk="1" hangingPunct="1">
              <a:lnSpc>
                <a:spcPct val="80000"/>
              </a:lnSpc>
              <a:buClr>
                <a:srgbClr val="00B050"/>
              </a:buClr>
              <a:buFont typeface="Wingdings" pitchFamily="2" charset="2"/>
              <a:buChar char="Ø"/>
            </a:pPr>
            <a:r>
              <a:rPr lang="en-US" sz="2400" dirty="0" err="1" smtClean="0">
                <a:cs typeface="Times New Roman" pitchFamily="18" charset="0"/>
              </a:rPr>
              <a:t>Limbah</a:t>
            </a:r>
            <a:r>
              <a:rPr lang="en-US" sz="2400" dirty="0" smtClean="0">
                <a:cs typeface="Times New Roman" pitchFamily="18" charset="0"/>
              </a:rPr>
              <a:t> B3 </a:t>
            </a:r>
            <a:r>
              <a:rPr lang="en-US" sz="2400" dirty="0" err="1" smtClean="0">
                <a:cs typeface="Times New Roman" pitchFamily="18" charset="0"/>
              </a:rPr>
              <a:t>selalu</a:t>
            </a:r>
            <a:r>
              <a:rPr lang="en-US" sz="2400" dirty="0" smtClean="0">
                <a:cs typeface="Times New Roman" pitchFamily="18" charset="0"/>
              </a:rPr>
              <a:t> </a:t>
            </a:r>
            <a:r>
              <a:rPr lang="en-US" sz="2400" dirty="0" err="1" smtClean="0">
                <a:cs typeface="Times New Roman" pitchFamily="18" charset="0"/>
              </a:rPr>
              <a:t>diawasi</a:t>
            </a:r>
            <a:r>
              <a:rPr lang="en-US" sz="2400" dirty="0" smtClean="0">
                <a:cs typeface="Times New Roman" pitchFamily="18" charset="0"/>
              </a:rPr>
              <a:t> </a:t>
            </a:r>
            <a:r>
              <a:rPr lang="en-US" sz="2400" dirty="0" err="1" smtClean="0">
                <a:cs typeface="Times New Roman" pitchFamily="18" charset="0"/>
              </a:rPr>
              <a:t>mulai</a:t>
            </a:r>
            <a:r>
              <a:rPr lang="en-US" sz="2400" dirty="0" smtClean="0">
                <a:cs typeface="Times New Roman" pitchFamily="18" charset="0"/>
              </a:rPr>
              <a:t> </a:t>
            </a:r>
            <a:r>
              <a:rPr lang="en-US" sz="2400" dirty="0" err="1" smtClean="0">
                <a:cs typeface="Times New Roman" pitchFamily="18" charset="0"/>
              </a:rPr>
              <a:t>dari</a:t>
            </a:r>
            <a:r>
              <a:rPr lang="en-US" sz="2400" dirty="0" smtClean="0">
                <a:cs typeface="Times New Roman" pitchFamily="18" charset="0"/>
              </a:rPr>
              <a:t> </a:t>
            </a:r>
            <a:r>
              <a:rPr lang="en-US" sz="2400" dirty="0" err="1" smtClean="0">
                <a:cs typeface="Times New Roman" pitchFamily="18" charset="0"/>
              </a:rPr>
              <a:t>saat</a:t>
            </a:r>
            <a:r>
              <a:rPr lang="en-US" sz="2400" dirty="0" smtClean="0">
                <a:cs typeface="Times New Roman" pitchFamily="18" charset="0"/>
              </a:rPr>
              <a:t> </a:t>
            </a:r>
            <a:r>
              <a:rPr lang="en-US" sz="2400" dirty="0" err="1" smtClean="0">
                <a:cs typeface="Times New Roman" pitchFamily="18" charset="0"/>
              </a:rPr>
              <a:t>dihasilkan</a:t>
            </a:r>
            <a:r>
              <a:rPr lang="en-US" sz="2400" dirty="0" smtClean="0">
                <a:cs typeface="Times New Roman" pitchFamily="18" charset="0"/>
              </a:rPr>
              <a:t> </a:t>
            </a:r>
            <a:r>
              <a:rPr lang="en-US" sz="2400" dirty="0" err="1" smtClean="0">
                <a:cs typeface="Times New Roman" pitchFamily="18" charset="0"/>
              </a:rPr>
              <a:t>sampai</a:t>
            </a:r>
            <a:r>
              <a:rPr lang="en-US" sz="2400" dirty="0" smtClean="0">
                <a:cs typeface="Times New Roman" pitchFamily="18" charset="0"/>
              </a:rPr>
              <a:t> </a:t>
            </a:r>
            <a:r>
              <a:rPr lang="en-US" sz="2400" dirty="0" err="1" smtClean="0">
                <a:cs typeface="Times New Roman" pitchFamily="18" charset="0"/>
              </a:rPr>
              <a:t>dengan</a:t>
            </a:r>
            <a:r>
              <a:rPr lang="en-US" sz="2400" dirty="0" smtClean="0">
                <a:cs typeface="Times New Roman" pitchFamily="18" charset="0"/>
              </a:rPr>
              <a:t> </a:t>
            </a:r>
            <a:r>
              <a:rPr lang="en-US" sz="2400" dirty="0" err="1" smtClean="0">
                <a:cs typeface="Times New Roman" pitchFamily="18" charset="0"/>
              </a:rPr>
              <a:t>tujuan</a:t>
            </a:r>
            <a:r>
              <a:rPr lang="en-US" sz="2400" dirty="0" smtClean="0">
                <a:cs typeface="Times New Roman" pitchFamily="18" charset="0"/>
              </a:rPr>
              <a:t> </a:t>
            </a:r>
            <a:r>
              <a:rPr lang="en-US" sz="2400" dirty="0" err="1" smtClean="0">
                <a:cs typeface="Times New Roman" pitchFamily="18" charset="0"/>
              </a:rPr>
              <a:t>akhir</a:t>
            </a:r>
            <a:r>
              <a:rPr lang="en-US" sz="2400" dirty="0" smtClean="0">
                <a:cs typeface="Times New Roman" pitchFamily="18" charset="0"/>
              </a:rPr>
              <a:t> </a:t>
            </a:r>
            <a:r>
              <a:rPr lang="en-US" sz="2400" dirty="0" err="1" smtClean="0">
                <a:cs typeface="Times New Roman" pitchFamily="18" charset="0"/>
              </a:rPr>
              <a:t>pengelolaannya</a:t>
            </a:r>
            <a:r>
              <a:rPr lang="en-US" sz="2400" dirty="0" smtClean="0">
                <a:cs typeface="Times New Roman" pitchFamily="18" charset="0"/>
              </a:rPr>
              <a:t>;</a:t>
            </a:r>
          </a:p>
          <a:p>
            <a:pPr eaLnBrk="1" hangingPunct="1">
              <a:lnSpc>
                <a:spcPct val="80000"/>
              </a:lnSpc>
              <a:buClr>
                <a:srgbClr val="00B050"/>
              </a:buClr>
              <a:buFont typeface="Wingdings" pitchFamily="2" charset="2"/>
              <a:buChar char="Ø"/>
            </a:pPr>
            <a:endParaRPr lang="en-US" sz="2400" dirty="0" smtClean="0">
              <a:cs typeface="Times New Roman" pitchFamily="18" charset="0"/>
            </a:endParaRPr>
          </a:p>
          <a:p>
            <a:pPr eaLnBrk="1" hangingPunct="1">
              <a:lnSpc>
                <a:spcPct val="80000"/>
              </a:lnSpc>
              <a:buClr>
                <a:srgbClr val="00B050"/>
              </a:buClr>
              <a:buFont typeface="Wingdings" pitchFamily="2" charset="2"/>
              <a:buChar char="Ø"/>
            </a:pPr>
            <a:r>
              <a:rPr lang="en-US" sz="2400" dirty="0" err="1" smtClean="0">
                <a:cs typeface="Times New Roman" pitchFamily="18" charset="0"/>
              </a:rPr>
              <a:t>Setiap</a:t>
            </a:r>
            <a:r>
              <a:rPr lang="en-US" sz="2400" dirty="0" smtClean="0">
                <a:cs typeface="Times New Roman" pitchFamily="18" charset="0"/>
              </a:rPr>
              <a:t> </a:t>
            </a:r>
            <a:r>
              <a:rPr lang="en-US" sz="2400" dirty="0" err="1" smtClean="0">
                <a:cs typeface="Times New Roman" pitchFamily="18" charset="0"/>
              </a:rPr>
              <a:t>limbah</a:t>
            </a:r>
            <a:r>
              <a:rPr lang="en-US" sz="2400" dirty="0" smtClean="0">
                <a:cs typeface="Times New Roman" pitchFamily="18" charset="0"/>
              </a:rPr>
              <a:t> B3 </a:t>
            </a:r>
            <a:r>
              <a:rPr lang="en-US" sz="2400" dirty="0" err="1" smtClean="0">
                <a:cs typeface="Times New Roman" pitchFamily="18" charset="0"/>
              </a:rPr>
              <a:t>harus</a:t>
            </a:r>
            <a:r>
              <a:rPr lang="en-US" sz="2400" dirty="0" smtClean="0">
                <a:cs typeface="Times New Roman" pitchFamily="18" charset="0"/>
              </a:rPr>
              <a:t> </a:t>
            </a:r>
            <a:r>
              <a:rPr lang="en-US" sz="2400" dirty="0" err="1" smtClean="0">
                <a:cs typeface="Times New Roman" pitchFamily="18" charset="0"/>
              </a:rPr>
              <a:t>memiliki</a:t>
            </a:r>
            <a:r>
              <a:rPr lang="en-US" sz="2400" dirty="0" smtClean="0">
                <a:cs typeface="Times New Roman" pitchFamily="18" charset="0"/>
              </a:rPr>
              <a:t> </a:t>
            </a:r>
            <a:r>
              <a:rPr lang="en-US" sz="2400" dirty="0" err="1" smtClean="0">
                <a:cs typeface="Times New Roman" pitchFamily="18" charset="0"/>
              </a:rPr>
              <a:t>tujuan</a:t>
            </a:r>
            <a:r>
              <a:rPr lang="en-US" sz="2400" dirty="0" smtClean="0">
                <a:cs typeface="Times New Roman" pitchFamily="18" charset="0"/>
              </a:rPr>
              <a:t> </a:t>
            </a:r>
            <a:r>
              <a:rPr lang="en-US" sz="2400" dirty="0" err="1" smtClean="0">
                <a:cs typeface="Times New Roman" pitchFamily="18" charset="0"/>
              </a:rPr>
              <a:t>akhir</a:t>
            </a:r>
            <a:r>
              <a:rPr lang="en-US" sz="2400" dirty="0" smtClean="0">
                <a:cs typeface="Times New Roman" pitchFamily="18" charset="0"/>
              </a:rPr>
              <a:t> </a:t>
            </a:r>
            <a:r>
              <a:rPr lang="en-US" sz="2400" dirty="0" err="1" smtClean="0">
                <a:cs typeface="Times New Roman" pitchFamily="18" charset="0"/>
              </a:rPr>
              <a:t>pengelolaan</a:t>
            </a:r>
            <a:r>
              <a:rPr lang="en-US" sz="2400" dirty="0" smtClean="0">
                <a:cs typeface="Times New Roman" pitchFamily="18" charset="0"/>
              </a:rPr>
              <a:t>;</a:t>
            </a:r>
          </a:p>
          <a:p>
            <a:pPr eaLnBrk="1" hangingPunct="1">
              <a:lnSpc>
                <a:spcPct val="80000"/>
              </a:lnSpc>
              <a:buClr>
                <a:srgbClr val="00B050"/>
              </a:buClr>
              <a:buFont typeface="Wingdings" pitchFamily="2" charset="2"/>
              <a:buChar char="Ø"/>
            </a:pPr>
            <a:endParaRPr lang="en-US" sz="2400" dirty="0" smtClean="0">
              <a:cs typeface="Times New Roman" pitchFamily="18" charset="0"/>
            </a:endParaRPr>
          </a:p>
          <a:p>
            <a:pPr eaLnBrk="1" hangingPunct="1">
              <a:lnSpc>
                <a:spcPct val="80000"/>
              </a:lnSpc>
              <a:buClr>
                <a:srgbClr val="00B050"/>
              </a:buClr>
              <a:buFont typeface="Wingdings" pitchFamily="2" charset="2"/>
              <a:buChar char="Ø"/>
            </a:pPr>
            <a:r>
              <a:rPr lang="en-US" sz="2400" dirty="0" err="1" smtClean="0">
                <a:cs typeface="Times New Roman" pitchFamily="18" charset="0"/>
              </a:rPr>
              <a:t>Setiap</a:t>
            </a:r>
            <a:r>
              <a:rPr lang="en-US" sz="2400" dirty="0" smtClean="0">
                <a:cs typeface="Times New Roman" pitchFamily="18" charset="0"/>
              </a:rPr>
              <a:t> </a:t>
            </a:r>
            <a:r>
              <a:rPr lang="en-US" sz="2400" dirty="0" err="1" smtClean="0">
                <a:cs typeface="Times New Roman" pitchFamily="18" charset="0"/>
              </a:rPr>
              <a:t>pelaku</a:t>
            </a:r>
            <a:r>
              <a:rPr lang="en-US" sz="2400" dirty="0" smtClean="0">
                <a:cs typeface="Times New Roman" pitchFamily="18" charset="0"/>
              </a:rPr>
              <a:t> </a:t>
            </a:r>
            <a:r>
              <a:rPr lang="en-US" sz="2400" dirty="0" err="1" smtClean="0">
                <a:cs typeface="Times New Roman" pitchFamily="18" charset="0"/>
              </a:rPr>
              <a:t>kegiatan</a:t>
            </a:r>
            <a:r>
              <a:rPr lang="en-US" sz="2400" dirty="0" smtClean="0">
                <a:cs typeface="Times New Roman" pitchFamily="18" charset="0"/>
              </a:rPr>
              <a:t> </a:t>
            </a:r>
            <a:r>
              <a:rPr lang="en-US" sz="2400" dirty="0" err="1" smtClean="0">
                <a:cs typeface="Times New Roman" pitchFamily="18" charset="0"/>
              </a:rPr>
              <a:t>pengelolaan</a:t>
            </a:r>
            <a:r>
              <a:rPr lang="en-US" sz="2400" dirty="0" smtClean="0">
                <a:cs typeface="Times New Roman" pitchFamily="18" charset="0"/>
              </a:rPr>
              <a:t> </a:t>
            </a:r>
            <a:r>
              <a:rPr lang="en-US" sz="2400" dirty="0" err="1" smtClean="0">
                <a:cs typeface="Times New Roman" pitchFamily="18" charset="0"/>
              </a:rPr>
              <a:t>limbah</a:t>
            </a:r>
            <a:r>
              <a:rPr lang="en-US" sz="2400" dirty="0" smtClean="0">
                <a:cs typeface="Times New Roman" pitchFamily="18" charset="0"/>
              </a:rPr>
              <a:t> B3 </a:t>
            </a:r>
            <a:r>
              <a:rPr lang="en-US" sz="2400" dirty="0" err="1" smtClean="0">
                <a:cs typeface="Times New Roman" pitchFamily="18" charset="0"/>
              </a:rPr>
              <a:t>harus</a:t>
            </a:r>
            <a:r>
              <a:rPr lang="en-US" sz="2400" dirty="0" smtClean="0">
                <a:cs typeface="Times New Roman" pitchFamily="18" charset="0"/>
              </a:rPr>
              <a:t> </a:t>
            </a:r>
            <a:r>
              <a:rPr lang="en-US" sz="2400" dirty="0" err="1" smtClean="0">
                <a:cs typeface="Times New Roman" pitchFamily="18" charset="0"/>
              </a:rPr>
              <a:t>memenuhi</a:t>
            </a:r>
            <a:r>
              <a:rPr lang="en-US" sz="2400" dirty="0" smtClean="0">
                <a:cs typeface="Times New Roman" pitchFamily="18" charset="0"/>
              </a:rPr>
              <a:t> </a:t>
            </a:r>
            <a:r>
              <a:rPr lang="en-US" sz="2400" dirty="0" err="1" smtClean="0">
                <a:cs typeface="Times New Roman" pitchFamily="18" charset="0"/>
              </a:rPr>
              <a:t>ketentuan</a:t>
            </a:r>
            <a:r>
              <a:rPr lang="en-US" sz="2400" dirty="0" smtClean="0">
                <a:cs typeface="Times New Roman" pitchFamily="18" charset="0"/>
              </a:rPr>
              <a:t> </a:t>
            </a:r>
            <a:r>
              <a:rPr lang="en-US" sz="2400" dirty="0" err="1" smtClean="0">
                <a:cs typeface="Times New Roman" pitchFamily="18" charset="0"/>
              </a:rPr>
              <a:t>dan</a:t>
            </a:r>
            <a:r>
              <a:rPr lang="en-US" sz="2400" dirty="0" smtClean="0">
                <a:cs typeface="Times New Roman" pitchFamily="18" charset="0"/>
              </a:rPr>
              <a:t> </a:t>
            </a:r>
            <a:r>
              <a:rPr lang="en-US" sz="2400" dirty="0" err="1" smtClean="0">
                <a:cs typeface="Times New Roman" pitchFamily="18" charset="0"/>
              </a:rPr>
              <a:t>persyaratan</a:t>
            </a:r>
            <a:r>
              <a:rPr lang="en-US" sz="2400" dirty="0" smtClean="0">
                <a:cs typeface="Times New Roman" pitchFamily="18" charset="0"/>
              </a:rPr>
              <a:t> yang </a:t>
            </a:r>
            <a:r>
              <a:rPr lang="en-US" sz="2400" dirty="0" err="1" smtClean="0">
                <a:cs typeface="Times New Roman" pitchFamily="18" charset="0"/>
              </a:rPr>
              <a:t>ditetapkan</a:t>
            </a:r>
            <a:r>
              <a:rPr lang="en-US" sz="2400" dirty="0" smtClean="0">
                <a:cs typeface="Times New Roman" pitchFamily="18" charset="0"/>
              </a:rPr>
              <a:t> </a:t>
            </a:r>
            <a:r>
              <a:rPr lang="en-US" sz="2400" dirty="0" err="1" smtClean="0">
                <a:cs typeface="Times New Roman" pitchFamily="18" charset="0"/>
              </a:rPr>
              <a:t>termasuk</a:t>
            </a:r>
            <a:r>
              <a:rPr lang="en-US" sz="2400" dirty="0" smtClean="0">
                <a:cs typeface="Times New Roman" pitchFamily="18" charset="0"/>
              </a:rPr>
              <a:t> </a:t>
            </a:r>
            <a:r>
              <a:rPr lang="en-US" sz="2400" dirty="0" err="1" smtClean="0">
                <a:cs typeface="Times New Roman" pitchFamily="18" charset="0"/>
              </a:rPr>
              <a:t>memiliki</a:t>
            </a:r>
            <a:r>
              <a:rPr lang="en-US" sz="2400" dirty="0" smtClean="0">
                <a:cs typeface="Times New Roman" pitchFamily="18" charset="0"/>
              </a:rPr>
              <a:t> </a:t>
            </a:r>
            <a:r>
              <a:rPr lang="en-US" sz="2400" dirty="0" err="1" smtClean="0">
                <a:cs typeface="Times New Roman" pitchFamily="18" charset="0"/>
              </a:rPr>
              <a:t>izin</a:t>
            </a:r>
            <a:r>
              <a:rPr lang="en-US" sz="2400" dirty="0" smtClean="0">
                <a:cs typeface="Times New Roman" pitchFamily="18" charset="0"/>
              </a:rPr>
              <a:t> </a:t>
            </a:r>
            <a:r>
              <a:rPr lang="en-US" sz="2400" dirty="0" err="1" smtClean="0">
                <a:cs typeface="Times New Roman" pitchFamily="18" charset="0"/>
              </a:rPr>
              <a:t>sesuai</a:t>
            </a:r>
            <a:r>
              <a:rPr lang="en-US" sz="2400" dirty="0" smtClean="0">
                <a:cs typeface="Times New Roman" pitchFamily="18" charset="0"/>
              </a:rPr>
              <a:t> </a:t>
            </a:r>
            <a:r>
              <a:rPr lang="en-US" sz="2400" dirty="0" err="1" smtClean="0">
                <a:cs typeface="Times New Roman" pitchFamily="18" charset="0"/>
              </a:rPr>
              <a:t>kegiatan</a:t>
            </a:r>
            <a:r>
              <a:rPr lang="en-US" sz="2400" dirty="0" smtClean="0">
                <a:cs typeface="Times New Roman" pitchFamily="18" charset="0"/>
              </a:rPr>
              <a:t> </a:t>
            </a:r>
            <a:r>
              <a:rPr lang="en-US" sz="2400" dirty="0" err="1" smtClean="0">
                <a:cs typeface="Times New Roman" pitchFamily="18" charset="0"/>
              </a:rPr>
              <a:t>pengelolaan</a:t>
            </a:r>
            <a:r>
              <a:rPr lang="en-US" sz="2400" dirty="0" smtClean="0">
                <a:cs typeface="Times New Roman" pitchFamily="18" charset="0"/>
              </a:rPr>
              <a:t> </a:t>
            </a:r>
            <a:r>
              <a:rPr lang="en-US" sz="2400" dirty="0" err="1" smtClean="0">
                <a:cs typeface="Times New Roman" pitchFamily="18" charset="0"/>
              </a:rPr>
              <a:t>limbah</a:t>
            </a:r>
            <a:r>
              <a:rPr lang="en-US" sz="2400" dirty="0" smtClean="0">
                <a:cs typeface="Times New Roman" pitchFamily="18" charset="0"/>
              </a:rPr>
              <a:t> B3 yang </a:t>
            </a:r>
            <a:r>
              <a:rPr lang="en-US" sz="2400" dirty="0" err="1" smtClean="0">
                <a:cs typeface="Times New Roman" pitchFamily="18" charset="0"/>
              </a:rPr>
              <a:t>dilakukan</a:t>
            </a:r>
            <a:r>
              <a:rPr lang="en-US" sz="2400" dirty="0" smtClean="0">
                <a:cs typeface="Times New Roman" pitchFamily="18" charset="0"/>
              </a:rPr>
              <a:t>;</a:t>
            </a:r>
          </a:p>
          <a:p>
            <a:pPr eaLnBrk="1" hangingPunct="1">
              <a:lnSpc>
                <a:spcPct val="80000"/>
              </a:lnSpc>
              <a:buClr>
                <a:srgbClr val="00B050"/>
              </a:buClr>
              <a:buFont typeface="Wingdings" pitchFamily="2" charset="2"/>
              <a:buChar char="Ø"/>
            </a:pPr>
            <a:endParaRPr lang="en-US" sz="2400" dirty="0" smtClean="0">
              <a:cs typeface="Times New Roman" pitchFamily="18" charset="0"/>
            </a:endParaRPr>
          </a:p>
          <a:p>
            <a:pPr eaLnBrk="1" hangingPunct="1">
              <a:lnSpc>
                <a:spcPct val="80000"/>
              </a:lnSpc>
              <a:buClr>
                <a:srgbClr val="00B050"/>
              </a:buClr>
              <a:buFont typeface="Wingdings" pitchFamily="2" charset="2"/>
              <a:buChar char="Ø"/>
            </a:pPr>
            <a:r>
              <a:rPr lang="en-US" sz="2400" dirty="0" err="1" smtClean="0">
                <a:cs typeface="Times New Roman" pitchFamily="18" charset="0"/>
              </a:rPr>
              <a:t>Secara</a:t>
            </a:r>
            <a:r>
              <a:rPr lang="en-US" sz="2400" dirty="0" smtClean="0">
                <a:cs typeface="Times New Roman" pitchFamily="18" charset="0"/>
              </a:rPr>
              <a:t> </a:t>
            </a:r>
            <a:r>
              <a:rPr lang="en-US" sz="2400" dirty="0" err="1" smtClean="0">
                <a:cs typeface="Times New Roman" pitchFamily="18" charset="0"/>
              </a:rPr>
              <a:t>khusus</a:t>
            </a:r>
            <a:r>
              <a:rPr lang="en-US" sz="2400" dirty="0" smtClean="0">
                <a:cs typeface="Times New Roman" pitchFamily="18" charset="0"/>
              </a:rPr>
              <a:t>, </a:t>
            </a:r>
            <a:r>
              <a:rPr lang="en-US" sz="2400" dirty="0" err="1" smtClean="0">
                <a:cs typeface="Times New Roman" pitchFamily="18" charset="0"/>
              </a:rPr>
              <a:t>mekanisme</a:t>
            </a:r>
            <a:r>
              <a:rPr lang="en-US" sz="2400" dirty="0" smtClean="0">
                <a:cs typeface="Times New Roman" pitchFamily="18" charset="0"/>
              </a:rPr>
              <a:t> </a:t>
            </a:r>
            <a:r>
              <a:rPr lang="en-US" sz="2400" dirty="0" err="1" smtClean="0">
                <a:cs typeface="Times New Roman" pitchFamily="18" charset="0"/>
              </a:rPr>
              <a:t>pengawasan</a:t>
            </a:r>
            <a:r>
              <a:rPr lang="en-US" sz="2400" dirty="0" smtClean="0">
                <a:cs typeface="Times New Roman" pitchFamily="18" charset="0"/>
              </a:rPr>
              <a:t> </a:t>
            </a:r>
            <a:r>
              <a:rPr lang="en-US" sz="2400" dirty="0" err="1" smtClean="0">
                <a:cs typeface="Times New Roman" pitchFamily="18" charset="0"/>
              </a:rPr>
              <a:t>perpindahan</a:t>
            </a:r>
            <a:r>
              <a:rPr lang="en-US" sz="2400" dirty="0" smtClean="0">
                <a:cs typeface="Times New Roman" pitchFamily="18" charset="0"/>
              </a:rPr>
              <a:t> </a:t>
            </a:r>
            <a:r>
              <a:rPr lang="en-US" sz="2400" dirty="0" err="1" smtClean="0">
                <a:cs typeface="Times New Roman" pitchFamily="18" charset="0"/>
              </a:rPr>
              <a:t>limbah</a:t>
            </a:r>
            <a:r>
              <a:rPr lang="en-US" sz="2400" dirty="0" smtClean="0">
                <a:cs typeface="Times New Roman" pitchFamily="18" charset="0"/>
              </a:rPr>
              <a:t> B3 </a:t>
            </a:r>
            <a:r>
              <a:rPr lang="en-US" sz="2400" dirty="0" err="1" smtClean="0">
                <a:cs typeface="Times New Roman" pitchFamily="18" charset="0"/>
              </a:rPr>
              <a:t>dilakukan</a:t>
            </a:r>
            <a:r>
              <a:rPr lang="en-US" sz="2400" dirty="0" smtClean="0">
                <a:cs typeface="Times New Roman" pitchFamily="18" charset="0"/>
              </a:rPr>
              <a:t> </a:t>
            </a:r>
            <a:r>
              <a:rPr lang="en-US" sz="2400" dirty="0" err="1" smtClean="0">
                <a:cs typeface="Times New Roman" pitchFamily="18" charset="0"/>
              </a:rPr>
              <a:t>melalui</a:t>
            </a:r>
            <a:r>
              <a:rPr lang="en-US" sz="2400" dirty="0" smtClean="0">
                <a:cs typeface="Times New Roman" pitchFamily="18" charset="0"/>
              </a:rPr>
              <a:t> </a:t>
            </a:r>
            <a:r>
              <a:rPr lang="en-US" sz="2400" dirty="0" err="1" smtClean="0">
                <a:cs typeface="Times New Roman" pitchFamily="18" charset="0"/>
              </a:rPr>
              <a:t>sistem</a:t>
            </a:r>
            <a:r>
              <a:rPr lang="en-US" sz="2400" dirty="0" smtClean="0">
                <a:cs typeface="Times New Roman" pitchFamily="18" charset="0"/>
              </a:rPr>
              <a:t> </a:t>
            </a:r>
            <a:r>
              <a:rPr lang="en-US" sz="2400" dirty="0" err="1" smtClean="0">
                <a:cs typeface="Times New Roman" pitchFamily="18" charset="0"/>
              </a:rPr>
              <a:t>notifikasi</a:t>
            </a:r>
            <a:r>
              <a:rPr lang="en-US" sz="2400" dirty="0" smtClean="0">
                <a:cs typeface="Times New Roman" pitchFamily="18" charset="0"/>
              </a:rPr>
              <a:t>/ </a:t>
            </a:r>
            <a:r>
              <a:rPr lang="en-US" sz="2400" dirty="0" err="1" smtClean="0">
                <a:cs typeface="Times New Roman" pitchFamily="18" charset="0"/>
              </a:rPr>
              <a:t>dokumen</a:t>
            </a:r>
            <a:r>
              <a:rPr lang="en-US" sz="2400" dirty="0" smtClean="0">
                <a:cs typeface="Times New Roman" pitchFamily="18" charset="0"/>
              </a:rPr>
              <a:t> </a:t>
            </a:r>
            <a:r>
              <a:rPr lang="en-US" sz="2400" dirty="0" err="1" smtClean="0">
                <a:cs typeface="Times New Roman" pitchFamily="18" charset="0"/>
              </a:rPr>
              <a:t>limbah</a:t>
            </a:r>
            <a:r>
              <a:rPr lang="en-US" sz="2400" dirty="0" smtClean="0">
                <a:cs typeface="Times New Roman" pitchFamily="18" charset="0"/>
              </a:rPr>
              <a:t> B3;</a:t>
            </a:r>
            <a:endParaRPr lang="id-ID" sz="2400" dirty="0" smtClean="0">
              <a:cs typeface="Times New Roman" pitchFamily="18" charset="0"/>
            </a:endParaRPr>
          </a:p>
          <a:p>
            <a:pPr eaLnBrk="1" hangingPunct="1">
              <a:lnSpc>
                <a:spcPct val="80000"/>
              </a:lnSpc>
              <a:buClr>
                <a:srgbClr val="00B050"/>
              </a:buClr>
              <a:buFont typeface="Wingdings" pitchFamily="2" charset="2"/>
              <a:buNone/>
            </a:pPr>
            <a:endParaRPr lang="id-ID" sz="2400" dirty="0" smtClean="0">
              <a:cs typeface="Times New Roman" pitchFamily="18" charset="0"/>
            </a:endParaRPr>
          </a:p>
          <a:p>
            <a:pPr eaLnBrk="1" hangingPunct="1">
              <a:lnSpc>
                <a:spcPct val="80000"/>
              </a:lnSpc>
              <a:buClr>
                <a:srgbClr val="00B050"/>
              </a:buClr>
              <a:buFont typeface="Wingdings" pitchFamily="2" charset="2"/>
              <a:buNone/>
            </a:pPr>
            <a:endParaRPr lang="en-US" sz="2400" dirty="0" smtClean="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836613" y="860425"/>
            <a:ext cx="7818437" cy="677863"/>
          </a:xfrm>
          <a:prstGeom prst="rect">
            <a:avLst/>
          </a:prstGeom>
          <a:noFill/>
          <a:ln w="9525">
            <a:noFill/>
            <a:miter lim="800000"/>
            <a:headEnd/>
            <a:tailEnd/>
          </a:ln>
          <a:effectLst/>
        </p:spPr>
        <p:txBody>
          <a:bodyPr lIns="92075" tIns="46038" rIns="92075" bIns="46038" anchor="ctr"/>
          <a:lstStyle/>
          <a:p>
            <a:pPr eaLnBrk="1" hangingPunct="1"/>
            <a:r>
              <a:rPr lang="en-US" altLang="ja-JP" sz="3600" u="sng">
                <a:latin typeface="Basic Sans Light SF" pitchFamily="2" charset="0"/>
                <a:ea typeface="Arial Unicode MS" pitchFamily="34" charset="-128"/>
                <a:cs typeface="Arial Unicode MS" pitchFamily="34" charset="-128"/>
              </a:rPr>
              <a:t>White = Special Hazard</a:t>
            </a:r>
            <a:br>
              <a:rPr lang="en-US" altLang="ja-JP" sz="3600" u="sng">
                <a:latin typeface="Basic Sans Light SF" pitchFamily="2" charset="0"/>
                <a:ea typeface="Arial Unicode MS" pitchFamily="34" charset="-128"/>
                <a:cs typeface="Arial Unicode MS" pitchFamily="34" charset="-128"/>
              </a:rPr>
            </a:br>
            <a:endParaRPr lang="en-US" altLang="ja-JP" sz="3600" u="sng">
              <a:latin typeface="Basic Sans Light SF" pitchFamily="2" charset="0"/>
              <a:ea typeface="Arial Unicode MS" pitchFamily="34" charset="-128"/>
              <a:cs typeface="Arial Unicode MS" pitchFamily="34" charset="-128"/>
            </a:endParaRPr>
          </a:p>
        </p:txBody>
      </p:sp>
      <p:sp>
        <p:nvSpPr>
          <p:cNvPr id="41989" name="Rectangle 5"/>
          <p:cNvSpPr>
            <a:spLocks noChangeArrowheads="1"/>
          </p:cNvSpPr>
          <p:nvPr/>
        </p:nvSpPr>
        <p:spPr bwMode="auto">
          <a:xfrm>
            <a:off x="1371600" y="1981200"/>
            <a:ext cx="3657600" cy="2862322"/>
          </a:xfrm>
          <a:prstGeom prst="rect">
            <a:avLst/>
          </a:prstGeom>
          <a:noFill/>
          <a:ln w="9525">
            <a:noFill/>
            <a:miter lim="800000"/>
            <a:headEnd/>
            <a:tailEnd/>
          </a:ln>
          <a:effectLst/>
        </p:spPr>
        <p:txBody>
          <a:bodyPr>
            <a:spAutoFit/>
          </a:bodyPr>
          <a:lstStyle/>
          <a:p>
            <a:pPr eaLnBrk="1" hangingPunct="1"/>
            <a:r>
              <a:rPr lang="en-US" altLang="en-US" sz="2000" i="1" dirty="0">
                <a:ea typeface="Arial Unicode MS" pitchFamily="34" charset="-128"/>
                <a:cs typeface="Arial Unicode MS" pitchFamily="34" charset="-128"/>
              </a:rPr>
              <a:t/>
            </a:r>
            <a:br>
              <a:rPr lang="en-US" altLang="en-US" sz="2000" i="1" dirty="0">
                <a:ea typeface="Arial Unicode MS" pitchFamily="34" charset="-128"/>
                <a:cs typeface="Arial Unicode MS" pitchFamily="34" charset="-128"/>
              </a:rPr>
            </a:br>
            <a:r>
              <a:rPr lang="en-US" altLang="en-US" sz="2000" b="1" dirty="0">
                <a:ea typeface="Arial Unicode MS" pitchFamily="34" charset="-128"/>
                <a:cs typeface="Arial Unicode MS" pitchFamily="34" charset="-128"/>
              </a:rPr>
              <a:t>W</a:t>
            </a:r>
            <a:r>
              <a:rPr lang="en-US" altLang="en-US" sz="2000" dirty="0">
                <a:ea typeface="Arial Unicode MS" pitchFamily="34" charset="-128"/>
                <a:cs typeface="Arial Unicode MS" pitchFamily="34" charset="-128"/>
              </a:rPr>
              <a:t> Water Reactive</a:t>
            </a:r>
            <a:br>
              <a:rPr lang="en-US" altLang="en-US" sz="2000" dirty="0">
                <a:ea typeface="Arial Unicode MS" pitchFamily="34" charset="-128"/>
                <a:cs typeface="Arial Unicode MS" pitchFamily="34" charset="-128"/>
              </a:rPr>
            </a:br>
            <a:r>
              <a:rPr lang="en-US" altLang="en-US" sz="2000" dirty="0">
                <a:ea typeface="Arial Unicode MS" pitchFamily="34" charset="-128"/>
                <a:cs typeface="Arial Unicode MS" pitchFamily="34" charset="-128"/>
              </a:rPr>
              <a:t/>
            </a:r>
            <a:br>
              <a:rPr lang="en-US" altLang="en-US" sz="2000" dirty="0">
                <a:ea typeface="Arial Unicode MS" pitchFamily="34" charset="-128"/>
                <a:cs typeface="Arial Unicode MS" pitchFamily="34" charset="-128"/>
              </a:rPr>
            </a:br>
            <a:r>
              <a:rPr lang="en-US" altLang="en-US" sz="2000" b="1" dirty="0">
                <a:ea typeface="Arial Unicode MS" pitchFamily="34" charset="-128"/>
                <a:cs typeface="Arial Unicode MS" pitchFamily="34" charset="-128"/>
              </a:rPr>
              <a:t>Ox</a:t>
            </a:r>
            <a:r>
              <a:rPr lang="en-US" altLang="en-US" sz="2000" dirty="0">
                <a:ea typeface="Arial Unicode MS" pitchFamily="34" charset="-128"/>
                <a:cs typeface="Arial Unicode MS" pitchFamily="34" charset="-128"/>
              </a:rPr>
              <a:t> Oxidizer</a:t>
            </a:r>
            <a:br>
              <a:rPr lang="en-US" altLang="en-US" sz="2000" dirty="0">
                <a:ea typeface="Arial Unicode MS" pitchFamily="34" charset="-128"/>
                <a:cs typeface="Arial Unicode MS" pitchFamily="34" charset="-128"/>
              </a:rPr>
            </a:br>
            <a:r>
              <a:rPr lang="en-US" altLang="en-US" sz="2000" dirty="0">
                <a:ea typeface="Arial Unicode MS" pitchFamily="34" charset="-128"/>
                <a:cs typeface="Arial Unicode MS" pitchFamily="34" charset="-128"/>
              </a:rPr>
              <a:t/>
            </a:r>
            <a:br>
              <a:rPr lang="en-US" altLang="en-US" sz="2000" dirty="0">
                <a:ea typeface="Arial Unicode MS" pitchFamily="34" charset="-128"/>
                <a:cs typeface="Arial Unicode MS" pitchFamily="34" charset="-128"/>
              </a:rPr>
            </a:br>
            <a:r>
              <a:rPr lang="en-US" altLang="en-US" sz="2000" b="1" dirty="0">
                <a:ea typeface="Arial Unicode MS" pitchFamily="34" charset="-128"/>
                <a:cs typeface="Arial Unicode MS" pitchFamily="34" charset="-128"/>
              </a:rPr>
              <a:t>COR</a:t>
            </a:r>
            <a:r>
              <a:rPr lang="en-US" altLang="en-US" sz="2000" dirty="0">
                <a:ea typeface="Arial Unicode MS" pitchFamily="34" charset="-128"/>
                <a:cs typeface="Arial Unicode MS" pitchFamily="34" charset="-128"/>
              </a:rPr>
              <a:t> Corrosive</a:t>
            </a:r>
            <a:br>
              <a:rPr lang="en-US" altLang="en-US" sz="2000" dirty="0">
                <a:ea typeface="Arial Unicode MS" pitchFamily="34" charset="-128"/>
                <a:cs typeface="Arial Unicode MS" pitchFamily="34" charset="-128"/>
              </a:rPr>
            </a:br>
            <a:endParaRPr lang="en-US" altLang="en-US" sz="2000" dirty="0">
              <a:ea typeface="Arial Unicode MS" pitchFamily="34" charset="-128"/>
              <a:cs typeface="Arial Unicode MS" pitchFamily="34" charset="-128"/>
            </a:endParaRPr>
          </a:p>
          <a:p>
            <a:pPr eaLnBrk="1" hangingPunct="1"/>
            <a:endParaRPr lang="en-US" altLang="en-US" sz="2000" dirty="0">
              <a:ea typeface="Arial Unicode MS" pitchFamily="34" charset="-128"/>
              <a:cs typeface="Arial Unicode MS" pitchFamily="34" charset="-128"/>
            </a:endParaRPr>
          </a:p>
          <a:p>
            <a:pPr eaLnBrk="1" hangingPunct="1"/>
            <a:r>
              <a:rPr lang="en-US" altLang="en-US" sz="2000" dirty="0">
                <a:ea typeface="Arial Unicode MS" pitchFamily="34" charset="-128"/>
                <a:cs typeface="Arial Unicode MS" pitchFamily="34" charset="-128"/>
              </a:rPr>
              <a:t> Radiation</a:t>
            </a:r>
            <a:r>
              <a:rPr lang="en-US" altLang="en-US" sz="2000" dirty="0"/>
              <a:t> </a:t>
            </a:r>
          </a:p>
        </p:txBody>
      </p:sp>
      <p:pic>
        <p:nvPicPr>
          <p:cNvPr id="41990" name="Picture 6" descr="{short description of image}"/>
          <p:cNvPicPr>
            <a:picLocks noChangeAspect="1" noChangeArrowheads="1"/>
          </p:cNvPicPr>
          <p:nvPr/>
        </p:nvPicPr>
        <p:blipFill>
          <a:blip r:embed="rId2" r:link="rId3" cstate="print"/>
          <a:srcRect/>
          <a:stretch>
            <a:fillRect/>
          </a:stretch>
        </p:blipFill>
        <p:spPr bwMode="auto">
          <a:xfrm>
            <a:off x="2971800" y="3962400"/>
            <a:ext cx="1104900" cy="990600"/>
          </a:xfrm>
          <a:prstGeom prst="rect">
            <a:avLst/>
          </a:prstGeom>
          <a:noFill/>
        </p:spPr>
      </p:pic>
      <p:sp>
        <p:nvSpPr>
          <p:cNvPr id="41991" name="Rectangle 7"/>
          <p:cNvSpPr>
            <a:spLocks noChangeArrowheads="1"/>
          </p:cNvSpPr>
          <p:nvPr/>
        </p:nvSpPr>
        <p:spPr bwMode="auto">
          <a:xfrm>
            <a:off x="0" y="4540250"/>
            <a:ext cx="9144000" cy="762000"/>
          </a:xfrm>
          <a:prstGeom prst="rect">
            <a:avLst/>
          </a:prstGeom>
          <a:noFill/>
          <a:ln w="9525">
            <a:noFill/>
            <a:miter lim="800000"/>
            <a:headEnd/>
            <a:tailEnd/>
          </a:ln>
          <a:effectLst/>
        </p:spPr>
        <p:txBody>
          <a:bodyPr>
            <a:spAutoFit/>
          </a:bodyPr>
          <a:lstStyle/>
          <a:p>
            <a:pPr eaLnBrk="1" hangingPunct="1"/>
            <a:r>
              <a:rPr lang="en-US" altLang="en-US" sz="1200" i="1">
                <a:latin typeface="Arial Unicode MS" pitchFamily="34" charset="-128"/>
                <a:ea typeface="Arial Unicode MS" pitchFamily="34" charset="-128"/>
                <a:cs typeface="Arial Unicode MS" pitchFamily="34" charset="-128"/>
              </a:rPr>
              <a:t/>
            </a:r>
            <a:br>
              <a:rPr lang="en-US" altLang="en-US" sz="1200" i="1">
                <a:latin typeface="Arial Unicode MS" pitchFamily="34" charset="-128"/>
                <a:ea typeface="Arial Unicode MS" pitchFamily="34" charset="-128"/>
                <a:cs typeface="Arial Unicode MS" pitchFamily="34" charset="-128"/>
              </a:rPr>
            </a:br>
            <a:r>
              <a:rPr lang="en-US" altLang="en-US" sz="1200" i="1">
                <a:latin typeface="Arial Unicode MS" pitchFamily="34" charset="-128"/>
                <a:ea typeface="Arial Unicode MS" pitchFamily="34" charset="-128"/>
                <a:cs typeface="Arial Unicode MS" pitchFamily="34" charset="-128"/>
              </a:rPr>
              <a:t/>
            </a:r>
            <a:br>
              <a:rPr lang="en-US" altLang="en-US" sz="1200" i="1">
                <a:latin typeface="Arial Unicode MS" pitchFamily="34" charset="-128"/>
                <a:ea typeface="Arial Unicode MS" pitchFamily="34" charset="-128"/>
                <a:cs typeface="Arial Unicode MS" pitchFamily="34" charset="-128"/>
              </a:rPr>
            </a:br>
            <a:endParaRPr lang="en-US" altLang="en-US" sz="2000">
              <a:latin typeface="Tahoma" pitchFamily="34" charset="0"/>
            </a:endParaRPr>
          </a:p>
        </p:txBody>
      </p:sp>
      <p:pic>
        <p:nvPicPr>
          <p:cNvPr id="41992" name="Picture 8" descr="{short description of image}"/>
          <p:cNvPicPr>
            <a:picLocks noChangeAspect="1" noChangeArrowheads="1"/>
          </p:cNvPicPr>
          <p:nvPr/>
        </p:nvPicPr>
        <p:blipFill>
          <a:blip r:embed="rId4" r:link="rId5" cstate="print"/>
          <a:srcRect/>
          <a:stretch>
            <a:fillRect/>
          </a:stretch>
        </p:blipFill>
        <p:spPr bwMode="auto">
          <a:xfrm>
            <a:off x="5638800" y="2514600"/>
            <a:ext cx="2286000" cy="2286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idx="4294967295"/>
          </p:nvPr>
        </p:nvSpPr>
        <p:spPr>
          <a:xfrm>
            <a:off x="457200" y="762000"/>
            <a:ext cx="8229600" cy="655638"/>
          </a:xfrm>
        </p:spPr>
        <p:txBody>
          <a:bodyPr anchor="b">
            <a:normAutofit fontScale="90000"/>
          </a:bodyPr>
          <a:lstStyle/>
          <a:p>
            <a:r>
              <a:rPr lang="en-US" dirty="0" smtClean="0"/>
              <a:t/>
            </a:r>
            <a:br>
              <a:rPr lang="en-US" dirty="0" smtClean="0"/>
            </a:br>
            <a:r>
              <a:rPr lang="en-US" dirty="0" smtClean="0"/>
              <a:t/>
            </a:r>
            <a:br>
              <a:rPr lang="en-US" dirty="0" smtClean="0"/>
            </a:br>
            <a:r>
              <a:rPr lang="en-US" dirty="0" err="1" smtClean="0"/>
              <a:t>Klasifikasi</a:t>
            </a:r>
            <a:r>
              <a:rPr lang="en-US" dirty="0" smtClean="0"/>
              <a:t> US </a:t>
            </a:r>
            <a:r>
              <a:rPr lang="en-US" dirty="0" smtClean="0"/>
              <a:t>- </a:t>
            </a:r>
            <a:r>
              <a:rPr lang="en-US" dirty="0" smtClean="0"/>
              <a:t>DOT</a:t>
            </a:r>
            <a:endParaRPr lang="en-US" dirty="0" smtClean="0"/>
          </a:p>
        </p:txBody>
      </p:sp>
      <p:graphicFrame>
        <p:nvGraphicFramePr>
          <p:cNvPr id="4098" name="Object 7"/>
          <p:cNvGraphicFramePr>
            <a:graphicFrameLocks noChangeAspect="1"/>
          </p:cNvGraphicFramePr>
          <p:nvPr>
            <p:ph sz="half" idx="4294967295"/>
          </p:nvPr>
        </p:nvGraphicFramePr>
        <p:xfrm>
          <a:off x="1390650" y="2105025"/>
          <a:ext cx="6762750" cy="4630738"/>
        </p:xfrm>
        <a:graphic>
          <a:graphicData uri="http://schemas.openxmlformats.org/presentationml/2006/ole">
            <p:oleObj spid="_x0000_s12290" name="Photo Editor Photo" r:id="rId3" imgW="3990476" imgH="2734057" progId="">
              <p:embed/>
            </p:oleObj>
          </a:graphicData>
        </a:graphic>
      </p:graphicFrame>
      <p:sp>
        <p:nvSpPr>
          <p:cNvPr id="4100" name="Rectangle 10"/>
          <p:cNvSpPr>
            <a:spLocks noChangeArrowheads="1"/>
          </p:cNvSpPr>
          <p:nvPr/>
        </p:nvSpPr>
        <p:spPr bwMode="auto">
          <a:xfrm>
            <a:off x="762000" y="1676400"/>
            <a:ext cx="2895600" cy="533400"/>
          </a:xfrm>
          <a:prstGeom prst="rect">
            <a:avLst/>
          </a:prstGeom>
          <a:noFill/>
          <a:ln w="9525">
            <a:noFill/>
            <a:miter lim="800000"/>
            <a:headEnd/>
            <a:tailEnd/>
          </a:ln>
        </p:spPr>
        <p:txBody>
          <a:bodyPr/>
          <a:lstStyle/>
          <a:p>
            <a:pPr marL="447675" indent="-447675" eaLnBrk="1" hangingPunct="1">
              <a:lnSpc>
                <a:spcPct val="90000"/>
              </a:lnSpc>
              <a:spcBef>
                <a:spcPct val="20000"/>
              </a:spcBef>
              <a:buClr>
                <a:schemeClr val="accent1"/>
              </a:buClr>
              <a:buSzPct val="70000"/>
              <a:buFont typeface="Wingdings" pitchFamily="2" charset="2"/>
              <a:buChar char="n"/>
            </a:pP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title" idx="4294967295"/>
          </p:nvPr>
        </p:nvSpPr>
        <p:spPr/>
        <p:txBody>
          <a:bodyPr anchor="b"/>
          <a:lstStyle/>
          <a:p>
            <a:pPr eaLnBrk="1" hangingPunct="1"/>
            <a:r>
              <a:rPr lang="en-US" smtClean="0"/>
              <a:t>Klasifikasi</a:t>
            </a:r>
          </a:p>
        </p:txBody>
      </p:sp>
      <p:pic>
        <p:nvPicPr>
          <p:cNvPr id="5124" name="Picture 4"/>
          <p:cNvPicPr>
            <a:picLocks noGrp="1" noChangeAspect="1" noChangeArrowheads="1"/>
          </p:cNvPicPr>
          <p:nvPr>
            <p:ph sz="half" idx="4294967295"/>
          </p:nvPr>
        </p:nvPicPr>
        <p:blipFill>
          <a:blip r:embed="rId3" cstate="print"/>
          <a:srcRect/>
          <a:stretch>
            <a:fillRect/>
          </a:stretch>
        </p:blipFill>
        <p:spPr>
          <a:xfrm>
            <a:off x="658813" y="2209800"/>
            <a:ext cx="3846512" cy="4419600"/>
          </a:xfrm>
          <a:noFill/>
        </p:spPr>
      </p:pic>
      <p:sp>
        <p:nvSpPr>
          <p:cNvPr id="5125" name="Rectangle 7"/>
          <p:cNvSpPr>
            <a:spLocks noChangeArrowheads="1"/>
          </p:cNvSpPr>
          <p:nvPr/>
        </p:nvSpPr>
        <p:spPr bwMode="auto">
          <a:xfrm>
            <a:off x="762000" y="1676400"/>
            <a:ext cx="2895600" cy="533400"/>
          </a:xfrm>
          <a:prstGeom prst="rect">
            <a:avLst/>
          </a:prstGeom>
          <a:noFill/>
          <a:ln w="9525">
            <a:noFill/>
            <a:miter lim="800000"/>
            <a:headEnd/>
            <a:tailEnd/>
          </a:ln>
        </p:spPr>
        <p:txBody>
          <a:bodyPr/>
          <a:lstStyle/>
          <a:p>
            <a:pPr marL="447675" indent="-447675" eaLnBrk="1" hangingPunct="1">
              <a:lnSpc>
                <a:spcPct val="90000"/>
              </a:lnSpc>
              <a:spcBef>
                <a:spcPct val="20000"/>
              </a:spcBef>
              <a:buClr>
                <a:schemeClr val="accent1"/>
              </a:buClr>
              <a:buSzPct val="70000"/>
              <a:buFont typeface="Wingdings" pitchFamily="2" charset="2"/>
              <a:buChar char="n"/>
            </a:pPr>
            <a:r>
              <a:rPr lang="en-US" sz="2800"/>
              <a:t>NFPA 704 M</a:t>
            </a:r>
          </a:p>
        </p:txBody>
      </p:sp>
      <p:graphicFrame>
        <p:nvGraphicFramePr>
          <p:cNvPr id="5122" name="Object 8"/>
          <p:cNvGraphicFramePr>
            <a:graphicFrameLocks noChangeAspect="1"/>
          </p:cNvGraphicFramePr>
          <p:nvPr>
            <p:ph sz="half" idx="4294967295"/>
          </p:nvPr>
        </p:nvGraphicFramePr>
        <p:xfrm>
          <a:off x="4572000" y="2209800"/>
          <a:ext cx="4254500" cy="4419600"/>
        </p:xfrm>
        <a:graphic>
          <a:graphicData uri="http://schemas.openxmlformats.org/presentationml/2006/ole">
            <p:oleObj spid="_x0000_s13314" name="Photo Editor Photo" r:id="rId4" imgW="4772691" imgH="4525007" progId="">
              <p:embed/>
            </p:oleObj>
          </a:graphicData>
        </a:graphic>
      </p:graphicFrame>
      <p:sp>
        <p:nvSpPr>
          <p:cNvPr id="5126" name="Rectangle 11"/>
          <p:cNvSpPr>
            <a:spLocks noChangeArrowheads="1"/>
          </p:cNvSpPr>
          <p:nvPr/>
        </p:nvSpPr>
        <p:spPr bwMode="auto">
          <a:xfrm>
            <a:off x="4572000" y="1676400"/>
            <a:ext cx="2895600" cy="533400"/>
          </a:xfrm>
          <a:prstGeom prst="rect">
            <a:avLst/>
          </a:prstGeom>
          <a:noFill/>
          <a:ln w="9525">
            <a:noFill/>
            <a:miter lim="800000"/>
            <a:headEnd/>
            <a:tailEnd/>
          </a:ln>
        </p:spPr>
        <p:txBody>
          <a:bodyPr/>
          <a:lstStyle/>
          <a:p>
            <a:pPr marL="447675" indent="-447675" eaLnBrk="1" hangingPunct="1">
              <a:lnSpc>
                <a:spcPct val="90000"/>
              </a:lnSpc>
              <a:spcBef>
                <a:spcPct val="20000"/>
              </a:spcBef>
              <a:buClr>
                <a:schemeClr val="accent1"/>
              </a:buClr>
              <a:buSzPct val="70000"/>
              <a:buFont typeface="Wingdings" pitchFamily="2" charset="2"/>
              <a:buChar char="n"/>
            </a:pPr>
            <a:r>
              <a:rPr lang="en-US" sz="2800"/>
              <a:t>HMIS/HMIG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0" y="2333625"/>
            <a:ext cx="9144000" cy="0"/>
          </a:xfrm>
          <a:prstGeom prst="rect">
            <a:avLst/>
          </a:prstGeom>
          <a:noFill/>
          <a:ln w="9525">
            <a:noFill/>
            <a:miter lim="800000"/>
            <a:headEnd/>
            <a:tailEnd/>
          </a:ln>
        </p:spPr>
        <p:txBody>
          <a:bodyPr wrap="none" anchor="ctr">
            <a:spAutoFit/>
          </a:bodyPr>
          <a:lstStyle/>
          <a:p>
            <a:endParaRPr lang="id-ID"/>
          </a:p>
        </p:txBody>
      </p:sp>
      <p:graphicFrame>
        <p:nvGraphicFramePr>
          <p:cNvPr id="6146" name="Object 4"/>
          <p:cNvGraphicFramePr>
            <a:graphicFrameLocks noChangeAspect="1"/>
          </p:cNvGraphicFramePr>
          <p:nvPr/>
        </p:nvGraphicFramePr>
        <p:xfrm>
          <a:off x="762000" y="2333625"/>
          <a:ext cx="2971800" cy="2933700"/>
        </p:xfrm>
        <a:graphic>
          <a:graphicData uri="http://schemas.openxmlformats.org/presentationml/2006/ole">
            <p:oleObj spid="_x0000_s14338" name="Photo Editor Photo" r:id="rId3" imgW="5191850" imgH="5133333" progId="">
              <p:embed/>
            </p:oleObj>
          </a:graphicData>
        </a:graphic>
      </p:graphicFrame>
      <p:sp>
        <p:nvSpPr>
          <p:cNvPr id="6150" name="Rectangle 7"/>
          <p:cNvSpPr>
            <a:spLocks noChangeArrowheads="1"/>
          </p:cNvSpPr>
          <p:nvPr/>
        </p:nvSpPr>
        <p:spPr bwMode="auto">
          <a:xfrm>
            <a:off x="0" y="2314575"/>
            <a:ext cx="9144000" cy="0"/>
          </a:xfrm>
          <a:prstGeom prst="rect">
            <a:avLst/>
          </a:prstGeom>
          <a:noFill/>
          <a:ln w="9525">
            <a:noFill/>
            <a:miter lim="800000"/>
            <a:headEnd/>
            <a:tailEnd/>
          </a:ln>
        </p:spPr>
        <p:txBody>
          <a:bodyPr wrap="none" anchor="ctr">
            <a:spAutoFit/>
          </a:bodyPr>
          <a:lstStyle/>
          <a:p>
            <a:endParaRPr lang="id-ID"/>
          </a:p>
        </p:txBody>
      </p:sp>
      <p:graphicFrame>
        <p:nvGraphicFramePr>
          <p:cNvPr id="6147" name="Object 6"/>
          <p:cNvGraphicFramePr>
            <a:graphicFrameLocks noChangeAspect="1"/>
          </p:cNvGraphicFramePr>
          <p:nvPr/>
        </p:nvGraphicFramePr>
        <p:xfrm>
          <a:off x="4572000" y="2314575"/>
          <a:ext cx="2855913" cy="2943225"/>
        </p:xfrm>
        <a:graphic>
          <a:graphicData uri="http://schemas.openxmlformats.org/presentationml/2006/ole">
            <p:oleObj spid="_x0000_s14339" name="Photo Editor Photo" r:id="rId4" imgW="4638095" imgH="4753639" progId="">
              <p:embed/>
            </p:oleObj>
          </a:graphicData>
        </a:graphic>
      </p:graphicFrame>
      <p:sp>
        <p:nvSpPr>
          <p:cNvPr id="6151" name="Rectangle 8"/>
          <p:cNvSpPr>
            <a:spLocks noGrp="1" noChangeArrowheads="1"/>
          </p:cNvSpPr>
          <p:nvPr>
            <p:ph type="body" idx="4294967295"/>
          </p:nvPr>
        </p:nvSpPr>
        <p:spPr>
          <a:xfrm>
            <a:off x="762000" y="1828800"/>
            <a:ext cx="2895600" cy="533400"/>
          </a:xfrm>
          <a:noFill/>
        </p:spPr>
        <p:txBody>
          <a:bodyPr/>
          <a:lstStyle/>
          <a:p>
            <a:pPr marL="447675" indent="-447675" eaLnBrk="1" hangingPunct="1">
              <a:lnSpc>
                <a:spcPct val="90000"/>
              </a:lnSpc>
            </a:pPr>
            <a:r>
              <a:rPr lang="en-US" sz="2800" smtClean="0"/>
              <a:t>NFPA 704 M</a:t>
            </a:r>
          </a:p>
        </p:txBody>
      </p:sp>
      <p:sp>
        <p:nvSpPr>
          <p:cNvPr id="6152" name="Rectangle 9"/>
          <p:cNvSpPr>
            <a:spLocks noChangeArrowheads="1"/>
          </p:cNvSpPr>
          <p:nvPr/>
        </p:nvSpPr>
        <p:spPr bwMode="auto">
          <a:xfrm>
            <a:off x="4572000" y="1828800"/>
            <a:ext cx="2895600" cy="533400"/>
          </a:xfrm>
          <a:prstGeom prst="rect">
            <a:avLst/>
          </a:prstGeom>
          <a:noFill/>
          <a:ln w="9525">
            <a:noFill/>
            <a:miter lim="800000"/>
            <a:headEnd/>
            <a:tailEnd/>
          </a:ln>
        </p:spPr>
        <p:txBody>
          <a:bodyPr/>
          <a:lstStyle/>
          <a:p>
            <a:pPr marL="447675" indent="-447675" eaLnBrk="1" hangingPunct="1">
              <a:lnSpc>
                <a:spcPct val="90000"/>
              </a:lnSpc>
              <a:spcBef>
                <a:spcPct val="20000"/>
              </a:spcBef>
              <a:buClr>
                <a:schemeClr val="accent1"/>
              </a:buClr>
              <a:buSzPct val="70000"/>
              <a:buFont typeface="Wingdings" pitchFamily="2" charset="2"/>
              <a:buChar char="n"/>
            </a:pPr>
            <a:r>
              <a:rPr lang="en-US" sz="2800"/>
              <a:t>HMIS/HMIG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33400" y="1981200"/>
            <a:ext cx="8077200" cy="1143000"/>
          </a:xfrm>
        </p:spPr>
        <p:txBody>
          <a:bodyPr/>
          <a:lstStyle/>
          <a:p>
            <a:r>
              <a:rPr lang="en-US" altLang="ja-JP" sz="4600" b="1">
                <a:latin typeface="Basic Sans Light SF" pitchFamily="2" charset="0"/>
                <a:ea typeface="MS PGothic" pitchFamily="34" charset="-128"/>
              </a:rPr>
              <a:t>Material Safety Data Sheets</a:t>
            </a:r>
            <a:endParaRPr lang="en-US" altLang="ja-JP">
              <a:latin typeface="Basic Sans Light SF" pitchFamily="2" charset="0"/>
              <a:ea typeface="MS PGothic"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body" idx="1"/>
          </p:nvPr>
        </p:nvSpPr>
        <p:spPr>
          <a:xfrm>
            <a:off x="762000" y="1828800"/>
            <a:ext cx="7772400" cy="3338513"/>
          </a:xfrm>
          <a:noFill/>
          <a:ln/>
        </p:spPr>
        <p:txBody>
          <a:bodyPr lIns="182562" tIns="46038" rIns="182562" bIns="46038"/>
          <a:lstStyle/>
          <a:p>
            <a:pPr algn="just">
              <a:buFontTx/>
              <a:buNone/>
            </a:pPr>
            <a:r>
              <a:rPr lang="en-US" altLang="ja-JP">
                <a:latin typeface="Basic Sans Light SF" pitchFamily="2" charset="0"/>
                <a:ea typeface="MS PGothic" pitchFamily="34" charset="-128"/>
              </a:rPr>
              <a:t>	In order to minimize the hazards associated with chemicals used in the laboratory the researcher must investigate many sources of information to safely design the experiment. There are many ways to do this.  The starting point should be with a review of the MSDS.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914400"/>
            <a:ext cx="8229600" cy="1143000"/>
          </a:xfrm>
        </p:spPr>
        <p:txBody>
          <a:bodyPr/>
          <a:lstStyle/>
          <a:p>
            <a:r>
              <a:rPr lang="en-US" altLang="ja-JP" b="1" u="sng" dirty="0">
                <a:latin typeface="Basic Sans Light SF" pitchFamily="2" charset="0"/>
                <a:ea typeface="MS PGothic" pitchFamily="34" charset="-128"/>
              </a:rPr>
              <a:t>Requirements</a:t>
            </a:r>
          </a:p>
        </p:txBody>
      </p:sp>
      <p:sp>
        <p:nvSpPr>
          <p:cNvPr id="15363" name="Text Box 3"/>
          <p:cNvSpPr txBox="1">
            <a:spLocks noChangeArrowheads="1"/>
          </p:cNvSpPr>
          <p:nvPr/>
        </p:nvSpPr>
        <p:spPr bwMode="auto">
          <a:xfrm>
            <a:off x="685800" y="2393950"/>
            <a:ext cx="7918450" cy="3414461"/>
          </a:xfrm>
          <a:prstGeom prst="rect">
            <a:avLst/>
          </a:prstGeom>
          <a:noFill/>
          <a:ln w="9525">
            <a:noFill/>
            <a:miter lim="800000"/>
            <a:headEnd/>
            <a:tailEnd/>
          </a:ln>
          <a:effectLst/>
        </p:spPr>
        <p:txBody>
          <a:bodyPr>
            <a:spAutoFit/>
          </a:bodyPr>
          <a:lstStyle/>
          <a:p>
            <a:pPr marL="228600" indent="-228600">
              <a:lnSpc>
                <a:spcPct val="130000"/>
              </a:lnSpc>
            </a:pPr>
            <a:r>
              <a:rPr lang="ja-JP" altLang="en-US" sz="2400">
                <a:ea typeface="MS PGothic" pitchFamily="34" charset="-128"/>
              </a:rPr>
              <a:t>• </a:t>
            </a:r>
            <a:r>
              <a:rPr lang="en-US" altLang="ja-JP" sz="2400" dirty="0">
                <a:ea typeface="MS PGothic" pitchFamily="34" charset="-128"/>
              </a:rPr>
              <a:t>MSDS for hazardous chemicals must be in workplace</a:t>
            </a:r>
          </a:p>
          <a:p>
            <a:pPr marL="228600" indent="-228600">
              <a:lnSpc>
                <a:spcPct val="130000"/>
              </a:lnSpc>
            </a:pPr>
            <a:r>
              <a:rPr lang="en-US" altLang="ja-JP" sz="2400" dirty="0">
                <a:ea typeface="MS PGothic" pitchFamily="34" charset="-128"/>
              </a:rPr>
              <a:t>• employees must be able to interpret MSDS information </a:t>
            </a:r>
          </a:p>
          <a:p>
            <a:pPr marL="228600" indent="-228600">
              <a:lnSpc>
                <a:spcPct val="130000"/>
              </a:lnSpc>
            </a:pPr>
            <a:r>
              <a:rPr lang="en-US" altLang="ja-JP" sz="2400" dirty="0">
                <a:ea typeface="MS PGothic" pitchFamily="34" charset="-128"/>
              </a:rPr>
              <a:t>• MSDS may be in printed form or available electronically</a:t>
            </a:r>
          </a:p>
          <a:p>
            <a:pPr marL="228600" indent="-228600">
              <a:lnSpc>
                <a:spcPct val="130000"/>
              </a:lnSpc>
            </a:pPr>
            <a:r>
              <a:rPr lang="en-US" altLang="ja-JP" sz="2400" dirty="0">
                <a:ea typeface="MS PGothic" pitchFamily="34" charset="-128"/>
              </a:rPr>
              <a:t>• MSDS that is missing must be replaced within 30 days</a:t>
            </a:r>
          </a:p>
          <a:p>
            <a:pPr marL="228600" indent="-228600">
              <a:lnSpc>
                <a:spcPct val="130000"/>
              </a:lnSpc>
            </a:pPr>
            <a:r>
              <a:rPr lang="en-US" altLang="ja-JP" sz="2400" dirty="0">
                <a:ea typeface="MS PGothic" pitchFamily="34" charset="-128"/>
              </a:rPr>
              <a:t>• hazardous chemicals may not be used if a MSDS is not available</a:t>
            </a:r>
          </a:p>
          <a:p>
            <a:pPr marL="228600" indent="-228600">
              <a:lnSpc>
                <a:spcPct val="130000"/>
              </a:lnSpc>
            </a:pPr>
            <a:r>
              <a:rPr lang="en-US" altLang="ja-JP" sz="2400" dirty="0">
                <a:ea typeface="MS PGothic" pitchFamily="34" charset="-128"/>
              </a:rPr>
              <a:t>• MSDS shall be readily available for review by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517525" y="1066800"/>
            <a:ext cx="8596313" cy="557213"/>
          </a:xfrm>
          <a:noFill/>
          <a:ln/>
        </p:spPr>
        <p:txBody>
          <a:bodyPr lIns="92075" tIns="46038" rIns="92075" bIns="46038" anchor="ctr">
            <a:normAutofit fontScale="90000"/>
          </a:bodyPr>
          <a:lstStyle/>
          <a:p>
            <a:r>
              <a:rPr lang="en-US" altLang="ja-JP" dirty="0">
                <a:latin typeface="Basic Sans Light SF" pitchFamily="2" charset="0"/>
                <a:ea typeface="MS PGothic" pitchFamily="34" charset="-128"/>
              </a:rPr>
              <a:t>Each MSDS must contain the following information:</a:t>
            </a:r>
          </a:p>
        </p:txBody>
      </p:sp>
      <p:sp>
        <p:nvSpPr>
          <p:cNvPr id="35845" name="Rectangle 5"/>
          <p:cNvSpPr>
            <a:spLocks noGrp="1" noChangeArrowheads="1"/>
          </p:cNvSpPr>
          <p:nvPr>
            <p:ph type="body" sz="half" idx="1"/>
          </p:nvPr>
        </p:nvSpPr>
        <p:spPr>
          <a:xfrm>
            <a:off x="682625" y="1981200"/>
            <a:ext cx="3810000" cy="4114800"/>
          </a:xfrm>
          <a:noFill/>
          <a:ln/>
        </p:spPr>
        <p:txBody>
          <a:bodyPr lIns="182562" tIns="46038" rIns="182562" bIns="46038"/>
          <a:lstStyle/>
          <a:p>
            <a:pPr marL="533400" indent="-533400">
              <a:buFont typeface="Wingdings" pitchFamily="2" charset="2"/>
              <a:buAutoNum type="arabicPeriod"/>
            </a:pPr>
            <a:r>
              <a:rPr lang="en-US" altLang="ja-JP" sz="2800">
                <a:latin typeface="Basic Sans Light SF" pitchFamily="2" charset="0"/>
                <a:ea typeface="MS PGothic" pitchFamily="34" charset="-128"/>
              </a:rPr>
              <a:t>Suppliers name, address, ph #, date,</a:t>
            </a:r>
          </a:p>
          <a:p>
            <a:pPr marL="533400" indent="-533400">
              <a:buFont typeface="Wingdings" pitchFamily="2" charset="2"/>
              <a:buAutoNum type="arabicPeriod"/>
            </a:pPr>
            <a:r>
              <a:rPr lang="en-US" altLang="ja-JP" sz="2800">
                <a:latin typeface="Basic Sans Light SF" pitchFamily="2" charset="0"/>
                <a:ea typeface="MS PGothic" pitchFamily="34" charset="-128"/>
              </a:rPr>
              <a:t>Chemical name,  CAS # of all hazardous ingredients if it is </a:t>
            </a:r>
            <a:r>
              <a:rPr lang="en-US" altLang="ja-JP" sz="2800" u="sng">
                <a:latin typeface="Basic Sans Light SF" pitchFamily="2" charset="0"/>
                <a:ea typeface="MS PGothic" pitchFamily="34" charset="-128"/>
              </a:rPr>
              <a:t>&gt; </a:t>
            </a:r>
            <a:r>
              <a:rPr lang="en-US" altLang="ja-JP" sz="2800">
                <a:latin typeface="Basic Sans Light SF" pitchFamily="2" charset="0"/>
                <a:ea typeface="MS PGothic" pitchFamily="34" charset="-128"/>
              </a:rPr>
              <a:t>1% of the product,</a:t>
            </a:r>
          </a:p>
          <a:p>
            <a:pPr marL="533400" indent="-533400">
              <a:buFont typeface="Wingdings" pitchFamily="2" charset="2"/>
              <a:buAutoNum type="arabicPeriod"/>
            </a:pPr>
            <a:r>
              <a:rPr lang="en-US" altLang="ja-JP" sz="2800">
                <a:latin typeface="Basic Sans Light SF" pitchFamily="2" charset="0"/>
                <a:ea typeface="MS PGothic" pitchFamily="34" charset="-128"/>
              </a:rPr>
              <a:t>Physical and chemical characteristics, vp., fp.,</a:t>
            </a:r>
          </a:p>
          <a:p>
            <a:pPr marL="533400" indent="-533400">
              <a:buFont typeface="Wingdings" pitchFamily="2" charset="2"/>
              <a:buChar char="n"/>
            </a:pPr>
            <a:endParaRPr lang="ja-JP" altLang="en-US" sz="2800">
              <a:latin typeface="Basic Sans Light SF" pitchFamily="2" charset="0"/>
              <a:ea typeface="MS PGothic" pitchFamily="34" charset="-128"/>
            </a:endParaRPr>
          </a:p>
        </p:txBody>
      </p:sp>
      <p:sp>
        <p:nvSpPr>
          <p:cNvPr id="35846" name="Rectangle 6"/>
          <p:cNvSpPr>
            <a:spLocks noChangeArrowheads="1"/>
          </p:cNvSpPr>
          <p:nvPr/>
        </p:nvSpPr>
        <p:spPr bwMode="auto">
          <a:xfrm>
            <a:off x="4645025" y="1981200"/>
            <a:ext cx="3810000" cy="4114800"/>
          </a:xfrm>
          <a:prstGeom prst="rect">
            <a:avLst/>
          </a:prstGeom>
          <a:noFill/>
          <a:ln w="9525">
            <a:noFill/>
            <a:miter lim="800000"/>
            <a:headEnd/>
            <a:tailEnd/>
          </a:ln>
          <a:effectLst/>
        </p:spPr>
        <p:txBody>
          <a:bodyPr lIns="182562" tIns="46038" rIns="182562" bIns="46038"/>
          <a:lstStyle/>
          <a:p>
            <a:pPr marL="533400" indent="-533400" eaLnBrk="1" hangingPunct="1">
              <a:lnSpc>
                <a:spcPct val="80000"/>
              </a:lnSpc>
              <a:spcBef>
                <a:spcPct val="20000"/>
              </a:spcBef>
              <a:buClr>
                <a:schemeClr val="accent1"/>
              </a:buClr>
              <a:buFont typeface="Wingdings" pitchFamily="2" charset="2"/>
              <a:buAutoNum type="arabicPeriod" startAt="4"/>
            </a:pPr>
            <a:r>
              <a:rPr lang="en-US" altLang="ja-JP" sz="2800">
                <a:latin typeface="Basic Sans Light SF" pitchFamily="2" charset="0"/>
                <a:ea typeface="MS PGothic" pitchFamily="34" charset="-128"/>
              </a:rPr>
              <a:t>Physical hazards, including reactivity,</a:t>
            </a:r>
          </a:p>
          <a:p>
            <a:pPr marL="533400" indent="-533400" eaLnBrk="1" hangingPunct="1">
              <a:lnSpc>
                <a:spcPct val="80000"/>
              </a:lnSpc>
              <a:spcBef>
                <a:spcPct val="20000"/>
              </a:spcBef>
              <a:buClr>
                <a:schemeClr val="accent1"/>
              </a:buClr>
              <a:buFont typeface="Wingdings" pitchFamily="2" charset="2"/>
              <a:buAutoNum type="arabicPeriod" startAt="4"/>
            </a:pPr>
            <a:r>
              <a:rPr lang="en-US" altLang="ja-JP" sz="2800">
                <a:latin typeface="Basic Sans Light SF" pitchFamily="2" charset="0"/>
                <a:ea typeface="MS PGothic" pitchFamily="34" charset="-128"/>
              </a:rPr>
              <a:t>Health hazards, including signs and symptoms of exposure, medical conditions that might be aggravated by exposure,</a:t>
            </a:r>
          </a:p>
          <a:p>
            <a:pPr marL="533400" indent="-533400" eaLnBrk="1" hangingPunct="1">
              <a:lnSpc>
                <a:spcPct val="80000"/>
              </a:lnSpc>
              <a:spcBef>
                <a:spcPct val="20000"/>
              </a:spcBef>
              <a:buClr>
                <a:schemeClr val="accent1"/>
              </a:buClr>
              <a:buFont typeface="Wingdings" pitchFamily="2" charset="2"/>
              <a:buChar char="n"/>
            </a:pPr>
            <a:endParaRPr lang="en-US" altLang="ja-JP" sz="2800">
              <a:latin typeface="Basic Sans Light SF" pitchFamily="2" charset="0"/>
              <a:ea typeface="MS PGothic" pitchFamily="34" charset="-128"/>
            </a:endParaRPr>
          </a:p>
          <a:p>
            <a:pPr marL="533400" indent="-533400" eaLnBrk="1" hangingPunct="1">
              <a:lnSpc>
                <a:spcPct val="80000"/>
              </a:lnSpc>
              <a:spcBef>
                <a:spcPct val="20000"/>
              </a:spcBef>
              <a:buClr>
                <a:schemeClr val="accent1"/>
              </a:buClr>
              <a:buFont typeface="Wingdings" pitchFamily="2" charset="2"/>
              <a:buChar char="n"/>
            </a:pPr>
            <a:endParaRPr lang="ja-JP" altLang="en-US" sz="2800">
              <a:latin typeface="Basic Sans Light SF" pitchFamily="2" charset="0"/>
              <a:ea typeface="MS PGothic"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body" sz="half" idx="1"/>
          </p:nvPr>
        </p:nvSpPr>
        <p:spPr>
          <a:xfrm>
            <a:off x="682625" y="2454275"/>
            <a:ext cx="3810000" cy="3641725"/>
          </a:xfrm>
          <a:noFill/>
          <a:ln/>
        </p:spPr>
        <p:txBody>
          <a:bodyPr lIns="182562" tIns="46038" rIns="182562" bIns="46038"/>
          <a:lstStyle/>
          <a:p>
            <a:pPr marL="533400" indent="-533400">
              <a:buFont typeface="Wingdings" pitchFamily="2" charset="2"/>
              <a:buAutoNum type="arabicPeriod" startAt="6"/>
            </a:pPr>
            <a:r>
              <a:rPr lang="en-US" altLang="ja-JP" sz="2800">
                <a:latin typeface="Basic Sans Light SF" pitchFamily="2" charset="0"/>
                <a:ea typeface="MS PGothic" pitchFamily="34" charset="-128"/>
              </a:rPr>
              <a:t>Primary routes of entry,</a:t>
            </a:r>
          </a:p>
          <a:p>
            <a:pPr marL="533400" indent="-533400">
              <a:buFont typeface="Wingdings" pitchFamily="2" charset="2"/>
              <a:buAutoNum type="arabicPeriod" startAt="6"/>
            </a:pPr>
            <a:r>
              <a:rPr lang="en-US" altLang="ja-JP" sz="2800">
                <a:latin typeface="Basic Sans Light SF" pitchFamily="2" charset="0"/>
                <a:ea typeface="MS PGothic" pitchFamily="34" charset="-128"/>
              </a:rPr>
              <a:t>PELs, RELs, TLVs </a:t>
            </a:r>
          </a:p>
          <a:p>
            <a:pPr marL="533400" indent="-533400">
              <a:buFont typeface="Wingdings" pitchFamily="2" charset="2"/>
              <a:buAutoNum type="arabicPeriod" startAt="10"/>
            </a:pPr>
            <a:r>
              <a:rPr lang="en-US" altLang="ja-JP" sz="2800">
                <a:latin typeface="Basic Sans Light SF" pitchFamily="2" charset="0"/>
                <a:ea typeface="MS PGothic" pitchFamily="34" charset="-128"/>
              </a:rPr>
              <a:t>Toxicity data,</a:t>
            </a:r>
          </a:p>
          <a:p>
            <a:pPr marL="533400" indent="-533400">
              <a:buFont typeface="Wingdings" pitchFamily="2" charset="2"/>
              <a:buAutoNum type="arabicPeriod" startAt="10"/>
            </a:pPr>
            <a:r>
              <a:rPr lang="en-US" altLang="ja-JP" sz="2800">
                <a:latin typeface="Basic Sans Light SF" pitchFamily="2" charset="0"/>
                <a:ea typeface="MS PGothic" pitchFamily="34" charset="-128"/>
              </a:rPr>
              <a:t>Storage and handling data,</a:t>
            </a:r>
          </a:p>
          <a:p>
            <a:pPr marL="533400" indent="-533400">
              <a:buFontTx/>
              <a:buNone/>
            </a:pPr>
            <a:endParaRPr lang="en-US" altLang="ja-JP" sz="2800">
              <a:latin typeface="Basic Sans Light SF" pitchFamily="2" charset="0"/>
              <a:ea typeface="MS PGothic" pitchFamily="34" charset="-128"/>
            </a:endParaRPr>
          </a:p>
          <a:p>
            <a:pPr marL="533400" indent="-533400"/>
            <a:endParaRPr lang="ja-JP" altLang="en-US" sz="2800">
              <a:latin typeface="Basic Sans Light SF" pitchFamily="2" charset="0"/>
              <a:ea typeface="MS PGothic" pitchFamily="34" charset="-128"/>
            </a:endParaRPr>
          </a:p>
        </p:txBody>
      </p:sp>
      <p:sp>
        <p:nvSpPr>
          <p:cNvPr id="36870" name="Rectangle 6"/>
          <p:cNvSpPr>
            <a:spLocks noChangeArrowheads="1"/>
          </p:cNvSpPr>
          <p:nvPr/>
        </p:nvSpPr>
        <p:spPr bwMode="auto">
          <a:xfrm>
            <a:off x="4645025" y="2378075"/>
            <a:ext cx="3810000" cy="3717925"/>
          </a:xfrm>
          <a:prstGeom prst="rect">
            <a:avLst/>
          </a:prstGeom>
          <a:noFill/>
          <a:ln w="9525">
            <a:noFill/>
            <a:miter lim="800000"/>
            <a:headEnd/>
            <a:tailEnd/>
          </a:ln>
          <a:effectLst/>
        </p:spPr>
        <p:txBody>
          <a:bodyPr lIns="182562" tIns="46038" rIns="182562" bIns="46038"/>
          <a:lstStyle/>
          <a:p>
            <a:pPr marL="571500" indent="-571500" eaLnBrk="1" hangingPunct="1">
              <a:spcBef>
                <a:spcPct val="20000"/>
              </a:spcBef>
              <a:buClr>
                <a:schemeClr val="accent1"/>
              </a:buClr>
              <a:buFont typeface="Wingdings" pitchFamily="2" charset="2"/>
              <a:buAutoNum type="arabicPeriod" startAt="12"/>
              <a:tabLst>
                <a:tab pos="571500" algn="l"/>
              </a:tabLst>
            </a:pPr>
            <a:r>
              <a:rPr lang="en-US" altLang="ja-JP" sz="2800">
                <a:latin typeface="Basic Sans Light SF" pitchFamily="2" charset="0"/>
                <a:ea typeface="MS PGothic" pitchFamily="34" charset="-128"/>
              </a:rPr>
              <a:t>Emergency and first aid procedures,</a:t>
            </a:r>
          </a:p>
          <a:p>
            <a:pPr marL="571500" indent="-571500" eaLnBrk="1" hangingPunct="1">
              <a:spcBef>
                <a:spcPct val="20000"/>
              </a:spcBef>
              <a:buClr>
                <a:schemeClr val="accent1"/>
              </a:buClr>
              <a:buFont typeface="Wingdings" pitchFamily="2" charset="2"/>
              <a:buAutoNum type="arabicPeriod" startAt="12"/>
              <a:tabLst>
                <a:tab pos="571500" algn="l"/>
              </a:tabLst>
            </a:pPr>
            <a:r>
              <a:rPr lang="en-US" altLang="ja-JP" sz="2800">
                <a:latin typeface="Basic Sans Light SF" pitchFamily="2" charset="0"/>
                <a:ea typeface="MS PGothic" pitchFamily="34" charset="-128"/>
              </a:rPr>
              <a:t>Disposal  considerations</a:t>
            </a:r>
          </a:p>
          <a:p>
            <a:pPr marL="571500" indent="-571500" eaLnBrk="1" hangingPunct="1">
              <a:spcBef>
                <a:spcPct val="20000"/>
              </a:spcBef>
              <a:buClr>
                <a:schemeClr val="accent1"/>
              </a:buClr>
              <a:buFont typeface="Wingdings" pitchFamily="2" charset="2"/>
              <a:buAutoNum type="arabicPeriod" startAt="12"/>
              <a:tabLst>
                <a:tab pos="571500" algn="l"/>
              </a:tabLst>
            </a:pPr>
            <a:r>
              <a:rPr lang="en-US" altLang="ja-JP" sz="2800">
                <a:latin typeface="Basic Sans Light SF" pitchFamily="2" charset="0"/>
                <a:ea typeface="MS PGothic" pitchFamily="34" charset="-128"/>
              </a:rPr>
              <a:t>Transportation 　　information</a:t>
            </a:r>
          </a:p>
        </p:txBody>
      </p:sp>
      <p:sp>
        <p:nvSpPr>
          <p:cNvPr id="36871" name="Rectangle 7"/>
          <p:cNvSpPr>
            <a:spLocks noChangeArrowheads="1"/>
          </p:cNvSpPr>
          <p:nvPr/>
        </p:nvSpPr>
        <p:spPr bwMode="auto">
          <a:xfrm>
            <a:off x="517525" y="1066800"/>
            <a:ext cx="8596313" cy="557213"/>
          </a:xfrm>
          <a:prstGeom prst="rect">
            <a:avLst/>
          </a:prstGeom>
          <a:noFill/>
          <a:ln w="9525">
            <a:noFill/>
            <a:miter lim="800000"/>
            <a:headEnd/>
            <a:tailEnd/>
          </a:ln>
          <a:effectLst/>
        </p:spPr>
        <p:txBody>
          <a:bodyPr lIns="92075" tIns="46038" rIns="92075" bIns="46038" anchor="ctr"/>
          <a:lstStyle/>
          <a:p>
            <a:pPr eaLnBrk="1" hangingPunct="1"/>
            <a:r>
              <a:rPr lang="en-US" altLang="ja-JP" sz="3600">
                <a:solidFill>
                  <a:schemeClr val="tx2"/>
                </a:solidFill>
                <a:latin typeface="Basic Sans Light SF" pitchFamily="2" charset="0"/>
                <a:ea typeface="MS PGothic" pitchFamily="34" charset="-128"/>
              </a:rPr>
              <a:t>Each MSDS must contain the following information: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38188" y="971550"/>
            <a:ext cx="3529012" cy="5200650"/>
          </a:xfrm>
          <a:prstGeom prst="rect">
            <a:avLst/>
          </a:prstGeom>
          <a:noFill/>
        </p:spPr>
      </p:pic>
      <p:pic>
        <p:nvPicPr>
          <p:cNvPr id="11267" name="Picture 3"/>
          <p:cNvPicPr>
            <a:picLocks noChangeAspect="1" noChangeArrowheads="1"/>
          </p:cNvPicPr>
          <p:nvPr/>
        </p:nvPicPr>
        <p:blipFill>
          <a:blip r:embed="rId3" cstate="print"/>
          <a:srcRect/>
          <a:stretch>
            <a:fillRect/>
          </a:stretch>
        </p:blipFill>
        <p:spPr bwMode="auto">
          <a:xfrm>
            <a:off x="4929188" y="971550"/>
            <a:ext cx="3529012" cy="5200650"/>
          </a:xfrm>
          <a:prstGeom prst="rect">
            <a:avLst/>
          </a:prstGeom>
          <a:noFill/>
        </p:spPr>
      </p:pic>
      <p:sp>
        <p:nvSpPr>
          <p:cNvPr id="11268" name="Text Box 4"/>
          <p:cNvSpPr txBox="1">
            <a:spLocks noChangeArrowheads="1"/>
          </p:cNvSpPr>
          <p:nvPr/>
        </p:nvSpPr>
        <p:spPr bwMode="auto">
          <a:xfrm>
            <a:off x="2520950" y="365125"/>
            <a:ext cx="3792641" cy="400110"/>
          </a:xfrm>
          <a:prstGeom prst="rect">
            <a:avLst/>
          </a:prstGeom>
          <a:noFill/>
          <a:ln w="9525">
            <a:noFill/>
            <a:miter lim="800000"/>
            <a:headEnd/>
            <a:tailEnd/>
          </a:ln>
          <a:effectLst/>
        </p:spPr>
        <p:txBody>
          <a:bodyPr wrap="none">
            <a:spAutoFit/>
          </a:bodyPr>
          <a:lstStyle/>
          <a:p>
            <a:pPr>
              <a:tabLst>
                <a:tab pos="287338" algn="l"/>
              </a:tabLst>
            </a:pPr>
            <a:r>
              <a:rPr lang="en-US" altLang="ja-JP" sz="2000" dirty="0">
                <a:ea typeface="MS PGothic" pitchFamily="34" charset="-128"/>
              </a:rPr>
              <a:t>Material Safety Data Sheet (MSDS)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7158" y="381000"/>
            <a:ext cx="8229600" cy="619108"/>
          </a:xfrm>
          <a:prstGeom prst="rect">
            <a:avLst/>
          </a:prstGeom>
          <a:noFill/>
          <a:ln w="9525">
            <a:noFill/>
            <a:miter lim="800000"/>
            <a:headEnd/>
            <a:tailEnd/>
          </a:ln>
        </p:spPr>
        <p:txBody>
          <a:bodyPr/>
          <a:lstStyle/>
          <a:p>
            <a:pPr marL="452438" indent="-452438" eaLnBrk="1" hangingPunct="1">
              <a:lnSpc>
                <a:spcPct val="80000"/>
              </a:lnSpc>
              <a:buFont typeface="Wingdings" pitchFamily="2" charset="2"/>
              <a:buNone/>
            </a:pPr>
            <a:r>
              <a:rPr lang="en-US" sz="3600" b="1" dirty="0">
                <a:effectLst>
                  <a:outerShdw blurRad="38100" dist="38100" dir="2700000" algn="tl">
                    <a:srgbClr val="000000">
                      <a:alpha val="43137"/>
                    </a:srgbClr>
                  </a:outerShdw>
                </a:effectLst>
                <a:cs typeface="Times New Roman" pitchFamily="18" charset="0"/>
              </a:rPr>
              <a:t>D</a:t>
            </a:r>
            <a:r>
              <a:rPr lang="id-ID" sz="3600" b="1" dirty="0">
                <a:effectLst>
                  <a:outerShdw blurRad="38100" dist="38100" dir="2700000" algn="tl">
                    <a:srgbClr val="000000">
                      <a:alpha val="43137"/>
                    </a:srgbClr>
                  </a:outerShdw>
                </a:effectLst>
                <a:cs typeface="Times New Roman" pitchFamily="18" charset="0"/>
              </a:rPr>
              <a:t>ASAR</a:t>
            </a:r>
            <a:r>
              <a:rPr lang="en-US" sz="3600" b="1" dirty="0">
                <a:effectLst>
                  <a:outerShdw blurRad="38100" dist="38100" dir="2700000" algn="tl">
                    <a:srgbClr val="000000">
                      <a:alpha val="43137"/>
                    </a:srgbClr>
                  </a:outerShdw>
                </a:effectLst>
                <a:cs typeface="Times New Roman" pitchFamily="18" charset="0"/>
              </a:rPr>
              <a:t> H</a:t>
            </a:r>
            <a:r>
              <a:rPr lang="id-ID" sz="3600" b="1" dirty="0">
                <a:effectLst>
                  <a:outerShdw blurRad="38100" dist="38100" dir="2700000" algn="tl">
                    <a:srgbClr val="000000">
                      <a:alpha val="43137"/>
                    </a:srgbClr>
                  </a:outerShdw>
                </a:effectLst>
                <a:cs typeface="Times New Roman" pitchFamily="18" charset="0"/>
              </a:rPr>
              <a:t>UKUM</a:t>
            </a:r>
            <a:r>
              <a:rPr lang="en-US" sz="3200" b="1" dirty="0">
                <a:effectLst>
                  <a:outerShdw blurRad="38100" dist="38100" dir="2700000" algn="tl">
                    <a:srgbClr val="000000">
                      <a:alpha val="43137"/>
                    </a:srgbClr>
                  </a:outerShdw>
                </a:effectLst>
                <a:cs typeface="Times New Roman" pitchFamily="18" charset="0"/>
              </a:rPr>
              <a:t> </a:t>
            </a:r>
          </a:p>
          <a:p>
            <a:pPr marL="452438" indent="-452438" eaLnBrk="1" hangingPunct="1">
              <a:lnSpc>
                <a:spcPct val="80000"/>
              </a:lnSpc>
              <a:buFont typeface="Wingdings" pitchFamily="2" charset="2"/>
              <a:buNone/>
            </a:pPr>
            <a:endParaRPr lang="en-US" sz="3200" b="1" dirty="0">
              <a:effectLst>
                <a:outerShdw blurRad="38100" dist="38100" dir="2700000" algn="tl">
                  <a:srgbClr val="000000">
                    <a:alpha val="43137"/>
                  </a:srgbClr>
                </a:outerShdw>
              </a:effectLst>
              <a:cs typeface="Times New Roman" pitchFamily="18" charset="0"/>
            </a:endParaRPr>
          </a:p>
          <a:p>
            <a:pPr marL="452438" indent="-452438" eaLnBrk="1" hangingPunct="1">
              <a:lnSpc>
                <a:spcPct val="80000"/>
              </a:lnSpc>
              <a:buFont typeface="Wingdings" pitchFamily="2" charset="2"/>
              <a:buNone/>
            </a:pPr>
            <a:endParaRPr lang="en-US" sz="2400" b="1" dirty="0">
              <a:effectLst>
                <a:outerShdw blurRad="38100" dist="38100" dir="2700000" algn="tl">
                  <a:srgbClr val="000000">
                    <a:alpha val="43137"/>
                  </a:srgbClr>
                </a:outerShdw>
              </a:effectLst>
              <a:cs typeface="Times New Roman" pitchFamily="18" charset="0"/>
            </a:endParaRPr>
          </a:p>
          <a:p>
            <a:pPr marL="452438" indent="-452438" eaLnBrk="1" hangingPunct="1">
              <a:lnSpc>
                <a:spcPct val="80000"/>
              </a:lnSpc>
              <a:buFont typeface="Wingdings" pitchFamily="2" charset="2"/>
              <a:buNone/>
            </a:pPr>
            <a:endParaRPr lang="en-US" sz="2400" b="1" dirty="0">
              <a:effectLst>
                <a:outerShdw blurRad="38100" dist="38100" dir="2700000" algn="tl">
                  <a:srgbClr val="000000">
                    <a:alpha val="43137"/>
                  </a:srgbClr>
                </a:outerShdw>
              </a:effectLst>
              <a:cs typeface="Times New Roman" pitchFamily="18" charset="0"/>
            </a:endParaRPr>
          </a:p>
          <a:p>
            <a:pPr marL="747713" lvl="1" indent="-115888" eaLnBrk="1" hangingPunct="1">
              <a:lnSpc>
                <a:spcPct val="80000"/>
              </a:lnSpc>
              <a:buClr>
                <a:schemeClr val="tx2"/>
              </a:buClr>
            </a:pPr>
            <a:endParaRPr lang="en-US" sz="2000" b="1" dirty="0">
              <a:effectLst>
                <a:outerShdw blurRad="38100" dist="38100" dir="2700000" algn="tl">
                  <a:srgbClr val="000000">
                    <a:alpha val="43137"/>
                  </a:srgbClr>
                </a:outerShdw>
              </a:effectLst>
              <a:cs typeface="Times New Roman" pitchFamily="18" charset="0"/>
            </a:endParaRPr>
          </a:p>
        </p:txBody>
      </p:sp>
      <p:sp>
        <p:nvSpPr>
          <p:cNvPr id="3" name="Rectangle 6"/>
          <p:cNvSpPr>
            <a:spLocks noChangeArrowheads="1"/>
          </p:cNvSpPr>
          <p:nvPr/>
        </p:nvSpPr>
        <p:spPr bwMode="auto">
          <a:xfrm>
            <a:off x="428596" y="1000108"/>
            <a:ext cx="8429684" cy="5643602"/>
          </a:xfrm>
          <a:prstGeom prst="rect">
            <a:avLst/>
          </a:prstGeom>
          <a:noFill/>
          <a:ln w="9525">
            <a:noFill/>
            <a:miter lim="800000"/>
            <a:headEnd/>
            <a:tailEnd/>
          </a:ln>
        </p:spPr>
        <p:txBody>
          <a:bodyPr/>
          <a:lstStyle/>
          <a:p>
            <a:pPr marL="454025" indent="-454025">
              <a:buFont typeface="Arial" pitchFamily="34" charset="0"/>
              <a:buChar char="•"/>
            </a:pPr>
            <a:r>
              <a:rPr lang="en-US" sz="2000" dirty="0" err="1">
                <a:solidFill>
                  <a:srgbClr val="0070C0"/>
                </a:solidFill>
                <a:cs typeface="Times New Roman" pitchFamily="18" charset="0"/>
              </a:rPr>
              <a:t>Undang-undang</a:t>
            </a:r>
            <a:r>
              <a:rPr lang="en-US" sz="2000" dirty="0">
                <a:solidFill>
                  <a:srgbClr val="0070C0"/>
                </a:solidFill>
                <a:cs typeface="Times New Roman" pitchFamily="18" charset="0"/>
              </a:rPr>
              <a:t> RI No. </a:t>
            </a:r>
            <a:r>
              <a:rPr lang="en-US" sz="2000" dirty="0" smtClean="0">
                <a:solidFill>
                  <a:srgbClr val="0070C0"/>
                </a:solidFill>
                <a:cs typeface="Times New Roman" pitchFamily="18" charset="0"/>
              </a:rPr>
              <a:t>32 </a:t>
            </a:r>
            <a:r>
              <a:rPr lang="en-US" sz="2000" dirty="0">
                <a:solidFill>
                  <a:srgbClr val="0070C0"/>
                </a:solidFill>
                <a:cs typeface="Times New Roman" pitchFamily="18" charset="0"/>
              </a:rPr>
              <a:t>/ </a:t>
            </a:r>
            <a:r>
              <a:rPr lang="en-US" sz="2000" dirty="0" smtClean="0">
                <a:solidFill>
                  <a:srgbClr val="0070C0"/>
                </a:solidFill>
                <a:cs typeface="Times New Roman" pitchFamily="18" charset="0"/>
              </a:rPr>
              <a:t>2009</a:t>
            </a:r>
            <a:endParaRPr lang="id-ID" sz="2000" dirty="0" smtClean="0">
              <a:solidFill>
                <a:srgbClr val="0070C0"/>
              </a:solidFill>
              <a:cs typeface="Times New Roman" pitchFamily="18" charset="0"/>
            </a:endParaRPr>
          </a:p>
          <a:p>
            <a:pPr marL="454025" indent="-454025">
              <a:buFont typeface="Arial" pitchFamily="34" charset="0"/>
              <a:buChar char="•"/>
            </a:pPr>
            <a:r>
              <a:rPr lang="id-ID" sz="2000" dirty="0" smtClean="0">
                <a:solidFill>
                  <a:srgbClr val="0070C0"/>
                </a:solidFill>
              </a:rPr>
              <a:t>UU No. 19 tahun 2009 tentang Ratifikasi Stockholm Convnetion</a:t>
            </a:r>
            <a:endParaRPr lang="id-ID" sz="2000" dirty="0">
              <a:solidFill>
                <a:srgbClr val="0070C0"/>
              </a:solidFill>
              <a:cs typeface="Times New Roman" pitchFamily="18" charset="0"/>
            </a:endParaRPr>
          </a:p>
          <a:p>
            <a:pPr marL="454025" indent="-454025">
              <a:buFont typeface="Arial" pitchFamily="34" charset="0"/>
              <a:buChar char="•"/>
            </a:pPr>
            <a:r>
              <a:rPr lang="en-US" sz="2000" dirty="0">
                <a:solidFill>
                  <a:srgbClr val="0070C0"/>
                </a:solidFill>
                <a:cs typeface="Times New Roman" pitchFamily="18" charset="0"/>
              </a:rPr>
              <a:t>PP RI No. 18 / 1999 Jo. PP No. 85 / 1999 </a:t>
            </a:r>
            <a:r>
              <a:rPr lang="en-US" sz="2000" dirty="0" err="1">
                <a:solidFill>
                  <a:srgbClr val="0070C0"/>
                </a:solidFill>
                <a:cs typeface="Times New Roman" pitchFamily="18" charset="0"/>
              </a:rPr>
              <a:t>ttg</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Pengelolaan</a:t>
            </a:r>
            <a:r>
              <a:rPr lang="en-US" sz="2000" dirty="0">
                <a:solidFill>
                  <a:srgbClr val="0070C0"/>
                </a:solidFill>
                <a:cs typeface="Times New Roman" pitchFamily="18" charset="0"/>
              </a:rPr>
              <a:t> </a:t>
            </a:r>
            <a:r>
              <a:rPr lang="en-US" sz="2000" dirty="0" err="1">
                <a:solidFill>
                  <a:srgbClr val="0070C0"/>
                </a:solidFill>
                <a:cs typeface="Times New Roman" pitchFamily="18" charset="0"/>
              </a:rPr>
              <a:t>Limbah</a:t>
            </a:r>
            <a:r>
              <a:rPr lang="en-US" sz="2000" dirty="0">
                <a:solidFill>
                  <a:srgbClr val="0070C0"/>
                </a:solidFill>
                <a:cs typeface="Times New Roman" pitchFamily="18" charset="0"/>
              </a:rPr>
              <a:t> </a:t>
            </a:r>
            <a:r>
              <a:rPr lang="en-US" sz="2000" dirty="0" smtClean="0">
                <a:solidFill>
                  <a:srgbClr val="0070C0"/>
                </a:solidFill>
                <a:cs typeface="Times New Roman" pitchFamily="18" charset="0"/>
              </a:rPr>
              <a:t>B3”</a:t>
            </a:r>
            <a:endParaRPr lang="id-ID" sz="2000" dirty="0" smtClean="0">
              <a:solidFill>
                <a:srgbClr val="0070C0"/>
              </a:solidFill>
              <a:cs typeface="Times New Roman" pitchFamily="18" charset="0"/>
            </a:endParaRPr>
          </a:p>
          <a:p>
            <a:pPr marL="454025" indent="-454025">
              <a:buFont typeface="Arial" pitchFamily="34" charset="0"/>
              <a:buChar char="•"/>
            </a:pPr>
            <a:r>
              <a:rPr lang="en-US" sz="2000" dirty="0" smtClean="0">
                <a:solidFill>
                  <a:srgbClr val="0070C0"/>
                </a:solidFill>
              </a:rPr>
              <a:t>PP 74 </a:t>
            </a:r>
            <a:r>
              <a:rPr lang="en-US" sz="2000" dirty="0" err="1" smtClean="0">
                <a:solidFill>
                  <a:srgbClr val="0070C0"/>
                </a:solidFill>
              </a:rPr>
              <a:t>Tahun</a:t>
            </a:r>
            <a:r>
              <a:rPr lang="en-US" sz="2000" dirty="0" smtClean="0">
                <a:solidFill>
                  <a:srgbClr val="0070C0"/>
                </a:solidFill>
              </a:rPr>
              <a:t> 2001 </a:t>
            </a:r>
            <a:r>
              <a:rPr lang="en-US" sz="2000" dirty="0" err="1" smtClean="0">
                <a:solidFill>
                  <a:srgbClr val="0070C0"/>
                </a:solidFill>
              </a:rPr>
              <a:t>tentang</a:t>
            </a:r>
            <a:r>
              <a:rPr lang="en-US" sz="2000" dirty="0" smtClean="0">
                <a:solidFill>
                  <a:srgbClr val="0070C0"/>
                </a:solidFill>
              </a:rPr>
              <a:t> </a:t>
            </a:r>
            <a:r>
              <a:rPr lang="en-US" sz="2000" dirty="0" err="1" smtClean="0">
                <a:solidFill>
                  <a:srgbClr val="0070C0"/>
                </a:solidFill>
              </a:rPr>
              <a:t>Pengelolaan</a:t>
            </a:r>
            <a:r>
              <a:rPr lang="en-US" sz="2000" dirty="0" smtClean="0">
                <a:solidFill>
                  <a:srgbClr val="0070C0"/>
                </a:solidFill>
              </a:rPr>
              <a:t> B3</a:t>
            </a:r>
            <a:r>
              <a:rPr lang="id-ID" sz="2000" dirty="0" smtClean="0">
                <a:solidFill>
                  <a:srgbClr val="0070C0"/>
                </a:solidFill>
              </a:rPr>
              <a:t> </a:t>
            </a:r>
            <a:endParaRPr lang="id-ID" sz="2000" dirty="0">
              <a:solidFill>
                <a:srgbClr val="0070C0"/>
              </a:solidFill>
              <a:cs typeface="Times New Roman" pitchFamily="18" charset="0"/>
            </a:endParaRPr>
          </a:p>
          <a:p>
            <a:pPr marL="454025" indent="-454025">
              <a:buFont typeface="Arial" pitchFamily="34" charset="0"/>
              <a:buChar char="•"/>
            </a:pPr>
            <a:r>
              <a:rPr lang="id-ID" sz="2000" dirty="0">
                <a:solidFill>
                  <a:srgbClr val="0070C0"/>
                </a:solidFill>
                <a:cs typeface="Times New Roman" pitchFamily="18" charset="0"/>
              </a:rPr>
              <a:t>PP RI No. 27 /1999 ttg “Analisis Mengenai Dampak Lingkungan”.</a:t>
            </a:r>
          </a:p>
          <a:p>
            <a:pPr marL="454025" indent="-454025">
              <a:buFont typeface="Arial" pitchFamily="34" charset="0"/>
              <a:buChar char="•"/>
            </a:pPr>
            <a:r>
              <a:rPr lang="en-US" sz="2000" dirty="0">
                <a:solidFill>
                  <a:srgbClr val="0070C0"/>
                </a:solidFill>
                <a:cs typeface="Times New Roman" pitchFamily="18" charset="0"/>
              </a:rPr>
              <a:t>PP 38 </a:t>
            </a:r>
            <a:r>
              <a:rPr lang="en-US" sz="2000" dirty="0" err="1">
                <a:solidFill>
                  <a:srgbClr val="0070C0"/>
                </a:solidFill>
                <a:cs typeface="Times New Roman" pitchFamily="18" charset="0"/>
              </a:rPr>
              <a:t>Tahun</a:t>
            </a:r>
            <a:r>
              <a:rPr lang="en-US" sz="2000" dirty="0">
                <a:solidFill>
                  <a:srgbClr val="0070C0"/>
                </a:solidFill>
                <a:cs typeface="Times New Roman" pitchFamily="18" charset="0"/>
              </a:rPr>
              <a:t> 2007 </a:t>
            </a:r>
            <a:r>
              <a:rPr lang="en-US" sz="2000" dirty="0" err="1">
                <a:solidFill>
                  <a:srgbClr val="0070C0"/>
                </a:solidFill>
                <a:cs typeface="Times New Roman" pitchFamily="18" charset="0"/>
              </a:rPr>
              <a:t>ttg</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Pembagian</a:t>
            </a:r>
            <a:r>
              <a:rPr lang="en-US" sz="2000" dirty="0">
                <a:solidFill>
                  <a:srgbClr val="0070C0"/>
                </a:solidFill>
                <a:cs typeface="Times New Roman" pitchFamily="18" charset="0"/>
              </a:rPr>
              <a:t> </a:t>
            </a:r>
            <a:r>
              <a:rPr lang="id-ID" sz="2000" dirty="0">
                <a:solidFill>
                  <a:srgbClr val="0070C0"/>
                </a:solidFill>
                <a:cs typeface="Times New Roman" pitchFamily="18" charset="0"/>
              </a:rPr>
              <a:t>Urusan</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Pemerintahan</a:t>
            </a:r>
            <a:r>
              <a:rPr lang="en-US" sz="2000" dirty="0">
                <a:solidFill>
                  <a:srgbClr val="0070C0"/>
                </a:solidFill>
                <a:cs typeface="Times New Roman" pitchFamily="18" charset="0"/>
              </a:rPr>
              <a:t> </a:t>
            </a:r>
            <a:r>
              <a:rPr lang="en-US" sz="2000" dirty="0" err="1">
                <a:solidFill>
                  <a:srgbClr val="0070C0"/>
                </a:solidFill>
                <a:cs typeface="Times New Roman" pitchFamily="18" charset="0"/>
              </a:rPr>
              <a:t>Antara</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Pemerintah</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Pemerintahan</a:t>
            </a:r>
            <a:r>
              <a:rPr lang="en-US" sz="2000" dirty="0">
                <a:solidFill>
                  <a:srgbClr val="0070C0"/>
                </a:solidFill>
                <a:cs typeface="Times New Roman" pitchFamily="18" charset="0"/>
              </a:rPr>
              <a:t> Daerah </a:t>
            </a:r>
            <a:r>
              <a:rPr lang="en-US" sz="2000" dirty="0" err="1">
                <a:solidFill>
                  <a:srgbClr val="0070C0"/>
                </a:solidFill>
                <a:cs typeface="Times New Roman" pitchFamily="18" charset="0"/>
              </a:rPr>
              <a:t>Provinsi</a:t>
            </a:r>
            <a:r>
              <a:rPr lang="en-US" sz="2000" dirty="0">
                <a:solidFill>
                  <a:srgbClr val="0070C0"/>
                </a:solidFill>
                <a:cs typeface="Times New Roman" pitchFamily="18" charset="0"/>
              </a:rPr>
              <a:t>, </a:t>
            </a:r>
            <a:r>
              <a:rPr lang="en-US" sz="2000" dirty="0" err="1">
                <a:solidFill>
                  <a:srgbClr val="0070C0"/>
                </a:solidFill>
                <a:cs typeface="Times New Roman" pitchFamily="18" charset="0"/>
              </a:rPr>
              <a:t>dan</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Pemerintahan</a:t>
            </a:r>
            <a:r>
              <a:rPr lang="en-US" sz="2000" dirty="0">
                <a:solidFill>
                  <a:srgbClr val="0070C0"/>
                </a:solidFill>
                <a:cs typeface="Times New Roman" pitchFamily="18" charset="0"/>
              </a:rPr>
              <a:t> Daerah </a:t>
            </a:r>
            <a:r>
              <a:rPr lang="en-US" sz="2000" dirty="0" err="1">
                <a:solidFill>
                  <a:srgbClr val="0070C0"/>
                </a:solidFill>
                <a:cs typeface="Times New Roman" pitchFamily="18" charset="0"/>
              </a:rPr>
              <a:t>Kabupaten</a:t>
            </a:r>
            <a:r>
              <a:rPr lang="en-US" sz="2000" dirty="0">
                <a:solidFill>
                  <a:srgbClr val="0070C0"/>
                </a:solidFill>
                <a:cs typeface="Times New Roman" pitchFamily="18" charset="0"/>
              </a:rPr>
              <a:t>/Kota</a:t>
            </a:r>
            <a:endParaRPr lang="id-ID" sz="2000" dirty="0">
              <a:solidFill>
                <a:srgbClr val="0070C0"/>
              </a:solidFill>
              <a:cs typeface="Times New Roman" pitchFamily="18" charset="0"/>
            </a:endParaRPr>
          </a:p>
          <a:p>
            <a:pPr marL="454025" indent="-454025">
              <a:buFont typeface="Arial" pitchFamily="34" charset="0"/>
              <a:buChar char="•"/>
            </a:pPr>
            <a:r>
              <a:rPr lang="id-ID" sz="2000" dirty="0">
                <a:solidFill>
                  <a:srgbClr val="0070C0"/>
                </a:solidFill>
                <a:cs typeface="Times New Roman" pitchFamily="18" charset="0"/>
              </a:rPr>
              <a:t>Permen LH No. 18/2009 </a:t>
            </a:r>
            <a:r>
              <a:rPr lang="id-ID" sz="2000" dirty="0" smtClean="0">
                <a:solidFill>
                  <a:srgbClr val="0070C0"/>
                </a:solidFill>
                <a:cs typeface="Times New Roman" pitchFamily="18" charset="0"/>
              </a:rPr>
              <a:t>: Tata </a:t>
            </a:r>
            <a:r>
              <a:rPr lang="id-ID" sz="2000" dirty="0">
                <a:solidFill>
                  <a:srgbClr val="0070C0"/>
                </a:solidFill>
                <a:cs typeface="Times New Roman" pitchFamily="18" charset="0"/>
              </a:rPr>
              <a:t>Cara Perizinan Pengelolaan Limbah B3</a:t>
            </a:r>
          </a:p>
          <a:p>
            <a:pPr marL="454025" indent="-454025">
              <a:buFont typeface="Arial" pitchFamily="34" charset="0"/>
              <a:buChar char="•"/>
            </a:pPr>
            <a:r>
              <a:rPr lang="id-ID" sz="2000" dirty="0">
                <a:solidFill>
                  <a:srgbClr val="0070C0"/>
                </a:solidFill>
                <a:cs typeface="Times New Roman" pitchFamily="18" charset="0"/>
              </a:rPr>
              <a:t>Permen LH No. 02/2008 </a:t>
            </a:r>
            <a:r>
              <a:rPr lang="id-ID" sz="2000" dirty="0" smtClean="0">
                <a:solidFill>
                  <a:srgbClr val="0070C0"/>
                </a:solidFill>
                <a:cs typeface="Times New Roman" pitchFamily="18" charset="0"/>
              </a:rPr>
              <a:t>: Pemanfaatan </a:t>
            </a:r>
            <a:r>
              <a:rPr lang="id-ID" sz="2000" dirty="0">
                <a:solidFill>
                  <a:srgbClr val="0070C0"/>
                </a:solidFill>
                <a:cs typeface="Times New Roman" pitchFamily="18" charset="0"/>
              </a:rPr>
              <a:t>Limbah </a:t>
            </a:r>
            <a:r>
              <a:rPr lang="id-ID" sz="2000" dirty="0" smtClean="0">
                <a:solidFill>
                  <a:srgbClr val="0070C0"/>
                </a:solidFill>
                <a:cs typeface="Times New Roman" pitchFamily="18" charset="0"/>
              </a:rPr>
              <a:t>B3</a:t>
            </a:r>
          </a:p>
          <a:p>
            <a:pPr marL="454025" indent="-454025">
              <a:buFont typeface="Arial" pitchFamily="34" charset="0"/>
              <a:buChar char="•"/>
            </a:pPr>
            <a:r>
              <a:rPr lang="id-ID" sz="2000" dirty="0" smtClean="0">
                <a:solidFill>
                  <a:srgbClr val="0070C0"/>
                </a:solidFill>
                <a:cs typeface="Times New Roman" pitchFamily="18" charset="0"/>
              </a:rPr>
              <a:t>Permen LH No. 30/2009 : Perizinan dan Pengawasan PLB3 </a:t>
            </a:r>
            <a:endParaRPr lang="id-ID" sz="2000" dirty="0">
              <a:solidFill>
                <a:srgbClr val="0070C0"/>
              </a:solidFill>
              <a:cs typeface="Times New Roman" pitchFamily="18" charset="0"/>
            </a:endParaRPr>
          </a:p>
          <a:p>
            <a:pPr marL="454025" indent="-454025">
              <a:buFont typeface="Arial" pitchFamily="34" charset="0"/>
              <a:buChar char="•"/>
            </a:pPr>
            <a:r>
              <a:rPr lang="en-US" sz="2000" dirty="0" err="1">
                <a:solidFill>
                  <a:srgbClr val="0070C0"/>
                </a:solidFill>
                <a:cs typeface="Times New Roman" pitchFamily="18" charset="0"/>
              </a:rPr>
              <a:t>Kepdal</a:t>
            </a:r>
            <a:r>
              <a:rPr lang="en-US" sz="2000" dirty="0">
                <a:solidFill>
                  <a:srgbClr val="0070C0"/>
                </a:solidFill>
                <a:cs typeface="Times New Roman" pitchFamily="18" charset="0"/>
              </a:rPr>
              <a:t> </a:t>
            </a:r>
            <a:r>
              <a:rPr lang="en-US" sz="2000" dirty="0" smtClean="0">
                <a:solidFill>
                  <a:srgbClr val="0070C0"/>
                </a:solidFill>
                <a:cs typeface="Times New Roman" pitchFamily="18" charset="0"/>
              </a:rPr>
              <a:t>01/BAPEDAL/09/1995</a:t>
            </a:r>
            <a:r>
              <a:rPr lang="id-ID" sz="2000" dirty="0" smtClean="0">
                <a:solidFill>
                  <a:srgbClr val="0070C0"/>
                </a:solidFill>
                <a:cs typeface="Times New Roman" pitchFamily="18" charset="0"/>
              </a:rPr>
              <a:t> : </a:t>
            </a:r>
            <a:r>
              <a:rPr lang="en-US" sz="2000" dirty="0" smtClean="0">
                <a:solidFill>
                  <a:srgbClr val="0070C0"/>
                </a:solidFill>
                <a:cs typeface="Times New Roman" pitchFamily="18" charset="0"/>
              </a:rPr>
              <a:t>Tata </a:t>
            </a:r>
            <a:r>
              <a:rPr lang="en-US" sz="2000" dirty="0">
                <a:solidFill>
                  <a:srgbClr val="0070C0"/>
                </a:solidFill>
                <a:cs typeface="Times New Roman" pitchFamily="18" charset="0"/>
              </a:rPr>
              <a:t>Cara &amp; </a:t>
            </a:r>
            <a:r>
              <a:rPr lang="en-US" sz="2000" dirty="0" err="1">
                <a:solidFill>
                  <a:srgbClr val="0070C0"/>
                </a:solidFill>
                <a:cs typeface="Times New Roman" pitchFamily="18" charset="0"/>
              </a:rPr>
              <a:t>Persyaratan</a:t>
            </a:r>
            <a:r>
              <a:rPr lang="en-US" sz="2000" dirty="0">
                <a:solidFill>
                  <a:srgbClr val="0070C0"/>
                </a:solidFill>
                <a:cs typeface="Times New Roman" pitchFamily="18" charset="0"/>
              </a:rPr>
              <a:t> </a:t>
            </a:r>
            <a:r>
              <a:rPr lang="en-US" sz="2000" dirty="0" err="1">
                <a:solidFill>
                  <a:srgbClr val="0070C0"/>
                </a:solidFill>
                <a:cs typeface="Times New Roman" pitchFamily="18" charset="0"/>
              </a:rPr>
              <a:t>Teknik</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Penyimpanan</a:t>
            </a:r>
            <a:r>
              <a:rPr lang="en-US" sz="2000" dirty="0">
                <a:solidFill>
                  <a:srgbClr val="0070C0"/>
                </a:solidFill>
                <a:cs typeface="Times New Roman" pitchFamily="18" charset="0"/>
              </a:rPr>
              <a:t> &amp; </a:t>
            </a:r>
            <a:r>
              <a:rPr lang="en-US" sz="2000" dirty="0" err="1">
                <a:solidFill>
                  <a:srgbClr val="0070C0"/>
                </a:solidFill>
                <a:cs typeface="Times New Roman" pitchFamily="18" charset="0"/>
              </a:rPr>
              <a:t>Pengumpulan</a:t>
            </a:r>
            <a:r>
              <a:rPr lang="en-US" sz="2000" dirty="0">
                <a:solidFill>
                  <a:srgbClr val="0070C0"/>
                </a:solidFill>
                <a:cs typeface="Times New Roman" pitchFamily="18" charset="0"/>
              </a:rPr>
              <a:t> </a:t>
            </a:r>
            <a:r>
              <a:rPr lang="en-US" sz="2000" dirty="0" err="1">
                <a:solidFill>
                  <a:srgbClr val="0070C0"/>
                </a:solidFill>
                <a:cs typeface="Times New Roman" pitchFamily="18" charset="0"/>
              </a:rPr>
              <a:t>Limbah</a:t>
            </a:r>
            <a:r>
              <a:rPr lang="en-US" sz="2000" dirty="0">
                <a:solidFill>
                  <a:srgbClr val="0070C0"/>
                </a:solidFill>
                <a:cs typeface="Times New Roman" pitchFamily="18" charset="0"/>
              </a:rPr>
              <a:t> </a:t>
            </a:r>
            <a:r>
              <a:rPr lang="en-US" sz="2000" dirty="0" smtClean="0">
                <a:solidFill>
                  <a:srgbClr val="0070C0"/>
                </a:solidFill>
                <a:cs typeface="Times New Roman" pitchFamily="18" charset="0"/>
              </a:rPr>
              <a:t>B3</a:t>
            </a:r>
            <a:endParaRPr lang="id-ID" sz="2000" dirty="0">
              <a:solidFill>
                <a:srgbClr val="0070C0"/>
              </a:solidFill>
              <a:cs typeface="Times New Roman" pitchFamily="18" charset="0"/>
            </a:endParaRPr>
          </a:p>
          <a:p>
            <a:pPr marL="454025" indent="-454025">
              <a:buFont typeface="Arial" pitchFamily="34" charset="0"/>
              <a:buChar char="•"/>
            </a:pPr>
            <a:r>
              <a:rPr lang="en-US" sz="2000" dirty="0" err="1">
                <a:solidFill>
                  <a:srgbClr val="0070C0"/>
                </a:solidFill>
                <a:cs typeface="Times New Roman" pitchFamily="18" charset="0"/>
              </a:rPr>
              <a:t>Kepdal</a:t>
            </a:r>
            <a:r>
              <a:rPr lang="en-US" sz="2000" dirty="0">
                <a:solidFill>
                  <a:srgbClr val="0070C0"/>
                </a:solidFill>
                <a:cs typeface="Times New Roman" pitchFamily="18" charset="0"/>
              </a:rPr>
              <a:t> </a:t>
            </a:r>
            <a:r>
              <a:rPr lang="en-US" sz="2000" dirty="0" smtClean="0">
                <a:solidFill>
                  <a:srgbClr val="0070C0"/>
                </a:solidFill>
                <a:cs typeface="Times New Roman" pitchFamily="18" charset="0"/>
              </a:rPr>
              <a:t>02/BAPEDAL/09/1995</a:t>
            </a:r>
            <a:r>
              <a:rPr lang="id-ID" sz="2000" dirty="0" smtClean="0">
                <a:solidFill>
                  <a:srgbClr val="0070C0"/>
                </a:solidFill>
                <a:cs typeface="Times New Roman" pitchFamily="18" charset="0"/>
              </a:rPr>
              <a:t> : D</a:t>
            </a:r>
            <a:r>
              <a:rPr lang="en-US" sz="2000" dirty="0" err="1" smtClean="0">
                <a:solidFill>
                  <a:srgbClr val="0070C0"/>
                </a:solidFill>
                <a:cs typeface="Times New Roman" pitchFamily="18" charset="0"/>
              </a:rPr>
              <a:t>okumen</a:t>
            </a:r>
            <a:r>
              <a:rPr lang="en-US" sz="2000" dirty="0" smtClean="0">
                <a:solidFill>
                  <a:srgbClr val="0070C0"/>
                </a:solidFill>
                <a:cs typeface="Times New Roman" pitchFamily="18" charset="0"/>
              </a:rPr>
              <a:t> </a:t>
            </a:r>
            <a:r>
              <a:rPr lang="en-US" sz="2000" dirty="0" err="1">
                <a:solidFill>
                  <a:srgbClr val="0070C0"/>
                </a:solidFill>
                <a:cs typeface="Times New Roman" pitchFamily="18" charset="0"/>
              </a:rPr>
              <a:t>Limbah</a:t>
            </a:r>
            <a:r>
              <a:rPr lang="en-US" sz="2000" dirty="0">
                <a:solidFill>
                  <a:srgbClr val="0070C0"/>
                </a:solidFill>
                <a:cs typeface="Times New Roman" pitchFamily="18" charset="0"/>
              </a:rPr>
              <a:t> </a:t>
            </a:r>
            <a:r>
              <a:rPr lang="en-US" sz="2000" dirty="0" smtClean="0">
                <a:solidFill>
                  <a:srgbClr val="0070C0"/>
                </a:solidFill>
                <a:cs typeface="Times New Roman" pitchFamily="18" charset="0"/>
              </a:rPr>
              <a:t>B3</a:t>
            </a:r>
            <a:endParaRPr lang="id-ID" sz="2000" dirty="0">
              <a:solidFill>
                <a:srgbClr val="0070C0"/>
              </a:solidFill>
              <a:cs typeface="Times New Roman" pitchFamily="18" charset="0"/>
            </a:endParaRPr>
          </a:p>
          <a:p>
            <a:pPr marL="454025" indent="-454025">
              <a:buFont typeface="Arial" pitchFamily="34" charset="0"/>
              <a:buChar char="•"/>
            </a:pPr>
            <a:r>
              <a:rPr lang="en-US" sz="2000" dirty="0" err="1">
                <a:solidFill>
                  <a:srgbClr val="0070C0"/>
                </a:solidFill>
                <a:cs typeface="Times New Roman" pitchFamily="18" charset="0"/>
              </a:rPr>
              <a:t>Kepdal</a:t>
            </a:r>
            <a:r>
              <a:rPr lang="en-US" sz="2000" dirty="0">
                <a:solidFill>
                  <a:srgbClr val="0070C0"/>
                </a:solidFill>
                <a:cs typeface="Times New Roman" pitchFamily="18" charset="0"/>
              </a:rPr>
              <a:t> 03/BAPEDAL/09/1995 </a:t>
            </a:r>
            <a:r>
              <a:rPr lang="id-ID" sz="2000" dirty="0" smtClean="0">
                <a:solidFill>
                  <a:srgbClr val="0070C0"/>
                </a:solidFill>
                <a:cs typeface="Times New Roman" pitchFamily="18" charset="0"/>
              </a:rPr>
              <a:t>: P</a:t>
            </a:r>
            <a:r>
              <a:rPr lang="en-US" sz="2000" dirty="0" err="1" smtClean="0">
                <a:solidFill>
                  <a:srgbClr val="0070C0"/>
                </a:solidFill>
                <a:cs typeface="Times New Roman" pitchFamily="18" charset="0"/>
              </a:rPr>
              <a:t>ersyaratan</a:t>
            </a:r>
            <a:r>
              <a:rPr lang="en-US" sz="2000" dirty="0" smtClean="0">
                <a:solidFill>
                  <a:srgbClr val="0070C0"/>
                </a:solidFill>
                <a:cs typeface="Times New Roman" pitchFamily="18" charset="0"/>
              </a:rPr>
              <a:t> </a:t>
            </a:r>
            <a:r>
              <a:rPr lang="en-US" sz="2000" dirty="0" err="1">
                <a:solidFill>
                  <a:srgbClr val="0070C0"/>
                </a:solidFill>
                <a:cs typeface="Times New Roman" pitchFamily="18" charset="0"/>
              </a:rPr>
              <a:t>teknis</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pengolahan</a:t>
            </a:r>
            <a:r>
              <a:rPr lang="en-US" sz="2000" dirty="0">
                <a:solidFill>
                  <a:srgbClr val="0070C0"/>
                </a:solidFill>
                <a:cs typeface="Times New Roman" pitchFamily="18" charset="0"/>
              </a:rPr>
              <a:t> </a:t>
            </a:r>
            <a:r>
              <a:rPr lang="id-ID" sz="2000" dirty="0">
                <a:solidFill>
                  <a:srgbClr val="0070C0"/>
                </a:solidFill>
                <a:cs typeface="Times New Roman" pitchFamily="18" charset="0"/>
              </a:rPr>
              <a:t>L</a:t>
            </a:r>
            <a:r>
              <a:rPr lang="en-US" sz="2000" dirty="0" smtClean="0">
                <a:solidFill>
                  <a:srgbClr val="0070C0"/>
                </a:solidFill>
                <a:cs typeface="Times New Roman" pitchFamily="18" charset="0"/>
              </a:rPr>
              <a:t>B3</a:t>
            </a:r>
            <a:endParaRPr lang="id-ID" sz="2000" dirty="0">
              <a:solidFill>
                <a:srgbClr val="0070C0"/>
              </a:solidFill>
              <a:cs typeface="Times New Roman" pitchFamily="18" charset="0"/>
            </a:endParaRPr>
          </a:p>
          <a:p>
            <a:pPr marL="454025" indent="-454025">
              <a:buFont typeface="Arial" pitchFamily="34" charset="0"/>
              <a:buChar char="•"/>
            </a:pPr>
            <a:r>
              <a:rPr lang="en-US" sz="2000" dirty="0" err="1">
                <a:solidFill>
                  <a:srgbClr val="0070C0"/>
                </a:solidFill>
                <a:cs typeface="Times New Roman" pitchFamily="18" charset="0"/>
              </a:rPr>
              <a:t>Kepdal</a:t>
            </a:r>
            <a:r>
              <a:rPr lang="en-US" sz="2000" dirty="0">
                <a:solidFill>
                  <a:srgbClr val="0070C0"/>
                </a:solidFill>
                <a:cs typeface="Times New Roman" pitchFamily="18" charset="0"/>
              </a:rPr>
              <a:t> 04/BAPEDAL/09/1995 </a:t>
            </a:r>
            <a:r>
              <a:rPr lang="id-ID" sz="2000" dirty="0" smtClean="0">
                <a:solidFill>
                  <a:srgbClr val="0070C0"/>
                </a:solidFill>
                <a:cs typeface="Times New Roman" pitchFamily="18" charset="0"/>
              </a:rPr>
              <a:t>: </a:t>
            </a:r>
            <a:r>
              <a:rPr lang="en-US" sz="2000" dirty="0" smtClean="0">
                <a:solidFill>
                  <a:srgbClr val="0070C0"/>
                </a:solidFill>
                <a:cs typeface="Times New Roman" pitchFamily="18" charset="0"/>
              </a:rPr>
              <a:t>Tata </a:t>
            </a:r>
            <a:r>
              <a:rPr lang="en-US" sz="2000" dirty="0">
                <a:solidFill>
                  <a:srgbClr val="0070C0"/>
                </a:solidFill>
                <a:cs typeface="Times New Roman" pitchFamily="18" charset="0"/>
              </a:rPr>
              <a:t>Cara </a:t>
            </a:r>
            <a:r>
              <a:rPr lang="en-US" sz="2000" dirty="0" err="1">
                <a:solidFill>
                  <a:srgbClr val="0070C0"/>
                </a:solidFill>
                <a:cs typeface="Times New Roman" pitchFamily="18" charset="0"/>
              </a:rPr>
              <a:t>Penimbunan</a:t>
            </a:r>
            <a:r>
              <a:rPr lang="en-US" sz="2000" dirty="0">
                <a:solidFill>
                  <a:srgbClr val="0070C0"/>
                </a:solidFill>
                <a:cs typeface="Times New Roman" pitchFamily="18" charset="0"/>
              </a:rPr>
              <a:t> </a:t>
            </a:r>
            <a:r>
              <a:rPr lang="en-US" sz="2000" dirty="0" err="1">
                <a:solidFill>
                  <a:srgbClr val="0070C0"/>
                </a:solidFill>
                <a:cs typeface="Times New Roman" pitchFamily="18" charset="0"/>
              </a:rPr>
              <a:t>Hasil</a:t>
            </a:r>
            <a:r>
              <a:rPr lang="en-US" sz="2000" dirty="0">
                <a:solidFill>
                  <a:srgbClr val="0070C0"/>
                </a:solidFill>
                <a:cs typeface="Times New Roman" pitchFamily="18" charset="0"/>
              </a:rPr>
              <a:t> </a:t>
            </a:r>
            <a:r>
              <a:rPr lang="en-US" sz="2000" dirty="0" err="1">
                <a:solidFill>
                  <a:srgbClr val="0070C0"/>
                </a:solidFill>
                <a:cs typeface="Times New Roman" pitchFamily="18" charset="0"/>
              </a:rPr>
              <a:t>Pengolahan</a:t>
            </a:r>
            <a:r>
              <a:rPr lang="en-US" sz="2000" dirty="0">
                <a:solidFill>
                  <a:srgbClr val="0070C0"/>
                </a:solidFill>
                <a:cs typeface="Times New Roman" pitchFamily="18" charset="0"/>
              </a:rPr>
              <a:t> </a:t>
            </a:r>
            <a:r>
              <a:rPr lang="en-US" sz="2000" dirty="0" smtClean="0">
                <a:solidFill>
                  <a:srgbClr val="0070C0"/>
                </a:solidFill>
                <a:cs typeface="Times New Roman" pitchFamily="18" charset="0"/>
              </a:rPr>
              <a:t>LB3</a:t>
            </a:r>
            <a:endParaRPr lang="id-ID" sz="2000" dirty="0">
              <a:solidFill>
                <a:srgbClr val="0070C0"/>
              </a:solidFill>
              <a:cs typeface="Times New Roman" pitchFamily="18" charset="0"/>
            </a:endParaRPr>
          </a:p>
          <a:p>
            <a:pPr marL="454025" indent="-454025">
              <a:buFont typeface="Arial" pitchFamily="34" charset="0"/>
              <a:buChar char="•"/>
            </a:pPr>
            <a:r>
              <a:rPr lang="en-US" sz="2000" dirty="0" err="1">
                <a:solidFill>
                  <a:srgbClr val="0070C0"/>
                </a:solidFill>
                <a:cs typeface="Times New Roman" pitchFamily="18" charset="0"/>
              </a:rPr>
              <a:t>Kepdal</a:t>
            </a:r>
            <a:r>
              <a:rPr lang="en-US" sz="2000" dirty="0">
                <a:solidFill>
                  <a:srgbClr val="0070C0"/>
                </a:solidFill>
                <a:cs typeface="Times New Roman" pitchFamily="18" charset="0"/>
              </a:rPr>
              <a:t> 05/BAPEDAL/09/1995 </a:t>
            </a:r>
            <a:r>
              <a:rPr lang="id-ID" sz="2000" dirty="0" smtClean="0">
                <a:solidFill>
                  <a:srgbClr val="0070C0"/>
                </a:solidFill>
                <a:cs typeface="Times New Roman" pitchFamily="18" charset="0"/>
              </a:rPr>
              <a:t>: </a:t>
            </a:r>
            <a:r>
              <a:rPr lang="en-US" sz="2000" dirty="0" err="1" smtClean="0">
                <a:solidFill>
                  <a:srgbClr val="0070C0"/>
                </a:solidFill>
                <a:cs typeface="Times New Roman" pitchFamily="18" charset="0"/>
              </a:rPr>
              <a:t>Simbol</a:t>
            </a:r>
            <a:r>
              <a:rPr lang="en-US" sz="2000" dirty="0" smtClean="0">
                <a:solidFill>
                  <a:srgbClr val="0070C0"/>
                </a:solidFill>
                <a:cs typeface="Times New Roman" pitchFamily="18" charset="0"/>
              </a:rPr>
              <a:t> </a:t>
            </a:r>
            <a:r>
              <a:rPr lang="en-US" sz="2000" dirty="0" err="1">
                <a:solidFill>
                  <a:srgbClr val="0070C0"/>
                </a:solidFill>
                <a:cs typeface="Times New Roman" pitchFamily="18" charset="0"/>
              </a:rPr>
              <a:t>dan</a:t>
            </a:r>
            <a:r>
              <a:rPr lang="en-US" sz="2000" dirty="0">
                <a:solidFill>
                  <a:srgbClr val="0070C0"/>
                </a:solidFill>
                <a:cs typeface="Times New Roman" pitchFamily="18" charset="0"/>
              </a:rPr>
              <a:t> Label</a:t>
            </a:r>
            <a:r>
              <a:rPr lang="id-ID" sz="2000" dirty="0">
                <a:solidFill>
                  <a:srgbClr val="0070C0"/>
                </a:solidFill>
                <a:cs typeface="Times New Roman" pitchFamily="18" charset="0"/>
              </a:rPr>
              <a:t> </a:t>
            </a:r>
            <a:r>
              <a:rPr lang="id-ID" sz="2000" dirty="0" smtClean="0">
                <a:solidFill>
                  <a:srgbClr val="0070C0"/>
                </a:solidFill>
                <a:cs typeface="Times New Roman" pitchFamily="18" charset="0"/>
              </a:rPr>
              <a:t>LB3</a:t>
            </a:r>
          </a:p>
          <a:p>
            <a:pPr marL="454025" indent="-454025">
              <a:buFont typeface="Arial" pitchFamily="34" charset="0"/>
              <a:buChar char="•"/>
            </a:pPr>
            <a:r>
              <a:rPr lang="id-ID" sz="2000" dirty="0" smtClean="0">
                <a:solidFill>
                  <a:srgbClr val="0070C0"/>
                </a:solidFill>
                <a:cs typeface="Times New Roman" pitchFamily="18" charset="0"/>
              </a:rPr>
              <a:t>dst</a:t>
            </a:r>
            <a:endParaRPr lang="id-ID" sz="2000" dirty="0">
              <a:solidFill>
                <a:srgbClr val="0070C0"/>
              </a:solidFill>
              <a:cs typeface="Times New Roman" pitchFamily="18" charset="0"/>
            </a:endParaRPr>
          </a:p>
          <a:p>
            <a:pPr marL="911225" lvl="1" indent="-454025">
              <a:buFont typeface="Arial" pitchFamily="34" charset="0"/>
              <a:buChar char="•"/>
            </a:pPr>
            <a:endParaRPr lang="id-ID" sz="2000" dirty="0">
              <a:solidFill>
                <a:srgbClr val="0070C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50888" y="1066800"/>
            <a:ext cx="7642225" cy="1847850"/>
          </a:xfrm>
          <a:prstGeom prst="rect">
            <a:avLst/>
          </a:prstGeom>
          <a:noFill/>
        </p:spPr>
      </p:pic>
      <p:sp>
        <p:nvSpPr>
          <p:cNvPr id="3075" name="Text Box 3"/>
          <p:cNvSpPr txBox="1">
            <a:spLocks noChangeArrowheads="1"/>
          </p:cNvSpPr>
          <p:nvPr/>
        </p:nvSpPr>
        <p:spPr bwMode="auto">
          <a:xfrm>
            <a:off x="3124200" y="457200"/>
            <a:ext cx="2895600" cy="400110"/>
          </a:xfrm>
          <a:prstGeom prst="rect">
            <a:avLst/>
          </a:prstGeom>
          <a:noFill/>
          <a:ln w="9525">
            <a:noFill/>
            <a:miter lim="800000"/>
            <a:headEnd/>
            <a:tailEnd/>
          </a:ln>
          <a:effectLst/>
        </p:spPr>
        <p:txBody>
          <a:bodyPr>
            <a:spAutoFit/>
          </a:bodyPr>
          <a:lstStyle/>
          <a:p>
            <a:r>
              <a:rPr lang="en-US" altLang="ja-JP" sz="2000" b="1" dirty="0">
                <a:ea typeface="MS PGothic" pitchFamily="34" charset="-128"/>
              </a:rPr>
              <a:t>Silver Nitrate MSDS</a:t>
            </a:r>
          </a:p>
        </p:txBody>
      </p:sp>
      <p:sp>
        <p:nvSpPr>
          <p:cNvPr id="3076" name="Text Box 4"/>
          <p:cNvSpPr txBox="1">
            <a:spLocks noChangeArrowheads="1"/>
          </p:cNvSpPr>
          <p:nvPr/>
        </p:nvSpPr>
        <p:spPr bwMode="auto">
          <a:xfrm>
            <a:off x="669925" y="3108325"/>
            <a:ext cx="184150" cy="457200"/>
          </a:xfrm>
          <a:prstGeom prst="rect">
            <a:avLst/>
          </a:prstGeom>
          <a:noFill/>
          <a:ln w="9525">
            <a:noFill/>
            <a:miter lim="800000"/>
            <a:headEnd/>
            <a:tailEnd/>
          </a:ln>
          <a:effectLst/>
        </p:spPr>
        <p:txBody>
          <a:bodyPr wrap="none">
            <a:spAutoFit/>
          </a:bodyPr>
          <a:lstStyle/>
          <a:p>
            <a:endParaRPr lang="ja-JP" altLang="en-US">
              <a:ea typeface="MS PGothic" pitchFamily="34" charset="-128"/>
            </a:endParaRPr>
          </a:p>
        </p:txBody>
      </p:sp>
      <p:sp>
        <p:nvSpPr>
          <p:cNvPr id="3077" name="Rectangle 5"/>
          <p:cNvSpPr>
            <a:spLocks noChangeArrowheads="1"/>
          </p:cNvSpPr>
          <p:nvPr/>
        </p:nvSpPr>
        <p:spPr bwMode="auto">
          <a:xfrm>
            <a:off x="663575" y="990600"/>
            <a:ext cx="7815263" cy="1981200"/>
          </a:xfrm>
          <a:prstGeom prst="rect">
            <a:avLst/>
          </a:prstGeom>
          <a:noFill/>
          <a:ln w="9525">
            <a:solidFill>
              <a:schemeClr val="tx1"/>
            </a:solidFill>
            <a:miter lim="800000"/>
            <a:headEnd/>
            <a:tailEnd/>
          </a:ln>
          <a:effectLst/>
        </p:spPr>
        <p:txBody>
          <a:bodyPr wrap="none" anchor="ctr"/>
          <a:lstStyle/>
          <a:p>
            <a:endParaRPr lang="en-US"/>
          </a:p>
        </p:txBody>
      </p:sp>
      <p:sp>
        <p:nvSpPr>
          <p:cNvPr id="3080" name="Text Box 8"/>
          <p:cNvSpPr txBox="1">
            <a:spLocks noChangeArrowheads="1"/>
          </p:cNvSpPr>
          <p:nvPr/>
        </p:nvSpPr>
        <p:spPr bwMode="auto">
          <a:xfrm>
            <a:off x="4551363" y="3241675"/>
            <a:ext cx="3983037" cy="366713"/>
          </a:xfrm>
          <a:prstGeom prst="rect">
            <a:avLst/>
          </a:prstGeom>
          <a:noFill/>
          <a:ln w="9525">
            <a:noFill/>
            <a:miter lim="800000"/>
            <a:headEnd/>
            <a:tailEnd/>
          </a:ln>
          <a:effectLst/>
        </p:spPr>
        <p:txBody>
          <a:bodyPr wrap="none">
            <a:spAutoFit/>
          </a:bodyPr>
          <a:lstStyle/>
          <a:p>
            <a:r>
              <a:rPr lang="ja-JP" altLang="en-US" sz="1800">
                <a:latin typeface="Basic Sans Light SF" pitchFamily="2" charset="0"/>
                <a:ea typeface="MS PGothic" pitchFamily="34" charset="-128"/>
              </a:rPr>
              <a:t>*</a:t>
            </a:r>
            <a:r>
              <a:rPr lang="en-US" altLang="ja-JP" sz="1800">
                <a:latin typeface="Basic Sans Light SF" pitchFamily="2" charset="0"/>
                <a:ea typeface="MS PGothic" pitchFamily="34" charset="-128"/>
              </a:rPr>
              <a:t>HMIS (Hazardous Materials Industrial Standards)</a:t>
            </a:r>
            <a:endParaRPr lang="en-US" altLang="ja-JP">
              <a:latin typeface="Basic Sans Light SF" pitchFamily="2"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4838" y="1012825"/>
            <a:ext cx="7934325" cy="2249488"/>
          </a:xfrm>
          <a:prstGeom prst="rect">
            <a:avLst/>
          </a:prstGeom>
          <a:noFill/>
        </p:spPr>
      </p:pic>
      <p:sp>
        <p:nvSpPr>
          <p:cNvPr id="4102" name="Rectangle 6"/>
          <p:cNvSpPr>
            <a:spLocks noChangeArrowheads="1"/>
          </p:cNvSpPr>
          <p:nvPr/>
        </p:nvSpPr>
        <p:spPr bwMode="auto">
          <a:xfrm>
            <a:off x="533400" y="942975"/>
            <a:ext cx="8077200" cy="2362200"/>
          </a:xfrm>
          <a:prstGeom prst="rect">
            <a:avLst/>
          </a:prstGeom>
          <a:noFill/>
          <a:ln w="9525">
            <a:solidFill>
              <a:schemeClr val="tx1"/>
            </a:solid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3124200" y="457200"/>
            <a:ext cx="2895600" cy="400110"/>
          </a:xfrm>
          <a:prstGeom prst="rect">
            <a:avLst/>
          </a:prstGeom>
          <a:noFill/>
          <a:ln w="9525">
            <a:noFill/>
            <a:miter lim="800000"/>
            <a:headEnd/>
            <a:tailEnd/>
          </a:ln>
          <a:effectLst/>
        </p:spPr>
        <p:txBody>
          <a:bodyPr>
            <a:spAutoFit/>
          </a:bodyPr>
          <a:lstStyle/>
          <a:p>
            <a:r>
              <a:rPr lang="en-US" altLang="ja-JP" sz="2000" b="1" dirty="0">
                <a:ea typeface="MS PGothic" pitchFamily="34" charset="-128"/>
              </a:rPr>
              <a:t>Silver Nitrate MSDS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50888" y="990600"/>
            <a:ext cx="7642225" cy="2171700"/>
          </a:xfrm>
          <a:prstGeom prst="rect">
            <a:avLst/>
          </a:prstGeom>
          <a:noFill/>
        </p:spPr>
      </p:pic>
      <p:sp>
        <p:nvSpPr>
          <p:cNvPr id="5124" name="Text Box 4"/>
          <p:cNvSpPr txBox="1">
            <a:spLocks noChangeArrowheads="1"/>
          </p:cNvSpPr>
          <p:nvPr/>
        </p:nvSpPr>
        <p:spPr bwMode="auto">
          <a:xfrm>
            <a:off x="3124200" y="457200"/>
            <a:ext cx="2895600" cy="457200"/>
          </a:xfrm>
          <a:prstGeom prst="rect">
            <a:avLst/>
          </a:prstGeom>
          <a:noFill/>
          <a:ln w="9525">
            <a:noFill/>
            <a:miter lim="800000"/>
            <a:headEnd/>
            <a:tailEnd/>
          </a:ln>
          <a:effectLst/>
        </p:spPr>
        <p:txBody>
          <a:bodyPr>
            <a:spAutoFit/>
          </a:bodyPr>
          <a:lstStyle/>
          <a:p>
            <a:r>
              <a:rPr lang="en-US" altLang="ja-JP" b="1">
                <a:latin typeface="Basic Sans Light SF" pitchFamily="2" charset="0"/>
                <a:ea typeface="MS PGothic" pitchFamily="34" charset="-128"/>
              </a:rPr>
              <a:t>Silver Nitrate MSDS</a:t>
            </a:r>
          </a:p>
        </p:txBody>
      </p:sp>
      <p:sp>
        <p:nvSpPr>
          <p:cNvPr id="5125" name="Rectangle 5"/>
          <p:cNvSpPr>
            <a:spLocks noChangeArrowheads="1"/>
          </p:cNvSpPr>
          <p:nvPr/>
        </p:nvSpPr>
        <p:spPr bwMode="auto">
          <a:xfrm>
            <a:off x="685800" y="933450"/>
            <a:ext cx="7772400" cy="22860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392238" y="990600"/>
            <a:ext cx="6359525" cy="3508375"/>
          </a:xfrm>
          <a:prstGeom prst="rect">
            <a:avLst/>
          </a:prstGeom>
          <a:noFill/>
        </p:spPr>
      </p:pic>
      <p:sp>
        <p:nvSpPr>
          <p:cNvPr id="6149" name="Rectangle 5"/>
          <p:cNvSpPr>
            <a:spLocks noChangeArrowheads="1"/>
          </p:cNvSpPr>
          <p:nvPr/>
        </p:nvSpPr>
        <p:spPr bwMode="auto">
          <a:xfrm>
            <a:off x="1295400" y="857250"/>
            <a:ext cx="6553200" cy="3733800"/>
          </a:xfrm>
          <a:prstGeom prst="rect">
            <a:avLst/>
          </a:prstGeom>
          <a:noFill/>
          <a:ln w="9525">
            <a:solidFill>
              <a:schemeClr val="tx1"/>
            </a:solid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3124200" y="457200"/>
            <a:ext cx="2895600" cy="400110"/>
          </a:xfrm>
          <a:prstGeom prst="rect">
            <a:avLst/>
          </a:prstGeom>
          <a:noFill/>
          <a:ln w="9525">
            <a:noFill/>
            <a:miter lim="800000"/>
            <a:headEnd/>
            <a:tailEnd/>
          </a:ln>
          <a:effectLst/>
        </p:spPr>
        <p:txBody>
          <a:bodyPr>
            <a:spAutoFit/>
          </a:bodyPr>
          <a:lstStyle/>
          <a:p>
            <a:r>
              <a:rPr lang="en-US" altLang="ja-JP" sz="2000" b="1" dirty="0">
                <a:ea typeface="MS PGothic" pitchFamily="34" charset="-128"/>
              </a:rPr>
              <a:t>Silver Nitrate MSDS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63588" y="990600"/>
            <a:ext cx="7615237" cy="3213100"/>
          </a:xfrm>
          <a:prstGeom prst="rect">
            <a:avLst/>
          </a:prstGeom>
          <a:noFill/>
        </p:spPr>
      </p:pic>
      <p:sp>
        <p:nvSpPr>
          <p:cNvPr id="7173" name="Rectangle 5"/>
          <p:cNvSpPr>
            <a:spLocks noChangeArrowheads="1"/>
          </p:cNvSpPr>
          <p:nvPr/>
        </p:nvSpPr>
        <p:spPr bwMode="auto">
          <a:xfrm>
            <a:off x="685800" y="914400"/>
            <a:ext cx="7772400" cy="3352800"/>
          </a:xfrm>
          <a:prstGeom prst="rect">
            <a:avLst/>
          </a:prstGeom>
          <a:noFill/>
          <a:ln w="9525">
            <a:solidFill>
              <a:schemeClr val="tx1"/>
            </a:solid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3124200" y="457200"/>
            <a:ext cx="2895600" cy="400110"/>
          </a:xfrm>
          <a:prstGeom prst="rect">
            <a:avLst/>
          </a:prstGeom>
          <a:noFill/>
          <a:ln w="9525">
            <a:noFill/>
            <a:miter lim="800000"/>
            <a:headEnd/>
            <a:tailEnd/>
          </a:ln>
          <a:effectLst/>
        </p:spPr>
        <p:txBody>
          <a:bodyPr>
            <a:spAutoFit/>
          </a:bodyPr>
          <a:lstStyle/>
          <a:p>
            <a:r>
              <a:rPr lang="en-US" altLang="ja-JP" sz="2000" b="1" dirty="0">
                <a:ea typeface="MS PGothic" pitchFamily="34" charset="-128"/>
              </a:rPr>
              <a:t>Silver Nitrate MSDS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73100" y="1066800"/>
            <a:ext cx="7797800" cy="2514600"/>
          </a:xfrm>
          <a:prstGeom prst="rect">
            <a:avLst/>
          </a:prstGeom>
          <a:noFill/>
        </p:spPr>
      </p:pic>
      <p:sp>
        <p:nvSpPr>
          <p:cNvPr id="2054" name="Rectangle 6"/>
          <p:cNvSpPr>
            <a:spLocks noChangeArrowheads="1"/>
          </p:cNvSpPr>
          <p:nvPr/>
        </p:nvSpPr>
        <p:spPr bwMode="auto">
          <a:xfrm>
            <a:off x="566738" y="914400"/>
            <a:ext cx="8001000" cy="2743200"/>
          </a:xfrm>
          <a:prstGeom prst="rect">
            <a:avLst/>
          </a:prstGeom>
          <a:noFill/>
          <a:ln w="9525">
            <a:solidFill>
              <a:schemeClr val="tx1"/>
            </a:solid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3124200" y="457200"/>
            <a:ext cx="2895600" cy="400110"/>
          </a:xfrm>
          <a:prstGeom prst="rect">
            <a:avLst/>
          </a:prstGeom>
          <a:noFill/>
          <a:ln w="9525">
            <a:noFill/>
            <a:miter lim="800000"/>
            <a:headEnd/>
            <a:tailEnd/>
          </a:ln>
          <a:effectLst/>
        </p:spPr>
        <p:txBody>
          <a:bodyPr>
            <a:spAutoFit/>
          </a:bodyPr>
          <a:lstStyle/>
          <a:p>
            <a:r>
              <a:rPr lang="en-US" altLang="ja-JP" sz="2000" b="1" dirty="0">
                <a:ea typeface="MS PGothic" pitchFamily="34" charset="-128"/>
              </a:rPr>
              <a:t>Silver Nitrate MSDS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50888" y="1006475"/>
            <a:ext cx="7642225" cy="2132013"/>
          </a:xfrm>
          <a:prstGeom prst="rect">
            <a:avLst/>
          </a:prstGeom>
          <a:noFill/>
        </p:spPr>
      </p:pic>
      <p:sp>
        <p:nvSpPr>
          <p:cNvPr id="8197" name="Rectangle 5"/>
          <p:cNvSpPr>
            <a:spLocks noChangeArrowheads="1"/>
          </p:cNvSpPr>
          <p:nvPr/>
        </p:nvSpPr>
        <p:spPr bwMode="auto">
          <a:xfrm>
            <a:off x="671513" y="914400"/>
            <a:ext cx="7772400" cy="2286000"/>
          </a:xfrm>
          <a:prstGeom prst="rect">
            <a:avLst/>
          </a:prstGeom>
          <a:noFill/>
          <a:ln w="9525">
            <a:solidFill>
              <a:schemeClr val="tx1"/>
            </a:solid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3124200" y="457200"/>
            <a:ext cx="2895600" cy="400110"/>
          </a:xfrm>
          <a:prstGeom prst="rect">
            <a:avLst/>
          </a:prstGeom>
          <a:noFill/>
          <a:ln w="9525">
            <a:noFill/>
            <a:miter lim="800000"/>
            <a:headEnd/>
            <a:tailEnd/>
          </a:ln>
          <a:effectLst/>
        </p:spPr>
        <p:txBody>
          <a:bodyPr>
            <a:spAutoFit/>
          </a:bodyPr>
          <a:lstStyle/>
          <a:p>
            <a:r>
              <a:rPr lang="en-US" altLang="ja-JP" sz="2000" b="1" dirty="0">
                <a:ea typeface="MS PGothic" pitchFamily="34" charset="-128"/>
              </a:rPr>
              <a:t>Silver Nitrate MSDS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63588" y="1066800"/>
            <a:ext cx="7615237" cy="1755775"/>
          </a:xfrm>
          <a:prstGeom prst="rect">
            <a:avLst/>
          </a:prstGeom>
          <a:noFill/>
        </p:spPr>
      </p:pic>
      <p:sp>
        <p:nvSpPr>
          <p:cNvPr id="9221" name="Rectangle 5"/>
          <p:cNvSpPr>
            <a:spLocks noChangeArrowheads="1"/>
          </p:cNvSpPr>
          <p:nvPr/>
        </p:nvSpPr>
        <p:spPr bwMode="auto">
          <a:xfrm>
            <a:off x="685800" y="990600"/>
            <a:ext cx="7772400" cy="1905000"/>
          </a:xfrm>
          <a:prstGeom prst="rect">
            <a:avLst/>
          </a:prstGeom>
          <a:noFill/>
          <a:ln w="9525">
            <a:solidFill>
              <a:schemeClr val="tx1"/>
            </a:solid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3124200" y="457200"/>
            <a:ext cx="2895600" cy="400110"/>
          </a:xfrm>
          <a:prstGeom prst="rect">
            <a:avLst/>
          </a:prstGeom>
          <a:noFill/>
          <a:ln w="9525">
            <a:noFill/>
            <a:miter lim="800000"/>
            <a:headEnd/>
            <a:tailEnd/>
          </a:ln>
          <a:effectLst/>
        </p:spPr>
        <p:txBody>
          <a:bodyPr>
            <a:spAutoFit/>
          </a:bodyPr>
          <a:lstStyle/>
          <a:p>
            <a:r>
              <a:rPr lang="en-US" altLang="ja-JP" sz="2000" b="1" dirty="0">
                <a:ea typeface="MS PGothic" pitchFamily="34" charset="-128"/>
              </a:rPr>
              <a:t>Silver Nitrate MSDS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755650" y="990600"/>
            <a:ext cx="7632700" cy="2708275"/>
          </a:xfrm>
          <a:prstGeom prst="rect">
            <a:avLst/>
          </a:prstGeom>
          <a:noFill/>
        </p:spPr>
      </p:pic>
      <p:sp>
        <p:nvSpPr>
          <p:cNvPr id="10245" name="Rectangle 5"/>
          <p:cNvSpPr>
            <a:spLocks noChangeArrowheads="1"/>
          </p:cNvSpPr>
          <p:nvPr/>
        </p:nvSpPr>
        <p:spPr bwMode="auto">
          <a:xfrm>
            <a:off x="685800" y="881063"/>
            <a:ext cx="7743825" cy="2895600"/>
          </a:xfrm>
          <a:prstGeom prst="rect">
            <a:avLst/>
          </a:prstGeom>
          <a:noFill/>
          <a:ln w="9525">
            <a:solidFill>
              <a:schemeClr val="tx1"/>
            </a:solid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3124200" y="457200"/>
            <a:ext cx="2895600" cy="400110"/>
          </a:xfrm>
          <a:prstGeom prst="rect">
            <a:avLst/>
          </a:prstGeom>
          <a:noFill/>
          <a:ln w="9525">
            <a:noFill/>
            <a:miter lim="800000"/>
            <a:headEnd/>
            <a:tailEnd/>
          </a:ln>
          <a:effectLst/>
        </p:spPr>
        <p:txBody>
          <a:bodyPr>
            <a:spAutoFit/>
          </a:bodyPr>
          <a:lstStyle/>
          <a:p>
            <a:r>
              <a:rPr lang="en-US" altLang="ja-JP" sz="2000" b="1" dirty="0">
                <a:ea typeface="MS PGothic" pitchFamily="34" charset="-128"/>
              </a:rPr>
              <a:t>Silver Nitrate MSDS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60009D-A19B-456F-A26B-3B7F62F35304}" type="slidenum">
              <a:rPr lang="id-ID" smtClean="0"/>
              <a:pPr>
                <a:defRPr/>
              </a:pPr>
              <a:t>6</a:t>
            </a:fld>
            <a:endParaRPr lang="id-ID"/>
          </a:p>
        </p:txBody>
      </p:sp>
      <p:sp>
        <p:nvSpPr>
          <p:cNvPr id="3" name="TextBox 2"/>
          <p:cNvSpPr txBox="1"/>
          <p:nvPr/>
        </p:nvSpPr>
        <p:spPr>
          <a:xfrm>
            <a:off x="394396" y="50939"/>
            <a:ext cx="6082604" cy="4878259"/>
          </a:xfrm>
          <a:prstGeom prst="rect">
            <a:avLst/>
          </a:prstGeom>
          <a:noFill/>
        </p:spPr>
        <p:txBody>
          <a:bodyPr wrap="square" rtlCol="0">
            <a:spAutoFit/>
          </a:bodyPr>
          <a:lstStyle/>
          <a:p>
            <a:r>
              <a:rPr lang="id-ID" sz="23900" b="1" dirty="0" smtClean="0">
                <a:solidFill>
                  <a:srgbClr val="FF33CC"/>
                </a:solidFill>
                <a:effectLst>
                  <a:outerShdw blurRad="38100" dist="38100" dir="2700000" algn="tl">
                    <a:srgbClr val="000000">
                      <a:alpha val="43137"/>
                    </a:srgbClr>
                  </a:outerShdw>
                </a:effectLst>
              </a:rPr>
              <a:t>B</a:t>
            </a:r>
            <a:r>
              <a:rPr lang="id-ID" sz="9600" b="1" dirty="0" smtClean="0">
                <a:solidFill>
                  <a:srgbClr val="FF33CC"/>
                </a:solidFill>
                <a:effectLst>
                  <a:outerShdw blurRad="38100" dist="38100" dir="2700000" algn="tl">
                    <a:srgbClr val="000000">
                      <a:alpha val="43137"/>
                    </a:srgbClr>
                  </a:outerShdw>
                </a:effectLst>
              </a:rPr>
              <a:t>3</a:t>
            </a:r>
            <a:endParaRPr lang="id-ID" sz="3600" b="1" dirty="0" smtClean="0">
              <a:solidFill>
                <a:srgbClr val="FF33CC"/>
              </a:solidFill>
              <a:effectLst>
                <a:outerShdw blurRad="38100" dist="38100" dir="2700000" algn="tl">
                  <a:srgbClr val="000000">
                    <a:alpha val="43137"/>
                  </a:srgbClr>
                </a:outerShdw>
              </a:effectLst>
            </a:endParaRPr>
          </a:p>
          <a:p>
            <a:r>
              <a:rPr lang="id-ID" sz="3600" b="1" i="1" dirty="0" smtClean="0">
                <a:solidFill>
                  <a:srgbClr val="00B0F0"/>
                </a:solidFill>
                <a:effectLst>
                  <a:outerShdw blurRad="38100" dist="38100" dir="2700000" algn="tl">
                    <a:srgbClr val="000000">
                      <a:alpha val="43137"/>
                    </a:srgbClr>
                  </a:outerShdw>
                </a:effectLst>
              </a:rPr>
              <a:t>BAHAN </a:t>
            </a:r>
            <a:r>
              <a:rPr lang="id-ID" sz="3600" b="1" i="1" dirty="0" smtClean="0">
                <a:solidFill>
                  <a:schemeClr val="accent6">
                    <a:lumMod val="75000"/>
                  </a:schemeClr>
                </a:solidFill>
                <a:effectLst>
                  <a:outerShdw blurRad="38100" dist="38100" dir="2700000" algn="tl">
                    <a:srgbClr val="000000">
                      <a:alpha val="43137"/>
                    </a:srgbClr>
                  </a:outerShdw>
                </a:effectLst>
              </a:rPr>
              <a:t>BERBAHAYA</a:t>
            </a:r>
            <a:r>
              <a:rPr lang="id-ID" sz="3600" b="1" i="1" dirty="0" smtClean="0">
                <a:effectLst>
                  <a:outerShdw blurRad="38100" dist="38100" dir="2700000" algn="tl">
                    <a:srgbClr val="000000">
                      <a:alpha val="43137"/>
                    </a:srgbClr>
                  </a:outerShdw>
                </a:effectLst>
              </a:rPr>
              <a:t> &amp; </a:t>
            </a:r>
            <a:r>
              <a:rPr lang="id-ID" sz="3600" b="1" i="1" dirty="0" smtClean="0">
                <a:solidFill>
                  <a:srgbClr val="92D050"/>
                </a:solidFill>
                <a:effectLst>
                  <a:outerShdw blurRad="38100" dist="38100" dir="2700000" algn="tl">
                    <a:srgbClr val="000000">
                      <a:alpha val="43137"/>
                    </a:srgbClr>
                  </a:outerShdw>
                </a:effectLst>
              </a:rPr>
              <a:t>BERACUN</a:t>
            </a:r>
            <a:r>
              <a:rPr lang="en-US" sz="3600" b="1" i="1" dirty="0" smtClean="0">
                <a:solidFill>
                  <a:srgbClr val="92D050"/>
                </a:solidFill>
                <a:effectLst>
                  <a:outerShdw blurRad="38100" dist="38100" dir="2700000" algn="tl">
                    <a:srgbClr val="000000">
                      <a:alpha val="43137"/>
                    </a:srgbClr>
                  </a:outerShdw>
                </a:effectLst>
              </a:rPr>
              <a:t> (PP 74 </a:t>
            </a:r>
            <a:r>
              <a:rPr lang="en-US" sz="3600" b="1" i="1" dirty="0" err="1" smtClean="0">
                <a:solidFill>
                  <a:srgbClr val="92D050"/>
                </a:solidFill>
                <a:effectLst>
                  <a:outerShdw blurRad="38100" dist="38100" dir="2700000" algn="tl">
                    <a:srgbClr val="000000">
                      <a:alpha val="43137"/>
                    </a:srgbClr>
                  </a:outerShdw>
                </a:effectLst>
              </a:rPr>
              <a:t>Tahun</a:t>
            </a:r>
            <a:r>
              <a:rPr lang="en-US" sz="3600" b="1" i="1" dirty="0" smtClean="0">
                <a:solidFill>
                  <a:srgbClr val="92D050"/>
                </a:solidFill>
                <a:effectLst>
                  <a:outerShdw blurRad="38100" dist="38100" dir="2700000" algn="tl">
                    <a:srgbClr val="000000">
                      <a:alpha val="43137"/>
                    </a:srgbClr>
                  </a:outerShdw>
                </a:effectLst>
              </a:rPr>
              <a:t> 2001)</a:t>
            </a:r>
            <a:endParaRPr lang="id-ID" sz="3600" b="1" i="1" dirty="0">
              <a:solidFill>
                <a:srgbClr val="92D050"/>
              </a:solidFill>
              <a:effectLst>
                <a:outerShdw blurRad="38100" dist="38100" dir="2700000" algn="tl">
                  <a:srgbClr val="000000">
                    <a:alpha val="43137"/>
                  </a:srgbClr>
                </a:outerShdw>
              </a:effectLst>
            </a:endParaRPr>
          </a:p>
        </p:txBody>
      </p:sp>
      <p:sp>
        <p:nvSpPr>
          <p:cNvPr id="4" name="TextBox 3"/>
          <p:cNvSpPr txBox="1"/>
          <p:nvPr/>
        </p:nvSpPr>
        <p:spPr>
          <a:xfrm>
            <a:off x="500034" y="5072074"/>
            <a:ext cx="8286808" cy="1323439"/>
          </a:xfrm>
          <a:prstGeom prst="rect">
            <a:avLst/>
          </a:prstGeom>
          <a:noFill/>
        </p:spPr>
        <p:txBody>
          <a:bodyPr wrap="square" rtlCol="0">
            <a:spAutoFit/>
          </a:bodyPr>
          <a:lstStyle/>
          <a:p>
            <a:r>
              <a:rPr lang="id-ID" sz="2000" i="1" dirty="0" smtClean="0">
                <a:solidFill>
                  <a:srgbClr val="0066FF"/>
                </a:solidFill>
              </a:rPr>
              <a:t>zat, energi dan/atau komponen lain yang karena </a:t>
            </a:r>
            <a:r>
              <a:rPr lang="id-ID" sz="2000" i="1" u="sng" dirty="0" smtClean="0">
                <a:solidFill>
                  <a:srgbClr val="0066FF"/>
                </a:solidFill>
              </a:rPr>
              <a:t>sifat</a:t>
            </a:r>
            <a:r>
              <a:rPr lang="id-ID" sz="2000" i="1" dirty="0" smtClean="0">
                <a:solidFill>
                  <a:srgbClr val="0066FF"/>
                </a:solidFill>
              </a:rPr>
              <a:t>, </a:t>
            </a:r>
            <a:r>
              <a:rPr lang="id-ID" sz="2000" i="1" u="sng" dirty="0" smtClean="0">
                <a:solidFill>
                  <a:srgbClr val="0066FF"/>
                </a:solidFill>
              </a:rPr>
              <a:t>konesentrasi</a:t>
            </a:r>
            <a:r>
              <a:rPr lang="id-ID" sz="2000" i="1" dirty="0" smtClean="0">
                <a:solidFill>
                  <a:srgbClr val="0066FF"/>
                </a:solidFill>
              </a:rPr>
              <a:t> dan/atau </a:t>
            </a:r>
            <a:r>
              <a:rPr lang="id-ID" sz="2000" i="1" u="sng" dirty="0" smtClean="0">
                <a:solidFill>
                  <a:srgbClr val="0066FF"/>
                </a:solidFill>
              </a:rPr>
              <a:t>jumlahnya</a:t>
            </a:r>
            <a:r>
              <a:rPr lang="id-ID" sz="2000" i="1" dirty="0" smtClean="0">
                <a:solidFill>
                  <a:srgbClr val="0066FF"/>
                </a:solidFill>
              </a:rPr>
              <a:t> baik secara langsung maupun tidak langsung dapat </a:t>
            </a:r>
            <a:r>
              <a:rPr lang="id-ID" sz="2000" b="1" i="1" u="sng" dirty="0" smtClean="0">
                <a:solidFill>
                  <a:srgbClr val="0066FF"/>
                </a:solidFill>
              </a:rPr>
              <a:t>mencemarkan</a:t>
            </a:r>
            <a:r>
              <a:rPr lang="id-ID" sz="2000" i="1" dirty="0" smtClean="0">
                <a:solidFill>
                  <a:srgbClr val="0066FF"/>
                </a:solidFill>
              </a:rPr>
              <a:t> dan/atau </a:t>
            </a:r>
            <a:r>
              <a:rPr lang="id-ID" sz="2000" b="1" i="1" u="sng" dirty="0" smtClean="0">
                <a:solidFill>
                  <a:srgbClr val="0066FF"/>
                </a:solidFill>
              </a:rPr>
              <a:t>merusak</a:t>
            </a:r>
            <a:r>
              <a:rPr lang="id-ID" sz="2000" i="1" dirty="0" smtClean="0">
                <a:solidFill>
                  <a:srgbClr val="0066FF"/>
                </a:solidFill>
              </a:rPr>
              <a:t> lingkungan hidup dan/atau </a:t>
            </a:r>
            <a:r>
              <a:rPr lang="id-ID" sz="2000" b="1" i="1" u="sng" dirty="0" smtClean="0">
                <a:solidFill>
                  <a:srgbClr val="0066FF"/>
                </a:solidFill>
              </a:rPr>
              <a:t>membahayakan</a:t>
            </a:r>
            <a:r>
              <a:rPr lang="id-ID" sz="2000" i="1" dirty="0" smtClean="0">
                <a:solidFill>
                  <a:srgbClr val="0066FF"/>
                </a:solidFill>
              </a:rPr>
              <a:t> lingkungan hidup, kesehatan serta kelangsungan hidup manusia dan makhluk hidup lain.</a:t>
            </a:r>
            <a:endParaRPr lang="id-ID" sz="2000" i="1" dirty="0">
              <a:solidFill>
                <a:srgbClr val="0066FF"/>
              </a:solidFill>
            </a:endParaRP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id-ID" b="1" dirty="0" smtClean="0">
                <a:effectLst>
                  <a:outerShdw blurRad="38100" dist="38100" dir="2700000" algn="tl">
                    <a:srgbClr val="000000">
                      <a:alpha val="43137"/>
                    </a:srgbClr>
                  </a:outerShdw>
                </a:effectLst>
              </a:rPr>
              <a:t>B3 YANG DIATUR &amp; TIDAK</a:t>
            </a:r>
            <a:endParaRPr lang="id-ID"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0960009D-A19B-456F-A26B-3B7F62F35304}" type="slidenum">
              <a:rPr lang="id-ID" smtClean="0"/>
              <a:pPr>
                <a:defRPr/>
              </a:pPr>
              <a:t>7</a:t>
            </a:fld>
            <a:endParaRPr lang="id-ID"/>
          </a:p>
        </p:txBody>
      </p:sp>
      <p:sp>
        <p:nvSpPr>
          <p:cNvPr id="35841" name="Rectangle 1"/>
          <p:cNvSpPr>
            <a:spLocks noChangeArrowheads="1"/>
          </p:cNvSpPr>
          <p:nvPr/>
        </p:nvSpPr>
        <p:spPr bwMode="auto">
          <a:xfrm>
            <a:off x="504056" y="4549479"/>
            <a:ext cx="83884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indent="-361950" eaLnBrk="0" hangingPunct="0">
              <a:buClr>
                <a:schemeClr val="tx1"/>
              </a:buClr>
            </a:pPr>
            <a:r>
              <a:rPr kumimoji="0" lang="id-ID" sz="2800" b="1" i="0" u="none" strike="noStrike" cap="none" normalizeH="0" baseline="0" dirty="0" smtClean="0">
                <a:ln>
                  <a:noFill/>
                </a:ln>
                <a:solidFill>
                  <a:srgbClr val="FF33CC"/>
                </a:solidFill>
                <a:effectLst/>
                <a:latin typeface="+mn-lt"/>
                <a:ea typeface="Batang" pitchFamily="18" charset="-127"/>
                <a:cs typeface="BDAKKE+Tahoma"/>
              </a:rPr>
              <a:t>YANG TIDAK DIATUR DALAM </a:t>
            </a:r>
            <a:r>
              <a:rPr kumimoji="0" lang="id-ID" sz="2800" b="1" i="0" u="none" strike="noStrike" cap="none" normalizeH="0" baseline="0" dirty="0" smtClean="0">
                <a:ln>
                  <a:noFill/>
                </a:ln>
                <a:solidFill>
                  <a:srgbClr val="FF33CC"/>
                </a:solidFill>
                <a:effectLst/>
                <a:latin typeface="+mn-lt"/>
                <a:ea typeface="Batang" pitchFamily="18" charset="-127"/>
                <a:cs typeface="BDAKKE+Tahoma"/>
              </a:rPr>
              <a:t>PP</a:t>
            </a:r>
            <a:r>
              <a:rPr kumimoji="0" lang="en-US" sz="2800" b="1" i="0" u="none" strike="noStrike" cap="none" normalizeH="0" baseline="0" dirty="0" smtClean="0">
                <a:ln>
                  <a:noFill/>
                </a:ln>
                <a:solidFill>
                  <a:srgbClr val="FF33CC"/>
                </a:solidFill>
                <a:effectLst/>
                <a:latin typeface="+mn-lt"/>
                <a:ea typeface="Batang" pitchFamily="18" charset="-127"/>
                <a:cs typeface="BDAKKE+Tahoma"/>
              </a:rPr>
              <a:t> 74 </a:t>
            </a:r>
            <a:r>
              <a:rPr kumimoji="0" lang="en-US" sz="2800" b="1" i="0" u="none" strike="noStrike" cap="none" normalizeH="0" baseline="0" dirty="0" err="1" smtClean="0">
                <a:ln>
                  <a:noFill/>
                </a:ln>
                <a:solidFill>
                  <a:srgbClr val="FF33CC"/>
                </a:solidFill>
                <a:effectLst/>
                <a:latin typeface="+mn-lt"/>
                <a:ea typeface="Batang" pitchFamily="18" charset="-127"/>
                <a:cs typeface="BDAKKE+Tahoma"/>
              </a:rPr>
              <a:t>Tahun</a:t>
            </a:r>
            <a:r>
              <a:rPr kumimoji="0" lang="en-US" sz="2800" b="1" i="0" u="none" strike="noStrike" cap="none" normalizeH="0" baseline="0" dirty="0" smtClean="0">
                <a:ln>
                  <a:noFill/>
                </a:ln>
                <a:solidFill>
                  <a:srgbClr val="FF33CC"/>
                </a:solidFill>
                <a:effectLst/>
                <a:latin typeface="+mn-lt"/>
                <a:ea typeface="Batang" pitchFamily="18" charset="-127"/>
                <a:cs typeface="BDAKKE+Tahoma"/>
              </a:rPr>
              <a:t> 2001</a:t>
            </a:r>
            <a:r>
              <a:rPr kumimoji="0" lang="id-ID" sz="2800" b="1" i="0" u="none" strike="noStrike" cap="none" normalizeH="0" baseline="0" dirty="0" smtClean="0">
                <a:ln>
                  <a:noFill/>
                </a:ln>
                <a:solidFill>
                  <a:srgbClr val="FF33CC"/>
                </a:solidFill>
                <a:effectLst/>
                <a:latin typeface="+mn-lt"/>
                <a:ea typeface="Batang" pitchFamily="18" charset="-127"/>
                <a:cs typeface="BDAKKE+Tahoma"/>
              </a:rPr>
              <a:t>:</a:t>
            </a:r>
            <a:endParaRPr kumimoji="0" lang="id-ID" sz="2000" b="1" i="0" u="none" strike="noStrike" cap="none" normalizeH="0" baseline="0" dirty="0" smtClean="0">
              <a:ln>
                <a:noFill/>
              </a:ln>
              <a:solidFill>
                <a:srgbClr val="FF33CC"/>
              </a:solidFill>
              <a:effectLst/>
              <a:latin typeface="+mn-lt"/>
              <a:ea typeface="Batang" pitchFamily="18" charset="-127"/>
              <a:cs typeface="BDAKKE+Tahoma"/>
            </a:endParaRPr>
          </a:p>
          <a:p>
            <a:pPr marL="361950" indent="-361950" eaLnBrk="0" hangingPunct="0">
              <a:buClr>
                <a:schemeClr val="tx1"/>
              </a:buClr>
              <a:buFontTx/>
              <a:buAutoNum type="arabicParenBoth"/>
            </a:pPr>
            <a:r>
              <a:rPr kumimoji="0" lang="id-ID" sz="2000" b="1" i="0" u="none" strike="noStrike" cap="none" normalizeH="0" baseline="0" dirty="0" smtClean="0">
                <a:ln>
                  <a:noFill/>
                </a:ln>
                <a:solidFill>
                  <a:schemeClr val="tx1"/>
                </a:solidFill>
                <a:effectLst/>
                <a:latin typeface="+mn-lt"/>
                <a:ea typeface="Batang" pitchFamily="18" charset="-127"/>
                <a:cs typeface="BDAKKE+Tahoma"/>
              </a:rPr>
              <a:t>B3</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radioaktif</a:t>
            </a:r>
            <a:r>
              <a:rPr kumimoji="0" lang="id-ID" sz="2000" b="1" i="0" u="none" strike="noStrike" cap="none" normalizeH="0" baseline="0" dirty="0" smtClean="0">
                <a:ln>
                  <a:noFill/>
                </a:ln>
                <a:solidFill>
                  <a:schemeClr val="tx1"/>
                </a:solidFill>
                <a:effectLst/>
                <a:latin typeface="+mn-lt"/>
                <a:ea typeface="Batang" pitchFamily="18" charset="-127"/>
                <a:cs typeface="BDAKKE+Tahoma"/>
              </a:rPr>
              <a:t>;</a:t>
            </a:r>
            <a:endParaRPr kumimoji="0" lang="id-ID" sz="2000" b="1" i="0" u="none" strike="noStrike" cap="none" normalizeH="0" baseline="0" dirty="0" smtClean="0">
              <a:ln>
                <a:noFill/>
              </a:ln>
              <a:solidFill>
                <a:schemeClr val="tx1"/>
              </a:solidFill>
              <a:effectLst/>
              <a:latin typeface="+mn-lt"/>
              <a:cs typeface="Arial" pitchFamily="34" charset="0"/>
            </a:endParaRPr>
          </a:p>
          <a:p>
            <a:pPr marL="361950" indent="-361950" eaLnBrk="0" hangingPunct="0">
              <a:buClr>
                <a:schemeClr val="tx1"/>
              </a:buClr>
              <a:buFontTx/>
              <a:buAutoNum type="arabicParenBoth"/>
            </a:pPr>
            <a:r>
              <a:rPr kumimoji="0" lang="en-US" sz="2000" b="1" i="0" u="none" strike="noStrike" cap="none" normalizeH="0" baseline="0" dirty="0" err="1" smtClean="0">
                <a:ln>
                  <a:noFill/>
                </a:ln>
                <a:solidFill>
                  <a:schemeClr val="tx1"/>
                </a:solidFill>
                <a:effectLst/>
                <a:latin typeface="+mn-lt"/>
                <a:ea typeface="Batang" pitchFamily="18" charset="-127"/>
                <a:cs typeface="BDAKKE+Tahoma"/>
              </a:rPr>
              <a:t>hasil</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produksi</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tambang</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serta</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minyak</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dan</a:t>
            </a:r>
            <a:r>
              <a:rPr kumimoji="0" lang="en-US" sz="2000" b="1" i="0" u="none" strike="noStrike" cap="none" normalizeH="0" baseline="0" dirty="0" smtClean="0">
                <a:ln>
                  <a:noFill/>
                </a:ln>
                <a:solidFill>
                  <a:schemeClr val="tx1"/>
                </a:solidFill>
                <a:effectLst/>
                <a:latin typeface="+mn-lt"/>
                <a:ea typeface="Batang" pitchFamily="18" charset="-127"/>
                <a:cs typeface="BDAKKE+Tahoma"/>
              </a:rPr>
              <a:t> gas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bumi</a:t>
            </a:r>
            <a:r>
              <a:rPr kumimoji="0" lang="id-ID" sz="2000" b="1" i="0" u="none" strike="noStrike" cap="none" normalizeH="0" baseline="0" dirty="0" smtClean="0">
                <a:ln>
                  <a:noFill/>
                </a:ln>
                <a:solidFill>
                  <a:schemeClr val="tx1"/>
                </a:solidFill>
                <a:effectLst/>
                <a:latin typeface="+mn-lt"/>
                <a:ea typeface="Batang" pitchFamily="18" charset="-127"/>
                <a:cs typeface="BDAKKE+Tahoma"/>
              </a:rPr>
              <a:t>;</a:t>
            </a:r>
            <a:endParaRPr kumimoji="0" lang="id-ID" sz="2000" b="1" i="0" u="none" strike="noStrike" cap="none" normalizeH="0" baseline="0" dirty="0" smtClean="0">
              <a:ln>
                <a:noFill/>
              </a:ln>
              <a:solidFill>
                <a:schemeClr val="tx1"/>
              </a:solidFill>
              <a:effectLst/>
              <a:latin typeface="+mn-lt"/>
              <a:cs typeface="Arial" pitchFamily="34" charset="0"/>
            </a:endParaRPr>
          </a:p>
          <a:p>
            <a:pPr marL="361950" indent="-361950" eaLnBrk="0" hangingPunct="0">
              <a:buClr>
                <a:schemeClr val="tx1"/>
              </a:buClr>
              <a:buFontTx/>
              <a:buAutoNum type="arabicParenBoth"/>
            </a:pPr>
            <a:r>
              <a:rPr kumimoji="0" lang="en-US" sz="2000" b="1" i="0" u="none" strike="noStrike" cap="none" normalizeH="0" baseline="0" dirty="0" err="1" smtClean="0">
                <a:ln>
                  <a:noFill/>
                </a:ln>
                <a:solidFill>
                  <a:schemeClr val="tx1"/>
                </a:solidFill>
                <a:effectLst/>
                <a:latin typeface="+mn-lt"/>
                <a:ea typeface="Batang" pitchFamily="18" charset="-127"/>
                <a:cs typeface="BDAKKE+Tahoma"/>
              </a:rPr>
              <a:t>makanan</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dan</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minuman</a:t>
            </a:r>
            <a:r>
              <a:rPr kumimoji="0" lang="id-ID" sz="2000" b="1" i="0" u="none" strike="noStrike" cap="none" normalizeH="0" baseline="0" dirty="0" smtClean="0">
                <a:ln>
                  <a:noFill/>
                </a:ln>
                <a:solidFill>
                  <a:schemeClr val="tx1"/>
                </a:solidFill>
                <a:effectLst/>
                <a:latin typeface="+mn-lt"/>
                <a:ea typeface="Batang" pitchFamily="18" charset="-127"/>
                <a:cs typeface="BDAKKE+Tahoma"/>
              </a:rPr>
              <a:t>; dan</a:t>
            </a:r>
            <a:endParaRPr kumimoji="0" lang="id-ID" sz="2000" b="1" i="0" u="none" strike="noStrike" cap="none" normalizeH="0" baseline="0" dirty="0" smtClean="0">
              <a:ln>
                <a:noFill/>
              </a:ln>
              <a:solidFill>
                <a:schemeClr val="tx1"/>
              </a:solidFill>
              <a:effectLst/>
              <a:latin typeface="+mn-lt"/>
              <a:cs typeface="Arial" pitchFamily="34" charset="0"/>
            </a:endParaRPr>
          </a:p>
          <a:p>
            <a:pPr marL="361950" indent="-361950" eaLnBrk="0" hangingPunct="0">
              <a:buClr>
                <a:schemeClr val="tx1"/>
              </a:buClr>
              <a:buFontTx/>
              <a:buAutoNum type="arabicParenBoth"/>
            </a:pPr>
            <a:r>
              <a:rPr kumimoji="0" lang="en-US" sz="2000" b="1" i="0" u="none" strike="noStrike" cap="none" normalizeH="0" baseline="0" dirty="0" err="1" smtClean="0">
                <a:ln>
                  <a:noFill/>
                </a:ln>
                <a:solidFill>
                  <a:schemeClr val="tx1"/>
                </a:solidFill>
                <a:effectLst/>
                <a:latin typeface="+mn-lt"/>
                <a:ea typeface="Batang" pitchFamily="18" charset="-127"/>
                <a:cs typeface="BDAKKE+Tahoma"/>
              </a:rPr>
              <a:t>narkotika</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psikotropika</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dan</a:t>
            </a:r>
            <a:r>
              <a:rPr kumimoji="0" lang="id-ID" sz="2000" b="1" i="0" u="none" strike="noStrike" cap="none" normalizeH="0" baseline="0" dirty="0" smtClean="0">
                <a:ln>
                  <a:noFill/>
                </a:ln>
                <a:solidFill>
                  <a:schemeClr val="tx1"/>
                </a:solidFill>
                <a:effectLst/>
                <a:latin typeface="+mn-lt"/>
                <a:ea typeface="Batang" pitchFamily="18" charset="-127"/>
                <a:cs typeface="BDAKKE+Tahoma"/>
              </a:rPr>
              <a:t>/atau</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prekursornya</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serta</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zat</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adiktif</a:t>
            </a:r>
            <a:r>
              <a:rPr kumimoji="0" lang="en-US" sz="2000" b="1" i="0" u="none" strike="noStrike" cap="none" normalizeH="0" baseline="0" dirty="0" smtClean="0">
                <a:ln>
                  <a:noFill/>
                </a:ln>
                <a:solidFill>
                  <a:schemeClr val="tx1"/>
                </a:solidFill>
                <a:effectLst/>
                <a:latin typeface="+mn-lt"/>
                <a:ea typeface="Batang" pitchFamily="18" charset="-127"/>
                <a:cs typeface="BDAKKE+Tahoma"/>
              </a:rPr>
              <a:t> </a:t>
            </a:r>
            <a:r>
              <a:rPr kumimoji="0" lang="en-US" sz="2000" b="1" i="0" u="none" strike="noStrike" cap="none" normalizeH="0" baseline="0" dirty="0" err="1" smtClean="0">
                <a:ln>
                  <a:noFill/>
                </a:ln>
                <a:solidFill>
                  <a:schemeClr val="tx1"/>
                </a:solidFill>
                <a:effectLst/>
                <a:latin typeface="+mn-lt"/>
                <a:ea typeface="Batang" pitchFamily="18" charset="-127"/>
                <a:cs typeface="BDAKKE+Tahoma"/>
              </a:rPr>
              <a:t>lainnya</a:t>
            </a:r>
            <a:r>
              <a:rPr kumimoji="0" lang="id-ID" sz="2000" b="1" i="0" u="none" strike="noStrike" cap="none" normalizeH="0" baseline="0" dirty="0" smtClean="0">
                <a:ln>
                  <a:noFill/>
                </a:ln>
                <a:solidFill>
                  <a:schemeClr val="tx1"/>
                </a:solidFill>
                <a:effectLst/>
                <a:latin typeface="+mn-lt"/>
                <a:ea typeface="Batang" pitchFamily="18" charset="-127"/>
                <a:cs typeface="BDAKKE+Tahoma"/>
              </a:rPr>
              <a:t>.</a:t>
            </a:r>
            <a:endParaRPr kumimoji="0" lang="id-ID" sz="2000" b="1" i="0" u="none" strike="noStrike" cap="none" normalizeH="0" baseline="0" dirty="0" smtClean="0">
              <a:ln>
                <a:noFill/>
              </a:ln>
              <a:solidFill>
                <a:schemeClr val="tx1"/>
              </a:solidFill>
              <a:effectLst/>
              <a:latin typeface="+mn-lt"/>
              <a:cs typeface="Arial" pitchFamily="34" charset="0"/>
            </a:endParaRPr>
          </a:p>
        </p:txBody>
      </p:sp>
      <p:graphicFrame>
        <p:nvGraphicFramePr>
          <p:cNvPr id="5" name="Diagram 4"/>
          <p:cNvGraphicFramePr/>
          <p:nvPr/>
        </p:nvGraphicFramePr>
        <p:xfrm>
          <a:off x="1403648"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b="1" dirty="0" smtClean="0">
                <a:effectLst>
                  <a:outerShdw blurRad="38100" dist="38100" dir="2700000" algn="tl">
                    <a:srgbClr val="000000">
                      <a:alpha val="43137"/>
                    </a:srgbClr>
                  </a:outerShdw>
                </a:effectLst>
                <a:hlinkClick r:id="rId2" action="ppaction://hlinkfile"/>
              </a:rPr>
              <a:t>KATEGORI B3</a:t>
            </a:r>
            <a:endParaRPr lang="id-ID"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0960009D-A19B-456F-A26B-3B7F62F35304}" type="slidenum">
              <a:rPr lang="id-ID" smtClean="0"/>
              <a:pPr>
                <a:defRPr/>
              </a:pPr>
              <a:t>8</a:t>
            </a:fld>
            <a:endParaRPr lang="id-ID"/>
          </a:p>
        </p:txBody>
      </p:sp>
      <p:graphicFrame>
        <p:nvGraphicFramePr>
          <p:cNvPr id="11" name="Diagram 10"/>
          <p:cNvGraphicFramePr/>
          <p:nvPr/>
        </p:nvGraphicFramePr>
        <p:xfrm>
          <a:off x="1403648"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b="1" dirty="0" smtClean="0">
                <a:effectLst>
                  <a:outerShdw blurRad="38100" dist="38100" dir="2700000" algn="tl">
                    <a:srgbClr val="000000">
                      <a:alpha val="43137"/>
                    </a:srgbClr>
                  </a:outerShdw>
                </a:effectLst>
              </a:rPr>
              <a:t>KARAKTERISTIK B3</a:t>
            </a:r>
            <a:endParaRPr lang="id-ID" b="1" dirty="0">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solidFill>
            <a:srgbClr val="FFC000"/>
          </a:solidFill>
        </p:spPr>
        <p:style>
          <a:lnRef idx="2">
            <a:schemeClr val="accent5"/>
          </a:lnRef>
          <a:fillRef idx="1">
            <a:schemeClr val="lt1"/>
          </a:fillRef>
          <a:effectRef idx="0">
            <a:schemeClr val="accent5"/>
          </a:effectRef>
          <a:fontRef idx="minor">
            <a:schemeClr val="dk1"/>
          </a:fontRef>
        </p:style>
        <p:txBody>
          <a:bodyPr>
            <a:normAutofit/>
          </a:bodyPr>
          <a:lstStyle/>
          <a:p>
            <a:r>
              <a:rPr lang="en-US" sz="2000" dirty="0" err="1" smtClean="0">
                <a:latin typeface="Bookman Old Style" pitchFamily="18" charset="0"/>
                <a:ea typeface="Batang" pitchFamily="18" charset="-127"/>
                <a:cs typeface="Arial" pitchFamily="34" charset="0"/>
              </a:rPr>
              <a:t>bahaya</a:t>
            </a:r>
            <a:r>
              <a:rPr lang="en-US" sz="2000" dirty="0" smtClean="0">
                <a:latin typeface="Bookman Old Style" pitchFamily="18" charset="0"/>
                <a:ea typeface="Batang" pitchFamily="18" charset="-127"/>
                <a:cs typeface="Arial" pitchFamily="34" charset="0"/>
              </a:rPr>
              <a:t> </a:t>
            </a:r>
            <a:r>
              <a:rPr lang="en-US" sz="2000" dirty="0" err="1" smtClean="0">
                <a:latin typeface="Bookman Old Style" pitchFamily="18" charset="0"/>
                <a:ea typeface="Batang" pitchFamily="18" charset="-127"/>
                <a:cs typeface="Arial" pitchFamily="34" charset="0"/>
              </a:rPr>
              <a:t>fisik</a:t>
            </a:r>
            <a:endParaRPr lang="id-ID" sz="2000" dirty="0"/>
          </a:p>
        </p:txBody>
      </p:sp>
      <p:sp>
        <p:nvSpPr>
          <p:cNvPr id="7" name="Content Placeholder 6"/>
          <p:cNvSpPr>
            <a:spLocks noGrp="1"/>
          </p:cNvSpPr>
          <p:nvPr>
            <p:ph sz="half" idx="2"/>
          </p:nvPr>
        </p:nvSpPr>
        <p:spPr/>
        <p:style>
          <a:lnRef idx="1">
            <a:schemeClr val="accent5"/>
          </a:lnRef>
          <a:fillRef idx="2">
            <a:schemeClr val="accent5"/>
          </a:fillRef>
          <a:effectRef idx="1">
            <a:schemeClr val="accent5"/>
          </a:effectRef>
          <a:fontRef idx="minor">
            <a:schemeClr val="dk1"/>
          </a:fontRef>
        </p:style>
        <p:txBody>
          <a:bodyPr/>
          <a:lstStyle/>
          <a:p>
            <a:pPr marL="173038" lvl="0" indent="-173038">
              <a:spcBef>
                <a:spcPct val="0"/>
              </a:spcBef>
              <a:buFontTx/>
              <a:buChar char="•"/>
            </a:pPr>
            <a:r>
              <a:rPr lang="en-US" sz="1400" dirty="0" smtClean="0">
                <a:latin typeface="Bookman Old Style" pitchFamily="18" charset="0"/>
                <a:ea typeface="Batang" pitchFamily="18" charset="-127"/>
                <a:cs typeface="BDAKKE+Tahoma"/>
              </a:rPr>
              <a:t>e</a:t>
            </a:r>
            <a:r>
              <a:rPr lang="id-ID" sz="1400" dirty="0" smtClean="0">
                <a:latin typeface="Bookman Old Style" pitchFamily="18" charset="0"/>
                <a:ea typeface="Batang" pitchFamily="18" charset="-127"/>
                <a:cs typeface="BDAKKE+Tahoma"/>
              </a:rPr>
              <a:t>ksplosif;</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gas mudah menyala;</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aerosol mudah menyala;</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cairan mudah menyala;</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padatan mudah menyala;</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bahan </a:t>
            </a:r>
            <a:r>
              <a:rPr lang="en-US" sz="1400" dirty="0" err="1" smtClean="0">
                <a:latin typeface="Bookman Old Style" pitchFamily="18" charset="0"/>
                <a:ea typeface="Batang" pitchFamily="18" charset="-127"/>
                <a:cs typeface="BDAKKE+Tahoma"/>
              </a:rPr>
              <a:t>atau</a:t>
            </a:r>
            <a:r>
              <a:rPr lang="en-US" sz="1400" dirty="0" smtClean="0">
                <a:latin typeface="Bookman Old Style" pitchFamily="18" charset="0"/>
                <a:ea typeface="Batang" pitchFamily="18" charset="-127"/>
                <a:cs typeface="BDAKKE+Tahoma"/>
              </a:rPr>
              <a:t> </a:t>
            </a:r>
            <a:r>
              <a:rPr lang="id-ID" sz="1400" dirty="0" smtClean="0">
                <a:latin typeface="Bookman Old Style" pitchFamily="18" charset="0"/>
                <a:ea typeface="Batang" pitchFamily="18" charset="-127"/>
                <a:cs typeface="BDAKKE+Tahoma"/>
              </a:rPr>
              <a:t>campuran yang jika kontak dengan air melepaskan gas mudah menyala;</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bahan </a:t>
            </a:r>
            <a:r>
              <a:rPr lang="en-US" sz="1400" dirty="0" err="1" smtClean="0">
                <a:latin typeface="Bookman Old Style" pitchFamily="18" charset="0"/>
                <a:ea typeface="Batang" pitchFamily="18" charset="-127"/>
                <a:cs typeface="BDAKKE+Tahoma"/>
              </a:rPr>
              <a:t>atau</a:t>
            </a:r>
            <a:r>
              <a:rPr lang="en-US" sz="1400" dirty="0" smtClean="0">
                <a:latin typeface="Bookman Old Style" pitchFamily="18" charset="0"/>
                <a:ea typeface="Batang" pitchFamily="18" charset="-127"/>
                <a:cs typeface="BDAKKE+Tahoma"/>
              </a:rPr>
              <a:t> </a:t>
            </a:r>
            <a:r>
              <a:rPr lang="id-ID" sz="1400" dirty="0" smtClean="0">
                <a:latin typeface="Bookman Old Style" pitchFamily="18" charset="0"/>
                <a:ea typeface="Batang" pitchFamily="18" charset="-127"/>
                <a:cs typeface="BDAKKE+Tahoma"/>
              </a:rPr>
              <a:t>campuran swapanas</a:t>
            </a:r>
            <a:r>
              <a:rPr lang="en-US" sz="1400" dirty="0" smtClean="0">
                <a:latin typeface="Bookman Old Style" pitchFamily="18" charset="0"/>
                <a:ea typeface="Batang" pitchFamily="18" charset="-127"/>
                <a:cs typeface="BDAKKE+Tahoma"/>
              </a:rPr>
              <a:t>;</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gas oksidator;</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cairan oksidator;</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padatan oksidator</a:t>
            </a:r>
            <a:r>
              <a:rPr lang="en-US" sz="1400" dirty="0" smtClean="0">
                <a:latin typeface="Bookman Old Style" pitchFamily="18" charset="0"/>
                <a:ea typeface="Batang" pitchFamily="18" charset="-127"/>
                <a:cs typeface="BDAKKE+Tahoma"/>
              </a:rPr>
              <a:t>;</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oksidator organik;</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bahan </a:t>
            </a:r>
            <a:r>
              <a:rPr lang="en-US" sz="1400" dirty="0" err="1" smtClean="0">
                <a:latin typeface="Bookman Old Style" pitchFamily="18" charset="0"/>
                <a:ea typeface="Batang" pitchFamily="18" charset="-127"/>
                <a:cs typeface="BDAKKE+Tahoma"/>
              </a:rPr>
              <a:t>atau</a:t>
            </a:r>
            <a:r>
              <a:rPr lang="id-ID" sz="1400" dirty="0" smtClean="0">
                <a:latin typeface="Bookman Old Style" pitchFamily="18" charset="0"/>
                <a:ea typeface="Batang" pitchFamily="18" charset="-127"/>
                <a:cs typeface="BDAKKE+Tahoma"/>
              </a:rPr>
              <a:t> campuran swareaktif</a:t>
            </a:r>
            <a:r>
              <a:rPr lang="en-US" sz="1400" dirty="0" smtClean="0">
                <a:latin typeface="Bookman Old Style" pitchFamily="18" charset="0"/>
                <a:ea typeface="Batang" pitchFamily="18" charset="-127"/>
                <a:cs typeface="BDAKKE+Tahoma"/>
              </a:rPr>
              <a:t>;</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cairan piroforik</a:t>
            </a:r>
            <a:r>
              <a:rPr lang="en-US" sz="1400" dirty="0" smtClean="0">
                <a:latin typeface="Bookman Old Style" pitchFamily="18" charset="0"/>
                <a:ea typeface="Batang" pitchFamily="18" charset="-127"/>
                <a:cs typeface="BDAKKE+Tahoma"/>
              </a:rPr>
              <a:t>;</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padatan piroforik</a:t>
            </a:r>
            <a:r>
              <a:rPr lang="en-US" sz="1400" dirty="0" smtClean="0">
                <a:latin typeface="Bookman Old Style" pitchFamily="18" charset="0"/>
                <a:ea typeface="Batang" pitchFamily="18" charset="-127"/>
                <a:cs typeface="BDAKKE+Tahoma"/>
              </a:rPr>
              <a:t>;</a:t>
            </a:r>
            <a:endParaRPr lang="id-ID" sz="1400" dirty="0" smtClean="0">
              <a:latin typeface="Arial" pitchFamily="34" charset="0"/>
              <a:cs typeface="Arial" pitchFamily="34" charset="0"/>
            </a:endParaRPr>
          </a:p>
          <a:p>
            <a:pPr marL="173038" lvl="0" indent="-173038">
              <a:spcBef>
                <a:spcPct val="0"/>
              </a:spcBef>
              <a:buFontTx/>
              <a:buChar char="•"/>
            </a:pPr>
            <a:r>
              <a:rPr lang="en-US" sz="1400" dirty="0" smtClean="0">
                <a:latin typeface="Bookman Old Style" pitchFamily="18" charset="0"/>
                <a:ea typeface="Batang" pitchFamily="18" charset="-127"/>
                <a:cs typeface="BDAKKE+Tahoma"/>
              </a:rPr>
              <a:t>gas </a:t>
            </a:r>
            <a:r>
              <a:rPr lang="en-US" sz="1400" dirty="0" err="1" smtClean="0">
                <a:latin typeface="Bookman Old Style" pitchFamily="18" charset="0"/>
                <a:ea typeface="Batang" pitchFamily="18" charset="-127"/>
                <a:cs typeface="BDAKKE+Tahoma"/>
              </a:rPr>
              <a:t>bertekanan</a:t>
            </a:r>
            <a:r>
              <a:rPr lang="id-ID" sz="1400" dirty="0" smtClean="0">
                <a:latin typeface="Bookman Old Style" pitchFamily="18" charset="0"/>
                <a:ea typeface="Batang" pitchFamily="18" charset="-127"/>
                <a:cs typeface="BDAKKE+Tahoma"/>
              </a:rPr>
              <a:t>; dan</a:t>
            </a:r>
            <a:endParaRPr lang="id-ID" sz="1400" dirty="0" smtClean="0">
              <a:latin typeface="Arial" pitchFamily="34" charset="0"/>
              <a:cs typeface="Arial" pitchFamily="34" charset="0"/>
            </a:endParaRPr>
          </a:p>
          <a:p>
            <a:pPr marL="173038" lvl="0" indent="-173038">
              <a:spcBef>
                <a:spcPct val="0"/>
              </a:spcBef>
              <a:buFontTx/>
              <a:buChar char="•"/>
            </a:pPr>
            <a:r>
              <a:rPr lang="id-ID" sz="1400" dirty="0" smtClean="0">
                <a:latin typeface="Bookman Old Style" pitchFamily="18" charset="0"/>
                <a:ea typeface="Batang" pitchFamily="18" charset="-127"/>
                <a:cs typeface="BDAKKE+Tahoma"/>
              </a:rPr>
              <a:t>korosif pada logam.</a:t>
            </a:r>
            <a:endParaRPr lang="id-ID" sz="1400" dirty="0"/>
          </a:p>
        </p:txBody>
      </p:sp>
      <p:sp>
        <p:nvSpPr>
          <p:cNvPr id="8" name="Text Placeholder 7"/>
          <p:cNvSpPr>
            <a:spLocks noGrp="1"/>
          </p:cNvSpPr>
          <p:nvPr>
            <p:ph type="body" sz="quarter" idx="3"/>
          </p:nvPr>
        </p:nvSpPr>
        <p:spPr>
          <a:solidFill>
            <a:srgbClr val="FFFF00"/>
          </a:solidFill>
        </p:spPr>
        <p:style>
          <a:lnRef idx="2">
            <a:schemeClr val="accent6"/>
          </a:lnRef>
          <a:fillRef idx="1">
            <a:schemeClr val="lt1"/>
          </a:fillRef>
          <a:effectRef idx="0">
            <a:schemeClr val="accent6"/>
          </a:effectRef>
          <a:fontRef idx="minor">
            <a:schemeClr val="dk1"/>
          </a:fontRef>
        </p:style>
        <p:txBody>
          <a:bodyPr/>
          <a:lstStyle/>
          <a:p>
            <a:r>
              <a:rPr lang="en-US" sz="2000" dirty="0" err="1" smtClean="0">
                <a:latin typeface="Bookman Old Style" pitchFamily="18" charset="0"/>
                <a:ea typeface="Batang" pitchFamily="18" charset="-127"/>
                <a:cs typeface="Arial" pitchFamily="34" charset="0"/>
              </a:rPr>
              <a:t>bahaya</a:t>
            </a:r>
            <a:r>
              <a:rPr lang="en-US" sz="2000" dirty="0" smtClean="0">
                <a:latin typeface="Bookman Old Style" pitchFamily="18" charset="0"/>
                <a:ea typeface="Batang" pitchFamily="18" charset="-127"/>
                <a:cs typeface="Arial" pitchFamily="34" charset="0"/>
              </a:rPr>
              <a:t> </a:t>
            </a:r>
            <a:r>
              <a:rPr lang="en-US" sz="2000" dirty="0" err="1" smtClean="0">
                <a:latin typeface="Bookman Old Style" pitchFamily="18" charset="0"/>
                <a:ea typeface="Batang" pitchFamily="18" charset="-127"/>
                <a:cs typeface="Arial" pitchFamily="34" charset="0"/>
              </a:rPr>
              <a:t>terhadap</a:t>
            </a:r>
            <a:r>
              <a:rPr lang="en-US" sz="2000" dirty="0" smtClean="0">
                <a:latin typeface="Bookman Old Style" pitchFamily="18" charset="0"/>
                <a:ea typeface="Batang" pitchFamily="18" charset="-127"/>
                <a:cs typeface="Arial" pitchFamily="34" charset="0"/>
              </a:rPr>
              <a:t> </a:t>
            </a:r>
            <a:r>
              <a:rPr lang="en-US" sz="2000" dirty="0" err="1" smtClean="0">
                <a:latin typeface="Bookman Old Style" pitchFamily="18" charset="0"/>
                <a:ea typeface="Batang" pitchFamily="18" charset="-127"/>
                <a:cs typeface="Arial" pitchFamily="34" charset="0"/>
              </a:rPr>
              <a:t>kesehatan</a:t>
            </a:r>
            <a:endParaRPr lang="id-ID" dirty="0"/>
          </a:p>
        </p:txBody>
      </p:sp>
      <p:sp>
        <p:nvSpPr>
          <p:cNvPr id="9" name="Content Placeholder 8"/>
          <p:cNvSpPr>
            <a:spLocks noGrp="1"/>
          </p:cNvSpPr>
          <p:nvPr>
            <p:ph sz="quarter" idx="4"/>
          </p:nvPr>
        </p:nvSpPr>
        <p:spPr/>
        <p:style>
          <a:lnRef idx="1">
            <a:schemeClr val="accent6"/>
          </a:lnRef>
          <a:fillRef idx="2">
            <a:schemeClr val="accent6"/>
          </a:fillRef>
          <a:effectRef idx="1">
            <a:schemeClr val="accent6"/>
          </a:effectRef>
          <a:fontRef idx="minor">
            <a:schemeClr val="dk1"/>
          </a:fontRef>
        </p:style>
        <p:txBody>
          <a:bodyPr/>
          <a:lstStyle/>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toksisitas akut;</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korosi/iritasi kulit;</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kerusakan/iritasi serius pada mata;</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sensitifitas pernafasan atau kulit;</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mutagenasi sel induk;</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karsinogenisitas;</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toksik terhadap reproduksi;</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toksisitas sistemik pada organ sasaran spesifik setelah paparan tunggal;</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tokisitas sistemik pada organ sasaran spesifik setelah paparan berulang; dan</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bahaya aspirasi.</a:t>
            </a:r>
          </a:p>
          <a:p>
            <a:pPr marL="0" lvl="0" indent="0">
              <a:spcBef>
                <a:spcPct val="0"/>
              </a:spcBef>
              <a:buNone/>
              <a:tabLst>
                <a:tab pos="450850" algn="l"/>
              </a:tabLst>
            </a:pPr>
            <a:endParaRPr lang="id-ID" sz="1400" dirty="0" smtClean="0">
              <a:latin typeface="Bookman Old Style" pitchFamily="18" charset="0"/>
              <a:ea typeface="Batang" pitchFamily="18" charset="-127"/>
              <a:cs typeface="Arial" pitchFamily="34" charset="0"/>
            </a:endParaRPr>
          </a:p>
          <a:p>
            <a:pPr marL="0" lvl="0" indent="0">
              <a:spcBef>
                <a:spcPct val="0"/>
              </a:spcBef>
              <a:buNone/>
              <a:tabLst>
                <a:tab pos="450850" algn="l"/>
              </a:tabLst>
            </a:pPr>
            <a:r>
              <a:rPr lang="en-US" sz="2000" b="1" dirty="0" err="1" smtClean="0">
                <a:latin typeface="Bookman Old Style" pitchFamily="18" charset="0"/>
                <a:ea typeface="Batang" pitchFamily="18" charset="-127"/>
                <a:cs typeface="Arial" pitchFamily="34" charset="0"/>
              </a:rPr>
              <a:t>bahaya</a:t>
            </a:r>
            <a:r>
              <a:rPr lang="en-US" sz="2000" b="1" dirty="0" smtClean="0">
                <a:latin typeface="Bookman Old Style" pitchFamily="18" charset="0"/>
                <a:ea typeface="Batang" pitchFamily="18" charset="-127"/>
                <a:cs typeface="Arial" pitchFamily="34" charset="0"/>
              </a:rPr>
              <a:t> </a:t>
            </a:r>
            <a:r>
              <a:rPr lang="en-US" sz="2000" b="1" dirty="0" err="1" smtClean="0">
                <a:latin typeface="Bookman Old Style" pitchFamily="18" charset="0"/>
                <a:ea typeface="Batang" pitchFamily="18" charset="-127"/>
                <a:cs typeface="Arial" pitchFamily="34" charset="0"/>
              </a:rPr>
              <a:t>terhadap</a:t>
            </a:r>
            <a:r>
              <a:rPr lang="en-US" sz="2000" b="1" dirty="0" smtClean="0">
                <a:latin typeface="Bookman Old Style" pitchFamily="18" charset="0"/>
                <a:ea typeface="Batang" pitchFamily="18" charset="-127"/>
                <a:cs typeface="Arial" pitchFamily="34" charset="0"/>
              </a:rPr>
              <a:t> </a:t>
            </a:r>
            <a:r>
              <a:rPr lang="en-US" sz="2000" b="1" dirty="0" err="1" smtClean="0">
                <a:latin typeface="Bookman Old Style" pitchFamily="18" charset="0"/>
                <a:ea typeface="Batang" pitchFamily="18" charset="-127"/>
                <a:cs typeface="Arial" pitchFamily="34" charset="0"/>
              </a:rPr>
              <a:t>lingkungan</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bahaya terhadap lingkungan akuatik; dan</a:t>
            </a:r>
            <a:endParaRPr lang="id-ID" sz="1400" dirty="0" smtClean="0">
              <a:latin typeface="Arial" pitchFamily="34" charset="0"/>
              <a:cs typeface="Arial" pitchFamily="34" charset="0"/>
            </a:endParaRPr>
          </a:p>
          <a:p>
            <a:pPr marL="0" lvl="0" indent="0">
              <a:spcBef>
                <a:spcPct val="0"/>
              </a:spcBef>
              <a:buFontTx/>
              <a:buChar char="•"/>
              <a:tabLst>
                <a:tab pos="450850" algn="l"/>
              </a:tabLst>
            </a:pPr>
            <a:r>
              <a:rPr lang="id-ID" sz="1400" dirty="0" smtClean="0">
                <a:latin typeface="Bookman Old Style" pitchFamily="18" charset="0"/>
                <a:ea typeface="Batang" pitchFamily="18" charset="-127"/>
                <a:cs typeface="BDAKKE+Tahoma"/>
              </a:rPr>
              <a:t>bah</a:t>
            </a:r>
            <a:r>
              <a:rPr lang="en-US" sz="1400" dirty="0" err="1" smtClean="0">
                <a:latin typeface="Bookman Old Style" pitchFamily="18" charset="0"/>
                <a:ea typeface="Batang" pitchFamily="18" charset="-127"/>
                <a:cs typeface="BDAKKE+Tahoma"/>
              </a:rPr>
              <a:t>aya</a:t>
            </a:r>
            <a:r>
              <a:rPr lang="en-US" sz="1400" dirty="0" smtClean="0">
                <a:latin typeface="Bookman Old Style" pitchFamily="18" charset="0"/>
                <a:ea typeface="Batang" pitchFamily="18" charset="-127"/>
                <a:cs typeface="BDAKKE+Tahoma"/>
              </a:rPr>
              <a:t> </a:t>
            </a:r>
            <a:r>
              <a:rPr lang="en-US" sz="1400" dirty="0" err="1" smtClean="0">
                <a:latin typeface="Bookman Old Style" pitchFamily="18" charset="0"/>
                <a:ea typeface="Batang" pitchFamily="18" charset="-127"/>
                <a:cs typeface="BDAKKE+Tahoma"/>
              </a:rPr>
              <a:t>lingkungan</a:t>
            </a:r>
            <a:r>
              <a:rPr lang="en-US" sz="1400" dirty="0" smtClean="0">
                <a:latin typeface="Bookman Old Style" pitchFamily="18" charset="0"/>
                <a:ea typeface="Batang" pitchFamily="18" charset="-127"/>
                <a:cs typeface="BDAKKE+Tahoma"/>
              </a:rPr>
              <a:t> </a:t>
            </a:r>
            <a:r>
              <a:rPr lang="en-US" sz="1400" dirty="0" err="1" smtClean="0">
                <a:latin typeface="Bookman Old Style" pitchFamily="18" charset="0"/>
                <a:ea typeface="Batang" pitchFamily="18" charset="-127"/>
                <a:cs typeface="BDAKKE+Tahoma"/>
              </a:rPr>
              <a:t>terhadap</a:t>
            </a:r>
            <a:r>
              <a:rPr lang="en-US" sz="1400" dirty="0" smtClean="0">
                <a:latin typeface="Bookman Old Style" pitchFamily="18" charset="0"/>
                <a:ea typeface="Batang" pitchFamily="18" charset="-127"/>
                <a:cs typeface="BDAKKE+Tahoma"/>
              </a:rPr>
              <a:t> </a:t>
            </a:r>
            <a:r>
              <a:rPr lang="en-US" sz="1400" dirty="0" err="1" smtClean="0">
                <a:latin typeface="Bookman Old Style" pitchFamily="18" charset="0"/>
                <a:ea typeface="Batang" pitchFamily="18" charset="-127"/>
                <a:cs typeface="BDAKKE+Tahoma"/>
              </a:rPr>
              <a:t>lapisan</a:t>
            </a:r>
            <a:r>
              <a:rPr lang="en-US" sz="1400" dirty="0" smtClean="0">
                <a:latin typeface="Bookman Old Style" pitchFamily="18" charset="0"/>
                <a:ea typeface="Batang" pitchFamily="18" charset="-127"/>
                <a:cs typeface="BDAKKE+Tahoma"/>
              </a:rPr>
              <a:t> </a:t>
            </a:r>
            <a:r>
              <a:rPr lang="en-US" sz="1400" dirty="0" err="1" smtClean="0">
                <a:latin typeface="Bookman Old Style" pitchFamily="18" charset="0"/>
                <a:ea typeface="Batang" pitchFamily="18" charset="-127"/>
                <a:cs typeface="BDAKKE+Tahoma"/>
              </a:rPr>
              <a:t>ozon</a:t>
            </a:r>
            <a:r>
              <a:rPr lang="en-US" sz="1400" dirty="0" smtClean="0">
                <a:latin typeface="Bookman Old Style" pitchFamily="18" charset="0"/>
                <a:ea typeface="Batang" pitchFamily="18" charset="-127"/>
                <a:cs typeface="BDAKKE+Tahoma"/>
              </a:rPr>
              <a:t>.</a:t>
            </a:r>
            <a:endParaRPr lang="en-US" sz="1400" dirty="0" smtClean="0">
              <a:latin typeface="Arial" pitchFamily="34" charset="0"/>
              <a:cs typeface="Arial" pitchFamily="34" charset="0"/>
            </a:endParaRPr>
          </a:p>
          <a:p>
            <a:endParaRPr lang="id-ID" sz="1800" dirty="0"/>
          </a:p>
        </p:txBody>
      </p:sp>
      <p:sp>
        <p:nvSpPr>
          <p:cNvPr id="2" name="Slide Number Placeholder 1"/>
          <p:cNvSpPr>
            <a:spLocks noGrp="1"/>
          </p:cNvSpPr>
          <p:nvPr>
            <p:ph type="sldNum" sz="quarter" idx="12"/>
          </p:nvPr>
        </p:nvSpPr>
        <p:spPr/>
        <p:txBody>
          <a:bodyPr/>
          <a:lstStyle/>
          <a:p>
            <a:pPr>
              <a:defRPr/>
            </a:pPr>
            <a:fld id="{0960009D-A19B-456F-A26B-3B7F62F35304}" type="slidenum">
              <a:rPr lang="id-ID" smtClean="0"/>
              <a:pPr>
                <a:defRPr/>
              </a:pPr>
              <a:t>9</a:t>
            </a:fld>
            <a:endParaRPr lang="id-ID"/>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2579</Words>
  <Application>Microsoft Office PowerPoint</Application>
  <PresentationFormat>On-screen Show (4:3)</PresentationFormat>
  <Paragraphs>341</Paragraphs>
  <Slides>58</Slides>
  <Notes>11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58</vt:i4>
      </vt:variant>
    </vt:vector>
  </HeadingPairs>
  <TitlesOfParts>
    <vt:vector size="63" baseType="lpstr">
      <vt:lpstr>Office Theme</vt:lpstr>
      <vt:lpstr>Photo Editor 写真</vt:lpstr>
      <vt:lpstr>VISIO</vt:lpstr>
      <vt:lpstr>Photo Editor Photo</vt:lpstr>
      <vt:lpstr>Microsoft Word Document</vt:lpstr>
      <vt:lpstr>Kebijakan Umum  Pengelolaan B3 dan Limbah B3</vt:lpstr>
      <vt:lpstr>Slide 2</vt:lpstr>
      <vt:lpstr>Slide 3</vt:lpstr>
      <vt:lpstr>From Cradle to Grave  Dalam Pengawasan Kegiatan Pengelolaan Limbah B3 </vt:lpstr>
      <vt:lpstr>Slide 5</vt:lpstr>
      <vt:lpstr>Slide 6</vt:lpstr>
      <vt:lpstr>B3 YANG DIATUR &amp; TIDAK</vt:lpstr>
      <vt:lpstr>KATEGORI B3</vt:lpstr>
      <vt:lpstr>KARAKTERISTIK B3</vt:lpstr>
      <vt:lpstr>PENGATURAN PP B3 (PP 74 Thn 2001)</vt:lpstr>
      <vt:lpstr>TATA LAKSANA DAN PENGELOLAAN B3 - REGISTRASI  SETIAP B3 WAJIB DIREGISTRASIKAN OLEH PENGHASIL DAN ATAU PENGIMPOR</vt:lpstr>
      <vt:lpstr>Slide 12</vt:lpstr>
      <vt:lpstr>IMPOR B3</vt:lpstr>
      <vt:lpstr>KEWAJIBAN</vt:lpstr>
      <vt:lpstr>Slide 15</vt:lpstr>
      <vt:lpstr>Peraturan yang terkait: Peraturan Pemerintah No. 74 Th. 2001 tentang Pengelolaan Bahan Berbahaya dan Beracun (B3) </vt:lpstr>
      <vt:lpstr>Slide 17</vt:lpstr>
      <vt:lpstr>Pasal 15 Ayat 1: Setiap kemasan B3 wajib diberikan simbol dan　label serta dilengkapi dengan Lembar Data Keselamatan Bahan (Material Safety Data Sheet).  Tata  cara pemberian simbol dan label bahan berbahaya dan beracun (B3): ＊PerMen LH Nomor 03 Tahun 2008</vt:lpstr>
      <vt:lpstr>Slide 19</vt:lpstr>
      <vt:lpstr>Slide 20</vt:lpstr>
      <vt:lpstr>Slide 21</vt:lpstr>
      <vt:lpstr>Slide 22</vt:lpstr>
      <vt:lpstr>Simbol untuk B3 klasifikasi mudah menyala menunjukkan suatu bahan yang memiliki karakteristik sebagai berikut : </vt:lpstr>
      <vt:lpstr> Simbol untuk B3 klasifikasi mudah menyala menunjukkan suatu bahan yang memiliki karakteristik sebagai berikut : (cont’)</vt:lpstr>
      <vt:lpstr>Slide 25</vt:lpstr>
      <vt:lpstr>Slide 26</vt:lpstr>
      <vt:lpstr>Slide 27</vt:lpstr>
      <vt:lpstr>Slide 28</vt:lpstr>
      <vt:lpstr>Slide 29</vt:lpstr>
      <vt:lpstr>Slide 30</vt:lpstr>
      <vt:lpstr>Slide 31</vt:lpstr>
      <vt:lpstr>LABEL</vt:lpstr>
      <vt:lpstr>Slide 33</vt:lpstr>
      <vt:lpstr>Pemasangan Label B3</vt:lpstr>
      <vt:lpstr>Other hazard classification systems </vt:lpstr>
      <vt:lpstr>Slide 36</vt:lpstr>
      <vt:lpstr>Slide 37</vt:lpstr>
      <vt:lpstr>Blue-Health Hazard </vt:lpstr>
      <vt:lpstr>Slide 39</vt:lpstr>
      <vt:lpstr>Slide 40</vt:lpstr>
      <vt:lpstr>  Klasifikasi US - DOT</vt:lpstr>
      <vt:lpstr>Klasifikasi</vt:lpstr>
      <vt:lpstr>Slide 43</vt:lpstr>
      <vt:lpstr>Material Safety Data Sheets</vt:lpstr>
      <vt:lpstr>Slide 45</vt:lpstr>
      <vt:lpstr>Requirements</vt:lpstr>
      <vt:lpstr>Each MSDS must contain the following information:</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Kebijakan Umum  Pengelolaan B3 dan Limbah B3</dc:title>
  <dc:creator>SKD</dc:creator>
  <cp:lastModifiedBy>sukandarOK</cp:lastModifiedBy>
  <cp:revision>8</cp:revision>
  <dcterms:created xsi:type="dcterms:W3CDTF">2012-08-05T03:41:45Z</dcterms:created>
  <dcterms:modified xsi:type="dcterms:W3CDTF">2014-01-06T19:44:30Z</dcterms:modified>
</cp:coreProperties>
</file>