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F797-DC15-47B3-ADBF-8FF8AE249306}" type="datetimeFigureOut">
              <a:rPr lang="id-ID" smtClean="0"/>
              <a:pPr/>
              <a:t>23/02/2016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045B0-0C2A-4E75-A59E-76779FE22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4929198"/>
            <a:ext cx="4861774" cy="17526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Oleh: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Dr. </a:t>
            </a:r>
            <a:r>
              <a:rPr lang="id-ID" b="1" dirty="0" smtClean="0">
                <a:solidFill>
                  <a:schemeClr val="tx1"/>
                </a:solidFill>
              </a:rPr>
              <a:t>Ir</a:t>
            </a:r>
            <a:r>
              <a:rPr lang="id-ID" b="1" dirty="0" smtClean="0">
                <a:solidFill>
                  <a:schemeClr val="tx1"/>
                </a:solidFill>
              </a:rPr>
              <a:t>. Eddy Triharyanto, MP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4414" y="1142984"/>
            <a:ext cx="7000924" cy="25717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19570441" lon="20234360" rev="2220268"/>
            </a:camera>
            <a:lightRig rig="threePt" dir="t"/>
          </a:scene3d>
          <a:sp3d>
            <a:bevelT w="19050"/>
            <a:bevelB w="635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PLASMA NUTFAH</a:t>
            </a:r>
            <a:endParaRPr lang="id-ID" sz="4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928694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>
                <a:solidFill>
                  <a:schemeClr val="bg1"/>
                </a:solidFill>
              </a:rPr>
              <a:t>Tabel</a:t>
            </a:r>
            <a:r>
              <a:rPr lang="en-US" sz="3200" dirty="0">
                <a:solidFill>
                  <a:schemeClr val="bg1"/>
                </a:solidFill>
              </a:rPr>
              <a:t> 2. </a:t>
            </a:r>
            <a:r>
              <a:rPr lang="en-US" sz="3200" dirty="0" err="1">
                <a:solidFill>
                  <a:schemeClr val="bg1"/>
                </a:solidFill>
              </a:rPr>
              <a:t>Koleksi</a:t>
            </a:r>
            <a:r>
              <a:rPr lang="en-US" sz="3200" dirty="0">
                <a:solidFill>
                  <a:schemeClr val="bg1"/>
                </a:solidFill>
              </a:rPr>
              <a:t> plasma </a:t>
            </a:r>
            <a:r>
              <a:rPr lang="en-US" sz="3200" dirty="0" err="1">
                <a:solidFill>
                  <a:schemeClr val="bg1"/>
                </a:solidFill>
              </a:rPr>
              <a:t>nutfah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tanaman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id-ID" sz="3200" dirty="0" smtClean="0">
                <a:solidFill>
                  <a:schemeClr val="bg1"/>
                </a:solidFill>
              </a:rPr>
              <a:t>		     </a:t>
            </a:r>
            <a:r>
              <a:rPr lang="en-US" sz="3200" dirty="0" err="1" smtClean="0">
                <a:solidFill>
                  <a:schemeClr val="bg1"/>
                </a:solidFill>
              </a:rPr>
              <a:t>beberapa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IARC1)</a:t>
            </a:r>
            <a:endParaRPr lang="id-ID" sz="32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http://indoplasma.or.id/artikel/images/kusumo_tabel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001055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2910" y="357166"/>
            <a:ext cx="7643866" cy="57150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Pelestarian</a:t>
            </a:r>
            <a:r>
              <a:rPr lang="en-US" b="1" dirty="0"/>
              <a:t> Plasma </a:t>
            </a:r>
            <a:r>
              <a:rPr lang="en-US" b="1" dirty="0" err="1"/>
              <a:t>Nutfah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19000">
                <a:schemeClr val="accent4">
                  <a:lumMod val="60000"/>
                  <a:lumOff val="40000"/>
                  <a:alpha val="5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" scaled="0"/>
          </a:gra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sit</a:t>
            </a:r>
            <a:r>
              <a:rPr lang="id-ID" dirty="0" smtClean="0"/>
              <a:t>u</a:t>
            </a:r>
          </a:p>
          <a:p>
            <a:pPr marL="914400" lvl="1" indent="-514350"/>
            <a:r>
              <a:rPr lang="id-ID" dirty="0" smtClean="0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plasma </a:t>
            </a:r>
            <a:r>
              <a:rPr lang="en-US" dirty="0" err="1"/>
              <a:t>nutfah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 smtClean="0"/>
              <a:t>aslinya</a:t>
            </a:r>
            <a:endParaRPr lang="id-ID" dirty="0" smtClean="0"/>
          </a:p>
          <a:p>
            <a:pPr marL="914400" lvl="1" indent="-514350"/>
            <a:r>
              <a:rPr lang="id-ID" dirty="0" smtClean="0"/>
              <a:t>Masalah yang timbul:</a:t>
            </a:r>
          </a:p>
          <a:p>
            <a:pPr lvl="2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id-ID" sz="2000" dirty="0"/>
          </a:p>
          <a:p>
            <a:pPr lvl="2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  <a:endParaRPr lang="id-ID" sz="2000" dirty="0"/>
          </a:p>
          <a:p>
            <a:pPr lvl="2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/>
              <a:t>perawakan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  <a:endParaRPr lang="id-ID" dirty="0"/>
          </a:p>
          <a:p>
            <a:pPr lvl="1"/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in situ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/>
              <a:t>semak</a:t>
            </a:r>
            <a:r>
              <a:rPr lang="en-US" dirty="0"/>
              <a:t>, </a:t>
            </a:r>
            <a:r>
              <a:rPr lang="en-US" dirty="0" err="1"/>
              <a:t>savana</a:t>
            </a:r>
            <a:r>
              <a:rPr lang="en-US" dirty="0"/>
              <a:t>, </a:t>
            </a:r>
            <a:r>
              <a:rPr lang="en-US" dirty="0" err="1"/>
              <a:t>stepa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biota yang lain</a:t>
            </a:r>
            <a:endParaRPr lang="id-ID" dirty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20" y="1428736"/>
            <a:ext cx="8358246" cy="5072098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1143000"/>
          </a:xfrm>
        </p:spPr>
        <p:txBody>
          <a:bodyPr/>
          <a:lstStyle/>
          <a:p>
            <a:pPr algn="r"/>
            <a:r>
              <a:rPr lang="id-ID" dirty="0" smtClean="0">
                <a:solidFill>
                  <a:schemeClr val="bg1"/>
                </a:solidFill>
              </a:rPr>
              <a:t>.........</a:t>
            </a:r>
            <a:r>
              <a:rPr lang="id-ID" i="1" dirty="0" smtClean="0">
                <a:solidFill>
                  <a:schemeClr val="bg1"/>
                </a:solidFill>
              </a:rPr>
              <a:t>lanjutan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>
                <a:solidFill>
                  <a:schemeClr val="bg1"/>
                </a:solidFill>
              </a:rPr>
              <a:t>Pelestarian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ex situ</a:t>
            </a:r>
            <a:endParaRPr lang="id-ID" dirty="0" smtClean="0">
              <a:solidFill>
                <a:schemeClr val="bg1"/>
              </a:solidFill>
            </a:endParaRPr>
          </a:p>
          <a:p>
            <a:pPr marL="914400" lvl="1" indent="-514350"/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mengeluarkan</a:t>
            </a:r>
            <a:r>
              <a:rPr lang="en-US" dirty="0">
                <a:solidFill>
                  <a:schemeClr val="bg1"/>
                </a:solidFill>
              </a:rPr>
              <a:t> plasma </a:t>
            </a:r>
            <a:r>
              <a:rPr lang="en-US" dirty="0" err="1">
                <a:solidFill>
                  <a:schemeClr val="bg1"/>
                </a:solidFill>
              </a:rPr>
              <a:t>nutfah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ekosistemnya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berhasil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murah</a:t>
            </a:r>
            <a:endParaRPr lang="id-ID" dirty="0" smtClean="0">
              <a:solidFill>
                <a:schemeClr val="bg1"/>
              </a:solidFill>
            </a:endParaRPr>
          </a:p>
          <a:p>
            <a:pPr marL="914400" lvl="1" indent="-514350"/>
            <a:r>
              <a:rPr lang="id-ID" dirty="0">
                <a:solidFill>
                  <a:schemeClr val="bg1"/>
                </a:solidFill>
              </a:rPr>
              <a:t>B</a:t>
            </a:r>
            <a:r>
              <a:rPr lang="en-US" dirty="0" err="1" smtClean="0">
                <a:solidFill>
                  <a:schemeClr val="bg1"/>
                </a:solidFill>
              </a:rPr>
              <a:t>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pelestarian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smtClean="0">
                <a:solidFill>
                  <a:schemeClr val="bg1"/>
                </a:solidFill>
              </a:rPr>
              <a:t>situ:</a:t>
            </a:r>
            <a:endParaRPr lang="id-ID" dirty="0" smtClean="0">
              <a:solidFill>
                <a:schemeClr val="bg1"/>
              </a:solidFill>
            </a:endParaRPr>
          </a:p>
          <a:p>
            <a:pPr marL="1314450" lvl="2" indent="-514350"/>
            <a:r>
              <a:rPr lang="en-US" dirty="0" err="1">
                <a:solidFill>
                  <a:schemeClr val="bg1"/>
                </a:solidFill>
              </a:rPr>
              <a:t>Koleksi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tumbuhan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endParaRPr lang="id-ID" dirty="0" smtClean="0">
              <a:solidFill>
                <a:schemeClr val="bg1"/>
              </a:solidFill>
            </a:endParaRPr>
          </a:p>
          <a:p>
            <a:pPr marL="1314450" lvl="2" indent="-514350"/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penyimpanan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biji</a:t>
            </a:r>
            <a:endParaRPr lang="id-ID" dirty="0" smtClean="0">
              <a:solidFill>
                <a:schemeClr val="bg1"/>
              </a:solidFill>
            </a:endParaRPr>
          </a:p>
          <a:p>
            <a:pPr marL="1314450" lvl="2" indent="-514350"/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penyimpanan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tepung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sari</a:t>
            </a:r>
            <a:endParaRPr lang="id-ID" dirty="0" smtClean="0">
              <a:solidFill>
                <a:schemeClr val="bg1"/>
              </a:solidFill>
            </a:endParaRPr>
          </a:p>
          <a:p>
            <a:pPr marL="1314450" lvl="2" indent="-514350"/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penyimpanan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persediaan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meristem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jaringan</a:t>
            </a:r>
            <a:endParaRPr lang="id-ID" dirty="0">
              <a:solidFill>
                <a:schemeClr val="bg1"/>
              </a:solidFill>
            </a:endParaRPr>
          </a:p>
          <a:p>
            <a:pPr marL="914400" lvl="1" indent="-514350"/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28662" y="285728"/>
            <a:ext cx="7286676" cy="121444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4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ounded Rectangle 4"/>
          <p:cNvSpPr/>
          <p:nvPr/>
        </p:nvSpPr>
        <p:spPr>
          <a:xfrm>
            <a:off x="285720" y="1928802"/>
            <a:ext cx="8429684" cy="364333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4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Keuntungan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meristem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erodi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/>
              <a:t>perbanyakan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smtClean="0"/>
              <a:t>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pathogen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diperbanyak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57224" y="285728"/>
            <a:ext cx="7286676" cy="1357322"/>
          </a:xfrm>
          <a:prstGeom prst="roundRect">
            <a:avLst/>
          </a:prstGeom>
          <a:solidFill>
            <a:schemeClr val="bg2">
              <a:lumMod val="75000"/>
              <a:alpha val="73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7158" y="2143116"/>
            <a:ext cx="8001056" cy="3500462"/>
          </a:xfrm>
          <a:prstGeom prst="roundRect">
            <a:avLst/>
          </a:prstGeom>
          <a:solidFill>
            <a:schemeClr val="bg2">
              <a:lumMod val="75000"/>
              <a:alpha val="73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Kekurangan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meristem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Regenerasi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85786" y="214290"/>
            <a:ext cx="7572428" cy="1214446"/>
          </a:xfrm>
          <a:prstGeom prst="roundRect">
            <a:avLst/>
          </a:prstGeom>
          <a:solidFill>
            <a:schemeClr val="bg2">
              <a:lumMod val="75000"/>
              <a:alpha val="73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57158" y="2214554"/>
            <a:ext cx="8215370" cy="3500462"/>
          </a:xfrm>
          <a:prstGeom prst="roundRect">
            <a:avLst/>
          </a:prstGeom>
          <a:solidFill>
            <a:schemeClr val="bg2">
              <a:lumMod val="75000"/>
              <a:alpha val="73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</a:t>
            </a:r>
            <a:r>
              <a:rPr lang="en-US" dirty="0" err="1" smtClean="0"/>
              <a:t>ermasalahan</a:t>
            </a:r>
            <a:r>
              <a:rPr lang="en-US" dirty="0" smtClean="0"/>
              <a:t>-</a:t>
            </a:r>
            <a:r>
              <a:rPr lang="id-ID" dirty="0" smtClean="0"/>
              <a:t>P</a:t>
            </a:r>
            <a:r>
              <a:rPr lang="en-US" dirty="0" err="1" smtClean="0"/>
              <a:t>ermasalahan</a:t>
            </a:r>
            <a:r>
              <a:rPr lang="id-ID" dirty="0" smtClean="0"/>
              <a:t> Dalam Strategi Pelestarian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Hama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K</a:t>
            </a:r>
            <a:r>
              <a:rPr lang="en-US" dirty="0" err="1" smtClean="0"/>
              <a:t>emungkinan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kesempurnaan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peremajaan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7158" y="1643050"/>
            <a:ext cx="8429684" cy="4429156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43042" y="428604"/>
            <a:ext cx="5786478" cy="928694"/>
          </a:xfrm>
          <a:prstGeom prst="ellipse">
            <a:avLst/>
          </a:prstGeom>
          <a:solidFill>
            <a:srgbClr val="00B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Bank Plasma </a:t>
            </a:r>
            <a:r>
              <a:rPr lang="en-US" b="1" dirty="0" err="1" smtClean="0">
                <a:solidFill>
                  <a:schemeClr val="bg1"/>
                </a:solidFill>
              </a:rPr>
              <a:t>Nutfah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sarana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  </a:t>
            </a:r>
            <a:r>
              <a:rPr lang="en-US" dirty="0" err="1" smtClean="0">
                <a:solidFill>
                  <a:schemeClr val="bg1"/>
                </a:solidFill>
              </a:rPr>
              <a:t>penyimpanan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pelestarian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genetik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bermanfaat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pemuliaan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tanaman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mengumpulkan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sumber-sumber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genetik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diimplementasikan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guna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mengumpulkan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sifat-sifat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unggul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diiinginkan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20" y="285728"/>
            <a:ext cx="8429684" cy="1071570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2844" y="1500174"/>
            <a:ext cx="8643998" cy="5072098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daftar</a:t>
            </a:r>
            <a:r>
              <a:rPr lang="en-US" dirty="0" smtClean="0">
                <a:solidFill>
                  <a:schemeClr val="bg1"/>
                </a:solidFill>
              </a:rPr>
              <a:t> bank plasma </a:t>
            </a:r>
            <a:r>
              <a:rPr lang="en-US" dirty="0" err="1" smtClean="0">
                <a:solidFill>
                  <a:schemeClr val="bg1"/>
                </a:solidFill>
              </a:rPr>
              <a:t>nutfah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dunia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diantaranya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85778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IRRI (the International Rice Research </a:t>
            </a:r>
            <a:r>
              <a:rPr lang="en-US" sz="2000" dirty="0" err="1" smtClean="0">
                <a:solidFill>
                  <a:schemeClr val="bg1"/>
                </a:solidFill>
              </a:rPr>
              <a:t>Institue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Padi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IPC (The International potato center)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Kentang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PIS (Plant Introduction Station)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Kacang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 Tanah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CIMMYT (Centro </a:t>
            </a:r>
            <a:r>
              <a:rPr lang="en-US" sz="2000" dirty="0" err="1" smtClean="0">
                <a:solidFill>
                  <a:schemeClr val="bg1"/>
                </a:solidFill>
              </a:rPr>
              <a:t>Internacional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Mejoramiento</a:t>
            </a:r>
            <a:r>
              <a:rPr lang="en-US" sz="2000" dirty="0" smtClean="0">
                <a:solidFill>
                  <a:schemeClr val="bg1"/>
                </a:solidFill>
              </a:rPr>
              <a:t> de Maize y </a:t>
            </a:r>
            <a:r>
              <a:rPr lang="en-US" sz="2000" dirty="0" err="1" smtClean="0">
                <a:solidFill>
                  <a:schemeClr val="bg1"/>
                </a:solidFill>
              </a:rPr>
              <a:t>Trigo</a:t>
            </a:r>
            <a:r>
              <a:rPr lang="en-US" sz="2000" dirty="0" smtClean="0">
                <a:solidFill>
                  <a:schemeClr val="bg1"/>
                </a:solidFill>
              </a:rPr>
              <a:t>- the international maize and wheat improvement enter)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Jagung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Gandum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IITA (International Institute of Tropical Agriculture)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Tanaman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Hortikultura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INTSOI (International Soybean Institute)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  <a:sym typeface="Wingdings" pitchFamily="2" charset="2"/>
              </a:rPr>
              <a:t>Kedelai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AVRDC (Asian Vegetable Research and Development Center)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tanaman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sayuran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termasuk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kedelai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ICRISAT (International crops research Institute for the semi-arid tropics)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</a:rPr>
              <a:t>tanaman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kacang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tanah</a:t>
            </a:r>
            <a:r>
              <a:rPr lang="en-US" sz="2000" dirty="0" smtClean="0">
                <a:solidFill>
                  <a:schemeClr val="bg1"/>
                </a:solidFill>
              </a:rPr>
              <a:t>, sorghum,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pearl millet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CIAT (Centro </a:t>
            </a:r>
            <a:r>
              <a:rPr lang="en-US" sz="2000" dirty="0" err="1" smtClean="0">
                <a:solidFill>
                  <a:schemeClr val="bg1"/>
                </a:solidFill>
              </a:rPr>
              <a:t>Internacional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Agricolas</a:t>
            </a:r>
            <a:r>
              <a:rPr lang="en-US" sz="2000" dirty="0" smtClean="0">
                <a:solidFill>
                  <a:schemeClr val="bg1"/>
                </a:solidFill>
              </a:rPr>
              <a:t> Tropical – the </a:t>
            </a:r>
            <a:r>
              <a:rPr lang="en-US" sz="2000" dirty="0" err="1" smtClean="0">
                <a:solidFill>
                  <a:schemeClr val="bg1"/>
                </a:solidFill>
              </a:rPr>
              <a:t>iinternational</a:t>
            </a:r>
            <a:r>
              <a:rPr lang="en-US" sz="2000" dirty="0" smtClean="0">
                <a:solidFill>
                  <a:schemeClr val="bg1"/>
                </a:solidFill>
              </a:rPr>
              <a:t> center of tropical agriculture)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bg1"/>
                </a:solidFill>
              </a:rPr>
              <a:t>tanaman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ketela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pohon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dry-bean (</a:t>
            </a:r>
            <a:r>
              <a:rPr lang="en-US" sz="2000" dirty="0" err="1" smtClean="0">
                <a:solidFill>
                  <a:schemeClr val="bg1"/>
                </a:solidFill>
              </a:rPr>
              <a:t>Phaseolus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vulgaris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20" y="1643050"/>
            <a:ext cx="8501122" cy="4572032"/>
          </a:xfrm>
          <a:prstGeom prst="round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4282" y="142852"/>
            <a:ext cx="8643998" cy="1214446"/>
          </a:xfrm>
          <a:prstGeom prst="ellipse">
            <a:avLst/>
          </a:prstGeom>
          <a:solidFill>
            <a:srgbClr val="FFC000">
              <a:alpha val="5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Komisi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Nasional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Genetik</a:t>
            </a:r>
            <a:r>
              <a:rPr lang="en-US" sz="3600" b="1" dirty="0" smtClean="0"/>
              <a:t> (KNSDG)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-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koordinatif</a:t>
            </a:r>
            <a:r>
              <a:rPr lang="en-US" sz="2800" dirty="0" smtClean="0"/>
              <a:t>, </a:t>
            </a:r>
            <a:r>
              <a:rPr lang="en-US" sz="2800" dirty="0" err="1" smtClean="0"/>
              <a:t>komisi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pengarahan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plasma </a:t>
            </a:r>
            <a:r>
              <a:rPr lang="en-US" sz="2800" dirty="0" err="1" smtClean="0"/>
              <a:t>nutfah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</a:t>
            </a:r>
            <a:r>
              <a:rPr lang="en-US" sz="2800" dirty="0" smtClean="0"/>
              <a:t> (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lain-lain)</a:t>
            </a:r>
          </a:p>
          <a:p>
            <a:pPr algn="just"/>
            <a:r>
              <a:rPr lang="en-US" sz="2800" dirty="0" err="1" smtClean="0"/>
              <a:t>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dikoordinasi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pelestarian</a:t>
            </a:r>
            <a:r>
              <a:rPr lang="en-US" sz="2800" dirty="0" smtClean="0"/>
              <a:t>,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pertukaran</a:t>
            </a:r>
            <a:r>
              <a:rPr lang="en-US" sz="2800" dirty="0" smtClean="0"/>
              <a:t> plasma </a:t>
            </a:r>
            <a:r>
              <a:rPr lang="en-US" sz="2800" dirty="0" err="1" smtClean="0"/>
              <a:t>nutfah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928670"/>
            <a:ext cx="9144000" cy="5500726"/>
          </a:xfrm>
          <a:prstGeom prst="round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28728" y="0"/>
            <a:ext cx="5929354" cy="785842"/>
          </a:xfrm>
          <a:prstGeom prst="ellipse">
            <a:avLst/>
          </a:prstGeom>
          <a:solidFill>
            <a:srgbClr val="FFC000">
              <a:alpha val="5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42928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pelestarian</a:t>
            </a:r>
            <a:r>
              <a:rPr lang="en-US" sz="2400" dirty="0" smtClean="0"/>
              <a:t> plasma </a:t>
            </a:r>
            <a:r>
              <a:rPr lang="en-US" sz="2400" dirty="0" err="1" smtClean="0"/>
              <a:t>nutfah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, </a:t>
            </a:r>
            <a:r>
              <a:rPr lang="en-US" sz="2400" dirty="0" err="1" smtClean="0"/>
              <a:t>hewan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benih</a:t>
            </a:r>
            <a:r>
              <a:rPr lang="en-US" sz="2400" dirty="0" smtClean="0"/>
              <a:t>/</a:t>
            </a:r>
            <a:r>
              <a:rPr lang="en-US" sz="2400" dirty="0" err="1" smtClean="0"/>
              <a:t>bibit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kelembagaan</a:t>
            </a:r>
            <a:r>
              <a:rPr lang="en-US" sz="2400" dirty="0" smtClean="0"/>
              <a:t> SDM, </a:t>
            </a:r>
            <a:r>
              <a:rPr lang="en-US" sz="2400" dirty="0" err="1" smtClean="0"/>
              <a:t>sarana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pelestarian</a:t>
            </a:r>
            <a:r>
              <a:rPr lang="en-US" sz="2400" dirty="0" smtClean="0"/>
              <a:t> plasma </a:t>
            </a:r>
            <a:r>
              <a:rPr lang="en-US" sz="2400" dirty="0" err="1" smtClean="0"/>
              <a:t>nutfah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melestarikan</a:t>
            </a:r>
            <a:r>
              <a:rPr lang="en-US" sz="2400" dirty="0" smtClean="0"/>
              <a:t> plasma </a:t>
            </a:r>
            <a:r>
              <a:rPr lang="en-US" sz="2400" dirty="0" err="1" smtClean="0"/>
              <a:t>nutfah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penggalangan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(networking),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data.</a:t>
            </a:r>
          </a:p>
          <a:p>
            <a:pPr algn="just"/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benih</a:t>
            </a:r>
            <a:r>
              <a:rPr lang="en-US" sz="2400" dirty="0" smtClean="0"/>
              <a:t>/</a:t>
            </a:r>
            <a:r>
              <a:rPr lang="en-US" sz="2400" dirty="0" err="1" smtClean="0"/>
              <a:t>bibit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plasma </a:t>
            </a:r>
            <a:r>
              <a:rPr lang="en-US" sz="2400" dirty="0" err="1" smtClean="0"/>
              <a:t>nutfah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lestari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regional,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global. 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42910" y="1928802"/>
            <a:ext cx="8072494" cy="2857520"/>
          </a:xfrm>
          <a:prstGeom prst="roundRect">
            <a:avLst/>
          </a:prstGeom>
          <a:solidFill>
            <a:schemeClr val="accent3">
              <a:lumMod val="75000"/>
              <a:alpha val="77000"/>
            </a:schemeClr>
          </a:solidFill>
          <a:ln>
            <a:solidFill>
              <a:schemeClr val="accent3">
                <a:lumMod val="7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2428860" y="357166"/>
            <a:ext cx="4071966" cy="1000132"/>
          </a:xfrm>
          <a:prstGeom prst="ellipse">
            <a:avLst/>
          </a:prstGeom>
          <a:solidFill>
            <a:schemeClr val="accent3">
              <a:lumMod val="75000"/>
              <a:alpha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Definisi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2500330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id-ID" dirty="0" smtClean="0"/>
              <a:t>organ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id-ID" dirty="0" smtClean="0"/>
              <a:t>mikroorganisme</a:t>
            </a:r>
            <a:endParaRPr lang="id-ID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428736"/>
            <a:ext cx="9144000" cy="364333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Kebun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ex-situ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melestarikan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langka</a:t>
            </a:r>
            <a:r>
              <a:rPr lang="en-US" dirty="0" smtClean="0"/>
              <a:t>,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,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varietas-varietas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botani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785926"/>
            <a:ext cx="9144000" cy="364333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Kebun</a:t>
            </a:r>
            <a:r>
              <a:rPr lang="en-US" b="1" dirty="0" smtClean="0"/>
              <a:t> Plasma </a:t>
            </a:r>
            <a:r>
              <a:rPr lang="en-US" b="1" dirty="0" err="1" smtClean="0"/>
              <a:t>Nutfah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Kebun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</a:t>
            </a:r>
            <a:r>
              <a:rPr lang="en-US" dirty="0" err="1" smtClean="0"/>
              <a:t>pisang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Kebun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</a:t>
            </a:r>
            <a:r>
              <a:rPr lang="en-US" dirty="0" err="1" smtClean="0"/>
              <a:t>Sawit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Kebun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Cibinong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Kebun</a:t>
            </a:r>
            <a:r>
              <a:rPr lang="en-US" dirty="0" smtClean="0"/>
              <a:t> </a:t>
            </a:r>
            <a:r>
              <a:rPr lang="en-US" dirty="0" err="1" smtClean="0"/>
              <a:t>Paniki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71670" y="714356"/>
            <a:ext cx="4429156" cy="150019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HAL PENTING!!!!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071670" y="3429000"/>
            <a:ext cx="5214974" cy="214314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>
              <a:rot lat="20713984" lon="21440159" rev="1220715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Pengamanan</a:t>
            </a:r>
            <a:r>
              <a:rPr lang="en-US" sz="3600" b="1" dirty="0" smtClean="0">
                <a:solidFill>
                  <a:schemeClr val="tx1"/>
                </a:solidFill>
              </a:rPr>
              <a:t> Plasma </a:t>
            </a:r>
            <a:r>
              <a:rPr lang="en-US" sz="3600" b="1" dirty="0" err="1" smtClean="0">
                <a:solidFill>
                  <a:schemeClr val="tx1"/>
                </a:solidFill>
              </a:rPr>
              <a:t>Nutfah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57488" y="500042"/>
            <a:ext cx="3143272" cy="1357322"/>
          </a:xfrm>
          <a:prstGeom prst="ellipse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Maksud</a:t>
            </a:r>
            <a:r>
              <a:rPr lang="en-US" sz="2800" b="1" dirty="0" smtClean="0">
                <a:solidFill>
                  <a:schemeClr val="tx1"/>
                </a:solidFill>
              </a:rPr>
              <a:t>?????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85852" y="3000372"/>
            <a:ext cx="6715172" cy="171451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82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Menghindari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terjadinya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pengambilan</a:t>
            </a:r>
            <a:r>
              <a:rPr lang="en-US" sz="3600" dirty="0" smtClean="0">
                <a:solidFill>
                  <a:schemeClr val="tx1"/>
                </a:solidFill>
              </a:rPr>
              <a:t> plasma </a:t>
            </a:r>
            <a:r>
              <a:rPr lang="en-US" sz="3600" dirty="0" err="1" smtClean="0">
                <a:solidFill>
                  <a:schemeClr val="tx1"/>
                </a:solidFill>
              </a:rPr>
              <a:t>nutfah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oleh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negara</a:t>
            </a:r>
            <a:r>
              <a:rPr lang="en-US" sz="3600" dirty="0" smtClean="0">
                <a:solidFill>
                  <a:schemeClr val="tx1"/>
                </a:solidFill>
              </a:rPr>
              <a:t> lain </a:t>
            </a:r>
            <a:r>
              <a:rPr lang="en-US" sz="3600" dirty="0" err="1" smtClean="0">
                <a:solidFill>
                  <a:schemeClr val="tx1"/>
                </a:solidFill>
              </a:rPr>
              <a:t>secara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bebas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57166"/>
            <a:ext cx="9144000" cy="857256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71612"/>
            <a:ext cx="9144000" cy="328614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Keterbatasan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Pelestarian</a:t>
            </a:r>
            <a:r>
              <a:rPr lang="en-US" sz="3600" b="1" dirty="0" smtClean="0"/>
              <a:t> Plasma </a:t>
            </a:r>
            <a:r>
              <a:rPr lang="en-US" sz="3600" b="1" dirty="0" err="1" smtClean="0"/>
              <a:t>Nutfah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endParaRPr lang="en-US" dirty="0" smtClean="0"/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r>
              <a:rPr lang="en-US" dirty="0" smtClean="0"/>
              <a:t>Dana </a:t>
            </a:r>
            <a:r>
              <a:rPr lang="en-US" dirty="0" err="1" smtClean="0"/>
              <a:t>pengelolahan</a:t>
            </a:r>
            <a:endParaRPr lang="en-US" dirty="0" smtClean="0"/>
          </a:p>
          <a:p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428604"/>
            <a:ext cx="9144000" cy="78581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71612"/>
            <a:ext cx="9144000" cy="328614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Menanggulangi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Kendala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just"/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habitat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plasma </a:t>
            </a:r>
            <a:r>
              <a:rPr lang="en-US" dirty="0" err="1" smtClean="0"/>
              <a:t>nutfahnya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85852" y="500042"/>
            <a:ext cx="6500858" cy="64294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71612"/>
            <a:ext cx="9144000" cy="378621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Eksplorasi</a:t>
            </a:r>
            <a:r>
              <a:rPr lang="en-US" b="1" dirty="0" smtClean="0"/>
              <a:t> Plasma </a:t>
            </a:r>
            <a:r>
              <a:rPr lang="en-US" b="1" dirty="0" err="1" smtClean="0"/>
              <a:t>Nutfah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64347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,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plasma </a:t>
            </a:r>
            <a:r>
              <a:rPr lang="en-US" sz="2400" dirty="0" err="1" smtClean="0"/>
              <a:t>nutfah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mengamankan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kepunahan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sentra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terisolir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</a:t>
            </a:r>
            <a:r>
              <a:rPr lang="en-US" sz="2400" dirty="0" err="1" smtClean="0"/>
              <a:t>lereng-lereng</a:t>
            </a:r>
            <a:r>
              <a:rPr lang="en-US" sz="2400" dirty="0" smtClean="0"/>
              <a:t> </a:t>
            </a:r>
            <a:r>
              <a:rPr lang="en-US" sz="2400" dirty="0" err="1" smtClean="0"/>
              <a:t>gunung</a:t>
            </a:r>
            <a:r>
              <a:rPr lang="en-US" sz="2400" dirty="0" smtClean="0"/>
              <a:t>, </a:t>
            </a:r>
            <a:r>
              <a:rPr lang="en-US" sz="2400" dirty="0" err="1" smtClean="0"/>
              <a:t>pulai</a:t>
            </a:r>
            <a:r>
              <a:rPr lang="en-US" sz="2400" dirty="0" smtClean="0"/>
              <a:t> </a:t>
            </a:r>
            <a:r>
              <a:rPr lang="en-US" sz="2400" dirty="0" err="1" smtClean="0"/>
              <a:t>terpencil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masyarakatnya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komoditas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epidemik</a:t>
            </a:r>
            <a:r>
              <a:rPr lang="en-US" sz="2400" dirty="0" smtClean="0"/>
              <a:t> </a:t>
            </a:r>
            <a:r>
              <a:rPr lang="en-US" sz="2400" dirty="0" err="1" smtClean="0"/>
              <a:t>hama</a:t>
            </a:r>
            <a:r>
              <a:rPr lang="en-US" sz="2400" dirty="0" smtClean="0"/>
              <a:t>/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transmigrasi</a:t>
            </a:r>
            <a:r>
              <a:rPr lang="en-US" sz="2400" dirty="0" smtClean="0"/>
              <a:t> lama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28794" y="571480"/>
            <a:ext cx="5072098" cy="57150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71612"/>
            <a:ext cx="9144000" cy="350046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Konversi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:</a:t>
            </a:r>
          </a:p>
          <a:p>
            <a:pPr lvl="1" algn="just"/>
            <a:r>
              <a:rPr lang="en-US" i="1" dirty="0" smtClean="0"/>
              <a:t>In situ </a:t>
            </a:r>
            <a:r>
              <a:rPr lang="en-US" dirty="0" smtClean="0"/>
              <a:t>(</a:t>
            </a:r>
            <a:r>
              <a:rPr lang="en-US" dirty="0" err="1" smtClean="0"/>
              <a:t>pasif</a:t>
            </a:r>
            <a:r>
              <a:rPr lang="en-US" dirty="0" smtClean="0"/>
              <a:t>):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terlaksana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</a:p>
          <a:p>
            <a:pPr lvl="1" algn="just"/>
            <a:r>
              <a:rPr lang="en-US" i="1" dirty="0" smtClean="0"/>
              <a:t>Ex situ </a:t>
            </a:r>
            <a:r>
              <a:rPr lang="en-US" dirty="0" smtClean="0"/>
              <a:t>(</a:t>
            </a:r>
            <a:r>
              <a:rPr lang="en-US" dirty="0" err="1" smtClean="0"/>
              <a:t>aktif</a:t>
            </a:r>
            <a:r>
              <a:rPr lang="en-US" dirty="0" smtClean="0"/>
              <a:t>):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i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571612"/>
            <a:ext cx="9144000" cy="3714776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karakterisasi</a:t>
            </a:r>
            <a:r>
              <a:rPr lang="en-US" sz="2800" dirty="0" smtClean="0"/>
              <a:t>,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tanaman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optimal,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tanaman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kendala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diamati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,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biji</a:t>
            </a:r>
            <a:r>
              <a:rPr lang="en-US" sz="2800" dirty="0" smtClean="0"/>
              <a:t>/</a:t>
            </a:r>
            <a:r>
              <a:rPr lang="en-US" sz="2800" dirty="0" err="1" smtClean="0"/>
              <a:t>buah</a:t>
            </a:r>
            <a:r>
              <a:rPr lang="en-US" sz="2800" dirty="0" smtClean="0"/>
              <a:t>,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daun</a:t>
            </a:r>
            <a:r>
              <a:rPr lang="en-US" sz="2800" dirty="0" smtClean="0"/>
              <a:t>,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batang</a:t>
            </a:r>
            <a:r>
              <a:rPr lang="en-US" sz="2800" dirty="0" smtClean="0"/>
              <a:t>,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hilum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bulu</a:t>
            </a:r>
            <a:r>
              <a:rPr lang="en-US" sz="2800" dirty="0" smtClean="0"/>
              <a:t> </a:t>
            </a:r>
          </a:p>
          <a:p>
            <a:pPr algn="just"/>
            <a:r>
              <a:rPr lang="sv-SE" sz="2800" dirty="0" smtClean="0"/>
              <a:t>Sifat-sifat kuantitatif yang diamati antara lain tinggi tanaman, hasil dan komponen hasil. </a:t>
            </a:r>
            <a:endParaRPr lang="en-US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2844" y="1500174"/>
            <a:ext cx="8643998" cy="4714908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Dokumentasi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dibuat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meliputi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sejarah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rumpun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distribusi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menurut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geografi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populasi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performa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kondisi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pengamatan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serta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individu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rumpun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lokal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menjadi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perhatian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Di Indonesia, </a:t>
            </a:r>
            <a:r>
              <a:rPr lang="en-US" sz="2400" dirty="0" err="1" smtClean="0">
                <a:solidFill>
                  <a:schemeClr val="bg1"/>
                </a:solidFill>
              </a:rPr>
              <a:t>penyelenggaraan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pendokumentasian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titik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terlemah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kegiatan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pelestarian</a:t>
            </a:r>
            <a:r>
              <a:rPr lang="en-US" sz="2400" dirty="0" smtClean="0">
                <a:solidFill>
                  <a:schemeClr val="bg1"/>
                </a:solidFill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</a:rPr>
              <a:t>nutfah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National Biodiversity Information Network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Jaringan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</a:rPr>
              <a:t>Nutfah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Nasional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Puslitbang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Biologi</a:t>
            </a:r>
            <a:r>
              <a:rPr lang="en-US" sz="2400" dirty="0" smtClean="0">
                <a:solidFill>
                  <a:schemeClr val="bg1"/>
                </a:solidFill>
              </a:rPr>
              <a:t> LIPI.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Penginformasi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nutfah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Indonesia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0034" y="2143116"/>
            <a:ext cx="8501122" cy="3571900"/>
          </a:xfrm>
          <a:prstGeom prst="roundRect">
            <a:avLst/>
          </a:prstGeom>
          <a:solidFill>
            <a:schemeClr val="accent3">
              <a:lumMod val="75000"/>
              <a:alpha val="77000"/>
            </a:schemeClr>
          </a:solidFill>
          <a:ln>
            <a:solidFill>
              <a:schemeClr val="accent3">
                <a:lumMod val="7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2428860" y="357166"/>
            <a:ext cx="4071966" cy="1000132"/>
          </a:xfrm>
          <a:prstGeom prst="ellipse">
            <a:avLst/>
          </a:prstGeom>
          <a:solidFill>
            <a:schemeClr val="accent3">
              <a:lumMod val="75000"/>
              <a:alpha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3614750"/>
          </a:xfrm>
        </p:spPr>
        <p:txBody>
          <a:bodyPr/>
          <a:lstStyle/>
          <a:p>
            <a:pPr algn="just"/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teknologi</a:t>
            </a:r>
            <a:endParaRPr lang="id-ID" dirty="0" smtClean="0"/>
          </a:p>
          <a:p>
            <a:pPr algn="just"/>
            <a:r>
              <a:rPr lang="id-ID" dirty="0" smtClean="0"/>
              <a:t>Mendukung pembangunan nasional</a:t>
            </a:r>
          </a:p>
          <a:p>
            <a:pPr algn="just"/>
            <a:r>
              <a:rPr lang="en-US" dirty="0"/>
              <a:t>plasma </a:t>
            </a:r>
            <a:r>
              <a:rPr lang="en-US" dirty="0" err="1"/>
              <a:t>nutfah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kultivar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id-ID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2844" y="1500174"/>
            <a:ext cx="8643998" cy="3429024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samping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menelaah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memilih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sifat-sifat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unggul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dibutuhkan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oleh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pemulia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katalog</a:t>
            </a:r>
            <a:r>
              <a:rPr lang="en-US" sz="2400" dirty="0" smtClean="0">
                <a:solidFill>
                  <a:schemeClr val="bg1"/>
                </a:solidFill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</a:rPr>
              <a:t>nutfah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juga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mencakup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kegiatan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penjaringan</a:t>
            </a:r>
            <a:r>
              <a:rPr lang="en-US" sz="2400" dirty="0" smtClean="0">
                <a:solidFill>
                  <a:schemeClr val="bg1"/>
                </a:solidFill>
              </a:rPr>
              <a:t> (screening)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tertentu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Misalnya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toleransi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terhadap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kekeringan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ketahanan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terhadap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penyakit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pengujian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hasil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adaptasi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hasilnya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digunakan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kegiatan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pemuliaan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induk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persilangan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428736"/>
            <a:ext cx="9144000" cy="3786214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Rejuvenasi</a:t>
            </a:r>
            <a:r>
              <a:rPr lang="en-US" dirty="0" smtClean="0"/>
              <a:t> (</a:t>
            </a:r>
            <a:r>
              <a:rPr lang="en-US" dirty="0" err="1" smtClean="0"/>
              <a:t>Peremajaan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Peremajaan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tanaman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menyerbuk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silang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jagung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sibbing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Dan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tanaman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menyerbuk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sendiri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perbanyakan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benih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kemajuan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teknik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kultur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jaringan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waktu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peremajaan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kedua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jenis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tanaman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diperpanjang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sesuai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kondisi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kulturnya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peremajaan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seleksi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tanaman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cukup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dipelihara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dibiarkan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tumbuh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adanya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500174"/>
            <a:ext cx="9144000" cy="4357718"/>
          </a:xfrm>
          <a:prstGeom prst="round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/</a:t>
            </a:r>
            <a:r>
              <a:rPr lang="en-US" dirty="0" err="1" smtClean="0"/>
              <a:t>Utilisasi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Melalui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seleksi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persilangan-persilangan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para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pemulia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memanfaatkan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nomor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koleksi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dievaluasi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diketahui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sifat-sifatnya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usaha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menciptakan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kultivar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baru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sehingga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pelaksanaan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seleksi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persilangan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lebih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cepat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Pemanfaatan</a:t>
            </a:r>
            <a:r>
              <a:rPr lang="en-US" sz="2400" dirty="0" smtClean="0">
                <a:solidFill>
                  <a:schemeClr val="bg1"/>
                </a:solidFill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</a:rPr>
              <a:t>nutfah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lebih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sederhana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menggunakannya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langsung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industri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contoh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</a:rPr>
              <a:t>tanaman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obat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rotan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kayu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cendana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dsb</a:t>
            </a:r>
            <a:r>
              <a:rPr lang="en-US" sz="2400" dirty="0" smtClean="0">
                <a:solidFill>
                  <a:schemeClr val="bg1"/>
                </a:solidFill>
              </a:rPr>
              <a:t>.) yang </a:t>
            </a:r>
            <a:r>
              <a:rPr lang="en-US" sz="2400" dirty="0" err="1" smtClean="0">
                <a:solidFill>
                  <a:schemeClr val="bg1"/>
                </a:solidFill>
              </a:rPr>
              <a:t>perlu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diimbangi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upaya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pelestarian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pengamanan</a:t>
            </a:r>
            <a:r>
              <a:rPr lang="en-US" sz="2400" dirty="0" smtClean="0">
                <a:solidFill>
                  <a:schemeClr val="bg1"/>
                </a:solidFill>
              </a:rPr>
              <a:t> plasma </a:t>
            </a:r>
            <a:r>
              <a:rPr lang="en-US" sz="2400" dirty="0" err="1" smtClean="0">
                <a:solidFill>
                  <a:schemeClr val="bg1"/>
                </a:solidFill>
              </a:rPr>
              <a:t>nutfahnya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4282" y="1500174"/>
            <a:ext cx="8501122" cy="4500594"/>
          </a:xfrm>
          <a:prstGeom prst="round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1714480" y="285728"/>
            <a:ext cx="5643602" cy="1071570"/>
          </a:xfrm>
          <a:prstGeom prst="round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Macam Plasma Nutfah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Plasma Nutfah Liar</a:t>
            </a:r>
          </a:p>
          <a:p>
            <a:pPr marL="914400" lvl="1" indent="-514350"/>
            <a:r>
              <a:rPr lang="id-ID" dirty="0" smtClean="0"/>
              <a:t>Memiliki nilai ekonomi tp belum dimanfaatkan dan dibudidayakan</a:t>
            </a:r>
          </a:p>
          <a:p>
            <a:pPr marL="914400" lvl="1" indent="-514350"/>
            <a:r>
              <a:rPr lang="id-ID" dirty="0" smtClean="0"/>
              <a:t>Sudah dimanfaatkan tp belum dibudidayakan</a:t>
            </a:r>
          </a:p>
          <a:p>
            <a:pPr marL="914400" lvl="1" indent="-514350"/>
            <a:r>
              <a:rPr lang="id-ID" dirty="0" smtClean="0"/>
              <a:t>Tidak dimanfaatkan, tp setelah melalui hibridisasi kumudian dimanfaatkan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Plasma Nutfah Primitif</a:t>
            </a:r>
            <a:r>
              <a:rPr lang="id-ID" b="1" dirty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US" dirty="0" err="1"/>
              <a:t>kultivar</a:t>
            </a:r>
            <a:r>
              <a:rPr lang="en-US" dirty="0"/>
              <a:t> yang </a:t>
            </a:r>
            <a:r>
              <a:rPr lang="en-US" dirty="0" err="1"/>
              <a:t>pembudidayaannya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 smtClean="0"/>
              <a:t>pemuliaan</a:t>
            </a:r>
            <a:r>
              <a:rPr lang="id-ID" dirty="0" smtClean="0"/>
              <a:t>. Daya adaptasi tinggi.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8596" y="714356"/>
            <a:ext cx="8358246" cy="3929090"/>
          </a:xfrm>
          <a:prstGeom prst="round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5072098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/>
              <a:t>Plasmanutfah</a:t>
            </a:r>
            <a:r>
              <a:rPr lang="en-US" dirty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 smtClean="0"/>
              <a:t>khusus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seperti than serangan hama penyakit, peka terhadap pemupukan, dll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id-ID" dirty="0" smtClean="0">
                <a:sym typeface="Wingdings" pitchFamily="2" charset="2"/>
              </a:rPr>
              <a:t>Varietas unggul 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merakit</a:t>
            </a:r>
            <a:r>
              <a:rPr lang="en-US" dirty="0"/>
              <a:t> </a:t>
            </a:r>
            <a:r>
              <a:rPr lang="en-US" dirty="0" err="1" smtClean="0"/>
              <a:t>sifat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plasma </a:t>
            </a:r>
            <a:r>
              <a:rPr lang="en-US" dirty="0" err="1" smtClean="0"/>
              <a:t>nutfah</a:t>
            </a:r>
            <a:r>
              <a:rPr lang="id-ID" dirty="0" smtClean="0"/>
              <a:t>. Tidak dapat bertahan lama karena kehomogenan sifat gen.</a:t>
            </a:r>
            <a:endParaRPr lang="id-ID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71802" y="285728"/>
            <a:ext cx="3143272" cy="1214446"/>
          </a:xfrm>
          <a:prstGeom prst="ellips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>
            <a:solidFill>
              <a:schemeClr val="accent3">
                <a:lumMod val="7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428596" y="2214554"/>
            <a:ext cx="8358246" cy="3071834"/>
          </a:xfrm>
          <a:prstGeom prst="round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Arti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algn="just"/>
            <a:r>
              <a:rPr lang="en-US" dirty="0"/>
              <a:t>Plasma </a:t>
            </a:r>
            <a:r>
              <a:rPr lang="en-US" dirty="0" err="1"/>
              <a:t>nutfah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air,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dilestarikan</a:t>
            </a:r>
            <a:r>
              <a:rPr lang="id-ID" dirty="0" smtClean="0"/>
              <a:t>. Tapi sekarang mulai berkurang (erosi genetika) </a:t>
            </a:r>
            <a:r>
              <a:rPr lang="id-ID" dirty="0" smtClean="0">
                <a:sym typeface="Wingdings" pitchFamily="2" charset="2"/>
              </a:rPr>
              <a:t> timbul kelangkaan</a:t>
            </a:r>
            <a:r>
              <a:rPr lang="id-ID" dirty="0" smtClean="0"/>
              <a:t>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348" y="285728"/>
            <a:ext cx="7643866" cy="121444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5 </a:t>
            </a:r>
            <a:r>
              <a:rPr lang="en-US" sz="3600" b="1" dirty="0" err="1" smtClean="0"/>
              <a:t>Macam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Kategori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Mengetahui</a:t>
            </a:r>
            <a:r>
              <a:rPr lang="en-US" sz="3600" b="1" dirty="0" smtClean="0"/>
              <a:t> Tingkat </a:t>
            </a:r>
            <a:r>
              <a:rPr lang="en-US" sz="3600" b="1" dirty="0" err="1" smtClean="0"/>
              <a:t>Kelangkaan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Plasma </a:t>
            </a:r>
            <a:r>
              <a:rPr lang="en-US" sz="3600" b="1" dirty="0" err="1" smtClean="0"/>
              <a:t>Nutfah</a:t>
            </a:r>
            <a:r>
              <a:rPr lang="id-ID" sz="3600" b="1" dirty="0" smtClean="0"/>
              <a:t>: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  <a:gradFill>
            <a:gsLst>
              <a:gs pos="19000">
                <a:schemeClr val="accent1">
                  <a:tint val="66000"/>
                  <a:satMod val="160000"/>
                  <a:alpha val="5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algn="just"/>
            <a:r>
              <a:rPr lang="id-ID" b="1" dirty="0" smtClean="0"/>
              <a:t>E</a:t>
            </a:r>
            <a:r>
              <a:rPr lang="en-US" b="1" dirty="0" err="1" smtClean="0"/>
              <a:t>xtinct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punah</a:t>
            </a:r>
            <a:r>
              <a:rPr lang="en-US" b="1" dirty="0"/>
              <a:t>) </a:t>
            </a:r>
            <a:r>
              <a:rPr lang="en-US" dirty="0"/>
              <a:t>: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musnah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b="1" dirty="0" err="1" smtClean="0"/>
              <a:t>Endangeret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genting</a:t>
            </a:r>
            <a:r>
              <a:rPr lang="en-US" b="1" dirty="0"/>
              <a:t>) </a:t>
            </a:r>
            <a:r>
              <a:rPr lang="en-US" dirty="0"/>
              <a:t>: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kepunahan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.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i="1" dirty="0" err="1"/>
              <a:t>Rafflesia</a:t>
            </a:r>
            <a:r>
              <a:rPr lang="en-US" i="1" dirty="0"/>
              <a:t> </a:t>
            </a:r>
            <a:r>
              <a:rPr lang="en-US" i="1" dirty="0" err="1"/>
              <a:t>arnoldii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purwoceng</a:t>
            </a:r>
            <a:r>
              <a:rPr lang="en-US" dirty="0"/>
              <a:t> (</a:t>
            </a:r>
            <a:r>
              <a:rPr lang="en-US" i="1" dirty="0" err="1"/>
              <a:t>Pimpinella</a:t>
            </a:r>
            <a:r>
              <a:rPr lang="en-US" i="1" dirty="0"/>
              <a:t> </a:t>
            </a:r>
            <a:r>
              <a:rPr lang="en-US" i="1" dirty="0" err="1"/>
              <a:t>pruatjan</a:t>
            </a:r>
            <a:r>
              <a:rPr lang="en-US" dirty="0"/>
              <a:t>).</a:t>
            </a:r>
            <a:endParaRPr lang="id-ID" dirty="0"/>
          </a:p>
          <a:p>
            <a:pPr algn="just"/>
            <a:r>
              <a:rPr lang="en-US" b="1" dirty="0" smtClean="0"/>
              <a:t>Vulnerable </a:t>
            </a:r>
            <a:r>
              <a:rPr lang="en-US" b="1" dirty="0"/>
              <a:t>(</a:t>
            </a:r>
            <a:r>
              <a:rPr lang="en-US" b="1" dirty="0" err="1"/>
              <a:t>rawan</a:t>
            </a:r>
            <a:r>
              <a:rPr lang="en-US" b="1" dirty="0" smtClean="0"/>
              <a:t>)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kepunahan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eksploitasinya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: </a:t>
            </a:r>
            <a:r>
              <a:rPr lang="en-US" dirty="0" err="1"/>
              <a:t>cendana</a:t>
            </a:r>
            <a:r>
              <a:rPr lang="en-US" dirty="0"/>
              <a:t> (</a:t>
            </a:r>
            <a:r>
              <a:rPr lang="en-US" i="1" dirty="0" err="1"/>
              <a:t>Satalum</a:t>
            </a:r>
            <a:r>
              <a:rPr lang="en-US" i="1" dirty="0"/>
              <a:t> album</a:t>
            </a:r>
            <a:r>
              <a:rPr lang="en-US" dirty="0"/>
              <a:t>) </a:t>
            </a:r>
            <a:r>
              <a:rPr lang="en-US" dirty="0" err="1"/>
              <a:t>kayubesi</a:t>
            </a:r>
            <a:r>
              <a:rPr lang="en-US" dirty="0"/>
              <a:t> (</a:t>
            </a:r>
            <a:r>
              <a:rPr lang="en-US" i="1" dirty="0" err="1"/>
              <a:t>Eusideroxylon</a:t>
            </a:r>
            <a:r>
              <a:rPr lang="en-US" i="1" dirty="0"/>
              <a:t> </a:t>
            </a:r>
            <a:r>
              <a:rPr lang="en-US" i="1" dirty="0" err="1"/>
              <a:t>ewageri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koneng</a:t>
            </a:r>
            <a:r>
              <a:rPr lang="en-US" dirty="0"/>
              <a:t> (</a:t>
            </a:r>
            <a:r>
              <a:rPr lang="en-US" i="1" dirty="0" err="1"/>
              <a:t>Arcangelisis</a:t>
            </a:r>
            <a:r>
              <a:rPr lang="en-US" i="1" dirty="0"/>
              <a:t> </a:t>
            </a:r>
            <a:r>
              <a:rPr lang="en-US" i="1" dirty="0" err="1"/>
              <a:t>flava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solidFill>
                  <a:schemeClr val="bg1"/>
                </a:solidFill>
              </a:rPr>
              <a:t>....</a:t>
            </a:r>
            <a:r>
              <a:rPr lang="id-ID" i="1" dirty="0" smtClean="0">
                <a:solidFill>
                  <a:schemeClr val="bg1"/>
                </a:solidFill>
              </a:rPr>
              <a:t>lanjutan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72072"/>
          </a:xfrm>
          <a:gradFill>
            <a:gsLst>
              <a:gs pos="19000">
                <a:schemeClr val="accent4">
                  <a:lumMod val="60000"/>
                  <a:lumOff val="4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" scaled="0"/>
          </a:gradFill>
        </p:spPr>
        <p:txBody>
          <a:bodyPr>
            <a:normAutofit fontScale="92500" lnSpcReduction="10000"/>
          </a:bodyPr>
          <a:lstStyle/>
          <a:p>
            <a:pPr algn="just"/>
            <a:r>
              <a:rPr lang="id-ID" b="1" dirty="0" smtClean="0"/>
              <a:t>R</a:t>
            </a:r>
            <a:r>
              <a:rPr lang="en-US" b="1" dirty="0" smtClean="0"/>
              <a:t>are (</a:t>
            </a:r>
            <a:r>
              <a:rPr lang="en-US" b="1" dirty="0" err="1" smtClean="0"/>
              <a:t>jarang</a:t>
            </a:r>
            <a:r>
              <a:rPr lang="en-US" b="1" dirty="0" smtClean="0"/>
              <a:t>)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penyebarannya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sawo</a:t>
            </a:r>
            <a:r>
              <a:rPr lang="en-US" dirty="0" smtClean="0"/>
              <a:t> </a:t>
            </a:r>
            <a:r>
              <a:rPr lang="en-US" dirty="0" err="1" smtClean="0"/>
              <a:t>kecik</a:t>
            </a:r>
            <a:r>
              <a:rPr lang="en-US" dirty="0" smtClean="0"/>
              <a:t> (</a:t>
            </a:r>
            <a:r>
              <a:rPr lang="en-US" i="1" dirty="0" err="1" smtClean="0"/>
              <a:t>Munilkara</a:t>
            </a:r>
            <a:r>
              <a:rPr lang="en-US" i="1" dirty="0" smtClean="0"/>
              <a:t> </a:t>
            </a:r>
            <a:r>
              <a:rPr lang="en-US" i="1" dirty="0" err="1" smtClean="0"/>
              <a:t>kauki</a:t>
            </a:r>
            <a:r>
              <a:rPr lang="en-US" dirty="0" smtClean="0"/>
              <a:t>), </a:t>
            </a:r>
            <a:r>
              <a:rPr lang="en-US" dirty="0" err="1" smtClean="0"/>
              <a:t>kedawung</a:t>
            </a:r>
            <a:r>
              <a:rPr lang="en-US" dirty="0" smtClean="0"/>
              <a:t> (</a:t>
            </a:r>
            <a:r>
              <a:rPr lang="en-US" i="1" dirty="0" err="1" smtClean="0"/>
              <a:t>Parkia</a:t>
            </a:r>
            <a:r>
              <a:rPr lang="en-US" i="1" dirty="0" smtClean="0"/>
              <a:t> </a:t>
            </a:r>
            <a:r>
              <a:rPr lang="en-US" i="1" dirty="0" err="1" smtClean="0"/>
              <a:t>roxburghii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pulai</a:t>
            </a:r>
            <a:r>
              <a:rPr lang="en-US" dirty="0" smtClean="0"/>
              <a:t> </a:t>
            </a:r>
            <a:r>
              <a:rPr lang="en-US" dirty="0" err="1" smtClean="0"/>
              <a:t>pandak</a:t>
            </a:r>
            <a:r>
              <a:rPr lang="en-US" dirty="0" smtClean="0"/>
              <a:t> (</a:t>
            </a:r>
            <a:r>
              <a:rPr lang="en-US" i="1" dirty="0" err="1" smtClean="0"/>
              <a:t>Rauvolfia</a:t>
            </a:r>
            <a:r>
              <a:rPr lang="en-US" i="1" dirty="0" smtClean="0"/>
              <a:t> </a:t>
            </a:r>
            <a:r>
              <a:rPr lang="en-US" i="1" dirty="0" err="1" smtClean="0"/>
              <a:t>serpentina</a:t>
            </a:r>
            <a:r>
              <a:rPr lang="en-US" dirty="0" smtClean="0"/>
              <a:t>).</a:t>
            </a:r>
            <a:endParaRPr lang="id-ID" dirty="0" smtClean="0"/>
          </a:p>
          <a:p>
            <a:pPr algn="just"/>
            <a:r>
              <a:rPr lang="en-US" b="1" dirty="0" smtClean="0"/>
              <a:t>Indeterminate (</a:t>
            </a:r>
            <a:r>
              <a:rPr lang="en-US" b="1" dirty="0" err="1" smtClean="0"/>
              <a:t>terkikis</a:t>
            </a:r>
            <a:r>
              <a:rPr lang="en-US" b="1" dirty="0" smtClean="0"/>
              <a:t>)</a:t>
            </a:r>
            <a:r>
              <a:rPr lang="id-ID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pelangkaan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mencukupi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plasma </a:t>
            </a:r>
            <a:r>
              <a:rPr lang="en-US" dirty="0" err="1" smtClean="0"/>
              <a:t>nutfah</a:t>
            </a:r>
            <a:r>
              <a:rPr lang="en-US" dirty="0" smtClean="0"/>
              <a:t> </a:t>
            </a:r>
            <a:r>
              <a:rPr lang="en-US" dirty="0" err="1" smtClean="0"/>
              <a:t>nabati</a:t>
            </a:r>
            <a:r>
              <a:rPr lang="en-US" dirty="0" smtClean="0"/>
              <a:t> yang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4">
                <a:lumMod val="60000"/>
                <a:lumOff val="40000"/>
                <a:alpha val="5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/>
              <a:t>Tabel</a:t>
            </a:r>
            <a:r>
              <a:rPr lang="en-US" sz="3200" dirty="0"/>
              <a:t> 1. </a:t>
            </a: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kekayaan</a:t>
            </a:r>
            <a:r>
              <a:rPr lang="en-US" sz="3200" dirty="0"/>
              <a:t> </a:t>
            </a:r>
            <a:r>
              <a:rPr lang="en-US" sz="3200" dirty="0" err="1"/>
              <a:t>spesies</a:t>
            </a:r>
            <a:r>
              <a:rPr lang="en-US" sz="3200" dirty="0"/>
              <a:t> </a:t>
            </a:r>
            <a:r>
              <a:rPr lang="en-US" sz="3200" dirty="0" err="1"/>
              <a:t>tanaman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id-ID" sz="3200" dirty="0" smtClean="0"/>
              <a:t>         	     </a:t>
            </a:r>
            <a:r>
              <a:rPr lang="en-US" sz="3200" dirty="0" err="1" smtClean="0"/>
              <a:t>hewan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Indonesia</a:t>
            </a:r>
            <a:r>
              <a:rPr lang="id-ID" sz="3200" dirty="0"/>
              <a:t/>
            </a:r>
            <a:br>
              <a:rPr lang="id-ID" sz="3200" dirty="0"/>
            </a:br>
            <a:endParaRPr lang="id-ID" sz="3200" dirty="0"/>
          </a:p>
        </p:txBody>
      </p:sp>
      <p:pic>
        <p:nvPicPr>
          <p:cNvPr id="4" name="Content Placeholder 3" descr="http://indoplasma.or.id/artikel/images/kusumo_tabel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5009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1409</Words>
  <Application>Microsoft Office PowerPoint</Application>
  <PresentationFormat>On-screen Show (4:3)</PresentationFormat>
  <Paragraphs>129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Definisi</vt:lpstr>
      <vt:lpstr>Peran penting</vt:lpstr>
      <vt:lpstr>Macam Plasma Nutfah</vt:lpstr>
      <vt:lpstr>PowerPoint Presentation</vt:lpstr>
      <vt:lpstr>Arti Penting</vt:lpstr>
      <vt:lpstr>5 Macam Kategori Mengetahui Tingkat Kelangkaan Jenis Plasma Nutfah:</vt:lpstr>
      <vt:lpstr>....lanjutan</vt:lpstr>
      <vt:lpstr>Tabel 1. Daftar kekayaan spesies tanaman dan                hewan yang terdapat di Indonesia </vt:lpstr>
      <vt:lpstr>Tabel 2. Koleksi plasma nutfah tanaman di        beberapa IARC1)</vt:lpstr>
      <vt:lpstr>Metode Pelestarian Plasma Nutfah </vt:lpstr>
      <vt:lpstr>.........lanjutan</vt:lpstr>
      <vt:lpstr>Keuntungan Bentuk penyimpanan persediaan meristem dan jaringan</vt:lpstr>
      <vt:lpstr>Kekurangan Bentuk penyimpanan persediaan meristem dan jaringan</vt:lpstr>
      <vt:lpstr>Permasalahan-Permasalahan Dalam Strategi Pelestarian</vt:lpstr>
      <vt:lpstr>Bank Plasma Nutfah</vt:lpstr>
      <vt:lpstr>Beberapa daftar bank plasma nutfah yang ada di dunia diantaranya:</vt:lpstr>
      <vt:lpstr>Komisi Nasional Sumber Daya Genetik (KNSDG)</vt:lpstr>
      <vt:lpstr>Sasaran Kegiatan :</vt:lpstr>
      <vt:lpstr>Kebun Plasma Nutfah</vt:lpstr>
      <vt:lpstr>Kebun Plasma Nutfah di Indonesia</vt:lpstr>
      <vt:lpstr>PowerPoint Presentation</vt:lpstr>
      <vt:lpstr>PowerPoint Presentation</vt:lpstr>
      <vt:lpstr>Keterbatasan Pelestarian Plasma Nutfah</vt:lpstr>
      <vt:lpstr>Untuk Menanggulangi Masalah dan Kendala</vt:lpstr>
      <vt:lpstr>Eksplorasi Plasma Nutfah</vt:lpstr>
      <vt:lpstr>Konversi</vt:lpstr>
      <vt:lpstr>Karakterisasi</vt:lpstr>
      <vt:lpstr>Dokumentasi</vt:lpstr>
      <vt:lpstr>Evaluasi</vt:lpstr>
      <vt:lpstr>Rejuvenasi (Peremajaan)</vt:lpstr>
      <vt:lpstr>Pemanfaatan/Utilisasi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toshiba</cp:lastModifiedBy>
  <cp:revision>110</cp:revision>
  <dcterms:created xsi:type="dcterms:W3CDTF">2011-03-20T03:26:50Z</dcterms:created>
  <dcterms:modified xsi:type="dcterms:W3CDTF">2016-02-23T04:05:36Z</dcterms:modified>
</cp:coreProperties>
</file>