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95" r:id="rId3"/>
    <p:sldId id="296" r:id="rId4"/>
    <p:sldId id="257" r:id="rId5"/>
    <p:sldId id="272" r:id="rId6"/>
    <p:sldId id="274" r:id="rId7"/>
    <p:sldId id="277" r:id="rId8"/>
    <p:sldId id="282" r:id="rId9"/>
    <p:sldId id="287" r:id="rId10"/>
    <p:sldId id="279" r:id="rId11"/>
    <p:sldId id="280" r:id="rId12"/>
    <p:sldId id="281" r:id="rId13"/>
    <p:sldId id="258" r:id="rId14"/>
    <p:sldId id="261" r:id="rId15"/>
    <p:sldId id="260" r:id="rId16"/>
    <p:sldId id="288" r:id="rId17"/>
    <p:sldId id="290" r:id="rId18"/>
    <p:sldId id="291" r:id="rId19"/>
    <p:sldId id="289" r:id="rId20"/>
    <p:sldId id="259" r:id="rId21"/>
    <p:sldId id="270" r:id="rId22"/>
    <p:sldId id="297" r:id="rId23"/>
    <p:sldId id="266" r:id="rId24"/>
    <p:sldId id="294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24597-6F59-4108-97EE-67E2968E921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868F-B1A3-4118-A991-2D0E0A11F6B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868F-B1A3-4118-A991-2D0E0A11F6B4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AEF1-2B49-48CD-A5BC-F515A5AB17B8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Wayang%20Angkrek%20-.fl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Festival%20Layangan.fl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NINI%20THOWONG,%20prosesi%20pemanggilan%20arwah%20khas%20Grudo%20Jogja.%20-.flv" TargetMode="External"/><Relationship Id="rId3" Type="http://schemas.openxmlformats.org/officeDocument/2006/relationships/image" Target="../media/image30.jpeg"/><Relationship Id="rId7" Type="http://schemas.openxmlformats.org/officeDocument/2006/relationships/hyperlink" Target="Nini%20Thowong%20-.mp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Nini%20Thowong%20dan%20climax%20pertunjukannya-%20kesurupan%20atawa%20etre%20possede%20-.flv" TargetMode="External"/><Relationship Id="rId5" Type="http://schemas.openxmlformats.org/officeDocument/2006/relationships/hyperlink" Target="NiNi%20Thowong%20GCI%20UGM-Museum%20Tani%20Jawa%20Indonesia%20-.flv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Pemanggilan%20Arwah%20'JAELANGKUNG'%20dari%20Jogja%20-.flv" TargetMode="External"/><Relationship Id="rId4" Type="http://schemas.openxmlformats.org/officeDocument/2006/relationships/hyperlink" Target="Jelangkung.mp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7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4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z%20MATERI%20KULIAH%20S1\KUMPULAN%20POWPO%20MK\KEBUDAYAAN%20JAWA\PERMAINAN%20ANAK\LAGU%20DAERAH%20JAWA%20TENGAH%20(%20JANGKRIK%20GENGGONG%20)%20-.wmv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33.jpeg"/><Relationship Id="rId10" Type="http://schemas.openxmlformats.org/officeDocument/2006/relationships/image" Target="../media/image37.png"/><Relationship Id="rId4" Type="http://schemas.openxmlformats.org/officeDocument/2006/relationships/image" Target="../media/image1.jpeg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MATERI AJAR KEBUDAYAAN JAWA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PERTEMUAN 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57224" y="2143116"/>
          <a:ext cx="7391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PROGRAM STUDI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DESAIN INTERIOR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FAKULTAS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SENI RUPA DAN</a:t>
                      </a:r>
                      <a:r>
                        <a:rPr lang="en-US" baseline="0"/>
                        <a:t> DESAIN</a:t>
                      </a:r>
                    </a:p>
                    <a:p>
                      <a:r>
                        <a:rPr lang="en-US" baseline="0"/>
                        <a:t>UNIVERSITAS SEBELAS MARET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NAMA DOSEN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Dr.</a:t>
                      </a:r>
                      <a:r>
                        <a:rPr lang="en-US" baseline="0"/>
                        <a:t> RAHMANU WIDAYAT, M.Sn.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19621221 199201 1 001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MATA KULIAH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KEBUDAYAAN</a:t>
                      </a:r>
                      <a:r>
                        <a:rPr lang="en-US" baseline="0"/>
                        <a:t> JAWA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KODE MATA KULIAH/ 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SR2110/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SEMESTER/SKS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III/2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PERTEMUAN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/>
                        <a:t>“</a:t>
                      </a:r>
                      <a:r>
                        <a:rPr lang="en-US" i="1" baseline="0"/>
                        <a:t>DOLANAN LARE</a:t>
                      </a:r>
                      <a:r>
                        <a:rPr lang="en-US" baseline="0"/>
                        <a:t>” (PERMAINAN ANAK JAWA)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d-ID">
                <a:solidFill>
                  <a:schemeClr val="bg1"/>
                </a:solidFill>
              </a:rPr>
              <a:t>WAYANG ANGKREK</a:t>
            </a:r>
          </a:p>
        </p:txBody>
      </p:sp>
      <p:pic>
        <p:nvPicPr>
          <p:cNvPr id="1026" name="Picture 2" descr="F:\gambar wid\wayang angkrek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5072098" cy="4368574"/>
          </a:xfrm>
          <a:prstGeom prst="rect">
            <a:avLst/>
          </a:prstGeom>
          <a:noFill/>
        </p:spPr>
      </p:pic>
      <p:pic>
        <p:nvPicPr>
          <p:cNvPr id="1027" name="Picture 3" descr="F:\gambar wid\wayang angkrek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142984"/>
            <a:ext cx="3051172" cy="43577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929330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>
                <a:hlinkClick r:id="rId4" action="ppaction://hlinkfile"/>
              </a:rPr>
              <a:t>BERMAIN WAYANG ANGKREK</a:t>
            </a:r>
            <a:endParaRPr lang="id-ID" sz="2400" b="1"/>
          </a:p>
        </p:txBody>
      </p:sp>
    </p:spTree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d-ID">
                <a:solidFill>
                  <a:schemeClr val="bg1"/>
                </a:solidFill>
              </a:rPr>
              <a:t>KERETA KULIT BUAH JERUK</a:t>
            </a:r>
          </a:p>
        </p:txBody>
      </p:sp>
      <p:pic>
        <p:nvPicPr>
          <p:cNvPr id="1026" name="Picture 2" descr="D:\MATERI KULIAH S1\KUMPULAN POWER POINT\KEBUDAYAAN JAWA\GAMBAR\thumb192836421Mobil-Jerukkut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071966" cy="4071966"/>
          </a:xfrm>
          <a:prstGeom prst="rect">
            <a:avLst/>
          </a:prstGeom>
          <a:noFill/>
        </p:spPr>
      </p:pic>
      <p:pic>
        <p:nvPicPr>
          <p:cNvPr id="1027" name="Picture 3" descr="D:\MATERI KULIAH S1\KUMPULAN POWER POINT\KEBUDAYAAN JAWA\GAMBAR\IMG3537A.jpg"/>
          <p:cNvPicPr>
            <a:picLocks noChangeAspect="1" noChangeArrowheads="1"/>
          </p:cNvPicPr>
          <p:nvPr/>
        </p:nvPicPr>
        <p:blipFill>
          <a:blip r:embed="rId3"/>
          <a:srcRect l="15707" r="12041"/>
          <a:stretch>
            <a:fillRect/>
          </a:stretch>
        </p:blipFill>
        <p:spPr bwMode="auto">
          <a:xfrm>
            <a:off x="4786314" y="1357298"/>
            <a:ext cx="3929090" cy="40785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810" y="0"/>
            <a:ext cx="4929190" cy="1071546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d-ID">
                <a:hlinkClick r:id="rId2" action="ppaction://hlinkfile"/>
              </a:rPr>
              <a:t>LAYANGAN</a:t>
            </a:r>
            <a:endParaRPr lang="id-ID"/>
          </a:p>
        </p:txBody>
      </p:sp>
      <p:pic>
        <p:nvPicPr>
          <p:cNvPr id="1026" name="Picture 2" descr="D:\MATERI KULIAH S1\KUMPULAN POWER POINT\KEBUDAYAAN JAWA\GAMBAR\1323160879_288673233_1-Gambar--Layangan-Berbagai-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1844800" cy="1675078"/>
          </a:xfrm>
          <a:prstGeom prst="rect">
            <a:avLst/>
          </a:prstGeom>
          <a:noFill/>
        </p:spPr>
      </p:pic>
      <p:pic>
        <p:nvPicPr>
          <p:cNvPr id="3" name="Picture 2" descr="D:\MATERI KULIAH S1\KUMPULAN POWER POINT\KEBUDAYAAN JAWA\GAMBAR\gambar 1\82218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80" y="1214422"/>
            <a:ext cx="2857520" cy="2857520"/>
          </a:xfrm>
          <a:prstGeom prst="rect">
            <a:avLst/>
          </a:prstGeom>
          <a:noFill/>
        </p:spPr>
      </p:pic>
      <p:pic>
        <p:nvPicPr>
          <p:cNvPr id="1027" name="Picture 3" descr="D:\MATERI KULIAH S1\KUMPULAN POWER POINT\KEBUDAYAAN JAWA\GAMBAR\gambar 1\ur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4000496" cy="3000372"/>
          </a:xfrm>
          <a:prstGeom prst="rect">
            <a:avLst/>
          </a:prstGeom>
          <a:noFill/>
        </p:spPr>
      </p:pic>
      <p:pic>
        <p:nvPicPr>
          <p:cNvPr id="1028" name="Picture 4" descr="D:\MATERI KULIAH S1\KUMPULAN POWER POINT\KEBUDAYAAN JAWA\GAMBAR\gambar 1\antarafoto-1310206211-.jpg"/>
          <p:cNvPicPr>
            <a:picLocks noChangeAspect="1" noChangeArrowheads="1"/>
          </p:cNvPicPr>
          <p:nvPr/>
        </p:nvPicPr>
        <p:blipFill>
          <a:blip r:embed="rId6"/>
          <a:srcRect r="55556"/>
          <a:stretch>
            <a:fillRect/>
          </a:stretch>
        </p:blipFill>
        <p:spPr bwMode="auto">
          <a:xfrm>
            <a:off x="0" y="3286124"/>
            <a:ext cx="2381233" cy="3571876"/>
          </a:xfrm>
          <a:prstGeom prst="rect">
            <a:avLst/>
          </a:prstGeom>
          <a:noFill/>
        </p:spPr>
      </p:pic>
      <p:pic>
        <p:nvPicPr>
          <p:cNvPr id="1029" name="Picture 5" descr="D:\MATERI KULIAH S1\KUMPULAN POWER POINT\KEBUDAYAAN JAWA\GAMBAR\gambar 1\festival.jpg"/>
          <p:cNvPicPr>
            <a:picLocks noChangeAspect="1" noChangeArrowheads="1"/>
          </p:cNvPicPr>
          <p:nvPr/>
        </p:nvPicPr>
        <p:blipFill>
          <a:blip r:embed="rId7"/>
          <a:srcRect l="8163" r="4082"/>
          <a:stretch>
            <a:fillRect/>
          </a:stretch>
        </p:blipFill>
        <p:spPr bwMode="auto">
          <a:xfrm>
            <a:off x="2500298" y="4299813"/>
            <a:ext cx="3643338" cy="2558188"/>
          </a:xfrm>
          <a:prstGeom prst="rect">
            <a:avLst/>
          </a:prstGeom>
          <a:noFill/>
        </p:spPr>
      </p:pic>
      <p:pic>
        <p:nvPicPr>
          <p:cNvPr id="1030" name="Picture 6" descr="D:\MATERI KULIAH S1\KUMPULAN POWER POINT\KEBUDAYAAN JAWA\GAMBAR\gambar 1\layang layang.jpeg"/>
          <p:cNvPicPr>
            <a:picLocks noChangeAspect="1" noChangeArrowheads="1"/>
          </p:cNvPicPr>
          <p:nvPr/>
        </p:nvPicPr>
        <p:blipFill>
          <a:blip r:embed="rId8"/>
          <a:srcRect l="10000"/>
          <a:stretch>
            <a:fillRect/>
          </a:stretch>
        </p:blipFill>
        <p:spPr bwMode="auto">
          <a:xfrm>
            <a:off x="6278319" y="4286232"/>
            <a:ext cx="2865681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i="1">
                <a:solidFill>
                  <a:schemeClr val="bg1"/>
                </a:solidFill>
              </a:rPr>
              <a:t>NINI</a:t>
            </a:r>
            <a:r>
              <a:rPr lang="id-ID">
                <a:solidFill>
                  <a:schemeClr val="bg1"/>
                </a:solidFill>
              </a:rPr>
              <a:t> (NENEK) </a:t>
            </a:r>
            <a:r>
              <a:rPr lang="id-ID" i="1">
                <a:solidFill>
                  <a:schemeClr val="bg1"/>
                </a:solidFill>
              </a:rPr>
              <a:t>TOWOK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4714876" cy="58578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i="1"/>
              <a:t>NINI TOWOK</a:t>
            </a:r>
            <a:r>
              <a:rPr lang="id-ID"/>
              <a:t>=ROH SEORANG WANITA TUA YANG BAIK HATI</a:t>
            </a:r>
          </a:p>
          <a:p>
            <a:r>
              <a:rPr lang="id-ID"/>
              <a:t>BONEKA DARI GAYUNG AIR, DARI BAHAN TEMPURUNG KELAPA DIGAMBARI MIRIP BONEKA, DIBERI PAKAIAN, SELENDANG DIIKATKAN DI PINGGANG</a:t>
            </a:r>
          </a:p>
        </p:txBody>
      </p:sp>
      <p:pic>
        <p:nvPicPr>
          <p:cNvPr id="1026" name="Picture 2" descr="D:\MATERI KULIAH S1\KUMPULAN POWER POINT\KEBUDAYAAN JAWA\GAMBAR\nini thowok 2. jpe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235" y="1000108"/>
            <a:ext cx="4387765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64343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id-ID"/>
          </a:p>
          <a:p>
            <a:r>
              <a:rPr lang="id-ID"/>
              <a:t>UNTUK MEMANGGIL ROH </a:t>
            </a:r>
            <a:r>
              <a:rPr lang="id-ID" i="1"/>
              <a:t>NINI TOWOK</a:t>
            </a:r>
            <a:r>
              <a:rPr lang="id-ID"/>
              <a:t>, SEHARI SEBELUM BULAN PURNAMA DISEDIAKAN SESAJI BERUPA: NASI TUMPENG KECIL, KUE DAN BUNGA-BUNGA DITARUH PADA TAMPAH. SEMUA DILETAKKAN DI TANAH KUBURAN SELAMA SEMALAM</a:t>
            </a:r>
          </a:p>
          <a:p>
            <a:endParaRPr lang="id-ID"/>
          </a:p>
        </p:txBody>
      </p:sp>
      <p:pic>
        <p:nvPicPr>
          <p:cNvPr id="7" name="Picture 2" descr="D:\MATERI KULIAH S1\KUMPULAN POWER POINT\KEBUDAYAAN JAWA\GAMBAR\nini thowok.jpeg"/>
          <p:cNvPicPr>
            <a:picLocks noChangeAspect="1" noChangeArrowheads="1"/>
          </p:cNvPicPr>
          <p:nvPr/>
        </p:nvPicPr>
        <p:blipFill>
          <a:blip r:embed="rId2"/>
          <a:srcRect l="50267" t="8400"/>
          <a:stretch>
            <a:fillRect/>
          </a:stretch>
        </p:blipFill>
        <p:spPr bwMode="auto">
          <a:xfrm>
            <a:off x="5000628" y="0"/>
            <a:ext cx="3786214" cy="68810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92922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d-ID"/>
              <a:t>NINI TOWOK DIMAINKAN SAAT BULAN PURNAMA. OLEH NENEK TUA BONEKA </a:t>
            </a:r>
            <a:r>
              <a:rPr lang="id-ID" i="1"/>
              <a:t>NINI TOWOK </a:t>
            </a:r>
            <a:r>
              <a:rPr lang="id-ID"/>
              <a:t>YANG DITARUH DI ATAS NAMPAN DILETAKKAN DI ATAS MEJA BULAT. ANAK MENEGELILINGINYA. SELANDANG DIPEGANGI OLEH DUA GADIS, NENEK TUA DAN ANAK-ANAK BERNYANYI SAMBIL BERTEPUK TANGAN UNTUK MEMANGGIL ROH. KEMUDIAN BONEKA TERSEBUT MENARI.</a:t>
            </a:r>
          </a:p>
          <a:p>
            <a:endParaRPr lang="id-ID"/>
          </a:p>
        </p:txBody>
      </p:sp>
      <p:pic>
        <p:nvPicPr>
          <p:cNvPr id="2" name="Picture 2" descr="F:\gambar wid\20120412-2.jpg"/>
          <p:cNvPicPr>
            <a:picLocks noChangeAspect="1" noChangeArrowheads="1"/>
          </p:cNvPicPr>
          <p:nvPr/>
        </p:nvPicPr>
        <p:blipFill>
          <a:blip r:embed="rId2"/>
          <a:srcRect l="16875" t="8427" r="19843" b="5196"/>
          <a:stretch>
            <a:fillRect/>
          </a:stretch>
        </p:blipFill>
        <p:spPr bwMode="auto">
          <a:xfrm>
            <a:off x="5220072" y="332656"/>
            <a:ext cx="3610791" cy="32898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86182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4000" i="1">
                <a:solidFill>
                  <a:schemeClr val="bg1"/>
                </a:solidFill>
              </a:rPr>
              <a:t>NINI THOWONG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3786182" cy="2786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d-ID" sz="2400"/>
              <a:t>BONEKA SETINGGI MANUSIA</a:t>
            </a:r>
          </a:p>
          <a:p>
            <a:r>
              <a:rPr lang="id-ID" sz="2400"/>
              <a:t>ROH “MASUK” KE BONEKA NINI THOWONG</a:t>
            </a:r>
          </a:p>
          <a:p>
            <a:r>
              <a:rPr lang="id-ID" sz="2400"/>
              <a:t>DIMAINKAN OLEH ORANG DEWASA</a:t>
            </a:r>
          </a:p>
          <a:p>
            <a:r>
              <a:rPr lang="id-ID" sz="2400"/>
              <a:t>DIIRINGI MUSIK GAMELAN, </a:t>
            </a:r>
            <a:r>
              <a:rPr lang="id-ID" sz="2400" i="1"/>
              <a:t>GEJUG LESUNG</a:t>
            </a:r>
            <a:r>
              <a:rPr lang="id-ID" sz="2400"/>
              <a:t> DLL</a:t>
            </a:r>
          </a:p>
          <a:p>
            <a:endParaRPr lang="id-ID" sz="2400"/>
          </a:p>
        </p:txBody>
      </p:sp>
      <p:pic>
        <p:nvPicPr>
          <p:cNvPr id="1026" name="Picture 2" descr="F:\gambar wid\PC150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46" y="0"/>
            <a:ext cx="5238754" cy="3929066"/>
          </a:xfrm>
          <a:prstGeom prst="rect">
            <a:avLst/>
          </a:prstGeom>
          <a:noFill/>
        </p:spPr>
      </p:pic>
      <p:pic>
        <p:nvPicPr>
          <p:cNvPr id="1027" name="Picture 3" descr="F:\gambar wid\nntw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3523606" cy="2643182"/>
          </a:xfrm>
          <a:prstGeom prst="rect">
            <a:avLst/>
          </a:prstGeom>
          <a:noFill/>
        </p:spPr>
      </p:pic>
      <p:pic>
        <p:nvPicPr>
          <p:cNvPr id="1028" name="Picture 4" descr="F:\gambar wid\2002_12_klangenan08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214817"/>
            <a:ext cx="3286148" cy="2657421"/>
          </a:xfrm>
          <a:prstGeom prst="rect">
            <a:avLst/>
          </a:prstGeom>
          <a:noFill/>
        </p:spPr>
      </p:pic>
      <p:pic>
        <p:nvPicPr>
          <p:cNvPr id="1029" name="Picture 5" descr="F:\gambar wid\608004.jpg"/>
          <p:cNvPicPr>
            <a:picLocks noChangeAspect="1" noChangeArrowheads="1"/>
          </p:cNvPicPr>
          <p:nvPr/>
        </p:nvPicPr>
        <p:blipFill>
          <a:blip r:embed="rId5"/>
          <a:srcRect t="44932" r="71375"/>
          <a:stretch>
            <a:fillRect/>
          </a:stretch>
        </p:blipFill>
        <p:spPr bwMode="auto">
          <a:xfrm>
            <a:off x="7080997" y="4214818"/>
            <a:ext cx="2063003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>
                <a:solidFill>
                  <a:schemeClr val="bg1"/>
                </a:solidFill>
              </a:rPr>
              <a:t>LAGU UNTUK MEMANGGIL ROH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4643438" cy="5857891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id-ID" i="1"/>
              <a:t>“Ni Thowong, Ni Thowong, gayur-gayur ginotong, ginotonge telu gandhek, iderana nyang dhondhongan, ramekna bocah dolan, suraka-surak hiye.”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3438" y="1000109"/>
            <a:ext cx="4500562" cy="58578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i="1"/>
              <a:t>Ilir-ilir kunanthi, sabuk cindhe lir gumanti, gilang-gilang layone, layone si putra agung, alah ugung dening dewa, alah dewa dening sukma, widadari tumuruna, gemrubyung bareng sesanga, kang buri kari lima, suraka surak hiye.</a:t>
            </a:r>
            <a:endParaRPr kumimoji="0" lang="id-ID" sz="3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id-ID" i="1"/>
              <a:t>Ilir-ilir guling, sulinge Sumakarta, raga-raga tangia, temonana dhayohira, ja suwe-suwe dalan, mesakake sing adolan, dolanane dolandana, alah ana dening sukma, widadari tumuruna, gumrubyung bareng sesanga, suraka surak hiye.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i="1"/>
              <a:t>Ilir-ilir tandure wus sumilir, tak ijo royo-royo, tak sengguh penganten anyar, bocah angon bocah angon penekna blimbing kuwi, lunyu-lunyu peneken kanggo masuh dodotira, dodotira dodotira kumitir bedhahing pinggir, domana jlumatana kanggo seba mengko sore, mumpung gedhe rembulane, mumpung jembar kalangane, suraka surak hiye. </a:t>
            </a:r>
            <a:endParaRPr kumimoji="0" lang="id-ID" sz="3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gambar wid\ni thow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222" y="0"/>
            <a:ext cx="3009778" cy="3000372"/>
          </a:xfrm>
          <a:prstGeom prst="rect">
            <a:avLst/>
          </a:prstGeom>
          <a:noFill/>
        </p:spPr>
      </p:pic>
      <p:pic>
        <p:nvPicPr>
          <p:cNvPr id="2051" name="Picture 3" descr="F:\gambar wid\20121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5" y="0"/>
            <a:ext cx="1976221" cy="3000372"/>
          </a:xfrm>
          <a:prstGeom prst="rect">
            <a:avLst/>
          </a:prstGeom>
          <a:noFill/>
        </p:spPr>
      </p:pic>
      <p:pic>
        <p:nvPicPr>
          <p:cNvPr id="5" name="Picture 2" descr="F:\gambar wid\PC150073.JPG"/>
          <p:cNvPicPr>
            <a:picLocks noChangeAspect="1" noChangeArrowheads="1"/>
          </p:cNvPicPr>
          <p:nvPr/>
        </p:nvPicPr>
        <p:blipFill>
          <a:blip r:embed="rId4"/>
          <a:srcRect l="36818" r="19545"/>
          <a:stretch>
            <a:fillRect/>
          </a:stretch>
        </p:blipFill>
        <p:spPr bwMode="auto">
          <a:xfrm>
            <a:off x="0" y="0"/>
            <a:ext cx="4000496" cy="68758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5000636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i="1">
                <a:hlinkClick r:id="rId5" action="ppaction://hlinkfile"/>
              </a:rPr>
              <a:t>NINI THOWONG 1</a:t>
            </a:r>
            <a:endParaRPr lang="id-ID" sz="2400" b="1" i="1"/>
          </a:p>
          <a:p>
            <a:pPr algn="ctr"/>
            <a:r>
              <a:rPr lang="id-ID" sz="2400" b="1" i="1">
                <a:hlinkClick r:id="rId6" action="ppaction://hlinkfile"/>
              </a:rPr>
              <a:t>NINI THOWONG 2</a:t>
            </a:r>
            <a:endParaRPr lang="id-ID" sz="2400" b="1" i="1"/>
          </a:p>
          <a:p>
            <a:pPr algn="ctr"/>
            <a:r>
              <a:rPr lang="id-ID" sz="2400" b="1" i="1">
                <a:hlinkClick r:id="rId7" action="ppaction://hlinkfile"/>
              </a:rPr>
              <a:t>NINI THOWONG 3</a:t>
            </a:r>
            <a:endParaRPr lang="id-ID" sz="2400" b="1" i="1"/>
          </a:p>
          <a:p>
            <a:pPr algn="ctr"/>
            <a:r>
              <a:rPr lang="id-ID" sz="2400" b="1" i="1">
                <a:hlinkClick r:id="rId8" action="ppaction://hlinkfile"/>
              </a:rPr>
              <a:t>NINI THOWONG 4</a:t>
            </a:r>
            <a:endParaRPr lang="id-ID" sz="2400" b="1" i="1"/>
          </a:p>
        </p:txBody>
      </p:sp>
      <p:pic>
        <p:nvPicPr>
          <p:cNvPr id="2053" name="Picture 5" descr="F:\gambar wid\608004.jpg"/>
          <p:cNvPicPr>
            <a:picLocks noChangeAspect="1" noChangeArrowheads="1"/>
          </p:cNvPicPr>
          <p:nvPr/>
        </p:nvPicPr>
        <p:blipFill>
          <a:blip r:embed="rId9"/>
          <a:srcRect t="50000"/>
          <a:stretch>
            <a:fillRect/>
          </a:stretch>
        </p:blipFill>
        <p:spPr bwMode="auto">
          <a:xfrm>
            <a:off x="4071935" y="3071810"/>
            <a:ext cx="5072065" cy="16889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6000760" y="0"/>
            <a:ext cx="1428760" cy="2295644"/>
          </a:xfrm>
          <a:prstGeom prst="rect">
            <a:avLst/>
          </a:prstGeom>
          <a:noFill/>
        </p:spPr>
      </p:pic>
      <p:pic>
        <p:nvPicPr>
          <p:cNvPr id="9" name="Picture 8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7715240" y="0"/>
            <a:ext cx="1428760" cy="2295644"/>
          </a:xfrm>
          <a:prstGeom prst="rect">
            <a:avLst/>
          </a:prstGeom>
          <a:noFill/>
        </p:spPr>
      </p:pic>
      <p:pic>
        <p:nvPicPr>
          <p:cNvPr id="10" name="Picture 9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4286248" y="0"/>
            <a:ext cx="1428760" cy="2295644"/>
          </a:xfrm>
          <a:prstGeom prst="rect">
            <a:avLst/>
          </a:prstGeom>
          <a:noFill/>
        </p:spPr>
      </p:pic>
      <p:pic>
        <p:nvPicPr>
          <p:cNvPr id="11" name="Picture 10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6000760" y="2357430"/>
            <a:ext cx="1428760" cy="2295644"/>
          </a:xfrm>
          <a:prstGeom prst="rect">
            <a:avLst/>
          </a:prstGeom>
          <a:noFill/>
        </p:spPr>
      </p:pic>
      <p:pic>
        <p:nvPicPr>
          <p:cNvPr id="12" name="Picture 11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7715240" y="2357430"/>
            <a:ext cx="1428760" cy="2295644"/>
          </a:xfrm>
          <a:prstGeom prst="rect">
            <a:avLst/>
          </a:prstGeom>
          <a:noFill/>
        </p:spPr>
      </p:pic>
      <p:pic>
        <p:nvPicPr>
          <p:cNvPr id="13" name="Picture 12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4286248" y="2357430"/>
            <a:ext cx="1428760" cy="2295644"/>
          </a:xfrm>
          <a:prstGeom prst="rect">
            <a:avLst/>
          </a:prstGeom>
          <a:noFill/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2132856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i="1">
                <a:solidFill>
                  <a:schemeClr val="bg1"/>
                </a:solidFill>
              </a:rPr>
            </a:br>
            <a:br>
              <a:rPr lang="en-US" i="1">
                <a:solidFill>
                  <a:schemeClr val="bg1"/>
                </a:solidFill>
              </a:rPr>
            </a:br>
            <a:r>
              <a:rPr lang="id-ID" i="1">
                <a:solidFill>
                  <a:schemeClr val="bg1"/>
                </a:solidFill>
              </a:rPr>
              <a:t>DOLANAN LARÉ</a:t>
            </a:r>
            <a:br>
              <a:rPr lang="en-US" i="1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Sumber: </a:t>
            </a:r>
            <a:r>
              <a:rPr lang="id-ID" sz="2200">
                <a:solidFill>
                  <a:schemeClr val="bg1"/>
                </a:solidFill>
              </a:rPr>
              <a:t>Koentjaraningrat, 1994. </a:t>
            </a:r>
            <a:r>
              <a:rPr lang="id-ID" sz="2200" i="1">
                <a:solidFill>
                  <a:schemeClr val="bg1"/>
                </a:solidFill>
              </a:rPr>
              <a:t>Kebudayaan Jawa</a:t>
            </a:r>
            <a:r>
              <a:rPr lang="id-ID" sz="2200">
                <a:solidFill>
                  <a:schemeClr val="bg1"/>
                </a:solidFill>
              </a:rPr>
              <a:t>. Jakarta: </a:t>
            </a:r>
            <a:r>
              <a:rPr lang="en-US" sz="2200">
                <a:solidFill>
                  <a:schemeClr val="bg1"/>
                </a:solidFill>
              </a:rPr>
              <a:t>B</a:t>
            </a:r>
            <a:r>
              <a:rPr lang="id-ID" sz="2200">
                <a:solidFill>
                  <a:schemeClr val="bg1"/>
                </a:solidFill>
              </a:rPr>
              <a:t>alai Pustaka.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Sumber gambar: Google Image, 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Video: You Tube</a:t>
            </a:r>
            <a:br>
              <a:rPr lang="en-US" sz="2200">
                <a:solidFill>
                  <a:schemeClr val="bg1"/>
                </a:solidFill>
              </a:rPr>
            </a:br>
            <a:br>
              <a:rPr lang="id-ID">
                <a:solidFill>
                  <a:schemeClr val="bg1"/>
                </a:solidFill>
              </a:rPr>
            </a:br>
            <a:endParaRPr lang="id-ID" i="1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3140968"/>
            <a:ext cx="4286248" cy="371703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Menelaah banyaknya mainan dan permainan anak anak Jawa (</a:t>
            </a:r>
            <a:r>
              <a:rPr lang="en-US" sz="2400" i="1"/>
              <a:t>dolanan laré</a:t>
            </a:r>
            <a:r>
              <a:rPr lang="en-US" sz="2400"/>
              <a:t>) zaman dahulu yang sudah jarang dikenal atau bahkan tidak dikenal oleh anak-anak generasi sekarang. Pertanyaannya untuk apa mengetahuinya?</a:t>
            </a:r>
            <a:endParaRPr lang="id-ID" sz="2400"/>
          </a:p>
          <a:p>
            <a:pPr>
              <a:buNone/>
            </a:pPr>
            <a:endParaRPr lang="id-ID" sz="2400"/>
          </a:p>
          <a:p>
            <a:pPr>
              <a:buNone/>
            </a:pPr>
            <a:endParaRPr lang="id-ID" sz="2400"/>
          </a:p>
          <a:p>
            <a:pPr>
              <a:buNone/>
            </a:pPr>
            <a:endParaRPr lang="id-ID" sz="2400"/>
          </a:p>
          <a:p>
            <a:pPr>
              <a:buNone/>
            </a:pPr>
            <a:endParaRPr lang="id-ID" sz="2400"/>
          </a:p>
        </p:txBody>
      </p:sp>
      <p:pic>
        <p:nvPicPr>
          <p:cNvPr id="31" name="Picture 30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6000760" y="4562356"/>
            <a:ext cx="1428760" cy="2295644"/>
          </a:xfrm>
          <a:prstGeom prst="rect">
            <a:avLst/>
          </a:prstGeom>
          <a:noFill/>
        </p:spPr>
      </p:pic>
      <p:pic>
        <p:nvPicPr>
          <p:cNvPr id="32" name="Picture 31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7715240" y="4562356"/>
            <a:ext cx="1428760" cy="2295644"/>
          </a:xfrm>
          <a:prstGeom prst="rect">
            <a:avLst/>
          </a:prstGeom>
          <a:noFill/>
        </p:spPr>
      </p:pic>
      <p:pic>
        <p:nvPicPr>
          <p:cNvPr id="33" name="Picture 32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4286248" y="4562356"/>
            <a:ext cx="1428760" cy="2295644"/>
          </a:xfrm>
          <a:prstGeom prst="rect">
            <a:avLst/>
          </a:prstGeom>
          <a:noFill/>
        </p:spPr>
      </p:pic>
      <p:sp>
        <p:nvSpPr>
          <p:cNvPr id="14" name="Title 26">
            <a:extLst>
              <a:ext uri="{FF2B5EF4-FFF2-40B4-BE49-F238E27FC236}">
                <a16:creationId xmlns:a16="http://schemas.microsoft.com/office/drawing/2014/main" id="{35C9E7E3-1C90-458C-8EEF-B9B0B6E0EA87}"/>
              </a:ext>
            </a:extLst>
          </p:cNvPr>
          <p:cNvSpPr txBox="1">
            <a:spLocks/>
          </p:cNvSpPr>
          <p:nvPr/>
        </p:nvSpPr>
        <p:spPr>
          <a:xfrm>
            <a:off x="0" y="2420888"/>
            <a:ext cx="4286248" cy="7200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i="1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I. PENDAHULUAN</a:t>
            </a:r>
            <a:br>
              <a:rPr lang="id-ID" sz="3600">
                <a:solidFill>
                  <a:schemeClr val="bg1"/>
                </a:solidFill>
              </a:rPr>
            </a:br>
            <a:endParaRPr lang="id-ID" sz="36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d-ID">
                <a:solidFill>
                  <a:schemeClr val="bg1"/>
                </a:solidFill>
              </a:rPr>
              <a:t>JELANGKUNG</a:t>
            </a:r>
          </a:p>
        </p:txBody>
      </p:sp>
      <p:pic>
        <p:nvPicPr>
          <p:cNvPr id="3074" name="Picture 2" descr="D:\MATERI KULIAH S1\KUMPULAN POWER POINT\KEBUDAYAAN JAWA\GAMBAR\nini thowok.jpeg"/>
          <p:cNvPicPr>
            <a:picLocks noChangeAspect="1" noChangeArrowheads="1"/>
          </p:cNvPicPr>
          <p:nvPr/>
        </p:nvPicPr>
        <p:blipFill>
          <a:blip r:embed="rId2"/>
          <a:srcRect t="10145" r="47089"/>
          <a:stretch>
            <a:fillRect/>
          </a:stretch>
        </p:blipFill>
        <p:spPr bwMode="auto">
          <a:xfrm>
            <a:off x="0" y="1000108"/>
            <a:ext cx="2428860" cy="4069982"/>
          </a:xfrm>
          <a:prstGeom prst="rect">
            <a:avLst/>
          </a:prstGeom>
          <a:noFill/>
        </p:spPr>
      </p:pic>
      <p:pic>
        <p:nvPicPr>
          <p:cNvPr id="3075" name="Picture 3" descr="D:\MATERI KULIAH S1\KUMPULAN POWER POINT\KEBUDAYAAN JAWA\GAMBAR\Jelangkung.jpeg"/>
          <p:cNvPicPr>
            <a:picLocks noChangeAspect="1" noChangeArrowheads="1"/>
          </p:cNvPicPr>
          <p:nvPr/>
        </p:nvPicPr>
        <p:blipFill>
          <a:blip r:embed="rId3"/>
          <a:srcRect l="14546" t="2083" r="4787" b="4167"/>
          <a:stretch>
            <a:fillRect/>
          </a:stretch>
        </p:blipFill>
        <p:spPr bwMode="auto">
          <a:xfrm>
            <a:off x="2454261" y="1000108"/>
            <a:ext cx="4357718" cy="321471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143512"/>
            <a:ext cx="9144000" cy="1714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file"/>
              </a:rPr>
              <a:t>JELANGKUNG</a:t>
            </a: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file"/>
              </a:rPr>
              <a:t>JELANGKUNG</a:t>
            </a: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:\gambar wid\IMGP1443(2).jpg"/>
          <p:cNvPicPr>
            <a:picLocks noChangeAspect="1" noChangeArrowheads="1"/>
          </p:cNvPicPr>
          <p:nvPr/>
        </p:nvPicPr>
        <p:blipFill>
          <a:blip r:embed="rId6"/>
          <a:srcRect r="58438"/>
          <a:stretch>
            <a:fillRect/>
          </a:stretch>
        </p:blipFill>
        <p:spPr bwMode="auto">
          <a:xfrm>
            <a:off x="6858016" y="1000107"/>
            <a:ext cx="2285983" cy="41250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MATERI KULIAH S1\KUMPULAN POWER POINT\KEBUDAYAAN JAWA\GAMBAR\thumb192836421Mobil-Jerukkut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68" y="4019114"/>
            <a:ext cx="1238548" cy="1238548"/>
          </a:xfrm>
          <a:prstGeom prst="rect">
            <a:avLst/>
          </a:prstGeom>
          <a:noFill/>
        </p:spPr>
      </p:pic>
      <p:pic>
        <p:nvPicPr>
          <p:cNvPr id="6" name="Picture 5" descr="F:\gambar wid\wayang angkrek 2.jpeg"/>
          <p:cNvPicPr>
            <a:picLocks noChangeAspect="1" noChangeArrowheads="1"/>
          </p:cNvPicPr>
          <p:nvPr/>
        </p:nvPicPr>
        <p:blipFill>
          <a:blip r:embed="rId3"/>
          <a:srcRect r="11111"/>
          <a:stretch>
            <a:fillRect/>
          </a:stretch>
        </p:blipFill>
        <p:spPr bwMode="auto">
          <a:xfrm>
            <a:off x="2659764" y="3755489"/>
            <a:ext cx="1907684" cy="3065150"/>
          </a:xfrm>
          <a:prstGeom prst="rect">
            <a:avLst/>
          </a:prstGeom>
          <a:noFill/>
        </p:spPr>
      </p:pic>
      <p:pic>
        <p:nvPicPr>
          <p:cNvPr id="7" name="Picture 2" descr="F:\gambar wid\wk 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76031"/>
            <a:ext cx="2308584" cy="1843515"/>
          </a:xfrm>
          <a:prstGeom prst="rect">
            <a:avLst/>
          </a:prstGeom>
          <a:noFill/>
        </p:spPr>
      </p:pic>
      <p:pic>
        <p:nvPicPr>
          <p:cNvPr id="8" name="Picture 2" descr="D:\MATERI KULIAH S1\KUMPULAN POWER POINT\KEBUDAYAAN JAWA\GAMBAR\gambar 4\20081215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68" y="5313741"/>
            <a:ext cx="2286016" cy="1525886"/>
          </a:xfrm>
          <a:prstGeom prst="rect">
            <a:avLst/>
          </a:prstGeom>
          <a:noFill/>
        </p:spPr>
      </p:pic>
      <p:pic>
        <p:nvPicPr>
          <p:cNvPr id="9" name="Picture 2" descr="D:\MATERI KULIAH S1\KUMPULAN POWER POINT\KEBUDAYAAN JAWA\GAMBAR\5.jpg"/>
          <p:cNvPicPr>
            <a:picLocks noChangeAspect="1" noChangeArrowheads="1"/>
          </p:cNvPicPr>
          <p:nvPr/>
        </p:nvPicPr>
        <p:blipFill>
          <a:blip r:embed="rId6" cstate="print"/>
          <a:srcRect l="3287"/>
          <a:stretch>
            <a:fillRect/>
          </a:stretch>
        </p:blipFill>
        <p:spPr bwMode="auto">
          <a:xfrm>
            <a:off x="2325969" y="2076031"/>
            <a:ext cx="2241479" cy="1602088"/>
          </a:xfrm>
          <a:prstGeom prst="rect">
            <a:avLst/>
          </a:prstGeom>
          <a:noFill/>
        </p:spPr>
      </p:pic>
      <p:pic>
        <p:nvPicPr>
          <p:cNvPr id="10" name="Picture 2" descr="F:\gambar wid\aW1hZ2VzL3Nma19waG90b3Mvc2ZrX3Bob3Rvc18xMzA0NzQ2NTIyX2ZuRnNDaTUxLmpwZw==.jpg"/>
          <p:cNvPicPr>
            <a:picLocks noChangeAspect="1" noChangeArrowheads="1"/>
          </p:cNvPicPr>
          <p:nvPr/>
        </p:nvPicPr>
        <p:blipFill rotWithShape="1">
          <a:blip r:embed="rId7"/>
          <a:srcRect l="7812" r="17007"/>
          <a:stretch/>
        </p:blipFill>
        <p:spPr bwMode="auto">
          <a:xfrm>
            <a:off x="4692343" y="18371"/>
            <a:ext cx="4416671" cy="6802267"/>
          </a:xfrm>
          <a:prstGeom prst="rect">
            <a:avLst/>
          </a:prstGeom>
          <a:noFill/>
        </p:spPr>
      </p:pic>
      <p:pic>
        <p:nvPicPr>
          <p:cNvPr id="11" name="Picture 2" descr="D:\MATERI KULIAH S1\KUMPULAN POWER POINT\KEBUDAYAAN JAWA\GAMBAR\aa.jpg"/>
          <p:cNvPicPr>
            <a:picLocks noChangeAspect="1" noChangeArrowheads="1"/>
          </p:cNvPicPr>
          <p:nvPr/>
        </p:nvPicPr>
        <p:blipFill>
          <a:blip r:embed="rId8"/>
          <a:srcRect r="14194"/>
          <a:stretch>
            <a:fillRect/>
          </a:stretch>
        </p:blipFill>
        <p:spPr bwMode="auto">
          <a:xfrm>
            <a:off x="1485971" y="3975941"/>
            <a:ext cx="810037" cy="1238548"/>
          </a:xfrm>
          <a:prstGeom prst="rect">
            <a:avLst/>
          </a:prstGeom>
          <a:noFill/>
        </p:spPr>
      </p:pic>
      <p:sp>
        <p:nvSpPr>
          <p:cNvPr id="13" name="Title 26">
            <a:extLst>
              <a:ext uri="{FF2B5EF4-FFF2-40B4-BE49-F238E27FC236}">
                <a16:creationId xmlns:a16="http://schemas.microsoft.com/office/drawing/2014/main" id="{427F8B35-E97A-4DA6-899E-2D1DC981ED14}"/>
              </a:ext>
            </a:extLst>
          </p:cNvPr>
          <p:cNvSpPr txBox="1">
            <a:spLocks/>
          </p:cNvSpPr>
          <p:nvPr/>
        </p:nvSpPr>
        <p:spPr>
          <a:xfrm>
            <a:off x="0" y="18373"/>
            <a:ext cx="4572000" cy="6634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i="1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III. PENUTUP</a:t>
            </a:r>
            <a:br>
              <a:rPr lang="id-ID" sz="3600">
                <a:solidFill>
                  <a:schemeClr val="bg1"/>
                </a:solidFill>
              </a:rPr>
            </a:br>
            <a:endParaRPr lang="id-ID" sz="3600" i="1">
              <a:solidFill>
                <a:schemeClr val="bg1"/>
              </a:solidFill>
            </a:endParaRPr>
          </a:p>
        </p:txBody>
      </p:sp>
      <p:sp>
        <p:nvSpPr>
          <p:cNvPr id="18" name="Title 26">
            <a:extLst>
              <a:ext uri="{FF2B5EF4-FFF2-40B4-BE49-F238E27FC236}">
                <a16:creationId xmlns:a16="http://schemas.microsoft.com/office/drawing/2014/main" id="{E076FB25-EADC-424D-8D3C-9D74246D889B}"/>
              </a:ext>
            </a:extLst>
          </p:cNvPr>
          <p:cNvSpPr txBox="1">
            <a:spLocks/>
          </p:cNvSpPr>
          <p:nvPr/>
        </p:nvSpPr>
        <p:spPr>
          <a:xfrm>
            <a:off x="0" y="891653"/>
            <a:ext cx="4572000" cy="10848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lphaUcPeriod"/>
            </a:pPr>
            <a:r>
              <a:rPr lang="en-US" sz="2400">
                <a:solidFill>
                  <a:schemeClr val="bg1"/>
                </a:solidFill>
              </a:rPr>
              <a:t>KESIMPULAN</a:t>
            </a:r>
          </a:p>
          <a:p>
            <a:pPr marL="742950" indent="-742950" algn="l">
              <a:buAutoNum type="alphaUcPeriod"/>
            </a:pPr>
            <a:r>
              <a:rPr lang="en-US" sz="2400">
                <a:solidFill>
                  <a:schemeClr val="bg1"/>
                </a:solidFill>
              </a:rPr>
              <a:t>SARAN</a:t>
            </a:r>
            <a:endParaRPr lang="id-ID" sz="24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214290"/>
            <a:ext cx="3643306" cy="71438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C. </a:t>
            </a:r>
            <a:r>
              <a:rPr lang="id-ID" sz="3600">
                <a:solidFill>
                  <a:schemeClr val="bg1"/>
                </a:solidFill>
              </a:rPr>
              <a:t>MANFAAT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4" y="1071545"/>
            <a:ext cx="3643306" cy="3143273"/>
          </a:xfrm>
        </p:spPr>
        <p:txBody>
          <a:bodyPr>
            <a:normAutofit/>
          </a:bodyPr>
          <a:lstStyle/>
          <a:p>
            <a:r>
              <a:rPr lang="id-ID" sz="2400">
                <a:solidFill>
                  <a:schemeClr val="bg1"/>
                </a:solidFill>
              </a:rPr>
              <a:t>MENDESAIN INTERIOR MUSEUM MAINAN ANAK JAWA</a:t>
            </a:r>
          </a:p>
          <a:p>
            <a:r>
              <a:rPr lang="id-ID" sz="2400">
                <a:solidFill>
                  <a:schemeClr val="bg1"/>
                </a:solidFill>
              </a:rPr>
              <a:t>MENDESAIN INTERIOR PUSAT MAINAN TRADISIONAL ANAK JAWA</a:t>
            </a:r>
          </a:p>
          <a:p>
            <a:endParaRPr lang="id-ID" sz="2400">
              <a:solidFill>
                <a:schemeClr val="bg1"/>
              </a:solidFill>
            </a:endParaRPr>
          </a:p>
        </p:txBody>
      </p:sp>
      <p:pic>
        <p:nvPicPr>
          <p:cNvPr id="5" name="Picture 4" descr="D:\MATERI KULIAH S1\KUMPULAN POWER POINT\KEBUDAYAAN JAWA\GAMBAR\thumb192836421Mobil-Jerukkut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14314"/>
            <a:ext cx="1714512" cy="1714512"/>
          </a:xfrm>
          <a:prstGeom prst="rect">
            <a:avLst/>
          </a:prstGeom>
          <a:noFill/>
        </p:spPr>
      </p:pic>
      <p:pic>
        <p:nvPicPr>
          <p:cNvPr id="6" name="Picture 5" descr="F:\gambar wid\wayang angkrek 2.jpeg"/>
          <p:cNvPicPr>
            <a:picLocks noChangeAspect="1" noChangeArrowheads="1"/>
          </p:cNvPicPr>
          <p:nvPr/>
        </p:nvPicPr>
        <p:blipFill>
          <a:blip r:embed="rId4"/>
          <a:srcRect r="11111"/>
          <a:stretch>
            <a:fillRect/>
          </a:stretch>
        </p:blipFill>
        <p:spPr bwMode="auto">
          <a:xfrm>
            <a:off x="3500430" y="2000240"/>
            <a:ext cx="1714512" cy="2754773"/>
          </a:xfrm>
          <a:prstGeom prst="rect">
            <a:avLst/>
          </a:prstGeom>
          <a:noFill/>
        </p:spPr>
      </p:pic>
      <p:pic>
        <p:nvPicPr>
          <p:cNvPr id="7" name="Picture 2" descr="F:\gambar wid\wk 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86058"/>
            <a:ext cx="2308584" cy="1843515"/>
          </a:xfrm>
          <a:prstGeom prst="rect">
            <a:avLst/>
          </a:prstGeom>
          <a:noFill/>
        </p:spPr>
      </p:pic>
      <p:pic>
        <p:nvPicPr>
          <p:cNvPr id="8" name="Picture 2" descr="D:\MATERI KULIAH S1\KUMPULAN POWER POINT\KEBUDAYAAN JAWA\GAMBAR\gambar 4\20081215-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976882"/>
            <a:ext cx="2286016" cy="1525886"/>
          </a:xfrm>
          <a:prstGeom prst="rect">
            <a:avLst/>
          </a:prstGeom>
          <a:noFill/>
        </p:spPr>
      </p:pic>
      <p:pic>
        <p:nvPicPr>
          <p:cNvPr id="9" name="Picture 2" descr="D:\MATERI KULIAH S1\KUMPULAN POWER POINT\KEBUDAYAAN JAWA\GAMBAR\5.jpg"/>
          <p:cNvPicPr>
            <a:picLocks noChangeAspect="1" noChangeArrowheads="1"/>
          </p:cNvPicPr>
          <p:nvPr/>
        </p:nvPicPr>
        <p:blipFill>
          <a:blip r:embed="rId7" cstate="print"/>
          <a:srcRect l="3287"/>
          <a:stretch>
            <a:fillRect/>
          </a:stretch>
        </p:blipFill>
        <p:spPr bwMode="auto">
          <a:xfrm>
            <a:off x="3000364" y="4929198"/>
            <a:ext cx="2241479" cy="1602088"/>
          </a:xfrm>
          <a:prstGeom prst="rect">
            <a:avLst/>
          </a:prstGeom>
          <a:noFill/>
        </p:spPr>
      </p:pic>
      <p:pic>
        <p:nvPicPr>
          <p:cNvPr id="10" name="Picture 2" descr="F:\gambar wid\aW1hZ2VzL3Nma19waG90b3Mvc2ZrX3Bob3Rvc18xMzA0NzQ2NTIyX2ZuRnNDaTUxLmpwZw==.jpg"/>
          <p:cNvPicPr>
            <a:picLocks noChangeAspect="1" noChangeArrowheads="1"/>
          </p:cNvPicPr>
          <p:nvPr/>
        </p:nvPicPr>
        <p:blipFill>
          <a:blip r:embed="rId8"/>
          <a:srcRect l="7812" r="3945"/>
          <a:stretch>
            <a:fillRect/>
          </a:stretch>
        </p:blipFill>
        <p:spPr bwMode="auto">
          <a:xfrm>
            <a:off x="5572132" y="4214818"/>
            <a:ext cx="1765497" cy="2316612"/>
          </a:xfrm>
          <a:prstGeom prst="rect">
            <a:avLst/>
          </a:prstGeom>
          <a:noFill/>
        </p:spPr>
      </p:pic>
      <p:pic>
        <p:nvPicPr>
          <p:cNvPr id="11" name="Picture 2" descr="D:\MATERI KULIAH S1\KUMPULAN POWER POINT\KEBUDAYAAN JAWA\GAMBAR\aa.jpg"/>
          <p:cNvPicPr>
            <a:picLocks noChangeAspect="1" noChangeArrowheads="1"/>
          </p:cNvPicPr>
          <p:nvPr/>
        </p:nvPicPr>
        <p:blipFill>
          <a:blip r:embed="rId9"/>
          <a:srcRect r="14194"/>
          <a:stretch>
            <a:fillRect/>
          </a:stretch>
        </p:blipFill>
        <p:spPr bwMode="auto">
          <a:xfrm>
            <a:off x="7602174" y="4214818"/>
            <a:ext cx="1541826" cy="2357454"/>
          </a:xfrm>
          <a:prstGeom prst="rect">
            <a:avLst/>
          </a:prstGeom>
          <a:noFill/>
        </p:spPr>
      </p:pic>
      <p:pic>
        <p:nvPicPr>
          <p:cNvPr id="12" name="LAGU DAERAH JAWA TENGAH ( JANGKRIK GENGGONG ) -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357158" y="285728"/>
            <a:ext cx="285752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5025663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video>
              <p:cMediaNode numSld="999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92867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d-ID">
                <a:solidFill>
                  <a:schemeClr val="bg1"/>
                </a:solidFill>
              </a:rPr>
              <a:t>KEPUSTAKAAN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4714876" cy="5929330"/>
          </a:xfrm>
          <a:solidFill>
            <a:schemeClr val="tx2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b="1">
                <a:solidFill>
                  <a:schemeClr val="bg1"/>
                </a:solidFill>
              </a:rPr>
              <a:t>BUKU: </a:t>
            </a:r>
          </a:p>
          <a:p>
            <a:r>
              <a:rPr lang="id-ID">
                <a:solidFill>
                  <a:schemeClr val="bg1"/>
                </a:solidFill>
              </a:rPr>
              <a:t>Koentjaraningrat, 1994. </a:t>
            </a:r>
            <a:r>
              <a:rPr lang="id-ID" i="1">
                <a:solidFill>
                  <a:schemeClr val="bg1"/>
                </a:solidFill>
              </a:rPr>
              <a:t>Kebudayaan Jawa</a:t>
            </a:r>
            <a:r>
              <a:rPr lang="id-ID">
                <a:solidFill>
                  <a:schemeClr val="bg1"/>
                </a:solidFill>
              </a:rPr>
              <a:t>. Jakarta: </a:t>
            </a:r>
            <a:r>
              <a:rPr lang="en-US">
                <a:solidFill>
                  <a:schemeClr val="bg1"/>
                </a:solidFill>
              </a:rPr>
              <a:t>B</a:t>
            </a:r>
            <a:r>
              <a:rPr lang="id-ID">
                <a:solidFill>
                  <a:schemeClr val="bg1"/>
                </a:solidFill>
              </a:rPr>
              <a:t>alai Pustaka.</a:t>
            </a:r>
          </a:p>
          <a:p>
            <a:pPr>
              <a:buNone/>
            </a:pPr>
            <a:r>
              <a:rPr lang="id-ID" b="1">
                <a:solidFill>
                  <a:schemeClr val="bg1"/>
                </a:solidFill>
              </a:rPr>
              <a:t>VIDEO:</a:t>
            </a:r>
          </a:p>
          <a:p>
            <a:r>
              <a:rPr lang="id-ID" i="1">
                <a:solidFill>
                  <a:schemeClr val="bg1"/>
                </a:solidFill>
              </a:rPr>
              <a:t>Youtube</a:t>
            </a:r>
            <a:r>
              <a:rPr lang="id-ID">
                <a:solidFill>
                  <a:schemeClr val="bg1"/>
                </a:solidFill>
              </a:rPr>
              <a:t>, rekaman sendiri, rekaman rekan</a:t>
            </a:r>
          </a:p>
          <a:p>
            <a:pPr>
              <a:buNone/>
            </a:pPr>
            <a:r>
              <a:rPr lang="id-ID" b="1">
                <a:solidFill>
                  <a:schemeClr val="bg1"/>
                </a:solidFill>
              </a:rPr>
              <a:t>GAMBAR:</a:t>
            </a:r>
          </a:p>
          <a:p>
            <a:r>
              <a:rPr lang="id-ID" i="1">
                <a:solidFill>
                  <a:schemeClr val="bg1"/>
                </a:solidFill>
              </a:rPr>
              <a:t>Google Image</a:t>
            </a:r>
            <a:r>
              <a:rPr lang="id-ID">
                <a:solidFill>
                  <a:schemeClr val="bg1"/>
                </a:solidFill>
              </a:rPr>
              <a:t>, </a:t>
            </a:r>
            <a:r>
              <a:rPr lang="id-ID" i="1">
                <a:solidFill>
                  <a:schemeClr val="bg1"/>
                </a:solidFill>
              </a:rPr>
              <a:t>scan</a:t>
            </a:r>
            <a:r>
              <a:rPr lang="id-ID">
                <a:solidFill>
                  <a:schemeClr val="bg1"/>
                </a:solidFill>
              </a:rPr>
              <a:t> gambar, foto pribadi, sketsa pribadi, foto rekan, foto dokumentasi mahasiswa Interior FS</a:t>
            </a:r>
            <a:r>
              <a:rPr lang="en-US">
                <a:solidFill>
                  <a:schemeClr val="bg1"/>
                </a:solidFill>
              </a:rPr>
              <a:t>RD</a:t>
            </a:r>
            <a:r>
              <a:rPr lang="id-ID">
                <a:solidFill>
                  <a:schemeClr val="bg1"/>
                </a:solidFill>
              </a:rPr>
              <a:t> UNS, foto dokumentasi Jurusan Desain Interior FS</a:t>
            </a:r>
            <a:r>
              <a:rPr lang="en-US">
                <a:solidFill>
                  <a:schemeClr val="bg1"/>
                </a:solidFill>
              </a:rPr>
              <a:t>RD</a:t>
            </a:r>
            <a:r>
              <a:rPr lang="id-ID">
                <a:solidFill>
                  <a:schemeClr val="bg1"/>
                </a:solidFill>
              </a:rPr>
              <a:t> UNS, foto dokumentasi Jurusan Seni Kriya ISI Surakarta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4876" y="2857496"/>
            <a:ext cx="785818" cy="30003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4714876" y="1357298"/>
            <a:ext cx="1285884" cy="15001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714876" y="0"/>
            <a:ext cx="2571768" cy="13572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429388" y="4214818"/>
            <a:ext cx="2714612" cy="2643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8643966" y="0"/>
            <a:ext cx="500034" cy="28574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500694" y="2857496"/>
            <a:ext cx="3643306" cy="13573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4714876" y="5857892"/>
            <a:ext cx="1714512" cy="10001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6" descr="D:\VIDEO\VID ARSITEKTUR 3\eye_of_an_alien_by_blueberrybl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357298"/>
            <a:ext cx="26541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86644" y="0"/>
            <a:ext cx="1357322" cy="13572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PENJELASAN TUGAS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PRESENTASI KELOMPOK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FORMAT: POWERPOINT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2"/>
            <a:ext cx="4040188" cy="39512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JUDUL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PENDAHULUAN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PEMBAHASAN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KESIMPULAN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DAFTAR PUSTAKA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TATA CARA PRESENTASI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2"/>
            <a:ext cx="4041775" cy="3951288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PEMBUKAAN (PERKENALAN)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PRESENTASI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TANYA-JAWAB/DISKUSI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PENUTUP</a:t>
            </a:r>
          </a:p>
        </p:txBody>
      </p:sp>
    </p:spTree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6000760" y="0"/>
            <a:ext cx="1428760" cy="2295644"/>
          </a:xfrm>
          <a:prstGeom prst="rect">
            <a:avLst/>
          </a:prstGeom>
          <a:noFill/>
        </p:spPr>
      </p:pic>
      <p:pic>
        <p:nvPicPr>
          <p:cNvPr id="9" name="Picture 8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7715240" y="0"/>
            <a:ext cx="1428760" cy="2295644"/>
          </a:xfrm>
          <a:prstGeom prst="rect">
            <a:avLst/>
          </a:prstGeom>
          <a:noFill/>
        </p:spPr>
      </p:pic>
      <p:pic>
        <p:nvPicPr>
          <p:cNvPr id="10" name="Picture 9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4286248" y="0"/>
            <a:ext cx="1428760" cy="2295644"/>
          </a:xfrm>
          <a:prstGeom prst="rect">
            <a:avLst/>
          </a:prstGeom>
          <a:noFill/>
        </p:spPr>
      </p:pic>
      <p:pic>
        <p:nvPicPr>
          <p:cNvPr id="11" name="Picture 10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6000760" y="2357430"/>
            <a:ext cx="1428760" cy="2295644"/>
          </a:xfrm>
          <a:prstGeom prst="rect">
            <a:avLst/>
          </a:prstGeom>
          <a:noFill/>
        </p:spPr>
      </p:pic>
      <p:pic>
        <p:nvPicPr>
          <p:cNvPr id="12" name="Picture 11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7715240" y="2357430"/>
            <a:ext cx="1428760" cy="2295644"/>
          </a:xfrm>
          <a:prstGeom prst="rect">
            <a:avLst/>
          </a:prstGeom>
          <a:noFill/>
        </p:spPr>
      </p:pic>
      <p:pic>
        <p:nvPicPr>
          <p:cNvPr id="13" name="Picture 12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4286248" y="2357430"/>
            <a:ext cx="1428760" cy="2295644"/>
          </a:xfrm>
          <a:prstGeom prst="rect">
            <a:avLst/>
          </a:prstGeom>
          <a:noFill/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90872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i="1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II. PEMBAHASAN</a:t>
            </a:r>
            <a:br>
              <a:rPr lang="id-ID">
                <a:solidFill>
                  <a:schemeClr val="bg1"/>
                </a:solidFill>
              </a:rPr>
            </a:br>
            <a:endParaRPr lang="id-ID" i="1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4286248" cy="5949280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b="1"/>
              <a:t>BERBAGAI JENIS </a:t>
            </a:r>
            <a:r>
              <a:rPr lang="id-ID" sz="2400" b="1" i="1"/>
              <a:t>DOLANAN LARÉ</a:t>
            </a:r>
            <a:endParaRPr lang="en-US" sz="2400" b="1"/>
          </a:p>
          <a:p>
            <a:pPr algn="ctr">
              <a:buNone/>
            </a:pPr>
            <a:endParaRPr lang="en-US" sz="2400"/>
          </a:p>
          <a:p>
            <a:pPr algn="ctr">
              <a:buNone/>
            </a:pPr>
            <a:r>
              <a:rPr lang="id-ID" sz="2400"/>
              <a:t>MEMANJAT POHON</a:t>
            </a:r>
          </a:p>
          <a:p>
            <a:pPr algn="ctr">
              <a:buNone/>
            </a:pPr>
            <a:r>
              <a:rPr lang="id-ID" sz="2400">
                <a:solidFill>
                  <a:srgbClr val="C00000"/>
                </a:solidFill>
              </a:rPr>
              <a:t>MELEMPAR BUAH</a:t>
            </a:r>
          </a:p>
          <a:p>
            <a:pPr algn="ctr">
              <a:buNone/>
            </a:pPr>
            <a:r>
              <a:rPr lang="id-ID" sz="2400" i="1"/>
              <a:t>PASAR-PASARAN</a:t>
            </a:r>
          </a:p>
          <a:p>
            <a:pPr algn="ctr">
              <a:buNone/>
            </a:pPr>
            <a:r>
              <a:rPr lang="id-ID" sz="2400">
                <a:solidFill>
                  <a:srgbClr val="C00000"/>
                </a:solidFill>
              </a:rPr>
              <a:t>WAYANG SUKET</a:t>
            </a:r>
          </a:p>
          <a:p>
            <a:pPr algn="ctr">
              <a:buNone/>
            </a:pPr>
            <a:r>
              <a:rPr lang="id-ID" sz="2400"/>
              <a:t>WAYANG KERTAS KARTON</a:t>
            </a:r>
          </a:p>
          <a:p>
            <a:pPr algn="ctr">
              <a:buNone/>
            </a:pPr>
            <a:r>
              <a:rPr lang="id-ID" sz="2400">
                <a:solidFill>
                  <a:srgbClr val="C00000"/>
                </a:solidFill>
              </a:rPr>
              <a:t>WAYANG UMBUL</a:t>
            </a:r>
          </a:p>
          <a:p>
            <a:pPr algn="ctr">
              <a:buNone/>
            </a:pPr>
            <a:r>
              <a:rPr lang="id-ID" sz="2400"/>
              <a:t>WAYANG ANGKROK/ ANGKREK</a:t>
            </a:r>
          </a:p>
          <a:p>
            <a:pPr algn="ctr">
              <a:buNone/>
            </a:pPr>
            <a:r>
              <a:rPr lang="id-ID" sz="2400">
                <a:solidFill>
                  <a:srgbClr val="C00000"/>
                </a:solidFill>
              </a:rPr>
              <a:t>MAINAN KULIT BUAH JERUK</a:t>
            </a:r>
          </a:p>
          <a:p>
            <a:pPr algn="ctr">
              <a:buNone/>
            </a:pPr>
            <a:r>
              <a:rPr lang="id-ID" sz="2400"/>
              <a:t>LAYANGAN</a:t>
            </a:r>
          </a:p>
          <a:p>
            <a:pPr algn="ctr">
              <a:buNone/>
            </a:pPr>
            <a:r>
              <a:rPr lang="id-ID" sz="2400">
                <a:solidFill>
                  <a:srgbClr val="C00000"/>
                </a:solidFill>
              </a:rPr>
              <a:t>NINI TOWOK/THOWONG</a:t>
            </a:r>
          </a:p>
          <a:p>
            <a:pPr algn="ctr">
              <a:buNone/>
            </a:pPr>
            <a:r>
              <a:rPr lang="id-ID" sz="2400"/>
              <a:t>JELANGKUNG</a:t>
            </a:r>
          </a:p>
          <a:p>
            <a:pPr>
              <a:buNone/>
            </a:pPr>
            <a:endParaRPr lang="id-ID" sz="2400"/>
          </a:p>
          <a:p>
            <a:pPr>
              <a:buNone/>
            </a:pPr>
            <a:endParaRPr lang="id-ID" sz="2400"/>
          </a:p>
          <a:p>
            <a:pPr>
              <a:buNone/>
            </a:pPr>
            <a:endParaRPr lang="id-ID" sz="2400"/>
          </a:p>
          <a:p>
            <a:pPr>
              <a:buNone/>
            </a:pPr>
            <a:endParaRPr lang="id-ID" sz="2400"/>
          </a:p>
        </p:txBody>
      </p:sp>
      <p:pic>
        <p:nvPicPr>
          <p:cNvPr id="31" name="Picture 30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6000760" y="4562356"/>
            <a:ext cx="1428760" cy="2295644"/>
          </a:xfrm>
          <a:prstGeom prst="rect">
            <a:avLst/>
          </a:prstGeom>
          <a:noFill/>
        </p:spPr>
      </p:pic>
      <p:pic>
        <p:nvPicPr>
          <p:cNvPr id="32" name="Picture 31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7715240" y="4562356"/>
            <a:ext cx="1428760" cy="2295644"/>
          </a:xfrm>
          <a:prstGeom prst="rect">
            <a:avLst/>
          </a:prstGeom>
          <a:noFill/>
        </p:spPr>
      </p:pic>
      <p:pic>
        <p:nvPicPr>
          <p:cNvPr id="33" name="Picture 32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4286248" y="4562356"/>
            <a:ext cx="1428760" cy="2295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784060"/>
      </p:ext>
    </p:extLst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id-ID"/>
          </a:p>
          <a:p>
            <a:r>
              <a:rPr lang="id-ID"/>
              <a:t>ANAK-ANAK PRIYA DAN WANITA GEMAR MEMANJAT POHON UNTUK MEMETIK BUAH</a:t>
            </a:r>
          </a:p>
          <a:p>
            <a:r>
              <a:rPr lang="id-ID"/>
              <a:t>MELEMPAR BUAH</a:t>
            </a:r>
          </a:p>
          <a:p>
            <a:r>
              <a:rPr lang="id-ID" i="1"/>
              <a:t>PASAR-PASARAN</a:t>
            </a:r>
          </a:p>
        </p:txBody>
      </p:sp>
      <p:pic>
        <p:nvPicPr>
          <p:cNvPr id="4" name="Picture 2" descr="F:\gambar wid\congklak-octavinsu.gif">
            <a:extLst>
              <a:ext uri="{FF2B5EF4-FFF2-40B4-BE49-F238E27FC236}">
                <a16:creationId xmlns:a16="http://schemas.microsoft.com/office/drawing/2014/main" id="{4540442B-D92C-4FCC-AA0A-D18B17979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8524" t="3125" r="10411" b="8333"/>
          <a:stretch/>
        </p:blipFill>
        <p:spPr bwMode="auto">
          <a:xfrm>
            <a:off x="4788024" y="1268760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28586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>
                <a:solidFill>
                  <a:schemeClr val="bg1"/>
                </a:solidFill>
              </a:rPr>
              <a:t>WAYANG SUKET</a:t>
            </a:r>
          </a:p>
        </p:txBody>
      </p:sp>
      <p:pic>
        <p:nvPicPr>
          <p:cNvPr id="1026" name="Picture 2" descr="D:\MATERI KULIAH S1\KUMPULAN POWER POINT\KEBUDAYAAN JAWA\GAMBAR\aa.jpg"/>
          <p:cNvPicPr>
            <a:picLocks noChangeAspect="1" noChangeArrowheads="1"/>
          </p:cNvPicPr>
          <p:nvPr/>
        </p:nvPicPr>
        <p:blipFill>
          <a:blip r:embed="rId2" cstate="print"/>
          <a:srcRect r="14194"/>
          <a:stretch>
            <a:fillRect/>
          </a:stretch>
        </p:blipFill>
        <p:spPr bwMode="auto">
          <a:xfrm>
            <a:off x="0" y="1428736"/>
            <a:ext cx="1357290" cy="2075299"/>
          </a:xfrm>
          <a:prstGeom prst="rect">
            <a:avLst/>
          </a:prstGeom>
          <a:noFill/>
        </p:spPr>
      </p:pic>
      <p:pic>
        <p:nvPicPr>
          <p:cNvPr id="1027" name="Picture 3" descr="D:\MATERI KULIAH S1\KUMPULAN POWER POINT\KEBUDAYAAN JAWA\GAMBAR\wayang suket 2.jpg"/>
          <p:cNvPicPr>
            <a:picLocks noChangeAspect="1" noChangeArrowheads="1"/>
          </p:cNvPicPr>
          <p:nvPr/>
        </p:nvPicPr>
        <p:blipFill>
          <a:blip r:embed="rId3"/>
          <a:srcRect t="5376" r="5356"/>
          <a:stretch>
            <a:fillRect/>
          </a:stretch>
        </p:blipFill>
        <p:spPr bwMode="auto">
          <a:xfrm>
            <a:off x="1428728" y="1428736"/>
            <a:ext cx="3107959" cy="2064138"/>
          </a:xfrm>
          <a:prstGeom prst="rect">
            <a:avLst/>
          </a:prstGeom>
          <a:noFill/>
        </p:spPr>
      </p:pic>
      <p:pic>
        <p:nvPicPr>
          <p:cNvPr id="1028" name="Picture 4" descr="D:\MATERI KULIAH S1\KUMPULAN POWER POINT\KEBUDAYAAN JAWA\GAMBAR\w_suket.jpg"/>
          <p:cNvPicPr>
            <a:picLocks noChangeAspect="1" noChangeArrowheads="1"/>
          </p:cNvPicPr>
          <p:nvPr/>
        </p:nvPicPr>
        <p:blipFill>
          <a:blip r:embed="rId4" cstate="print"/>
          <a:srcRect l="5227" t="8877" r="4878" b="13002"/>
          <a:stretch>
            <a:fillRect/>
          </a:stretch>
        </p:blipFill>
        <p:spPr bwMode="auto">
          <a:xfrm>
            <a:off x="5653346" y="0"/>
            <a:ext cx="3490654" cy="1785926"/>
          </a:xfrm>
          <a:prstGeom prst="rect">
            <a:avLst/>
          </a:prstGeom>
          <a:noFill/>
        </p:spPr>
      </p:pic>
      <p:pic>
        <p:nvPicPr>
          <p:cNvPr id="6" name="Picture 5" descr="D:\MATERI KULIAH S1\KUMPULAN POWER POINT\KEBUDAYAAN JAWA\GAMBAR\wayang suket1.jpg"/>
          <p:cNvPicPr>
            <a:picLocks noChangeAspect="1" noChangeArrowheads="1"/>
          </p:cNvPicPr>
          <p:nvPr/>
        </p:nvPicPr>
        <p:blipFill>
          <a:blip r:embed="rId5"/>
          <a:srcRect l="6451" t="2431" r="4637" b="58325"/>
          <a:stretch>
            <a:fillRect/>
          </a:stretch>
        </p:blipFill>
        <p:spPr bwMode="auto">
          <a:xfrm>
            <a:off x="5643569" y="1905474"/>
            <a:ext cx="3500431" cy="2357433"/>
          </a:xfrm>
          <a:prstGeom prst="rect">
            <a:avLst/>
          </a:prstGeom>
          <a:noFill/>
        </p:spPr>
      </p:pic>
      <p:pic>
        <p:nvPicPr>
          <p:cNvPr id="7" name="Picture 5" descr="D:\MATERI KULIAH S1\KUMPULAN POWER POINT\KEBUDAYAAN JAWA\GAMBAR\wayang suket1.jpg"/>
          <p:cNvPicPr>
            <a:picLocks noChangeAspect="1" noChangeArrowheads="1"/>
          </p:cNvPicPr>
          <p:nvPr/>
        </p:nvPicPr>
        <p:blipFill>
          <a:blip r:embed="rId5"/>
          <a:srcRect l="9072" t="53567" r="4637" b="7188"/>
          <a:stretch>
            <a:fillRect/>
          </a:stretch>
        </p:blipFill>
        <p:spPr bwMode="auto">
          <a:xfrm>
            <a:off x="5643812" y="4429132"/>
            <a:ext cx="3500187" cy="2428868"/>
          </a:xfrm>
          <a:prstGeom prst="rect">
            <a:avLst/>
          </a:prstGeom>
          <a:noFill/>
        </p:spPr>
      </p:pic>
      <p:pic>
        <p:nvPicPr>
          <p:cNvPr id="8" name="Picture 2" descr="D:\MATERI KULIAH S1\KUMPULAN POWER POINT\KEBUDAYAAN JAWA\GAMBAR\gambar 4\20081215-5.jpg"/>
          <p:cNvPicPr>
            <a:picLocks noChangeAspect="1" noChangeArrowheads="1"/>
          </p:cNvPicPr>
          <p:nvPr/>
        </p:nvPicPr>
        <p:blipFill>
          <a:blip r:embed="rId6"/>
          <a:srcRect l="13281" t="18727" r="9375" b="1683"/>
          <a:stretch>
            <a:fillRect/>
          </a:stretch>
        </p:blipFill>
        <p:spPr bwMode="auto">
          <a:xfrm>
            <a:off x="0" y="3714753"/>
            <a:ext cx="4576200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0"/>
            <a:ext cx="7524770" cy="1143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d-ID">
                <a:solidFill>
                  <a:schemeClr val="bg1"/>
                </a:solidFill>
              </a:rPr>
              <a:t>WAYANG KERTAS KARTON</a:t>
            </a:r>
          </a:p>
        </p:txBody>
      </p:sp>
      <p:pic>
        <p:nvPicPr>
          <p:cNvPr id="1026" name="Picture 2" descr="D:\MATERI KULIAH S1\KUMPULAN POWER POINT\KEBUDAYAAN JAWA\GAMBAR\wayang-karton-mbah-ratmo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524770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7786742" cy="857232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d-ID">
                <a:solidFill>
                  <a:schemeClr val="bg1"/>
                </a:solidFill>
              </a:rPr>
              <a:t>WAYANG UMBUL</a:t>
            </a:r>
          </a:p>
        </p:txBody>
      </p:sp>
      <p:pic>
        <p:nvPicPr>
          <p:cNvPr id="1026" name="Picture 2" descr="D:\MATERI KULIAH S1\KUMPULAN POWER POINT\KEBUDAYAAN JAWA\GAMBAR\5.jpg"/>
          <p:cNvPicPr>
            <a:picLocks noChangeAspect="1" noChangeArrowheads="1"/>
          </p:cNvPicPr>
          <p:nvPr/>
        </p:nvPicPr>
        <p:blipFill>
          <a:blip r:embed="rId2"/>
          <a:srcRect l="3287"/>
          <a:stretch>
            <a:fillRect/>
          </a:stretch>
        </p:blipFill>
        <p:spPr bwMode="auto">
          <a:xfrm>
            <a:off x="714348" y="1000108"/>
            <a:ext cx="7786742" cy="55655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TERI KULIAH S1\KUMPULAN POWER POINT\KEBUDAYAAN JAWA\GAMBAR\gambar 1\Kc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739074"/>
            <a:ext cx="3751088" cy="5379851"/>
          </a:xfrm>
          <a:prstGeom prst="rect">
            <a:avLst/>
          </a:prstGeom>
          <a:noFill/>
        </p:spPr>
      </p:pic>
      <p:pic>
        <p:nvPicPr>
          <p:cNvPr id="1027" name="Picture 3" descr="D:\MATERI KULIAH S1\KUMPULAN POWER POINT\KEBUDAYAAN JAWA\GAMBAR\gambar 1\Kcl.jpg"/>
          <p:cNvPicPr>
            <a:picLocks noChangeAspect="1" noChangeArrowheads="1"/>
          </p:cNvPicPr>
          <p:nvPr/>
        </p:nvPicPr>
        <p:blipFill>
          <a:blip r:embed="rId2"/>
          <a:srcRect r="49451" b="50658"/>
          <a:stretch>
            <a:fillRect/>
          </a:stretch>
        </p:blipFill>
        <p:spPr bwMode="auto">
          <a:xfrm>
            <a:off x="4761665" y="739074"/>
            <a:ext cx="3842783" cy="5379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ATA\Data 2\FOTO-FOTO GALERI\lukisan\edit\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215715" cy="5572164"/>
          </a:xfrm>
          <a:prstGeom prst="rect">
            <a:avLst/>
          </a:prstGeom>
          <a:noFill/>
        </p:spPr>
      </p:pic>
      <p:pic>
        <p:nvPicPr>
          <p:cNvPr id="1027" name="Picture 3" descr="E:\DATA\Data 2\FOTO-FOTO GALERI\lukisan\edit\s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218" y="500042"/>
            <a:ext cx="4215716" cy="557216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2A5EFF-4D09-4AA6-8FE6-CA3094EE21D4}"/>
              </a:ext>
            </a:extLst>
          </p:cNvPr>
          <p:cNvSpPr txBox="1"/>
          <p:nvPr/>
        </p:nvSpPr>
        <p:spPr>
          <a:xfrm>
            <a:off x="285720" y="6165304"/>
            <a:ext cx="860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Sumber: Foto dan karya </a:t>
            </a:r>
            <a:r>
              <a:rPr lang="en-US" i="1">
                <a:solidFill>
                  <a:schemeClr val="bg1"/>
                </a:solidFill>
              </a:rPr>
              <a:t>drawing</a:t>
            </a:r>
            <a:r>
              <a:rPr lang="en-US">
                <a:solidFill>
                  <a:schemeClr val="bg1"/>
                </a:solidFill>
              </a:rPr>
              <a:t> Rahmanu Widayat</a:t>
            </a:r>
          </a:p>
        </p:txBody>
      </p:sp>
    </p:spTree>
  </p:cSld>
  <p:clrMapOvr>
    <a:masterClrMapping/>
  </p:clrMapOvr>
  <p:transition spd="med">
    <p:pull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588</Words>
  <Application>Microsoft Office PowerPoint</Application>
  <PresentationFormat>On-screen Show (4:3)</PresentationFormat>
  <Paragraphs>100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MATERI AJAR KEBUDAYAAN JAWA PERTEMUAN 4</vt:lpstr>
      <vt:lpstr>  DOLANAN LARÉ Sumber: Koentjaraningrat, 1994. Kebudayaan Jawa. Jakarta: Balai Pustaka. Sumber gambar: Google Image,  Video: You Tube  </vt:lpstr>
      <vt:lpstr> II. PEMBAHASAN </vt:lpstr>
      <vt:lpstr>PowerPoint Presentation</vt:lpstr>
      <vt:lpstr>WAYANG SUKET</vt:lpstr>
      <vt:lpstr>WAYANG KERTAS KARTON</vt:lpstr>
      <vt:lpstr>WAYANG UMBUL</vt:lpstr>
      <vt:lpstr>PowerPoint Presentation</vt:lpstr>
      <vt:lpstr>PowerPoint Presentation</vt:lpstr>
      <vt:lpstr>WAYANG ANGKREK</vt:lpstr>
      <vt:lpstr>KERETA KULIT BUAH JERUK</vt:lpstr>
      <vt:lpstr>LAYANGAN</vt:lpstr>
      <vt:lpstr>NINI (NENEK) TOWOK</vt:lpstr>
      <vt:lpstr>PowerPoint Presentation</vt:lpstr>
      <vt:lpstr>PowerPoint Presentation</vt:lpstr>
      <vt:lpstr>NINI THOWONG</vt:lpstr>
      <vt:lpstr>LAGU UNTUK MEMANGGIL ROH</vt:lpstr>
      <vt:lpstr>PowerPoint Presentation</vt:lpstr>
      <vt:lpstr>PowerPoint Presentation</vt:lpstr>
      <vt:lpstr>JELANGKUNG</vt:lpstr>
      <vt:lpstr>PowerPoint Presentation</vt:lpstr>
      <vt:lpstr>C. MANFAAT</vt:lpstr>
      <vt:lpstr>KEPUSTAKAAN</vt:lpstr>
      <vt:lpstr>PENJELASAN TUGAS  PRESENTASI KELOMPOK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PERMAINAN ANAK JAWA</dc:title>
  <dc:creator>Rohmanu</dc:creator>
  <cp:lastModifiedBy>Asus</cp:lastModifiedBy>
  <cp:revision>124</cp:revision>
  <dcterms:created xsi:type="dcterms:W3CDTF">2013-03-06T23:34:05Z</dcterms:created>
  <dcterms:modified xsi:type="dcterms:W3CDTF">2018-08-08T21:31:36Z</dcterms:modified>
</cp:coreProperties>
</file>