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279" r:id="rId3"/>
    <p:sldId id="258" r:id="rId4"/>
    <p:sldId id="273" r:id="rId5"/>
    <p:sldId id="275" r:id="rId6"/>
    <p:sldId id="264" r:id="rId7"/>
    <p:sldId id="267" r:id="rId8"/>
    <p:sldId id="259" r:id="rId9"/>
    <p:sldId id="261" r:id="rId10"/>
    <p:sldId id="269" r:id="rId11"/>
    <p:sldId id="266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  <a:srgbClr val="FF6A47"/>
    <a:srgbClr val="FF33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660"/>
  </p:normalViewPr>
  <p:slideViewPr>
    <p:cSldViewPr>
      <p:cViewPr varScale="1">
        <p:scale>
          <a:sx n="68" d="100"/>
          <a:sy n="68" d="100"/>
        </p:scale>
        <p:origin x="14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695B0-2D21-42F9-B621-932588AADD69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271F2-0215-4301-8A18-F15E775982F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271F2-0215-4301-8A18-F15E775982FF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88D8F-D42B-40A0-B21E-5C90BF0CEDD4}" type="datetimeFigureOut">
              <a:rPr lang="id-ID" smtClean="0"/>
              <a:pPr/>
              <a:t>09/08/2018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EWA-DEWA.ppt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Batara%20Kala.pptx" TargetMode="External"/><Relationship Id="rId4" Type="http://schemas.openxmlformats.org/officeDocument/2006/relationships/hyperlink" Target="Dewi%20Sri.ppt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Widadari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BANASPATI.pptx" TargetMode="External"/><Relationship Id="rId3" Type="http://schemas.openxmlformats.org/officeDocument/2006/relationships/hyperlink" Target="Buto.pptx" TargetMode="External"/><Relationship Id="rId7" Type="http://schemas.openxmlformats.org/officeDocument/2006/relationships/hyperlink" Target="TUYUL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NU%20Green%20Tea%20-%20NEW%20TVC%20HAUS%20BANDEL%20-.wmv" TargetMode="External"/><Relationship Id="rId5" Type="http://schemas.openxmlformats.org/officeDocument/2006/relationships/hyperlink" Target="Kuntilanak.pptx" TargetMode="External"/><Relationship Id="rId10" Type="http://schemas.openxmlformats.org/officeDocument/2006/relationships/hyperlink" Target="NYI%20BLORONG.pptx" TargetMode="External"/><Relationship Id="rId4" Type="http://schemas.openxmlformats.org/officeDocument/2006/relationships/hyperlink" Target="wewe.pptx" TargetMode="External"/><Relationship Id="rId9" Type="http://schemas.openxmlformats.org/officeDocument/2006/relationships/hyperlink" Target="Peri.pp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Thekthekan.pptx" TargetMode="External"/><Relationship Id="rId2" Type="http://schemas.openxmlformats.org/officeDocument/2006/relationships/hyperlink" Target="JERANGKONG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Santet%202%20(Harimau%20Jadi-jadian).fl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MATERI AJAR KEBUDAYAAN JAWA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PERTEMUAN 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1828800"/>
          <a:ext cx="73914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PROGRAM STUDI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DESAIN INTERIOR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FAKULTAS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SENI RUPA DAN</a:t>
                      </a:r>
                      <a:r>
                        <a:rPr lang="en-US" baseline="0"/>
                        <a:t> DESAIN</a:t>
                      </a:r>
                    </a:p>
                    <a:p>
                      <a:r>
                        <a:rPr lang="en-US" baseline="0"/>
                        <a:t>UNIVERSITAS SEBELAS MARET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NAMA DOSEN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Dr.</a:t>
                      </a:r>
                      <a:r>
                        <a:rPr lang="en-US" baseline="0"/>
                        <a:t> RAHMANU WIDAYAT, M.Sn.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19621221 199201 1 001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MATA KULIAH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KEBUDAYAAN</a:t>
                      </a:r>
                      <a:r>
                        <a:rPr lang="en-US" baseline="0"/>
                        <a:t> JAWA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KODE MATA KULIAH/ KELAS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SR2110/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SEMESTER/SKS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III/2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PERTEMUAN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/>
                        <a:t>RELIGI ORANG JAWA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184" y="1230939"/>
            <a:ext cx="4136959" cy="1052736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A. KESIMPULAN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B. SARAN</a:t>
            </a:r>
            <a:endParaRPr lang="id-ID" sz="28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0" y="0"/>
            <a:ext cx="3143240" cy="450057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MANFAAT:</a:t>
            </a:r>
          </a:p>
          <a:p>
            <a:r>
              <a:rPr lang="id-ID" sz="2400">
                <a:solidFill>
                  <a:schemeClr val="bg1"/>
                </a:solidFill>
              </a:rPr>
              <a:t>MENDESAIN INTERIOR DALAM KONTEKS RELIGI ORANG JAWA</a:t>
            </a:r>
          </a:p>
          <a:p>
            <a:r>
              <a:rPr lang="id-ID" sz="2400">
                <a:solidFill>
                  <a:schemeClr val="bg1"/>
                </a:solidFill>
              </a:rPr>
              <a:t>MENDESAIN INTERIOR MUSEUM MAKHLUK HALUS MENURUT KEPERCAYAAN MASYARAKAT JAWA</a:t>
            </a:r>
          </a:p>
        </p:txBody>
      </p:sp>
      <p:pic>
        <p:nvPicPr>
          <p:cNvPr id="5" name="Picture 2" descr="E:\DATA\DATA FOTO\Wayang beber wonosari from gayuh\P1010345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20069" t="43612" r="48789" b="13437"/>
          <a:stretch>
            <a:fillRect/>
          </a:stretch>
        </p:blipFill>
        <p:spPr bwMode="auto">
          <a:xfrm>
            <a:off x="0" y="2655539"/>
            <a:ext cx="1714480" cy="1773593"/>
          </a:xfrm>
          <a:prstGeom prst="rect">
            <a:avLst/>
          </a:prstGeom>
          <a:noFill/>
        </p:spPr>
      </p:pic>
      <p:pic>
        <p:nvPicPr>
          <p:cNvPr id="6" name="Picture 2" descr="D:\GAMBAR\wayang\Batara-Kala-karya-Winta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flipH="1">
            <a:off x="1803786" y="2643206"/>
            <a:ext cx="1250148" cy="1785926"/>
          </a:xfrm>
          <a:prstGeom prst="rect">
            <a:avLst/>
          </a:prstGeom>
          <a:noFill/>
        </p:spPr>
      </p:pic>
      <p:pic>
        <p:nvPicPr>
          <p:cNvPr id="7" name="Picture 2" descr="D:\MATERI KULIAH S1\KUMPULAN POWER POINT\KEBUDAYAAN JAWA\GAMBAR\1302339106924228496_300x460.76732673267.jp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263566" y="2685836"/>
            <a:ext cx="1164735" cy="1785927"/>
          </a:xfrm>
          <a:prstGeom prst="rect">
            <a:avLst/>
          </a:prstGeom>
          <a:noFill/>
        </p:spPr>
      </p:pic>
      <p:pic>
        <p:nvPicPr>
          <p:cNvPr id="8" name="Picture 2" descr="D:\GAMBAR\wayang\Dewi Sri-Wyg Kulit Dewi Sri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10000" r="18750"/>
          <a:stretch>
            <a:fillRect/>
          </a:stretch>
        </p:blipFill>
        <p:spPr bwMode="auto">
          <a:xfrm>
            <a:off x="4589065" y="2682069"/>
            <a:ext cx="1071570" cy="1788025"/>
          </a:xfrm>
          <a:prstGeom prst="rect">
            <a:avLst/>
          </a:prstGeom>
          <a:noFill/>
        </p:spPr>
      </p:pic>
      <p:pic>
        <p:nvPicPr>
          <p:cNvPr id="9" name="Picture 2" descr="D:\GAMBAR\GMB TIT\gbr ratu kidul\skeleton-4.gif"/>
          <p:cNvPicPr>
            <a:picLocks noChangeAspect="1" noChangeArrowheads="1" noCrop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239027" y="214290"/>
            <a:ext cx="1236426" cy="2143140"/>
          </a:xfrm>
          <a:prstGeom prst="rect">
            <a:avLst/>
          </a:prstGeom>
          <a:noFill/>
        </p:spPr>
      </p:pic>
      <p:pic>
        <p:nvPicPr>
          <p:cNvPr id="10" name="Picture 2" descr="D:\MATERI KULIAH S1\KUMPULAN POWER POINT\KEBUDAYAAN JAWA\GAMBAR\Kuntilanak.jp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0" y="4786322"/>
            <a:ext cx="1232306" cy="1643074"/>
          </a:xfrm>
          <a:prstGeom prst="rect">
            <a:avLst/>
          </a:prstGeom>
          <a:noFill/>
        </p:spPr>
      </p:pic>
      <p:pic>
        <p:nvPicPr>
          <p:cNvPr id="11" name="Picture 2" descr="F:\gambar wid\Pesugihan Nyi Blorong Kcl.jpg"/>
          <p:cNvPicPr>
            <a:picLocks noChangeAspect="1" noChangeArrowheads="1"/>
          </p:cNvPicPr>
          <p:nvPr/>
        </p:nvPicPr>
        <p:blipFill>
          <a:blip r:embed="rId8">
            <a:grayscl/>
          </a:blip>
          <a:srcRect l="37288" t="19614" r="2543" b="13468"/>
          <a:stretch>
            <a:fillRect/>
          </a:stretch>
        </p:blipFill>
        <p:spPr bwMode="auto">
          <a:xfrm>
            <a:off x="1428728" y="4786322"/>
            <a:ext cx="2000264" cy="1634018"/>
          </a:xfrm>
          <a:prstGeom prst="rect">
            <a:avLst/>
          </a:prstGeom>
          <a:noFill/>
        </p:spPr>
      </p:pic>
      <p:pic>
        <p:nvPicPr>
          <p:cNvPr id="12" name="Picture 2" descr="D:\MATERI KULIAH S1\KUMPULAN POWER POINT\KEBUDAYAAN JAWA\GAMBAR\1.jpeg"/>
          <p:cNvPicPr>
            <a:picLocks noChangeAspect="1" noChangeArrowheads="1"/>
          </p:cNvPicPr>
          <p:nvPr/>
        </p:nvPicPr>
        <p:blipFill>
          <a:blip r:embed="rId9">
            <a:grayscl/>
          </a:blip>
          <a:srcRect l="1751" t="1351" r="1924" b="2703"/>
          <a:stretch>
            <a:fillRect/>
          </a:stretch>
        </p:blipFill>
        <p:spPr bwMode="auto">
          <a:xfrm>
            <a:off x="3500431" y="4786322"/>
            <a:ext cx="2500330" cy="1613850"/>
          </a:xfrm>
          <a:prstGeom prst="rect">
            <a:avLst/>
          </a:prstGeom>
          <a:noFill/>
        </p:spPr>
      </p:pic>
      <p:pic>
        <p:nvPicPr>
          <p:cNvPr id="13" name="Picture 12" descr="D:\MATERI KULIAH S1\KUMPULAN POWER POINT\KEBUDAYAAN JAWA\GAMBAR\Umbul Demit D b.jpg"/>
          <p:cNvPicPr>
            <a:picLocks noChangeAspect="1" noChangeArrowheads="1"/>
          </p:cNvPicPr>
          <p:nvPr/>
        </p:nvPicPr>
        <p:blipFill>
          <a:blip r:embed="rId10">
            <a:grayscl/>
          </a:blip>
          <a:srcRect l="59551" t="35473" r="24719" b="42510"/>
          <a:stretch>
            <a:fillRect/>
          </a:stretch>
        </p:blipFill>
        <p:spPr bwMode="auto">
          <a:xfrm>
            <a:off x="6072198" y="4786322"/>
            <a:ext cx="1277927" cy="1643050"/>
          </a:xfrm>
          <a:prstGeom prst="rect">
            <a:avLst/>
          </a:prstGeom>
          <a:noFill/>
        </p:spPr>
      </p:pic>
      <p:pic>
        <p:nvPicPr>
          <p:cNvPr id="14" name="Picture 2" descr="D:\MATERI KULIAH S1\KUMPULAN POWER POINT\KEBUDAYAAN JAWA\GAMBAR\tyl.gif"/>
          <p:cNvPicPr>
            <a:picLocks noChangeAspect="1" noChangeArrowheads="1" noCrop="1"/>
          </p:cNvPicPr>
          <p:nvPr/>
        </p:nvPicPr>
        <p:blipFill>
          <a:blip r:embed="rId11">
            <a:grayscl/>
          </a:blip>
          <a:srcRect/>
          <a:stretch>
            <a:fillRect/>
          </a:stretch>
        </p:blipFill>
        <p:spPr bwMode="auto">
          <a:xfrm>
            <a:off x="7429520" y="4786321"/>
            <a:ext cx="1714480" cy="1971651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05FC0CB-3AF0-4732-980A-97C914DA48F6}"/>
              </a:ext>
            </a:extLst>
          </p:cNvPr>
          <p:cNvSpPr txBox="1">
            <a:spLocks/>
          </p:cNvSpPr>
          <p:nvPr/>
        </p:nvSpPr>
        <p:spPr>
          <a:xfrm>
            <a:off x="1714480" y="0"/>
            <a:ext cx="4153664" cy="105273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III. PENUTUP</a:t>
            </a:r>
            <a:endParaRPr lang="id-ID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14876" cy="92867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id-ID">
                <a:solidFill>
                  <a:schemeClr val="bg1"/>
                </a:solidFill>
              </a:rPr>
              <a:t>KEPUSTAKAAN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4714876" cy="5929330"/>
          </a:xfrm>
          <a:solidFill>
            <a:schemeClr val="tx2">
              <a:lumMod val="5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d-ID" b="1">
                <a:solidFill>
                  <a:schemeClr val="bg1"/>
                </a:solidFill>
              </a:rPr>
              <a:t>BUKU: </a:t>
            </a:r>
          </a:p>
          <a:p>
            <a:r>
              <a:rPr lang="id-ID">
                <a:solidFill>
                  <a:schemeClr val="bg1"/>
                </a:solidFill>
              </a:rPr>
              <a:t>Koentjaraningrat, 1994. </a:t>
            </a:r>
            <a:r>
              <a:rPr lang="id-ID" i="1">
                <a:solidFill>
                  <a:schemeClr val="bg1"/>
                </a:solidFill>
              </a:rPr>
              <a:t>Kebudayaan Jawa</a:t>
            </a:r>
            <a:r>
              <a:rPr lang="id-ID">
                <a:solidFill>
                  <a:schemeClr val="bg1"/>
                </a:solidFill>
              </a:rPr>
              <a:t>. Jakarta: </a:t>
            </a:r>
            <a:r>
              <a:rPr lang="en-US">
                <a:solidFill>
                  <a:schemeClr val="bg1"/>
                </a:solidFill>
              </a:rPr>
              <a:t>B</a:t>
            </a:r>
            <a:r>
              <a:rPr lang="id-ID">
                <a:solidFill>
                  <a:schemeClr val="bg1"/>
                </a:solidFill>
              </a:rPr>
              <a:t>alai Pustaka.</a:t>
            </a:r>
          </a:p>
          <a:p>
            <a:pPr>
              <a:buNone/>
            </a:pPr>
            <a:r>
              <a:rPr lang="id-ID" b="1">
                <a:solidFill>
                  <a:schemeClr val="bg1"/>
                </a:solidFill>
              </a:rPr>
              <a:t>VIDEO:</a:t>
            </a:r>
          </a:p>
          <a:p>
            <a:r>
              <a:rPr lang="id-ID" i="1">
                <a:solidFill>
                  <a:schemeClr val="bg1"/>
                </a:solidFill>
              </a:rPr>
              <a:t>Youtube</a:t>
            </a:r>
            <a:r>
              <a:rPr lang="id-ID">
                <a:solidFill>
                  <a:schemeClr val="bg1"/>
                </a:solidFill>
              </a:rPr>
              <a:t>, rekaman sendiri, rekaman rekan</a:t>
            </a:r>
          </a:p>
          <a:p>
            <a:pPr>
              <a:buNone/>
            </a:pPr>
            <a:r>
              <a:rPr lang="id-ID" b="1">
                <a:solidFill>
                  <a:schemeClr val="bg1"/>
                </a:solidFill>
              </a:rPr>
              <a:t>GAMBAR:</a:t>
            </a:r>
          </a:p>
          <a:p>
            <a:r>
              <a:rPr lang="id-ID" i="1">
                <a:solidFill>
                  <a:schemeClr val="bg1"/>
                </a:solidFill>
              </a:rPr>
              <a:t>Google Image</a:t>
            </a:r>
            <a:r>
              <a:rPr lang="id-ID">
                <a:solidFill>
                  <a:schemeClr val="bg1"/>
                </a:solidFill>
              </a:rPr>
              <a:t>, </a:t>
            </a:r>
            <a:r>
              <a:rPr lang="id-ID" i="1">
                <a:solidFill>
                  <a:schemeClr val="bg1"/>
                </a:solidFill>
              </a:rPr>
              <a:t>scan</a:t>
            </a:r>
            <a:r>
              <a:rPr lang="id-ID">
                <a:solidFill>
                  <a:schemeClr val="bg1"/>
                </a:solidFill>
              </a:rPr>
              <a:t> gambar, foto pribadi, sketsa pribadi, foto rekan, foto dokumentasi mahasiswa Interior FS</a:t>
            </a:r>
            <a:r>
              <a:rPr lang="en-US">
                <a:solidFill>
                  <a:schemeClr val="bg1"/>
                </a:solidFill>
              </a:rPr>
              <a:t>RD</a:t>
            </a:r>
            <a:r>
              <a:rPr lang="id-ID">
                <a:solidFill>
                  <a:schemeClr val="bg1"/>
                </a:solidFill>
              </a:rPr>
              <a:t> UNS, foto dokumentasi Jurusan Desain Interior FS</a:t>
            </a:r>
            <a:r>
              <a:rPr lang="en-US">
                <a:solidFill>
                  <a:schemeClr val="bg1"/>
                </a:solidFill>
              </a:rPr>
              <a:t>RD</a:t>
            </a:r>
            <a:r>
              <a:rPr lang="id-ID">
                <a:solidFill>
                  <a:schemeClr val="bg1"/>
                </a:solidFill>
              </a:rPr>
              <a:t> UNS, foto dokumentasi Jurusan Seni Kriya ISI Surakarta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4876" y="2857496"/>
            <a:ext cx="785818" cy="30003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4714876" y="1357298"/>
            <a:ext cx="1285884" cy="15001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4714876" y="0"/>
            <a:ext cx="2571768" cy="13572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429388" y="4214818"/>
            <a:ext cx="2714612" cy="26431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8643966" y="0"/>
            <a:ext cx="500034" cy="28574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5500694" y="2857496"/>
            <a:ext cx="3643306" cy="13573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4714876" y="5857892"/>
            <a:ext cx="1714512" cy="10001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6" descr="D:\VIDEO\VID ARSITEKTUR 3\eye_of_an_alien_by_blueberrybl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357298"/>
            <a:ext cx="265419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286644" y="0"/>
            <a:ext cx="1357322" cy="13572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BAD85-2588-445C-B625-1935918D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I. PENDAHULUAN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4BEC5-EFCF-47F1-83E9-939EBDF63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 fontScale="62500" lnSpcReduction="20000"/>
          </a:bodyPr>
          <a:lstStyle/>
          <a:p>
            <a:r>
              <a:rPr lang="en-US">
                <a:solidFill>
                  <a:schemeClr val="bg1"/>
                </a:solidFill>
              </a:rPr>
              <a:t>ORANG JAWA MEMPUNYAI RELIGI YANG DIWARISKAN SECARA TURUN TEMURUN</a:t>
            </a:r>
          </a:p>
          <a:p>
            <a:r>
              <a:rPr lang="en-US">
                <a:solidFill>
                  <a:schemeClr val="bg1"/>
                </a:solidFill>
              </a:rPr>
              <a:t>ADANYA AGAMA-AGAMA YANG DIAKUI OLEH PEMERINTAH INDONESIA MAKA ORANG JAWA MEMELUK SALAH SATU AGAMA YANG DIAKUI OLEH PEMERINTAH</a:t>
            </a:r>
          </a:p>
          <a:p>
            <a:r>
              <a:rPr lang="en-US">
                <a:solidFill>
                  <a:schemeClr val="bg1"/>
                </a:solidFill>
              </a:rPr>
              <a:t>PERTANYAANNYA SEPERTI APA RELIGI ORANG JAWA ITU?</a:t>
            </a:r>
          </a:p>
          <a:p>
            <a:r>
              <a:rPr lang="en-US">
                <a:solidFill>
                  <a:schemeClr val="bg1"/>
                </a:solidFill>
              </a:rPr>
              <a:t>APA MANFAAT MENGETAHUI RELIGI ORANG JAWA TERKAIT DENGAN DESAIN INTERIOR?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EF4819-C8D4-4B18-B7BB-CD8BB6FC4033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186249-A790-4FD6-A3E7-12A978B458D0}"/>
              </a:ext>
            </a:extLst>
          </p:cNvPr>
          <p:cNvSpPr txBox="1">
            <a:spLocks/>
          </p:cNvSpPr>
          <p:nvPr/>
        </p:nvSpPr>
        <p:spPr>
          <a:xfrm>
            <a:off x="4714876" y="428604"/>
            <a:ext cx="4429124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0700" b="1" spc="60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nard MT Condensed" pitchFamily="18" charset="0"/>
              </a:rPr>
              <a:t>RELIGI</a:t>
            </a:r>
            <a:r>
              <a:rPr lang="id-ID" sz="10700" b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nard MT Condensed" pitchFamily="18" charset="0"/>
              </a:rPr>
              <a:t> </a:t>
            </a:r>
            <a:br>
              <a:rPr lang="id-ID" sz="10700" b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nard MT Condensed" pitchFamily="18" charset="0"/>
              </a:rPr>
            </a:br>
            <a:r>
              <a:rPr lang="id-ID" sz="6000" b="1" spc="30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nard MT Condensed" pitchFamily="18" charset="0"/>
              </a:rPr>
              <a:t>ORANG JAWA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04F5622-46A6-41A0-9343-DCEC56BEDD68}"/>
              </a:ext>
            </a:extLst>
          </p:cNvPr>
          <p:cNvSpPr txBox="1">
            <a:spLocks/>
          </p:cNvSpPr>
          <p:nvPr/>
        </p:nvSpPr>
        <p:spPr>
          <a:xfrm>
            <a:off x="4714876" y="5643578"/>
            <a:ext cx="4429124" cy="895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800">
                <a:solidFill>
                  <a:schemeClr val="accent1">
                    <a:lumMod val="20000"/>
                    <a:lumOff val="80000"/>
                  </a:schemeClr>
                </a:solidFill>
              </a:rPr>
              <a:t>Disusun Oleh:</a:t>
            </a:r>
          </a:p>
          <a:p>
            <a:r>
              <a:rPr lang="id-ID" sz="1800">
                <a:solidFill>
                  <a:schemeClr val="accent1">
                    <a:lumMod val="20000"/>
                    <a:lumOff val="80000"/>
                  </a:schemeClr>
                </a:solidFill>
              </a:rPr>
              <a:t>Dr. RAHMANU WIDAYAT, M.Sn.</a:t>
            </a:r>
          </a:p>
        </p:txBody>
      </p:sp>
      <p:pic>
        <p:nvPicPr>
          <p:cNvPr id="7" name="Picture 5" descr="E:\PERKULIAHAN S3 SMT I\BUKU MUSEUM\raffles 2.jpg">
            <a:extLst>
              <a:ext uri="{FF2B5EF4-FFF2-40B4-BE49-F238E27FC236}">
                <a16:creationId xmlns:a16="http://schemas.microsoft.com/office/drawing/2014/main" id="{104A8C67-CD77-4391-A2D5-7579B8985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0" r="8750"/>
          <a:stretch>
            <a:fillRect/>
          </a:stretch>
        </p:blipFill>
        <p:spPr bwMode="auto">
          <a:xfrm>
            <a:off x="6000760" y="3000372"/>
            <a:ext cx="1785950" cy="2505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5359518"/>
      </p:ext>
    </p:extLst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ATA\DATA FOTO\Wayang beber wonosari from gayuh\topik\Untitled-23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539" t="9119" r="6029" b="8809"/>
          <a:stretch>
            <a:fillRect/>
          </a:stretch>
        </p:blipFill>
        <p:spPr bwMode="auto">
          <a:xfrm>
            <a:off x="0" y="1000108"/>
            <a:ext cx="9144001" cy="58578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305593"/>
            <a:ext cx="1214446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>
                <a:solidFill>
                  <a:schemeClr val="bg1"/>
                </a:solidFill>
              </a:rPr>
              <a:t>AGAMI JAWI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232" y="2591213"/>
            <a:ext cx="1643074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>
                <a:solidFill>
                  <a:schemeClr val="bg1"/>
                </a:solidFill>
              </a:rPr>
              <a:t>SINKRETIS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0232" y="3234155"/>
            <a:ext cx="1643074" cy="14773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>
                <a:solidFill>
                  <a:schemeClr val="bg1"/>
                </a:solidFill>
              </a:rPr>
              <a:t>MENYATUKAN UNSUR-UNSUR  PRA-HINDU, HINDU, DAN ISLAM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4810" y="2948403"/>
            <a:ext cx="1785950" cy="175432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>
                <a:solidFill>
                  <a:schemeClr val="bg1"/>
                </a:solidFill>
              </a:rPr>
              <a:t>UNTUK KEPENTINGAN ADMINISTRASI: DITULIS BERAGAMA ISLAM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00826" y="1805395"/>
            <a:ext cx="2357454" cy="424731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>
                <a:solidFill>
                  <a:schemeClr val="bg1"/>
                </a:solidFill>
              </a:rPr>
              <a:t>SEBAGIAN BESAR TIDAK MENJALANKAN SHOLAT WAJIB, </a:t>
            </a:r>
          </a:p>
          <a:p>
            <a:pPr algn="ctr"/>
            <a:r>
              <a:rPr lang="id-ID">
                <a:solidFill>
                  <a:schemeClr val="bg1"/>
                </a:solidFill>
              </a:rPr>
              <a:t>TIDAK SHOLAT JUM’AT, TIDAK MEMPERDULIKAN PANTANGAN MAKAN DAGING BABI, </a:t>
            </a:r>
          </a:p>
          <a:p>
            <a:pPr algn="ctr"/>
            <a:r>
              <a:rPr lang="id-ID">
                <a:solidFill>
                  <a:schemeClr val="bg1"/>
                </a:solidFill>
              </a:rPr>
              <a:t>BANYAK YANG TIDAK BERKEINGINAN UNTUK MENUNAIKAN IBADAH HAJI, </a:t>
            </a:r>
          </a:p>
          <a:p>
            <a:pPr algn="ctr"/>
            <a:r>
              <a:rPr lang="id-ID">
                <a:solidFill>
                  <a:schemeClr val="bg1"/>
                </a:solidFill>
              </a:rPr>
              <a:t>NAMUN BANYAK YANG BERPUASA PADA BULAN RAMADHAN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57723"/>
            <a:ext cx="9143997" cy="92097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RELIGI ORANG JAWA</a:t>
            </a:r>
            <a:endParaRPr lang="en-US" sz="360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000">
                <a:solidFill>
                  <a:schemeClr val="bg1"/>
                </a:solidFill>
              </a:rPr>
              <a:t>Sumber: </a:t>
            </a:r>
            <a:r>
              <a:rPr lang="id-ID" sz="2000">
                <a:solidFill>
                  <a:schemeClr val="bg1"/>
                </a:solidFill>
              </a:rPr>
              <a:t>Koentjaraningrat, 1994. </a:t>
            </a:r>
            <a:r>
              <a:rPr lang="id-ID" sz="2000" i="1">
                <a:solidFill>
                  <a:schemeClr val="bg1"/>
                </a:solidFill>
              </a:rPr>
              <a:t>Kebudayaan Jawa</a:t>
            </a:r>
            <a:r>
              <a:rPr lang="id-ID" sz="2000">
                <a:solidFill>
                  <a:schemeClr val="bg1"/>
                </a:solidFill>
              </a:rPr>
              <a:t>. Jakarta: </a:t>
            </a:r>
            <a:r>
              <a:rPr lang="en-US" sz="2000">
                <a:solidFill>
                  <a:schemeClr val="bg1"/>
                </a:solidFill>
              </a:rPr>
              <a:t>B</a:t>
            </a:r>
            <a:r>
              <a:rPr lang="id-ID" sz="2000">
                <a:solidFill>
                  <a:schemeClr val="bg1"/>
                </a:solidFill>
              </a:rPr>
              <a:t>alai Pustaka.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643042" y="3091279"/>
            <a:ext cx="285752" cy="135732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ight Arrow 20"/>
          <p:cNvSpPr/>
          <p:nvPr/>
        </p:nvSpPr>
        <p:spPr>
          <a:xfrm>
            <a:off x="3786182" y="3162717"/>
            <a:ext cx="285752" cy="135732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Arrow 21"/>
          <p:cNvSpPr/>
          <p:nvPr/>
        </p:nvSpPr>
        <p:spPr>
          <a:xfrm>
            <a:off x="6072198" y="3162717"/>
            <a:ext cx="285752" cy="135732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D1A297-A836-405C-9A40-9159FE225C6C}"/>
              </a:ext>
            </a:extLst>
          </p:cNvPr>
          <p:cNvSpPr txBox="1">
            <a:spLocks/>
          </p:cNvSpPr>
          <p:nvPr/>
        </p:nvSpPr>
        <p:spPr>
          <a:xfrm>
            <a:off x="0" y="-21212"/>
            <a:ext cx="9144000" cy="66181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II. PEMBAHASAN</a:t>
            </a:r>
            <a:endParaRPr lang="id-ID" sz="200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43438" cy="1143000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d-ID" sz="2800">
                <a:solidFill>
                  <a:schemeClr val="bg1"/>
                </a:solidFill>
              </a:rPr>
              <a:t>KONSEP AGAMI JAWI MENGENAI TUHAN YANG MAHA ESA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4643438" cy="571501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id-ID" sz="2400" i="1"/>
              <a:t>GUSTI ALLAH ENGKANG MAHA KUWAOS</a:t>
            </a:r>
          </a:p>
          <a:p>
            <a:r>
              <a:rPr lang="id-ID" sz="2400"/>
              <a:t>KONSEP TUHAN MENURUT ORANG DESA: TUHAN ADALAH SANG PENCIPTA, DAN KARENA ITU ADALAH PENYEBAB DARI SEGALA KEHIDUPAN, DUNIA, DAN SELURUH ALAM SEMESTA (</a:t>
            </a:r>
            <a:r>
              <a:rPr lang="id-ID" sz="2400" i="1"/>
              <a:t>NGALAM DONYA</a:t>
            </a:r>
            <a:r>
              <a:rPr lang="id-ID" sz="2400"/>
              <a:t>)</a:t>
            </a:r>
          </a:p>
          <a:p>
            <a:r>
              <a:rPr lang="id-ID" sz="2400"/>
              <a:t>HANYA ADA SATU TUHAN (</a:t>
            </a:r>
            <a:r>
              <a:rPr lang="id-ID" sz="2400" i="1"/>
              <a:t>ENGKANG MAHA ESA</a:t>
            </a:r>
            <a:r>
              <a:rPr lang="id-ID" sz="2400"/>
              <a:t>)</a:t>
            </a:r>
            <a:endParaRPr lang="en-US" sz="2400"/>
          </a:p>
          <a:p>
            <a:pPr lvl="0"/>
            <a:r>
              <a:rPr lang="id-ID" sz="2400"/>
              <a:t>SEGALA TINDAKAN DIAWALI DENGAN MENYEBUT NAMA ALLAH, DAN “BISMILLAH” DIUCAPKAN ATAU DIBISIKKAN TAK TERBILANG SERINGNYA, YAITU SAAT MENGAWALI SUATU USAHA BESAR MAUPUN KECIL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3438" y="1142984"/>
            <a:ext cx="4500562" cy="5715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i="1"/>
              <a:t> </a:t>
            </a:r>
            <a:r>
              <a:rPr lang="id-ID" sz="2000" i="1"/>
              <a:t>KANJENG NABI MUHAMMAD INGKANG </a:t>
            </a:r>
            <a:r>
              <a:rPr lang="en-US" sz="2000" i="1"/>
              <a:t> </a:t>
            </a:r>
            <a:r>
              <a:rPr lang="id-ID" sz="2000" i="1"/>
              <a:t>SUMARE ING SITI MEDINAH</a:t>
            </a:r>
            <a:r>
              <a:rPr lang="id-ID" sz="2000"/>
              <a:t> (RAJA NABI MUHAMMAD YANG DIMAKAMKAN DI MEDINAH)</a:t>
            </a:r>
          </a:p>
          <a:p>
            <a:pPr>
              <a:buFont typeface="Arial" pitchFamily="34" charset="0"/>
              <a:buChar char="•"/>
            </a:pPr>
            <a:r>
              <a:rPr lang="en-US" sz="2000" i="1"/>
              <a:t> </a:t>
            </a:r>
            <a:r>
              <a:rPr lang="id-ID" sz="2000" i="1"/>
              <a:t>SERAT AMBYA</a:t>
            </a:r>
            <a:r>
              <a:rPr lang="id-ID" sz="2000"/>
              <a:t>: BUKU CERITA DARI NABI ADAM S.D. NABI MUHAMMAD (KATA </a:t>
            </a:r>
            <a:r>
              <a:rPr lang="id-ID" sz="2000" i="1"/>
              <a:t>AMBYA</a:t>
            </a:r>
            <a:r>
              <a:rPr lang="id-ID" sz="2000"/>
              <a:t> DARI BAHASA ARAB BENTUK JAMAK DARI KATA NABI)</a:t>
            </a:r>
            <a:endParaRPr lang="en-US" sz="2000"/>
          </a:p>
          <a:p>
            <a:pPr lvl="0">
              <a:buFont typeface="Arial" pitchFamily="34" charset="0"/>
              <a:buChar char="•"/>
            </a:pPr>
            <a:r>
              <a:rPr lang="en-US" sz="2000" i="1"/>
              <a:t> </a:t>
            </a:r>
            <a:r>
              <a:rPr lang="id-ID" sz="2000" i="1"/>
              <a:t>SERAT MUHAMMAD</a:t>
            </a:r>
            <a:r>
              <a:rPr lang="id-ID" sz="2000"/>
              <a:t>: MENGENAI KELAHIRANNYA; PERNIKAHAN DENGAN DEWI NGATIJAH (‘ADIJAH) DI MEKAH; UPACARA PEMOTONGAN RAMBUTNYA; PERANG-PERANGNYA; KENAIKAN NABI MUHAMMAD KE SURGA</a:t>
            </a:r>
          </a:p>
          <a:p>
            <a:pPr>
              <a:buFont typeface="Arial" pitchFamily="34" charset="0"/>
              <a:buChar char="•"/>
            </a:pPr>
            <a:endParaRPr lang="id-ID" sz="24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3438" y="0"/>
            <a:ext cx="4500562" cy="1143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KEYAKINAN AGAMI JAWI AKAN ADANYA </a:t>
            </a:r>
            <a:br>
              <a: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NABI MUHAMMAD DAN PARA NABI LAINNYA</a:t>
            </a:r>
          </a:p>
        </p:txBody>
      </p:sp>
    </p:spTree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00562" cy="11430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id-ID" sz="2400">
                <a:solidFill>
                  <a:schemeClr val="bg1"/>
                </a:solidFill>
              </a:rPr>
              <a:t>KEYAKINAN AGAMI JAWI KEPADA ORANG KERAMAT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4500562" cy="5715016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id-ID" sz="2400" i="1">
                <a:solidFill>
                  <a:schemeClr val="bg1"/>
                </a:solidFill>
              </a:rPr>
              <a:t>WALI SANGA</a:t>
            </a:r>
            <a:r>
              <a:rPr lang="id-ID" sz="2400">
                <a:solidFill>
                  <a:schemeClr val="bg1"/>
                </a:solidFill>
              </a:rPr>
              <a:t>, TOKOH-TOKOH PENYEBAR AGAMA ISLAM BERSIFAT SETENGAH HISTORIS (ABAD 17)</a:t>
            </a:r>
          </a:p>
          <a:p>
            <a:pPr>
              <a:buNone/>
            </a:pPr>
            <a:endParaRPr lang="id-ID"/>
          </a:p>
          <a:p>
            <a:endParaRPr lang="id-ID"/>
          </a:p>
          <a:p>
            <a:endParaRPr lang="id-ID"/>
          </a:p>
        </p:txBody>
      </p:sp>
      <p:pic>
        <p:nvPicPr>
          <p:cNvPr id="5" name="Picture 4" descr="walisongolengka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2786058"/>
            <a:ext cx="3097552" cy="377750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00562" y="0"/>
            <a:ext cx="4643438" cy="11429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KEYAKINAN AGAMI JAWI AKAN </a:t>
            </a:r>
            <a:br>
              <a: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DEWA-DEWA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00562" y="1142984"/>
            <a:ext cx="4643438" cy="29289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BATHARA GURU (SANG GURU)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BATHARA GIRINATA (DEWA GUNUNG)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pres?slideindex=1&amp;slidetitle="/>
              </a:rPr>
              <a:t>BANYAK DEWA</a:t>
            </a: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pres?slideindex=1&amp;slidetitle="/>
              </a:rPr>
              <a:t>DEWI SRI</a:t>
            </a: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 action="ppaction://hlinkpres?slideindex=1&amp;slidetitle="/>
              </a:rPr>
              <a:t>BATHARA KALA</a:t>
            </a: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00562" y="4071942"/>
            <a:ext cx="4643438" cy="92869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KEYAKINAN AGAMI JAWI KEPADA KEMATIAN DAN ALAM BAKA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00562" y="5000636"/>
            <a:ext cx="4643438" cy="18573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SWARGA - NERAKA</a:t>
            </a:r>
          </a:p>
        </p:txBody>
      </p:sp>
    </p:spTree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d-ID" sz="2800">
                <a:solidFill>
                  <a:schemeClr val="bg1"/>
                </a:solidFill>
              </a:rPr>
              <a:t>ROH NENEK MOYANG DAN PENJAGA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4572000" cy="607220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id-ID" sz="2400" i="1"/>
              <a:t>ARWAH LELUHUR</a:t>
            </a:r>
          </a:p>
          <a:p>
            <a:r>
              <a:rPr lang="id-ID" sz="2400" i="1"/>
              <a:t>DHANYANG</a:t>
            </a:r>
            <a:r>
              <a:rPr lang="id-ID" sz="2400"/>
              <a:t>: ROH YANG MENJAGA DAN MENGAWASI SELURUH MASYARAKAT DESA, DUKUH, ATAU KAMPUNG. </a:t>
            </a:r>
          </a:p>
          <a:p>
            <a:r>
              <a:rPr lang="id-ID" sz="2400" i="1"/>
              <a:t>BAHUREKSA</a:t>
            </a:r>
            <a:r>
              <a:rPr lang="id-ID" sz="2400"/>
              <a:t>: PENJAGA TEMPAT-TEMPAT TERTENTU SEPERTI BANGUNAN UMUM, SUMUR TUA, TEMPAT TERTENTU DI HUTAN, TIKUNGAN SEBUAH SUNGAI, POHON BERINGIN TUA, GUA DSB. </a:t>
            </a:r>
            <a:endParaRPr lang="en-US" sz="2400"/>
          </a:p>
          <a:p>
            <a:pPr lvl="0"/>
            <a:r>
              <a:rPr lang="id-ID" sz="2400" i="1"/>
              <a:t>SING NGEMONG</a:t>
            </a:r>
            <a:r>
              <a:rPr lang="id-ID" sz="2400"/>
              <a:t>: ROH YANG MENJAGA KESEJAHTERAAN SESEORANG, YAITU SAUDARA KEMBAR DARI JIWA SESEORANG</a:t>
            </a:r>
            <a:endParaRPr lang="en-US" sz="2400"/>
          </a:p>
          <a:p>
            <a:r>
              <a:rPr lang="id-ID" sz="2400" i="1">
                <a:hlinkClick r:id="rId2" action="ppaction://hlinkpres?slideindex=1&amp;slidetitle="/>
              </a:rPr>
              <a:t>WIDADARI</a:t>
            </a:r>
            <a:r>
              <a:rPr lang="id-ID" sz="2400"/>
              <a:t>: GADIS-GADIS CANTIK YANG TEMPATNYA DI LANGIT DAN YANG HANYA BERBUAT BAIK-BAIK SAJA KEPADA MANUSIA</a:t>
            </a:r>
            <a:endParaRPr lang="en-US" sz="24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785794"/>
            <a:ext cx="4572000" cy="60722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400"/>
              <a:t>ROH YANG BAIK YANG MENUNTUT BALAS BUDI ATAS PERTOLONGAN DAN KEUNTUNGAN YANG DIBERIKAN KEPADA MANUSIA, CONTOH </a:t>
            </a:r>
            <a:r>
              <a:rPr lang="id-ID" sz="2400" i="1"/>
              <a:t>THUYUL</a:t>
            </a:r>
            <a:endParaRPr lang="en-US" sz="2400" i="1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400"/>
              <a:t>ORANG YANG MEMELIHARA</a:t>
            </a:r>
            <a:r>
              <a:rPr lang="id-ID" sz="2400" i="1"/>
              <a:t>THUYUL,</a:t>
            </a:r>
            <a:r>
              <a:rPr lang="id-ID" sz="2400"/>
              <a:t>HARUS RELA SUATU WAKTU AKAN KEHILANGAN ANGGOTA KELUARGANYA, ATAU TIDAK AKAN HIDUP LAMA, TIDAK AKAN MATI DALAM KEADAAN TENANG DAN DAMAI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400"/>
              <a:t>ORANG JAWA YANG KAYA DENGAN TIBA-TIBA, BISA DITUDUH MEMELIHARA </a:t>
            </a:r>
            <a:r>
              <a:rPr lang="id-ID" sz="2400" i="1"/>
              <a:t>THUYUL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24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d-ID" sz="3600">
                <a:solidFill>
                  <a:schemeClr val="bg1"/>
                </a:solidFill>
              </a:rPr>
              <a:t>KEYAKINAN AGAMI JAWI KEPADA KEMATIAN DAN ALAM BAKA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5500694" cy="5500702"/>
          </a:xfr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r>
              <a:rPr lang="id-ID"/>
              <a:t>SWARGA - NERAKA</a:t>
            </a:r>
          </a:p>
        </p:txBody>
      </p:sp>
      <p:pic>
        <p:nvPicPr>
          <p:cNvPr id="1027" name="Picture 3" descr="E:\DATA\DATA FOTO\Wayang beber wonosari from gayuh\topik\Untitled-26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1639" t="26471" r="9669" b="10294"/>
          <a:stretch>
            <a:fillRect/>
          </a:stretch>
        </p:blipFill>
        <p:spPr bwMode="auto">
          <a:xfrm>
            <a:off x="5438962" y="1357298"/>
            <a:ext cx="3705038" cy="5500702"/>
          </a:xfrm>
          <a:prstGeom prst="rect">
            <a:avLst/>
          </a:prstGeom>
          <a:noFill/>
        </p:spPr>
      </p:pic>
      <p:pic>
        <p:nvPicPr>
          <p:cNvPr id="1028" name="Picture 4" descr="D:\z gambar\gbr pleiades\A9g26jMCAAANG4s.jpg large.jpg"/>
          <p:cNvPicPr>
            <a:picLocks noChangeAspect="1" noChangeArrowheads="1"/>
          </p:cNvPicPr>
          <p:nvPr/>
        </p:nvPicPr>
        <p:blipFill>
          <a:blip r:embed="rId3"/>
          <a:srcRect l="9500" t="5465" r="8000" b="8502"/>
          <a:stretch>
            <a:fillRect/>
          </a:stretch>
        </p:blipFill>
        <p:spPr bwMode="auto">
          <a:xfrm>
            <a:off x="500034" y="1928802"/>
            <a:ext cx="3000396" cy="4636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d-ID" sz="3200">
                <a:solidFill>
                  <a:schemeClr val="bg1"/>
                </a:solidFill>
              </a:rPr>
              <a:t>ROH, JIN, SETAN, DAN RAKSASA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4643438" cy="607220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id-ID"/>
              <a:t>MAHLUK YANG DIANGGAP JAHAT DISEBUT </a:t>
            </a:r>
            <a:r>
              <a:rPr lang="id-ID" i="1"/>
              <a:t>MEMEDI</a:t>
            </a:r>
            <a:r>
              <a:rPr lang="id-ID"/>
              <a:t> (ASAL KATA </a:t>
            </a:r>
            <a:r>
              <a:rPr lang="id-ID" i="1"/>
              <a:t>WEDI</a:t>
            </a:r>
            <a:r>
              <a:rPr lang="id-ID"/>
              <a:t>=TAKUT, ARTINYA YANG MENAKUTI ORANG)</a:t>
            </a:r>
          </a:p>
          <a:p>
            <a:r>
              <a:rPr lang="id-ID" i="1"/>
              <a:t>DENAWA </a:t>
            </a:r>
            <a:r>
              <a:rPr lang="id-ID"/>
              <a:t>(BHS KROMO) ATAU </a:t>
            </a:r>
            <a:r>
              <a:rPr lang="id-ID" i="1">
                <a:hlinkClick r:id="rId3" action="ppaction://hlinkpres?slideindex=1&amp;slidetitle="/>
              </a:rPr>
              <a:t>BUTO</a:t>
            </a:r>
            <a:r>
              <a:rPr lang="id-ID"/>
              <a:t> (BHS NGOKO) ADALAH RAKSASA.</a:t>
            </a:r>
          </a:p>
          <a:p>
            <a:r>
              <a:rPr lang="id-ID" i="1"/>
              <a:t>SETAN DHARAT</a:t>
            </a:r>
            <a:r>
              <a:rPr lang="id-ID"/>
              <a:t>, </a:t>
            </a:r>
            <a:r>
              <a:rPr lang="id-ID" i="1"/>
              <a:t>SETAN BISU</a:t>
            </a:r>
            <a:r>
              <a:rPr lang="id-ID"/>
              <a:t>, </a:t>
            </a:r>
            <a:r>
              <a:rPr lang="id-ID" i="1"/>
              <a:t>SETAN MBELIS</a:t>
            </a:r>
            <a:r>
              <a:rPr lang="id-ID"/>
              <a:t>: BERJENIS KELAMIN PRIA BERMUKA BURUK</a:t>
            </a:r>
            <a:endParaRPr lang="en-US"/>
          </a:p>
          <a:p>
            <a:pPr lvl="0">
              <a:defRPr/>
            </a:pPr>
            <a:r>
              <a:rPr lang="id-ID" i="1">
                <a:hlinkClick r:id="rId4" action="ppaction://hlinkpres?slideindex=1&amp;slidetitle="/>
              </a:rPr>
              <a:t>WÉWÉ</a:t>
            </a:r>
            <a:r>
              <a:rPr lang="id-ID"/>
              <a:t>: SETAN WANITA YANG JELEK SEKALI</a:t>
            </a:r>
          </a:p>
          <a:p>
            <a:pPr lvl="0">
              <a:defRPr/>
            </a:pPr>
            <a:r>
              <a:rPr lang="id-ID" i="1">
                <a:hlinkClick r:id="rId5" action="ppaction://hlinkpres?slideindex=1&amp;slidetitle="/>
              </a:rPr>
              <a:t>KUNTILANAK</a:t>
            </a:r>
            <a:r>
              <a:rPr lang="id-ID"/>
              <a:t>: SETAN WANITA YANG CANTIK RUPAWAN, MENAMPAKKAN DIRI DI JALAN YANG SUNYI DALAM KEADAAN TELANJANG BULAT UNTUK MENCARI MANGSA PRIA YANG BERJALAN SENDIRI</a:t>
            </a:r>
            <a:endParaRPr lang="en-US"/>
          </a:p>
          <a:p>
            <a:pPr>
              <a:defRPr/>
            </a:pPr>
            <a:r>
              <a:rPr lang="id-ID" i="1">
                <a:hlinkClick r:id="rId6" action="ppaction://hlinkfile"/>
              </a:rPr>
              <a:t>SUNDEL BOLONG</a:t>
            </a:r>
            <a:r>
              <a:rPr lang="id-ID" i="1"/>
              <a:t> </a:t>
            </a:r>
            <a:r>
              <a:rPr lang="id-ID"/>
              <a:t>: SEORANG WANITA TUNASUSILA YANG CANTIK, YANG TERNYATA PUNGGUNGNYA BERLUBANG</a:t>
            </a:r>
          </a:p>
          <a:p>
            <a:pPr>
              <a:buNone/>
            </a:pPr>
            <a:endParaRPr lang="id-ID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3438" y="785794"/>
            <a:ext cx="4500562" cy="60722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3200" i="1">
                <a:hlinkClick r:id="rId7" action="ppaction://hlinkpres?slideindex=1&amp;slidetitle="/>
              </a:rPr>
              <a:t>THUYUL</a:t>
            </a:r>
            <a:r>
              <a:rPr lang="id-ID" sz="3200"/>
              <a:t>: SETAN YANG MENYERUPAI ANAK KECIL ATAU ORANG KERDIL (DAPAT MEMBUAT ORANG KAYA)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3200" i="1"/>
              <a:t>SETAN GUNDHUL</a:t>
            </a:r>
            <a:r>
              <a:rPr lang="id-ID" sz="3200"/>
              <a:t>: DIGAMBARKAN SEBAGAI ANAK KECIL YANG NAKAL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3200" i="1">
                <a:hlinkClick r:id="rId8" action="ppaction://hlinkpres?slideindex=1&amp;slidetitle="/>
              </a:rPr>
              <a:t>BANASPATI</a:t>
            </a:r>
            <a:r>
              <a:rPr lang="id-ID" sz="3200"/>
              <a:t>: RAKSASA YANG MEMUTAHKAN API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3200" i="1"/>
              <a:t>SETAN USUS</a:t>
            </a:r>
            <a:r>
              <a:rPr lang="id-ID" sz="3200"/>
              <a:t>: BERLUBANG PERUTNYA SEHINGGA KELUAR ISI PERUTNYA</a:t>
            </a:r>
            <a:endParaRPr lang="en-US" sz="320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3200" i="1">
                <a:hlinkClick r:id="rId9" action="ppaction://hlinkpres?slideindex=1&amp;slidetitle="/>
              </a:rPr>
              <a:t>PERI</a:t>
            </a:r>
            <a:r>
              <a:rPr lang="id-ID" sz="3200"/>
              <a:t>: WANITA BERKAKI KUDA</a:t>
            </a:r>
            <a:endParaRPr lang="en-US" sz="320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3200" i="1">
                <a:hlinkClick r:id="rId10" action="ppaction://hlinkpres?slideindex=1&amp;slidetitle="/>
              </a:rPr>
              <a:t>NYAI BLORONG</a:t>
            </a:r>
            <a:r>
              <a:rPr lang="id-ID" sz="3200"/>
              <a:t>: WANITA DENGAN TUBUH BAGIAN ATAS SEPERTI MANUSIA DAN BAGIAN BAWAH SEPERTI ULAR (DAPAT MEMBUAT ORANG KAYA)</a:t>
            </a:r>
            <a:endParaRPr lang="en-US" sz="320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3200" i="1"/>
              <a:t>KI BLORONG</a:t>
            </a:r>
            <a:r>
              <a:rPr lang="id-ID" sz="3200"/>
              <a:t>: PRIA DENGAN TUBUH BAGIAN ATAS SEPERTI MANUSIA DAN TUBUH BAWAH SEPERTI ULAR (DAPAT MEMBUAT ORANG KAYA)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d-ID" sz="3200"/>
          </a:p>
        </p:txBody>
      </p:sp>
    </p:spTree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643438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lvl="0">
              <a:defRPr/>
            </a:pPr>
            <a:r>
              <a:rPr lang="id-ID" sz="2800" i="1">
                <a:hlinkClick r:id="rId2" action="ppaction://hlinkpres?slideindex=1&amp;slidetitle="/>
              </a:rPr>
              <a:t>JERANGKONG</a:t>
            </a:r>
            <a:r>
              <a:rPr lang="id-ID" sz="2800"/>
              <a:t>: SETAN KERANGKA MANUSIA</a:t>
            </a:r>
          </a:p>
          <a:p>
            <a:pPr lvl="0">
              <a:defRPr/>
            </a:pPr>
            <a:r>
              <a:rPr lang="id-ID" sz="2800" i="1">
                <a:hlinkClick r:id="rId3" action="ppaction://hlinkpres?slideindex=1&amp;slidetitle="/>
              </a:rPr>
              <a:t>THÈKTHÈKAN</a:t>
            </a:r>
            <a:r>
              <a:rPr lang="id-ID" sz="2800"/>
              <a:t>: SETAN YANG TULANG-TULANGNYA SEAKAN-AKAN LEPAS SEHINGGA MENGELUARKAN BUNYI NYARING BILA BERJALAN</a:t>
            </a:r>
            <a:endParaRPr lang="en-US" sz="2800"/>
          </a:p>
          <a:p>
            <a:r>
              <a:rPr lang="id-ID" sz="2800" i="1"/>
              <a:t>WEDON</a:t>
            </a:r>
            <a:r>
              <a:rPr lang="id-ID" sz="2800"/>
              <a:t>: BAYANGAN PUTIH YANG DAPAT BERGERAK </a:t>
            </a:r>
          </a:p>
          <a:p>
            <a:r>
              <a:rPr lang="id-ID" sz="2800" i="1"/>
              <a:t>KEMAMANG</a:t>
            </a:r>
            <a:r>
              <a:rPr lang="id-ID" sz="2800"/>
              <a:t>: SETAN PERCIKAN API</a:t>
            </a:r>
          </a:p>
          <a:p>
            <a:r>
              <a:rPr lang="id-ID" sz="2800" i="1"/>
              <a:t>LAMPOR</a:t>
            </a:r>
            <a:r>
              <a:rPr lang="id-ID" sz="2800"/>
              <a:t>: BENDA TERBANG YANG MENYEBABKAN TAUFAN</a:t>
            </a:r>
          </a:p>
          <a:p>
            <a:r>
              <a:rPr lang="id-ID" sz="2800" i="1">
                <a:hlinkClick r:id="rId4" action="ppaction://hlinkfile"/>
              </a:rPr>
              <a:t>MACAN GADHUNGAN</a:t>
            </a:r>
            <a:r>
              <a:rPr lang="id-ID" sz="2800"/>
              <a:t>: SIANG HARI MANUSIA BIASA PADA MALAM HARI BERGANTI RUPA (HARIMAU JADI-JADIAN)</a:t>
            </a:r>
            <a:endParaRPr lang="id-ID" sz="2800" i="1"/>
          </a:p>
          <a:p>
            <a:endParaRPr lang="id-ID" sz="28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3438" y="0"/>
            <a:ext cx="4500562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800" i="1"/>
              <a:t> 	</a:t>
            </a:r>
            <a:r>
              <a:rPr lang="id-ID" sz="2800" i="1"/>
              <a:t>BLOWONG</a:t>
            </a:r>
            <a:r>
              <a:rPr lang="id-ID" sz="2800"/>
              <a:t>: ANJING ATAU </a:t>
            </a:r>
            <a:r>
              <a:rPr lang="en-US" sz="2800"/>
              <a:t>	</a:t>
            </a:r>
            <a:r>
              <a:rPr lang="id-ID" sz="2800"/>
              <a:t>BUAYA JADI-JADIAN </a:t>
            </a:r>
            <a:r>
              <a:rPr lang="en-US" sz="2800"/>
              <a:t>	</a:t>
            </a:r>
            <a:r>
              <a:rPr lang="id-ID" sz="2800"/>
              <a:t>YANG MENAMPAKKA</a:t>
            </a:r>
            <a:r>
              <a:rPr lang="en-US" sz="2800"/>
              <a:t>N </a:t>
            </a:r>
            <a:r>
              <a:rPr lang="id-ID" sz="2800"/>
              <a:t>DIRI</a:t>
            </a:r>
            <a:r>
              <a:rPr lang="en-US" sz="2800"/>
              <a:t>	</a:t>
            </a:r>
            <a:r>
              <a:rPr lang="id-ID" sz="2800"/>
              <a:t>PADA MALAM</a:t>
            </a:r>
            <a:r>
              <a:rPr lang="en-US" sz="2800"/>
              <a:t>-</a:t>
            </a:r>
            <a:r>
              <a:rPr lang="id-ID" sz="2800"/>
              <a:t>MALAM </a:t>
            </a:r>
            <a:r>
              <a:rPr lang="en-US" sz="2800"/>
              <a:t>	</a:t>
            </a:r>
            <a:r>
              <a:rPr lang="id-ID" sz="2800"/>
              <a:t>TERTENTU</a:t>
            </a:r>
            <a:endParaRPr lang="en-US" sz="280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800" i="1"/>
              <a:t>KESURUPAN</a:t>
            </a:r>
            <a:r>
              <a:rPr lang="id-ID" sz="2800"/>
              <a:t>: SETAN MASUK KE DALAM TUBUH MANUSIA DAPAT DISEMBUHKAN OLEH </a:t>
            </a:r>
            <a:r>
              <a:rPr lang="id-ID" sz="2800" i="1"/>
              <a:t>DUKUN PREWANGAN</a:t>
            </a:r>
            <a:r>
              <a:rPr lang="id-ID" sz="2800"/>
              <a:t>, SEORANG SAMAN, ATAU SEORANG DUKUN BIASA. SETAN MASUK LEWAT UBUN-UBUN, DAN TELAPAK KAKI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800" i="1"/>
              <a:t>MÈGLÈNG</a:t>
            </a:r>
            <a:r>
              <a:rPr lang="id-ID" sz="2800"/>
              <a:t>: POHON YANG TIBA-TIBA MELENGKUNG KE BAWAH</a:t>
            </a:r>
          </a:p>
          <a:p>
            <a:pPr>
              <a:buFont typeface="Arial" pitchFamily="34" charset="0"/>
              <a:buChar char="•"/>
            </a:pPr>
            <a:endParaRPr lang="id-ID" sz="2800"/>
          </a:p>
        </p:txBody>
      </p:sp>
    </p:spTree>
  </p:cSld>
  <p:clrMapOvr>
    <a:masterClrMapping/>
  </p:clrMapOvr>
  <p:transition>
    <p:cover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880</Words>
  <Application>Microsoft Office PowerPoint</Application>
  <PresentationFormat>On-screen Show (4:3)</PresentationFormat>
  <Paragraphs>106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Bernard MT Condensed</vt:lpstr>
      <vt:lpstr>Calibri</vt:lpstr>
      <vt:lpstr>Office Theme</vt:lpstr>
      <vt:lpstr>MATERI AJAR KEBUDAYAAN JAWA PERTEMUAN 3</vt:lpstr>
      <vt:lpstr>I. PENDAHULUAN</vt:lpstr>
      <vt:lpstr>PowerPoint Presentation</vt:lpstr>
      <vt:lpstr>KONSEP AGAMI JAWI MENGENAI TUHAN YANG MAHA ESA</vt:lpstr>
      <vt:lpstr>KEYAKINAN AGAMI JAWI KEPADA ORANG KERAMAT</vt:lpstr>
      <vt:lpstr>ROH NENEK MOYANG DAN PENJAGA</vt:lpstr>
      <vt:lpstr>KEYAKINAN AGAMI JAWI KEPADA KEMATIAN DAN ALAM BAKA</vt:lpstr>
      <vt:lpstr>ROH, JIN, SETAN, DAN RAKSASA</vt:lpstr>
      <vt:lpstr>PowerPoint Presentation</vt:lpstr>
      <vt:lpstr>A. KESIMPULAN B. SARAN</vt:lpstr>
      <vt:lpstr>KEPUSTAKAAN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 ORANG JAWA</dc:title>
  <dc:creator>Rohmanu</dc:creator>
  <cp:lastModifiedBy>Asus</cp:lastModifiedBy>
  <cp:revision>129</cp:revision>
  <dcterms:created xsi:type="dcterms:W3CDTF">2013-02-26T23:25:22Z</dcterms:created>
  <dcterms:modified xsi:type="dcterms:W3CDTF">2018-08-09T02:26:45Z</dcterms:modified>
</cp:coreProperties>
</file>