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76" r:id="rId3"/>
    <p:sldId id="277" r:id="rId4"/>
    <p:sldId id="281" r:id="rId5"/>
    <p:sldId id="282" r:id="rId6"/>
    <p:sldId id="274" r:id="rId7"/>
    <p:sldId id="278" r:id="rId8"/>
    <p:sldId id="279" r:id="rId9"/>
    <p:sldId id="273" r:id="rId10"/>
    <p:sldId id="257" r:id="rId11"/>
    <p:sldId id="261" r:id="rId12"/>
    <p:sldId id="283" r:id="rId13"/>
    <p:sldId id="266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96" autoAdjust="0"/>
    <p:restoredTop sz="94660"/>
  </p:normalViewPr>
  <p:slideViewPr>
    <p:cSldViewPr>
      <p:cViewPr varScale="1">
        <p:scale>
          <a:sx n="68" d="100"/>
          <a:sy n="68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4BF16-1E73-45E9-B9F3-C3F9C5FB4C32}" type="datetimeFigureOut">
              <a:rPr lang="id-ID" smtClean="0"/>
              <a:pPr/>
              <a:t>14/08/2018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A9BD9-2199-4DFD-B24D-FB8F4DAFE56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EF37-C9DC-4AE3-A903-8A8DC6F987A8}" type="datetimeFigureOut">
              <a:rPr lang="id-ID" smtClean="0"/>
              <a:pPr/>
              <a:t>14/08/2018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2652-9A0C-4153-8DFA-8D2E26C6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EF37-C9DC-4AE3-A903-8A8DC6F987A8}" type="datetimeFigureOut">
              <a:rPr lang="id-ID" smtClean="0"/>
              <a:pPr/>
              <a:t>14/08/2018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2652-9A0C-4153-8DFA-8D2E26C6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EF37-C9DC-4AE3-A903-8A8DC6F987A8}" type="datetimeFigureOut">
              <a:rPr lang="id-ID" smtClean="0"/>
              <a:pPr/>
              <a:t>14/08/2018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2652-9A0C-4153-8DFA-8D2E26C6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EF37-C9DC-4AE3-A903-8A8DC6F987A8}" type="datetimeFigureOut">
              <a:rPr lang="id-ID" smtClean="0"/>
              <a:pPr/>
              <a:t>14/08/2018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2652-9A0C-4153-8DFA-8D2E26C6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EF37-C9DC-4AE3-A903-8A8DC6F987A8}" type="datetimeFigureOut">
              <a:rPr lang="id-ID" smtClean="0"/>
              <a:pPr/>
              <a:t>14/08/2018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2652-9A0C-4153-8DFA-8D2E26C6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EF37-C9DC-4AE3-A903-8A8DC6F987A8}" type="datetimeFigureOut">
              <a:rPr lang="id-ID" smtClean="0"/>
              <a:pPr/>
              <a:t>14/08/2018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2652-9A0C-4153-8DFA-8D2E26C6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EF37-C9DC-4AE3-A903-8A8DC6F987A8}" type="datetimeFigureOut">
              <a:rPr lang="id-ID" smtClean="0"/>
              <a:pPr/>
              <a:t>14/08/2018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2652-9A0C-4153-8DFA-8D2E26C6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EF37-C9DC-4AE3-A903-8A8DC6F987A8}" type="datetimeFigureOut">
              <a:rPr lang="id-ID" smtClean="0"/>
              <a:pPr/>
              <a:t>14/08/2018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2652-9A0C-4153-8DFA-8D2E26C6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EF37-C9DC-4AE3-A903-8A8DC6F987A8}" type="datetimeFigureOut">
              <a:rPr lang="id-ID" smtClean="0"/>
              <a:pPr/>
              <a:t>14/08/2018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2652-9A0C-4153-8DFA-8D2E26C6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EF37-C9DC-4AE3-A903-8A8DC6F987A8}" type="datetimeFigureOut">
              <a:rPr lang="id-ID" smtClean="0"/>
              <a:pPr/>
              <a:t>14/08/2018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2652-9A0C-4153-8DFA-8D2E26C6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EF37-C9DC-4AE3-A903-8A8DC6F987A8}" type="datetimeFigureOut">
              <a:rPr lang="id-ID" smtClean="0"/>
              <a:pPr/>
              <a:t>14/08/2018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2652-9A0C-4153-8DFA-8D2E26C6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8EF37-C9DC-4AE3-A903-8A8DC6F987A8}" type="datetimeFigureOut">
              <a:rPr lang="id-ID" smtClean="0"/>
              <a:pPr/>
              <a:t>14/08/2018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52652-9A0C-4153-8DFA-8D2E26C6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SURABAYA%20dan%20JOMBANG.pptx" TargetMode="External"/><Relationship Id="rId13" Type="http://schemas.openxmlformats.org/officeDocument/2006/relationships/hyperlink" Target="BUDAYA%20SEBAGAI%20SUMBER%20INSPIRASI.pptx" TargetMode="External"/><Relationship Id="rId18" Type="http://schemas.openxmlformats.org/officeDocument/2006/relationships/image" Target="../media/image11.jpeg"/><Relationship Id="rId3" Type="http://schemas.openxmlformats.org/officeDocument/2006/relationships/image" Target="../media/image7.jpeg"/><Relationship Id="rId21" Type="http://schemas.openxmlformats.org/officeDocument/2006/relationships/image" Target="../media/image14.jpeg"/><Relationship Id="rId7" Type="http://schemas.openxmlformats.org/officeDocument/2006/relationships/hyperlink" Target="DEMAK.pptx" TargetMode="External"/><Relationship Id="rId12" Type="http://schemas.openxmlformats.org/officeDocument/2006/relationships/hyperlink" Target="SURAKARTA.pptx" TargetMode="External"/><Relationship Id="rId17" Type="http://schemas.openxmlformats.org/officeDocument/2006/relationships/image" Target="../media/image10.jpeg"/><Relationship Id="rId2" Type="http://schemas.openxmlformats.org/officeDocument/2006/relationships/image" Target="../media/image5.jpeg"/><Relationship Id="rId16" Type="http://schemas.openxmlformats.org/officeDocument/2006/relationships/image" Target="../media/image9.jpe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PESISIR%20UTARA.pptx" TargetMode="External"/><Relationship Id="rId11" Type="http://schemas.openxmlformats.org/officeDocument/2006/relationships/hyperlink" Target="BANYUMAS.pptx" TargetMode="External"/><Relationship Id="rId5" Type="http://schemas.openxmlformats.org/officeDocument/2006/relationships/hyperlink" Target="KUDUS.pptx" TargetMode="External"/><Relationship Id="rId15" Type="http://schemas.openxmlformats.org/officeDocument/2006/relationships/image" Target="../media/image8.jpeg"/><Relationship Id="rId23" Type="http://schemas.openxmlformats.org/officeDocument/2006/relationships/image" Target="../media/image16.jpeg"/><Relationship Id="rId10" Type="http://schemas.openxmlformats.org/officeDocument/2006/relationships/hyperlink" Target="HIBURAN%20ORANG%20JAWA%20KOTA.pptx" TargetMode="External"/><Relationship Id="rId19" Type="http://schemas.openxmlformats.org/officeDocument/2006/relationships/image" Target="../media/image12.jpeg"/><Relationship Id="rId4" Type="http://schemas.openxmlformats.org/officeDocument/2006/relationships/hyperlink" Target="YOGYAKARTA.pptx" TargetMode="External"/><Relationship Id="rId9" Type="http://schemas.openxmlformats.org/officeDocument/2006/relationships/hyperlink" Target="BANYUWANGI.pptx" TargetMode="External"/><Relationship Id="rId14" Type="http://schemas.openxmlformats.org/officeDocument/2006/relationships/hyperlink" Target="BUDAYA%20JAWA%20DI%20JAKARTA.pptx" TargetMode="External"/><Relationship Id="rId2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Tante%20Lien%20-%20Ajoen%20Ajoen%20-.wmv" TargetMode="External"/><Relationship Id="rId3" Type="http://schemas.openxmlformats.org/officeDocument/2006/relationships/hyperlink" Target="Kuda%20Kepang%20-%20Malaysian%20Night%20Minnesota%202012%20-.flv" TargetMode="External"/><Relationship Id="rId7" Type="http://schemas.openxmlformats.org/officeDocument/2006/relationships/hyperlink" Target="Tante%20Lien%20-%20Sastro%20Koro%20-%20.wmv" TargetMode="External"/><Relationship Id="rId2" Type="http://schemas.openxmlformats.org/officeDocument/2006/relationships/hyperlink" Target="Reog%20Ponorogo%20Malaysia%20-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Tante%20Lien%20-%20Meis%20Suleika%20-%20.wmv" TargetMode="External"/><Relationship Id="rId5" Type="http://schemas.openxmlformats.org/officeDocument/2006/relationships/hyperlink" Target="Golek%20Sukarena%20-.flv" TargetMode="External"/><Relationship Id="rId10" Type="http://schemas.openxmlformats.org/officeDocument/2006/relationships/hyperlink" Target="PAE%20MATJOL%20POP%20JAWA%20SURINAME%20.wmv" TargetMode="External"/><Relationship Id="rId4" Type="http://schemas.openxmlformats.org/officeDocument/2006/relationships/hyperlink" Target="Gamelan%20orchestra%20-.mp4" TargetMode="External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KEBUDAYAAN JAWA\GAMBAR\gambar 2\url.jpeg"/>
          <p:cNvPicPr>
            <a:picLocks noChangeAspect="1" noChangeArrowheads="1"/>
          </p:cNvPicPr>
          <p:nvPr/>
        </p:nvPicPr>
        <p:blipFill>
          <a:blip r:embed="rId2"/>
          <a:srcRect r="13964"/>
          <a:stretch>
            <a:fillRect/>
          </a:stretch>
        </p:blipFill>
        <p:spPr bwMode="auto">
          <a:xfrm>
            <a:off x="0" y="0"/>
            <a:ext cx="9149904" cy="60722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MATERI AJAR KEBUDAYAAN JAWA</a:t>
            </a:r>
            <a:br>
              <a:rPr lang="en-US" b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PERTEMUAN 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28662" y="1928802"/>
          <a:ext cx="73914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chemeClr val="tx1"/>
                          </a:solidFill>
                        </a:rPr>
                        <a:t>PROGRAM STUDI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chemeClr val="tx1"/>
                          </a:solidFill>
                        </a:rPr>
                        <a:t>DESAIN INTERIOR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FAKULTAS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SENI RUPA DAN</a:t>
                      </a:r>
                      <a:r>
                        <a:rPr lang="en-US" baseline="0"/>
                        <a:t> DESAIN</a:t>
                      </a:r>
                    </a:p>
                    <a:p>
                      <a:r>
                        <a:rPr lang="en-US" baseline="0"/>
                        <a:t>UNIVERSITAS SEBELAS MARET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NAMA DOSEN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Dr.</a:t>
                      </a:r>
                      <a:r>
                        <a:rPr lang="en-US" b="1" baseline="0"/>
                        <a:t> RAHMANU WIDAYAT, M.Sn.</a:t>
                      </a:r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19621221 199201 1 001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MATA KULIAH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KEBUDAYAAN</a:t>
                      </a:r>
                      <a:r>
                        <a:rPr lang="en-US" baseline="0"/>
                        <a:t> JAWA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KODE MATA KULIAH/ KELAS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SR2110/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SEMESTER/SKS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III/2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PERTEMUAN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/>
                        <a:t> KONTRAK PERKULIAHAN DAN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baseline="0"/>
                        <a:t>  PENUGASAN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/>
                        <a:t> PENGANTAR KEBUDAYAAN JAWA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 JAWA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303" t="29353" r="3304" b="15942"/>
          <a:stretch>
            <a:fillRect/>
          </a:stretch>
        </p:blipFill>
        <p:spPr>
          <a:xfrm>
            <a:off x="0" y="1785925"/>
            <a:ext cx="9144000" cy="3112851"/>
          </a:xfrm>
        </p:spPr>
      </p:pic>
      <p:pic>
        <p:nvPicPr>
          <p:cNvPr id="41" name="Picture 2" descr="gambar kuno masjid dema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357298"/>
            <a:ext cx="206705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id-ID" sz="3600">
                <a:solidFill>
                  <a:schemeClr val="bg1"/>
                </a:solidFill>
              </a:rPr>
              <a:t>KEBUDAYAAN</a:t>
            </a:r>
            <a:r>
              <a:rPr lang="id-ID" sz="3600"/>
              <a:t> </a:t>
            </a:r>
            <a:r>
              <a:rPr lang="id-ID" sz="3600">
                <a:solidFill>
                  <a:schemeClr val="bg1"/>
                </a:solidFill>
              </a:rPr>
              <a:t>JAWA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4572794" y="4929198"/>
            <a:ext cx="18565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9124" y="60007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>
                <a:hlinkClick r:id="rId4" action="ppaction://hlinkpres?slideindex=1&amp;slidetitle="/>
              </a:rPr>
              <a:t>YOGYAKARTA</a:t>
            </a:r>
            <a:endParaRPr lang="id-ID" b="1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106725" y="2678903"/>
            <a:ext cx="643739" cy="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4999834" y="1785926"/>
            <a:ext cx="1500992" cy="643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43570" y="92867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>
                <a:hlinkClick r:id="rId5" action="ppaction://hlinkpres?slideindex=1&amp;slidetitle="/>
              </a:rPr>
              <a:t>KUDUS</a:t>
            </a:r>
            <a:endParaRPr lang="id-ID" b="1"/>
          </a:p>
        </p:txBody>
      </p:sp>
      <p:sp>
        <p:nvSpPr>
          <p:cNvPr id="14" name="TextBox 13"/>
          <p:cNvSpPr txBox="1"/>
          <p:nvPr/>
        </p:nvSpPr>
        <p:spPr>
          <a:xfrm>
            <a:off x="2857488" y="92867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>
                <a:hlinkClick r:id="rId6" action="ppaction://hlinkpres?slideindex=1&amp;slidetitle="/>
              </a:rPr>
              <a:t>PEMALANG</a:t>
            </a:r>
            <a:endParaRPr lang="id-ID" b="1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4428330" y="2143116"/>
            <a:ext cx="157243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0" y="92867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>
                <a:hlinkClick r:id="rId7" action="ppaction://hlinkpres?slideindex=1&amp;slidetitle="/>
              </a:rPr>
              <a:t>DEMAK</a:t>
            </a:r>
            <a:endParaRPr lang="id-ID" b="1"/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6143636" y="2357430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86578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>
                <a:hlinkClick r:id="rId8" action="ppaction://hlinkpres?slideindex=1&amp;slidetitle="/>
              </a:rPr>
              <a:t>SURABAYA/</a:t>
            </a:r>
          </a:p>
          <a:p>
            <a:r>
              <a:rPr lang="id-ID" b="1">
                <a:hlinkClick r:id="rId8" action="ppaction://hlinkpres?slideindex=1&amp;slidetitle="/>
              </a:rPr>
              <a:t>JOMBANG</a:t>
            </a:r>
            <a:endParaRPr lang="id-ID" b="1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7823223" y="5036355"/>
            <a:ext cx="164228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00926" y="592933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>
                <a:hlinkClick r:id="rId9" action="ppaction://hlinkpres?slideindex=1&amp;slidetitle="/>
              </a:rPr>
              <a:t>BANYUWANGI</a:t>
            </a:r>
            <a:endParaRPr lang="id-ID" b="1"/>
          </a:p>
        </p:txBody>
      </p:sp>
      <p:sp>
        <p:nvSpPr>
          <p:cNvPr id="23" name="TextBox 22"/>
          <p:cNvSpPr txBox="1"/>
          <p:nvPr/>
        </p:nvSpPr>
        <p:spPr>
          <a:xfrm>
            <a:off x="285720" y="4786322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>
                <a:hlinkClick r:id="rId10" action="ppaction://hlinkpres?slideindex=1&amp;slidetitle="/>
              </a:rPr>
              <a:t>HIBURAN/ REKREASI ORANG JAWA DI KOTA</a:t>
            </a:r>
            <a:endParaRPr lang="id-ID" b="1"/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2822563" y="4250537"/>
            <a:ext cx="135652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28926" y="500063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>
                <a:hlinkClick r:id="rId11" action="ppaction://hlinkpres?slideindex=1&amp;slidetitle="/>
              </a:rPr>
              <a:t>BANYUMAS</a:t>
            </a:r>
            <a:endParaRPr lang="id-ID" b="1"/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5180017" y="4393413"/>
            <a:ext cx="121365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643570" y="500063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>
                <a:hlinkClick r:id="rId12" action="ppaction://hlinkpres?slideindex=1&amp;slidetitle="/>
              </a:rPr>
              <a:t>SURAKARTA</a:t>
            </a:r>
            <a:endParaRPr lang="id-ID" b="1"/>
          </a:p>
        </p:txBody>
      </p:sp>
      <p:sp>
        <p:nvSpPr>
          <p:cNvPr id="24" name="TextBox 23"/>
          <p:cNvSpPr txBox="1"/>
          <p:nvPr/>
        </p:nvSpPr>
        <p:spPr>
          <a:xfrm>
            <a:off x="285720" y="5715016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>
                <a:hlinkClick r:id="rId13" action="ppaction://hlinkpres?slideindex=1&amp;slidetitle="/>
              </a:rPr>
              <a:t>MENGADOPSI BUDAYA/ AGAMA</a:t>
            </a:r>
            <a:endParaRPr lang="id-ID" b="1"/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1106463" y="1821645"/>
            <a:ext cx="92948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85786" y="92867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>
                <a:hlinkClick r:id="rId14" action="ppaction://hlinkpres?slideindex=1&amp;slidetitle="/>
              </a:rPr>
              <a:t>JAKARTA</a:t>
            </a:r>
            <a:endParaRPr lang="id-ID" b="1"/>
          </a:p>
        </p:txBody>
      </p:sp>
      <p:pic>
        <p:nvPicPr>
          <p:cNvPr id="1026" name="Picture 2" descr="D:\GAMBAR\GAMBAR\komik jadul\wy-dewi-srikandi.jpg"/>
          <p:cNvPicPr>
            <a:picLocks noChangeAspect="1" noChangeArrowheads="1"/>
          </p:cNvPicPr>
          <p:nvPr/>
        </p:nvPicPr>
        <p:blipFill>
          <a:blip r:embed="rId15" cstate="print">
            <a:grayscl/>
          </a:blip>
          <a:srcRect l="12121" t="8883" r="6061" b="13391"/>
          <a:stretch>
            <a:fillRect/>
          </a:stretch>
        </p:blipFill>
        <p:spPr bwMode="auto">
          <a:xfrm>
            <a:off x="6000760" y="5357826"/>
            <a:ext cx="826621" cy="1071546"/>
          </a:xfrm>
          <a:prstGeom prst="rect">
            <a:avLst/>
          </a:prstGeom>
          <a:noFill/>
        </p:spPr>
      </p:pic>
      <p:pic>
        <p:nvPicPr>
          <p:cNvPr id="33" name="Picture 32" descr="tari-remo001.jpg"/>
          <p:cNvPicPr>
            <a:picLocks noChangeAspect="1"/>
          </p:cNvPicPr>
          <p:nvPr/>
        </p:nvPicPr>
        <p:blipFill>
          <a:blip r:embed="rId16" cstate="print">
            <a:grayscl/>
          </a:blip>
          <a:srcRect l="11444" t="7143" r="13282" b="3571"/>
          <a:stretch>
            <a:fillRect/>
          </a:stretch>
        </p:blipFill>
        <p:spPr>
          <a:xfrm>
            <a:off x="7215206" y="1643050"/>
            <a:ext cx="714379" cy="1050557"/>
          </a:xfrm>
          <a:prstGeom prst="rect">
            <a:avLst/>
          </a:prstGeom>
        </p:spPr>
      </p:pic>
      <p:pic>
        <p:nvPicPr>
          <p:cNvPr id="34" name="Picture 33" descr="Seni_Sintren.jpg"/>
          <p:cNvPicPr>
            <a:picLocks noChangeAspect="1"/>
          </p:cNvPicPr>
          <p:nvPr/>
        </p:nvPicPr>
        <p:blipFill>
          <a:blip r:embed="rId17" cstate="print">
            <a:grayscl/>
          </a:blip>
          <a:stretch>
            <a:fillRect/>
          </a:stretch>
        </p:blipFill>
        <p:spPr>
          <a:xfrm>
            <a:off x="3143240" y="1357298"/>
            <a:ext cx="714380" cy="951731"/>
          </a:xfrm>
          <a:prstGeom prst="rect">
            <a:avLst/>
          </a:prstGeom>
        </p:spPr>
      </p:pic>
      <p:pic>
        <p:nvPicPr>
          <p:cNvPr id="3" name="Picture 2" descr="D:\MATERI KULIAH S1\KUMPULAN POWER POINT\KEBUDAYAAN JAWA\KEBUDAYAAN JAWA\GAMBAR RW\lengger.jpg"/>
          <p:cNvPicPr>
            <a:picLocks noChangeAspect="1" noChangeArrowheads="1"/>
          </p:cNvPicPr>
          <p:nvPr/>
        </p:nvPicPr>
        <p:blipFill>
          <a:blip r:embed="rId18" cstate="print">
            <a:grayscl/>
          </a:blip>
          <a:srcRect b="10937"/>
          <a:stretch>
            <a:fillRect/>
          </a:stretch>
        </p:blipFill>
        <p:spPr bwMode="auto">
          <a:xfrm>
            <a:off x="2928926" y="5357826"/>
            <a:ext cx="1357322" cy="906651"/>
          </a:xfrm>
          <a:prstGeom prst="rect">
            <a:avLst/>
          </a:prstGeom>
          <a:noFill/>
        </p:spPr>
      </p:pic>
      <p:pic>
        <p:nvPicPr>
          <p:cNvPr id="42" name="Picture 4" descr="4_jen_monasa"/>
          <p:cNvPicPr>
            <a:picLocks noChangeAspect="1" noChangeArrowheads="1"/>
          </p:cNvPicPr>
          <p:nvPr/>
        </p:nvPicPr>
        <p:blipFill>
          <a:blip r:embed="rId19">
            <a:grayscl/>
          </a:blip>
          <a:srcRect l="14274" t="3333" r="7143"/>
          <a:stretch>
            <a:fillRect/>
          </a:stretch>
        </p:blipFill>
        <p:spPr>
          <a:xfrm>
            <a:off x="214282" y="1000108"/>
            <a:ext cx="845177" cy="1500198"/>
          </a:xfrm>
          <a:prstGeom prst="rect">
            <a:avLst/>
          </a:prstGeom>
          <a:noFill/>
        </p:spPr>
      </p:pic>
      <p:pic>
        <p:nvPicPr>
          <p:cNvPr id="43" name="Picture 4" descr="D:\MATERI KULIAH S1\KUMPULAN POWER POINT\KEBUDAYAAN JAWA\GAMBAR\logo.png"/>
          <p:cNvPicPr>
            <a:picLocks noChangeAspect="1" noChangeArrowheads="1"/>
          </p:cNvPicPr>
          <p:nvPr/>
        </p:nvPicPr>
        <p:blipFill>
          <a:blip r:embed="rId20" cstate="print">
            <a:grayscl/>
          </a:blip>
          <a:srcRect/>
          <a:stretch>
            <a:fillRect/>
          </a:stretch>
        </p:blipFill>
        <p:spPr bwMode="auto">
          <a:xfrm>
            <a:off x="4643437" y="5000637"/>
            <a:ext cx="827121" cy="1036258"/>
          </a:xfrm>
          <a:prstGeom prst="rect">
            <a:avLst/>
          </a:prstGeom>
          <a:noFill/>
        </p:spPr>
      </p:pic>
      <p:pic>
        <p:nvPicPr>
          <p:cNvPr id="44" name="Picture 2" descr="D:\MATERI KULIAH S1\KUMPULAN POWER POINT\KEBUDAYAAN JAWA\GAMBAR\gambar 4\429px-COLLECTIE_TROPENMUSEUM_Studioportret_van_een_gandrung_danseres_TMnr_10026833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399702" y="4786322"/>
            <a:ext cx="856138" cy="1194852"/>
          </a:xfrm>
          <a:prstGeom prst="rect">
            <a:avLst/>
          </a:prstGeom>
          <a:noFill/>
        </p:spPr>
      </p:pic>
      <p:pic>
        <p:nvPicPr>
          <p:cNvPr id="45" name="Picture 2" descr="D:\GAMBAR\Tokoh Tokoh\surabaya.jpg"/>
          <p:cNvPicPr>
            <a:picLocks noChangeAspect="1" noChangeArrowheads="1"/>
          </p:cNvPicPr>
          <p:nvPr/>
        </p:nvPicPr>
        <p:blipFill>
          <a:blip r:embed="rId22" cstate="print">
            <a:grayscl/>
          </a:blip>
          <a:srcRect t="1993"/>
          <a:stretch>
            <a:fillRect/>
          </a:stretch>
        </p:blipFill>
        <p:spPr bwMode="auto">
          <a:xfrm>
            <a:off x="8071570" y="1000108"/>
            <a:ext cx="1072430" cy="1357298"/>
          </a:xfrm>
          <a:prstGeom prst="rect">
            <a:avLst/>
          </a:prstGeom>
          <a:noFill/>
        </p:spPr>
      </p:pic>
      <p:sp>
        <p:nvSpPr>
          <p:cNvPr id="46" name="Rectangle 45"/>
          <p:cNvSpPr/>
          <p:nvPr/>
        </p:nvSpPr>
        <p:spPr>
          <a:xfrm>
            <a:off x="0" y="6500834"/>
            <a:ext cx="3000364" cy="35716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ectangle 46"/>
          <p:cNvSpPr/>
          <p:nvPr/>
        </p:nvSpPr>
        <p:spPr>
          <a:xfrm>
            <a:off x="3000364" y="6500834"/>
            <a:ext cx="3214678" cy="3571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Rectangle 47"/>
          <p:cNvSpPr/>
          <p:nvPr/>
        </p:nvSpPr>
        <p:spPr>
          <a:xfrm>
            <a:off x="6215074" y="6500834"/>
            <a:ext cx="2928926" cy="3571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2" name="Picture 2" descr="D:\MATERI KULIAH S1\KUMPULAN POWER POINT\KEBUDAYAAN JAWA\GAMBAR\gambar 4\cc 1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14348" y="3714752"/>
            <a:ext cx="928694" cy="11235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7232"/>
            <a:ext cx="4643438" cy="564360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z="2800"/>
              <a:t>ORANG JAWA DI SUMATRA SELATAN</a:t>
            </a:r>
          </a:p>
          <a:p>
            <a:pPr eaLnBrk="1" hangingPunct="1"/>
            <a:r>
              <a:rPr lang="en-US" sz="2800"/>
              <a:t>ORANG JAWA DI SUMATRA UTARA</a:t>
            </a:r>
          </a:p>
          <a:p>
            <a:pPr eaLnBrk="1" hangingPunct="1"/>
            <a:r>
              <a:rPr lang="en-US" sz="2800"/>
              <a:t>ORANG JAWA DI </a:t>
            </a:r>
            <a:r>
              <a:rPr lang="en-US" sz="2800">
                <a:hlinkClick r:id="rId2" action="ppaction://hlinkfile"/>
              </a:rPr>
              <a:t>SEMENANJUNG MALAYA</a:t>
            </a:r>
            <a:endParaRPr lang="en-US" sz="2800"/>
          </a:p>
          <a:p>
            <a:pPr eaLnBrk="1" hangingPunct="1"/>
            <a:r>
              <a:rPr lang="id-ID" sz="2800">
                <a:hlinkClick r:id="rId3" action="ppaction://hlinkfile"/>
              </a:rPr>
              <a:t>KUDA KEPANG MALAYSIA</a:t>
            </a:r>
            <a:endParaRPr lang="id-ID" sz="2800"/>
          </a:p>
          <a:p>
            <a:pPr eaLnBrk="1" hangingPunct="1"/>
            <a:r>
              <a:rPr lang="en-US" sz="2800"/>
              <a:t>ORANG JAWA DI AFRIKA SELATAN, SURINAME, CURACAO, DAN KALEDONIA BARAT</a:t>
            </a:r>
          </a:p>
          <a:p>
            <a:pPr lvl="0">
              <a:defRPr/>
            </a:pPr>
            <a:r>
              <a:rPr lang="id-ID" sz="2800"/>
              <a:t>KESENIAN JAWA DI AMERIKA (</a:t>
            </a:r>
            <a:r>
              <a:rPr lang="id-ID" sz="2800">
                <a:hlinkClick r:id="rId4" action="ppaction://hlinkfile"/>
              </a:rPr>
              <a:t>GAMELAN</a:t>
            </a:r>
            <a:r>
              <a:rPr lang="id-ID" sz="2800"/>
              <a:t>, </a:t>
            </a:r>
            <a:r>
              <a:rPr lang="id-ID" sz="2800">
                <a:hlinkClick r:id="rId5" action="ppaction://hlinkfile"/>
              </a:rPr>
              <a:t>GOLEK SUKARENA</a:t>
            </a:r>
            <a:r>
              <a:rPr lang="id-ID" sz="2800"/>
              <a:t>)</a:t>
            </a:r>
          </a:p>
          <a:p>
            <a:pPr lvl="0">
              <a:defRPr/>
            </a:pPr>
            <a:r>
              <a:rPr lang="id-ID" sz="2800"/>
              <a:t>LOGAT JAWA/INDONESIA DI BELANDA, LAGU: </a:t>
            </a:r>
            <a:r>
              <a:rPr lang="id-ID" sz="2800">
                <a:hlinkClick r:id="rId6" action="ppaction://hlinkfile"/>
              </a:rPr>
              <a:t>SULAIKA</a:t>
            </a:r>
            <a:r>
              <a:rPr lang="id-ID" sz="2800"/>
              <a:t>,                   </a:t>
            </a:r>
            <a:r>
              <a:rPr lang="id-ID" sz="2800">
                <a:hlinkClick r:id="rId7" action="ppaction://hlinkfile"/>
              </a:rPr>
              <a:t>SASTRO KORO</a:t>
            </a:r>
            <a:r>
              <a:rPr lang="id-ID" sz="2800"/>
              <a:t>, </a:t>
            </a:r>
            <a:r>
              <a:rPr lang="id-ID" sz="2800">
                <a:hlinkClick r:id="rId8" action="ppaction://hlinkfile"/>
              </a:rPr>
              <a:t>AYUN-AYUN</a:t>
            </a:r>
            <a:r>
              <a:rPr lang="id-ID" sz="2800"/>
              <a:t> </a:t>
            </a:r>
          </a:p>
          <a:p>
            <a:pPr eaLnBrk="1" hangingPunct="1">
              <a:buNone/>
            </a:pPr>
            <a:endParaRPr lang="id-ID" sz="2800"/>
          </a:p>
        </p:txBody>
      </p:sp>
      <p:sp>
        <p:nvSpPr>
          <p:cNvPr id="4" name="Rectangle 3"/>
          <p:cNvSpPr/>
          <p:nvPr/>
        </p:nvSpPr>
        <p:spPr>
          <a:xfrm>
            <a:off x="0" y="6500834"/>
            <a:ext cx="3000364" cy="35716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3000364" y="6500834"/>
            <a:ext cx="3214678" cy="3571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6215074" y="6500834"/>
            <a:ext cx="2928926" cy="3571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KEBUDAYAAN </a:t>
            </a:r>
            <a:r>
              <a:rPr lang="id-ID" sz="3600">
                <a:solidFill>
                  <a:schemeClr val="bg1"/>
                </a:solidFill>
              </a:rPr>
              <a:t>JAWA DI LUAR JAWA</a:t>
            </a:r>
          </a:p>
        </p:txBody>
      </p:sp>
      <p:pic>
        <p:nvPicPr>
          <p:cNvPr id="8" name="Content Placeholder 3" descr="suriname.jpg"/>
          <p:cNvPicPr>
            <a:picLocks noChangeAspect="1"/>
          </p:cNvPicPr>
          <p:nvPr/>
        </p:nvPicPr>
        <p:blipFill>
          <a:blip r:embed="rId9" cstate="print"/>
          <a:srcRect t="3125" r="4798"/>
          <a:stretch>
            <a:fillRect/>
          </a:stretch>
        </p:blipFill>
        <p:spPr>
          <a:xfrm>
            <a:off x="5143504" y="928670"/>
            <a:ext cx="3395215" cy="464347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857752" y="5643578"/>
            <a:ext cx="4071966" cy="78581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ORANG JAWA DI SURINAME</a:t>
            </a:r>
            <a:endParaRPr kumimoji="0" lang="en-US" sz="24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id-ID" sz="2400">
                <a:hlinkClick r:id="rId10" action="ppaction://hlinkfile"/>
              </a:rPr>
              <a:t>MUSIK</a:t>
            </a:r>
            <a:endParaRPr lang="id-ID" sz="240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7215206" y="1000108"/>
            <a:ext cx="1643074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B1D85-F4B4-46A3-97B4-905C23034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3826768" cy="1143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III. PENUTUP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2E4BD-32FA-4F4E-8618-54E19285C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56792"/>
            <a:ext cx="3826768" cy="45259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KESIMPULAN</a:t>
            </a:r>
          </a:p>
          <a:p>
            <a:r>
              <a:rPr lang="en-US">
                <a:solidFill>
                  <a:schemeClr val="bg1"/>
                </a:solidFill>
              </a:rPr>
              <a:t>SARAN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7ECBFE-E1B2-4DC2-ACB8-4558969598F9}"/>
              </a:ext>
            </a:extLst>
          </p:cNvPr>
          <p:cNvSpPr/>
          <p:nvPr/>
        </p:nvSpPr>
        <p:spPr>
          <a:xfrm>
            <a:off x="0" y="6500834"/>
            <a:ext cx="3000364" cy="35716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FCA51F-EB25-488E-A012-24A59E4289E5}"/>
              </a:ext>
            </a:extLst>
          </p:cNvPr>
          <p:cNvSpPr/>
          <p:nvPr/>
        </p:nvSpPr>
        <p:spPr>
          <a:xfrm>
            <a:off x="3000364" y="6500834"/>
            <a:ext cx="3214678" cy="3571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23F62D-196B-40E3-8304-50AC97F10F7C}"/>
              </a:ext>
            </a:extLst>
          </p:cNvPr>
          <p:cNvSpPr/>
          <p:nvPr/>
        </p:nvSpPr>
        <p:spPr>
          <a:xfrm>
            <a:off x="6215074" y="6500834"/>
            <a:ext cx="2928926" cy="3571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" name="Picture 7" descr="F:\gambar wid\wayang angkrek 2.jpeg">
            <a:extLst>
              <a:ext uri="{FF2B5EF4-FFF2-40B4-BE49-F238E27FC236}">
                <a16:creationId xmlns:a16="http://schemas.microsoft.com/office/drawing/2014/main" id="{31CCDF87-D543-4F32-B633-FCF836F69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6000760" y="0"/>
            <a:ext cx="1428760" cy="2295644"/>
          </a:xfrm>
          <a:prstGeom prst="rect">
            <a:avLst/>
          </a:prstGeom>
          <a:noFill/>
        </p:spPr>
      </p:pic>
      <p:pic>
        <p:nvPicPr>
          <p:cNvPr id="9" name="Picture 8" descr="F:\gambar wid\wayang angkrek 2.jpeg">
            <a:extLst>
              <a:ext uri="{FF2B5EF4-FFF2-40B4-BE49-F238E27FC236}">
                <a16:creationId xmlns:a16="http://schemas.microsoft.com/office/drawing/2014/main" id="{6B24BCCE-C728-4494-AB33-EAD71F395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7715240" y="0"/>
            <a:ext cx="1428760" cy="2295644"/>
          </a:xfrm>
          <a:prstGeom prst="rect">
            <a:avLst/>
          </a:prstGeom>
          <a:noFill/>
        </p:spPr>
      </p:pic>
      <p:pic>
        <p:nvPicPr>
          <p:cNvPr id="10" name="Picture 9" descr="F:\gambar wid\wayang angkrek 2.jpeg">
            <a:extLst>
              <a:ext uri="{FF2B5EF4-FFF2-40B4-BE49-F238E27FC236}">
                <a16:creationId xmlns:a16="http://schemas.microsoft.com/office/drawing/2014/main" id="{E9121476-B20F-4D5A-B98E-C6099FCD0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4286248" y="0"/>
            <a:ext cx="1428760" cy="2295644"/>
          </a:xfrm>
          <a:prstGeom prst="rect">
            <a:avLst/>
          </a:prstGeom>
          <a:noFill/>
        </p:spPr>
      </p:pic>
      <p:pic>
        <p:nvPicPr>
          <p:cNvPr id="11" name="Picture 10" descr="F:\gambar wid\wayang angkrek 2.jpeg">
            <a:extLst>
              <a:ext uri="{FF2B5EF4-FFF2-40B4-BE49-F238E27FC236}">
                <a16:creationId xmlns:a16="http://schemas.microsoft.com/office/drawing/2014/main" id="{D091BA92-114D-41B6-83B1-6F7DEAAAF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6000760" y="2357430"/>
            <a:ext cx="1428760" cy="2295644"/>
          </a:xfrm>
          <a:prstGeom prst="rect">
            <a:avLst/>
          </a:prstGeom>
          <a:noFill/>
        </p:spPr>
      </p:pic>
      <p:pic>
        <p:nvPicPr>
          <p:cNvPr id="12" name="Picture 11" descr="F:\gambar wid\wayang angkrek 2.jpeg">
            <a:extLst>
              <a:ext uri="{FF2B5EF4-FFF2-40B4-BE49-F238E27FC236}">
                <a16:creationId xmlns:a16="http://schemas.microsoft.com/office/drawing/2014/main" id="{39F42B5E-F9A6-4D6A-B6B9-7A08AEA65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7715240" y="2357430"/>
            <a:ext cx="1428760" cy="2295644"/>
          </a:xfrm>
          <a:prstGeom prst="rect">
            <a:avLst/>
          </a:prstGeom>
          <a:noFill/>
        </p:spPr>
      </p:pic>
      <p:pic>
        <p:nvPicPr>
          <p:cNvPr id="13" name="Picture 12" descr="F:\gambar wid\wayang angkrek 2.jpeg">
            <a:extLst>
              <a:ext uri="{FF2B5EF4-FFF2-40B4-BE49-F238E27FC236}">
                <a16:creationId xmlns:a16="http://schemas.microsoft.com/office/drawing/2014/main" id="{A571B8CF-4330-43A8-B526-F1747D502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4286248" y="2357430"/>
            <a:ext cx="1428760" cy="2295644"/>
          </a:xfrm>
          <a:prstGeom prst="rect">
            <a:avLst/>
          </a:prstGeom>
          <a:noFill/>
        </p:spPr>
      </p:pic>
      <p:pic>
        <p:nvPicPr>
          <p:cNvPr id="14" name="Picture 13" descr="F:\gambar wid\wayang angkrek 2.jpeg">
            <a:extLst>
              <a:ext uri="{FF2B5EF4-FFF2-40B4-BE49-F238E27FC236}">
                <a16:creationId xmlns:a16="http://schemas.microsoft.com/office/drawing/2014/main" id="{4148C7C0-8E89-4640-993F-D06470DEF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6000760" y="4562356"/>
            <a:ext cx="1428760" cy="2295644"/>
          </a:xfrm>
          <a:prstGeom prst="rect">
            <a:avLst/>
          </a:prstGeom>
          <a:noFill/>
        </p:spPr>
      </p:pic>
      <p:pic>
        <p:nvPicPr>
          <p:cNvPr id="15" name="Picture 14" descr="F:\gambar wid\wayang angkrek 2.jpeg">
            <a:extLst>
              <a:ext uri="{FF2B5EF4-FFF2-40B4-BE49-F238E27FC236}">
                <a16:creationId xmlns:a16="http://schemas.microsoft.com/office/drawing/2014/main" id="{E39FD53C-60D0-4944-8563-F18BF56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7715240" y="4562356"/>
            <a:ext cx="1428760" cy="2295644"/>
          </a:xfrm>
          <a:prstGeom prst="rect">
            <a:avLst/>
          </a:prstGeom>
          <a:noFill/>
        </p:spPr>
      </p:pic>
      <p:pic>
        <p:nvPicPr>
          <p:cNvPr id="16" name="Picture 15" descr="F:\gambar wid\wayang angkrek 2.jpeg">
            <a:extLst>
              <a:ext uri="{FF2B5EF4-FFF2-40B4-BE49-F238E27FC236}">
                <a16:creationId xmlns:a16="http://schemas.microsoft.com/office/drawing/2014/main" id="{CB2C822C-033F-4986-A0C5-FD4B33FF6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4286248" y="4562356"/>
            <a:ext cx="1428760" cy="2295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1401096"/>
      </p:ext>
    </p:extLst>
  </p:cSld>
  <p:clrMapOvr>
    <a:masterClrMapping/>
  </p:clrMapOvr>
  <p:transition spd="slow"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id-ID" sz="3200">
                <a:solidFill>
                  <a:schemeClr val="bg1"/>
                </a:solidFill>
              </a:rPr>
              <a:t>KEPUSTAKAAN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86808" cy="5143536"/>
          </a:xfrm>
          <a:solidFill>
            <a:schemeClr val="tx2">
              <a:lumMod val="5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sz="2400" b="1">
                <a:solidFill>
                  <a:schemeClr val="bg1"/>
                </a:solidFill>
              </a:rPr>
              <a:t>BUKU: </a:t>
            </a:r>
          </a:p>
          <a:p>
            <a:r>
              <a:rPr lang="id-ID" sz="2400">
                <a:solidFill>
                  <a:schemeClr val="bg1"/>
                </a:solidFill>
              </a:rPr>
              <a:t>Kartodirdjo, Sartono, dkk.</a:t>
            </a:r>
            <a:r>
              <a:rPr lang="en-US" sz="2400">
                <a:solidFill>
                  <a:schemeClr val="bg1"/>
                </a:solidFill>
              </a:rPr>
              <a:t> 1982.</a:t>
            </a:r>
            <a:r>
              <a:rPr lang="id-ID" sz="2400">
                <a:solidFill>
                  <a:schemeClr val="bg1"/>
                </a:solidFill>
              </a:rPr>
              <a:t> </a:t>
            </a:r>
            <a:r>
              <a:rPr lang="id-ID" sz="2400" i="1">
                <a:solidFill>
                  <a:schemeClr val="bg1"/>
                </a:solidFill>
              </a:rPr>
              <a:t>Perkembangan Peradaban Priyayi</a:t>
            </a:r>
            <a:r>
              <a:rPr lang="id-ID" sz="2400">
                <a:solidFill>
                  <a:schemeClr val="bg1"/>
                </a:solidFill>
              </a:rPr>
              <a:t>. Yogyakarta: Gadjah Mada University Press, 1993.</a:t>
            </a:r>
            <a:endParaRPr lang="en-US" sz="2400">
              <a:solidFill>
                <a:schemeClr val="bg1"/>
              </a:solidFill>
            </a:endParaRPr>
          </a:p>
          <a:p>
            <a:r>
              <a:rPr lang="id-ID" sz="2400">
                <a:solidFill>
                  <a:schemeClr val="bg1"/>
                </a:solidFill>
              </a:rPr>
              <a:t>Kodiran</a:t>
            </a:r>
            <a:r>
              <a:rPr lang="en-US" sz="2400">
                <a:solidFill>
                  <a:schemeClr val="bg1"/>
                </a:solidFill>
              </a:rPr>
              <a:t>. 1982.</a:t>
            </a:r>
            <a:r>
              <a:rPr lang="id-ID" sz="2400">
                <a:solidFill>
                  <a:schemeClr val="bg1"/>
                </a:solidFill>
              </a:rPr>
              <a:t> “Kebudayaan Jawa” dalam </a:t>
            </a:r>
            <a:r>
              <a:rPr lang="id-ID" sz="2400" i="1">
                <a:solidFill>
                  <a:schemeClr val="bg1"/>
                </a:solidFill>
              </a:rPr>
              <a:t>Manusia dan Kebudayaan di Indonesia</a:t>
            </a:r>
            <a:r>
              <a:rPr lang="id-ID" sz="2400">
                <a:solidFill>
                  <a:schemeClr val="bg1"/>
                </a:solidFill>
              </a:rPr>
              <a:t>, Koentjaraningrat, ed., Jakarta: Djambatan</a:t>
            </a:r>
            <a:r>
              <a:rPr lang="en-US" sz="2400">
                <a:solidFill>
                  <a:schemeClr val="bg1"/>
                </a:solidFill>
              </a:rPr>
              <a:t>, hal. 322 s.d. 345.</a:t>
            </a:r>
          </a:p>
          <a:p>
            <a:r>
              <a:rPr lang="en-US" sz="2400">
                <a:solidFill>
                  <a:schemeClr val="bg1"/>
                </a:solidFill>
              </a:rPr>
              <a:t>Koentjaraningrat, 1984. </a:t>
            </a:r>
            <a:r>
              <a:rPr lang="en-US" sz="2400" i="1">
                <a:solidFill>
                  <a:schemeClr val="bg1"/>
                </a:solidFill>
              </a:rPr>
              <a:t>Kebudayaan Mentalitas dan Pembangunan</a:t>
            </a:r>
            <a:r>
              <a:rPr lang="en-US" sz="2400">
                <a:solidFill>
                  <a:schemeClr val="bg1"/>
                </a:solidFill>
              </a:rPr>
              <a:t>, Jakarta: PT Gramedia</a:t>
            </a:r>
          </a:p>
          <a:p>
            <a:r>
              <a:rPr lang="id-ID" sz="2400">
                <a:solidFill>
                  <a:schemeClr val="bg1"/>
                </a:solidFill>
              </a:rPr>
              <a:t>Koentjaraningrat, 1994. </a:t>
            </a:r>
            <a:r>
              <a:rPr lang="id-ID" sz="2400" i="1">
                <a:solidFill>
                  <a:schemeClr val="bg1"/>
                </a:solidFill>
              </a:rPr>
              <a:t>Kebudayaan Jawa</a:t>
            </a:r>
            <a:r>
              <a:rPr lang="id-ID" sz="2400">
                <a:solidFill>
                  <a:schemeClr val="bg1"/>
                </a:solidFill>
              </a:rPr>
              <a:t>. Jakarta: </a:t>
            </a:r>
            <a:r>
              <a:rPr lang="en-US" sz="2400">
                <a:solidFill>
                  <a:schemeClr val="bg1"/>
                </a:solidFill>
              </a:rPr>
              <a:t>B</a:t>
            </a:r>
            <a:r>
              <a:rPr lang="id-ID" sz="2400">
                <a:solidFill>
                  <a:schemeClr val="bg1"/>
                </a:solidFill>
              </a:rPr>
              <a:t>alai Pustaka.</a:t>
            </a:r>
          </a:p>
          <a:p>
            <a:pPr>
              <a:buNone/>
            </a:pPr>
            <a:r>
              <a:rPr lang="id-ID" sz="2400" b="1">
                <a:solidFill>
                  <a:schemeClr val="bg1"/>
                </a:solidFill>
              </a:rPr>
              <a:t>VIDEO:</a:t>
            </a:r>
          </a:p>
          <a:p>
            <a:r>
              <a:rPr lang="id-ID" sz="2400" i="1">
                <a:solidFill>
                  <a:schemeClr val="bg1"/>
                </a:solidFill>
              </a:rPr>
              <a:t>Youtube</a:t>
            </a:r>
            <a:r>
              <a:rPr lang="id-ID" sz="2400">
                <a:solidFill>
                  <a:schemeClr val="bg1"/>
                </a:solidFill>
              </a:rPr>
              <a:t>, rekaman sendiri, rekaman rekan</a:t>
            </a:r>
          </a:p>
          <a:p>
            <a:pPr>
              <a:buNone/>
            </a:pPr>
            <a:r>
              <a:rPr lang="id-ID" sz="2400" b="1">
                <a:solidFill>
                  <a:schemeClr val="bg1"/>
                </a:solidFill>
              </a:rPr>
              <a:t>GAMBAR:</a:t>
            </a:r>
          </a:p>
          <a:p>
            <a:r>
              <a:rPr lang="id-ID" sz="2400" i="1">
                <a:solidFill>
                  <a:schemeClr val="bg1"/>
                </a:solidFill>
              </a:rPr>
              <a:t>Google Image</a:t>
            </a:r>
            <a:r>
              <a:rPr lang="id-ID" sz="2400">
                <a:solidFill>
                  <a:schemeClr val="bg1"/>
                </a:solidFill>
              </a:rPr>
              <a:t>, </a:t>
            </a:r>
            <a:r>
              <a:rPr lang="id-ID" sz="2400" i="1">
                <a:solidFill>
                  <a:schemeClr val="bg1"/>
                </a:solidFill>
              </a:rPr>
              <a:t>scan</a:t>
            </a:r>
            <a:r>
              <a:rPr lang="id-ID" sz="2400">
                <a:solidFill>
                  <a:schemeClr val="bg1"/>
                </a:solidFill>
              </a:rPr>
              <a:t> gambar, foto pribadi, sketsa pribadi, foto rekan, foto dokumentasi mahasiswa Interior FS</a:t>
            </a:r>
            <a:r>
              <a:rPr lang="en-US" sz="2400">
                <a:solidFill>
                  <a:schemeClr val="bg1"/>
                </a:solidFill>
              </a:rPr>
              <a:t>RD</a:t>
            </a:r>
            <a:r>
              <a:rPr lang="id-ID" sz="2400">
                <a:solidFill>
                  <a:schemeClr val="bg1"/>
                </a:solidFill>
              </a:rPr>
              <a:t> UNS, foto dokumentasi </a:t>
            </a:r>
            <a:r>
              <a:rPr lang="en-US" sz="2400">
                <a:solidFill>
                  <a:schemeClr val="bg1"/>
                </a:solidFill>
              </a:rPr>
              <a:t>Program Studi</a:t>
            </a:r>
            <a:r>
              <a:rPr lang="id-ID" sz="2400">
                <a:solidFill>
                  <a:schemeClr val="bg1"/>
                </a:solidFill>
              </a:rPr>
              <a:t> Desain Interior FS</a:t>
            </a:r>
            <a:r>
              <a:rPr lang="en-US" sz="2400">
                <a:solidFill>
                  <a:schemeClr val="bg1"/>
                </a:solidFill>
              </a:rPr>
              <a:t>RD</a:t>
            </a:r>
            <a:r>
              <a:rPr lang="id-ID" sz="2400">
                <a:solidFill>
                  <a:schemeClr val="bg1"/>
                </a:solidFill>
              </a:rPr>
              <a:t> UNS</a:t>
            </a:r>
          </a:p>
        </p:txBody>
      </p:sp>
    </p:spTree>
  </p:cSld>
  <p:clrMapOvr>
    <a:masterClrMapping/>
  </p:clrMapOvr>
  <p:transition spd="slow"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8579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KONTRAK PERKULIAHAN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42910" y="1214422"/>
          <a:ext cx="7858180" cy="484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59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PERTEMUAN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MATERI</a:t>
                      </a:r>
                      <a:r>
                        <a:rPr lang="en-US" baseline="0"/>
                        <a:t> AJAR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9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KONTRAK PERKULIAHAN DAN PENGANTAR KEBUDAYAAN JAWA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59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/>
                        <a:t>OMAH</a:t>
                      </a:r>
                      <a:r>
                        <a:rPr lang="en-US" i="1" baseline="0"/>
                        <a:t> JAWA </a:t>
                      </a:r>
                      <a:r>
                        <a:rPr lang="en-US" i="0" baseline="0"/>
                        <a:t>(RUMAH JAWA)</a:t>
                      </a:r>
                      <a:endParaRPr lang="en-US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59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RELIGI ORANG</a:t>
                      </a:r>
                      <a:r>
                        <a:rPr lang="en-US" baseline="0"/>
                        <a:t> JAWA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59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/>
                        <a:t>DOLANAN</a:t>
                      </a:r>
                      <a:r>
                        <a:rPr lang="en-US" i="1" baseline="0"/>
                        <a:t> LARE </a:t>
                      </a:r>
                      <a:r>
                        <a:rPr lang="en-US" baseline="0"/>
                        <a:t>(PERMAINAN ANAK JAWA)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59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PRESENTASI DAN</a:t>
                      </a:r>
                      <a:r>
                        <a:rPr lang="en-US" baseline="0"/>
                        <a:t> DISKUSI, KELOMPOK 1 MATERI KEBUDAYAAN SURAKARTA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59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PRESENTASI DAN</a:t>
                      </a:r>
                      <a:r>
                        <a:rPr lang="en-US" baseline="0"/>
                        <a:t> DISKUSI, KELOMPOK 2 MATERI KEBUDAYAAN YOGYAKARTA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59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PRESENTASI DAN</a:t>
                      </a:r>
                      <a:r>
                        <a:rPr lang="en-US" baseline="0"/>
                        <a:t> DISKUSI, KELOMPOK 3 MATERI KEBUDAYAAN BANYUMAS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59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UJIAN</a:t>
                      </a:r>
                      <a:r>
                        <a:rPr lang="en-US" baseline="0"/>
                        <a:t> TENGAH SEMESTER (UTS) UJIAN TULIS DENGAN MATERI: </a:t>
                      </a:r>
                      <a:r>
                        <a:rPr lang="en-US" i="1" baseline="0"/>
                        <a:t>OMAH JAWA</a:t>
                      </a:r>
                      <a:r>
                        <a:rPr lang="en-US" baseline="0"/>
                        <a:t>; RELIGI ORANG JAWA; </a:t>
                      </a:r>
                      <a:r>
                        <a:rPr lang="en-US" i="1" baseline="0"/>
                        <a:t>DOLANAN LARE; </a:t>
                      </a:r>
                      <a:r>
                        <a:rPr lang="en-US" baseline="0"/>
                        <a:t>KEBUDAYAAN SURAKARTA, YOGYAKARTA,  DAN BANYUMAS.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8579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KONTRAK PERKULIAHAN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20" y="1214422"/>
          <a:ext cx="8572560" cy="484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59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PERTEMUAN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MATERI</a:t>
                      </a:r>
                      <a:r>
                        <a:rPr lang="en-US" baseline="0"/>
                        <a:t> AJAR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9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PRESENTASI DAN</a:t>
                      </a:r>
                      <a:r>
                        <a:rPr lang="en-US" baseline="0"/>
                        <a:t> DISKUSI, KELOMPOK 4 MATERI KEBUDAYAAN DEMAK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59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PRESENTASI DAN</a:t>
                      </a:r>
                      <a:r>
                        <a:rPr lang="en-US" baseline="0"/>
                        <a:t> DISKUSI, KELOMPOK 5 MATERI KEBUDAYAAN KUDUS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59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PRESENTASI DAN</a:t>
                      </a:r>
                      <a:r>
                        <a:rPr lang="en-US" baseline="0"/>
                        <a:t> DISKUSI, KELOMPOK 6 MATERI KEBUDAYAAN PEMALANG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59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PRESENTASI DAN</a:t>
                      </a:r>
                      <a:r>
                        <a:rPr lang="en-US" baseline="0"/>
                        <a:t> DISKUSI, KELOMPOK 7 MATERI KEBUDAYAAN SURABAYA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59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PRESENTASI DAN</a:t>
                      </a:r>
                      <a:r>
                        <a:rPr lang="en-US" baseline="0"/>
                        <a:t> DISKUSI, KELOMPOK 8 MATERI KEBUDAYAAN BANYUWANGI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59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PRESENTASI DAN</a:t>
                      </a:r>
                      <a:r>
                        <a:rPr lang="en-US" baseline="0"/>
                        <a:t> DISKUSI, KELOMPOK 9 MATERI KEBUDAYAAN JAWA DI JAKARTA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59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PRESENTASI DAN</a:t>
                      </a:r>
                      <a:r>
                        <a:rPr lang="en-US" baseline="0"/>
                        <a:t> DISKUSI, KELOMPOK 10 MATERI HIBURAN ORANG JAWA KOTA (ZAMAN DAHULU)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59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UJIAN</a:t>
                      </a:r>
                      <a:r>
                        <a:rPr lang="en-US" baseline="0"/>
                        <a:t> AKHIR SEMESTER (UAS) UJIAN TULIS DENGAN MATERI: KEBUDAYAAN DEMAK, KUDUS, PEMALANG, SURABAYA, BANYUWANGI, KEBUDAYAAN JAWA DI JAKARTA, DAN HIBURAN ORANG JAWA KOTA (ZAMAN DAHULU)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DEA94-13AA-4A6A-BE52-EC56F10E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41521"/>
            <a:ext cx="4093344" cy="1143000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id-ID" sz="2800">
                <a:solidFill>
                  <a:schemeClr val="bg1"/>
                </a:solidFill>
              </a:rPr>
              <a:t>MENGAPA MEMPELAJARI BUDAYA JAWA/INDONESIA?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B52A6-ED7E-40EB-8B68-28F8B84F3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8" y="2849132"/>
            <a:ext cx="4093344" cy="4005064"/>
          </a:xfrm>
          <a:solidFill>
            <a:schemeClr val="tx2">
              <a:lumMod val="50000"/>
            </a:schemeClr>
          </a:solidFill>
        </p:spPr>
        <p:txBody>
          <a:bodyPr>
            <a:normAutofit fontScale="85000" lnSpcReduction="10000"/>
          </a:bodyPr>
          <a:lstStyle/>
          <a:p>
            <a:pPr lvl="0">
              <a:defRPr/>
            </a:pPr>
            <a:r>
              <a:rPr lang="id-ID" sz="2800">
                <a:solidFill>
                  <a:schemeClr val="bg1"/>
                </a:solidFill>
              </a:rPr>
              <a:t>KLAIM BUDAYA INDONESIA OLEH </a:t>
            </a:r>
            <a:r>
              <a:rPr lang="en-US" sz="2800">
                <a:solidFill>
                  <a:schemeClr val="bg1"/>
                </a:solidFill>
              </a:rPr>
              <a:t>BANGSA LAIN </a:t>
            </a:r>
            <a:endParaRPr lang="id-ID" sz="280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en-US" sz="2800">
                <a:solidFill>
                  <a:schemeClr val="bg1"/>
                </a:solidFill>
              </a:rPr>
              <a:t>ORANG INDONESIA ADA YANG MENGANGGAP JELEK BUDAYA MILIK SENDIRI</a:t>
            </a:r>
          </a:p>
          <a:p>
            <a:pPr lvl="0">
              <a:defRPr/>
            </a:pPr>
            <a:r>
              <a:rPr lang="en-US" sz="2800">
                <a:solidFill>
                  <a:schemeClr val="bg1"/>
                </a:solidFill>
              </a:rPr>
              <a:t>MELESTARIKAN BUDAYA JAWA DENGAN MEMBERI FUNGSI BARU (REVITALISASI) DALAM KONTEKS DESAIN INTERIOR</a:t>
            </a:r>
            <a:endParaRPr lang="id-ID" sz="280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2A2579-A602-437A-AE3C-56DDAA8F94F8}"/>
              </a:ext>
            </a:extLst>
          </p:cNvPr>
          <p:cNvSpPr txBox="1">
            <a:spLocks/>
          </p:cNvSpPr>
          <p:nvPr/>
        </p:nvSpPr>
        <p:spPr>
          <a:xfrm>
            <a:off x="18118" y="29134"/>
            <a:ext cx="4082615" cy="1143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>
                <a:solidFill>
                  <a:schemeClr val="bg1"/>
                </a:solidFill>
              </a:rPr>
              <a:t>I. PENDAHULUAN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D7E659-56FA-47E5-BB18-B5E4C06F0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8294"/>
            <a:ext cx="4216872" cy="560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30033"/>
      </p:ext>
    </p:extLst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52A2579-A602-437A-AE3C-56DDAA8F94F8}"/>
              </a:ext>
            </a:extLst>
          </p:cNvPr>
          <p:cNvSpPr txBox="1">
            <a:spLocks/>
          </p:cNvSpPr>
          <p:nvPr/>
        </p:nvSpPr>
        <p:spPr>
          <a:xfrm>
            <a:off x="401939" y="352815"/>
            <a:ext cx="8430006" cy="1143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chemeClr val="bg1"/>
                </a:solidFill>
              </a:rPr>
              <a:t>II. PEMBAHASAN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DAF9F8-035C-4A27-87F5-ED15B5588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9" y="1628800"/>
            <a:ext cx="3490947" cy="4670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5F7317-ABBD-4897-87F7-01D06D27E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61" y="1628800"/>
            <a:ext cx="4661884" cy="466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25028"/>
      </p:ext>
    </p:extLst>
  </p:cSld>
  <p:clrMapOvr>
    <a:masterClrMapping/>
  </p:clrMapOvr>
  <p:transition spd="slow"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14282" y="3857628"/>
            <a:ext cx="8715436" cy="30003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3" descr="P JAWA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470" t="30724" r="3525" b="14734"/>
          <a:stretch>
            <a:fillRect/>
          </a:stretch>
        </p:blipFill>
        <p:spPr bwMode="auto">
          <a:xfrm>
            <a:off x="428596" y="3929066"/>
            <a:ext cx="818038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4313" y="1785938"/>
            <a:ext cx="1500187" cy="646112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d-ID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KEBUDAYAAN </a:t>
            </a:r>
          </a:p>
          <a:p>
            <a:pPr>
              <a:defRPr/>
            </a:pPr>
            <a:r>
              <a:rPr lang="id-ID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JAWA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8794" y="428604"/>
            <a:ext cx="1500187" cy="369888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d-ID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KEBUDAYAAN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8794" y="3357562"/>
            <a:ext cx="1500198" cy="369887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d-ID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JAWA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15206" y="428604"/>
            <a:ext cx="1714512" cy="193899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id-ID" sz="16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WUJUD: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id-ID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KONSEP</a:t>
            </a:r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GAGASAN</a:t>
            </a:r>
            <a:endParaRPr lang="id-ID" sz="16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POLA </a:t>
            </a:r>
            <a:r>
              <a:rPr lang="id-ID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PERILAKU</a:t>
            </a:r>
          </a:p>
          <a:p>
            <a:pPr marL="342900" indent="-342900">
              <a:buFontTx/>
              <a:buAutoNum type="arabicPeriod"/>
              <a:defRPr/>
            </a:pPr>
            <a:r>
              <a:rPr lang="id-ID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ARTEFAK</a:t>
            </a:r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(Koentjaraningrat, 1984: 5)</a:t>
            </a:r>
            <a:endParaRPr lang="id-ID" sz="12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428604"/>
            <a:ext cx="2928937" cy="329320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d-ID" sz="16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UNSUR: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id-ID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SISTEM RELIGI DAN UPACARA KEAGAMAAN</a:t>
            </a:r>
          </a:p>
          <a:p>
            <a:pPr marL="342900" indent="-342900">
              <a:buFontTx/>
              <a:buAutoNum type="arabicPeriod"/>
              <a:defRPr/>
            </a:pPr>
            <a:r>
              <a:rPr lang="id-ID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SISTEM DAN ORGANISASAI KEMASYARAKATAN</a:t>
            </a:r>
          </a:p>
          <a:p>
            <a:pPr marL="342900" indent="-342900">
              <a:buFontTx/>
              <a:buAutoNum type="arabicPeriod"/>
              <a:defRPr/>
            </a:pPr>
            <a:r>
              <a:rPr lang="id-ID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SISTEM PENGETAHUAN</a:t>
            </a:r>
          </a:p>
          <a:p>
            <a:pPr marL="342900" indent="-342900">
              <a:buFontTx/>
              <a:buAutoNum type="arabicPeriod"/>
              <a:defRPr/>
            </a:pPr>
            <a:r>
              <a:rPr lang="id-ID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BAHASA</a:t>
            </a:r>
          </a:p>
          <a:p>
            <a:pPr marL="342900" indent="-342900">
              <a:buFontTx/>
              <a:buAutoNum type="arabicPeriod"/>
              <a:defRPr/>
            </a:pPr>
            <a:r>
              <a:rPr lang="id-ID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KESENIAN</a:t>
            </a:r>
          </a:p>
          <a:p>
            <a:pPr marL="342900" indent="-342900">
              <a:buFontTx/>
              <a:buAutoNum type="arabicPeriod"/>
              <a:defRPr/>
            </a:pPr>
            <a:r>
              <a:rPr lang="id-ID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SISTEM MATA PENCAHARIAN HIDUP</a:t>
            </a:r>
          </a:p>
          <a:p>
            <a:pPr marL="342900" indent="-342900">
              <a:buFontTx/>
              <a:buAutoNum type="arabicPeriod"/>
              <a:defRPr/>
            </a:pPr>
            <a:r>
              <a:rPr lang="id-ID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SISTEM TEKNOLOGI DAN PERALATAN</a:t>
            </a:r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(Koentjaraningrat, 1984: 2)</a:t>
            </a:r>
            <a:endParaRPr lang="id-ID" sz="16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571868" y="357166"/>
            <a:ext cx="285745" cy="1071570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" name="Right Arrow 10"/>
          <p:cNvSpPr/>
          <p:nvPr/>
        </p:nvSpPr>
        <p:spPr>
          <a:xfrm>
            <a:off x="6929454" y="428604"/>
            <a:ext cx="214330" cy="1000119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7" name="Down Arrow 16"/>
          <p:cNvSpPr/>
          <p:nvPr/>
        </p:nvSpPr>
        <p:spPr>
          <a:xfrm rot="19504325">
            <a:off x="2671112" y="3907477"/>
            <a:ext cx="1176038" cy="46758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177769" y="1178703"/>
            <a:ext cx="1072364" cy="7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14348" y="642918"/>
            <a:ext cx="107157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15076" y="3071810"/>
            <a:ext cx="999338" cy="7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4348" y="3571876"/>
            <a:ext cx="1000132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28794" y="857233"/>
            <a:ext cx="1500198" cy="2462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/>
              <a:t>KEBUDAYAAN ADALAH SELURUH TOTAL DARI PIKIRAN, KARYA, DAN HASIL KARYA MANUSIA YANG TIDAK BERAKAR PADA NALURINYA, DAN KARENA ITU HANYA BISA DICETUSKAN OLEH MANUSIA SESUDAH SESUATU PROSES BELAJAR (Koentjaraningrat, 1984: 1)</a:t>
            </a:r>
          </a:p>
        </p:txBody>
      </p:sp>
    </p:spTree>
  </p:cSld>
  <p:clrMapOvr>
    <a:masterClrMapping/>
  </p:clrMapOvr>
  <p:transition spd="slow"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50000"/>
            </a:schemeClr>
          </a:solidFill>
          <a:ln/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JAWA (</a:t>
            </a:r>
            <a:r>
              <a:rPr lang="en-US" i="1">
                <a:solidFill>
                  <a:schemeClr val="bg1"/>
                </a:solidFill>
              </a:rPr>
              <a:t>KEJAWEN</a:t>
            </a:r>
            <a:r>
              <a:rPr lang="en-US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285860"/>
            <a:ext cx="8643998" cy="23574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/>
              <a:t>Wilayah</a:t>
            </a:r>
            <a:r>
              <a:rPr lang="en-US" i="1"/>
              <a:t> Kejawen</a:t>
            </a:r>
            <a:r>
              <a:rPr lang="en-US"/>
              <a:t>, yaitu </a:t>
            </a:r>
            <a:r>
              <a:rPr lang="sv-SE"/>
              <a:t>Banyumas, Kedu, Yogyakarta, Surakarta, Madiun, Malang, dan Kediri. </a:t>
            </a:r>
            <a:r>
              <a:rPr lang="sv-SE">
                <a:hlinkClick r:id="" action="ppaction://noaction"/>
              </a:rPr>
              <a:t>[1]</a:t>
            </a:r>
            <a:r>
              <a:rPr lang="sv-SE"/>
              <a:t>  </a:t>
            </a:r>
            <a:r>
              <a:rPr lang="en-US"/>
              <a:t> </a:t>
            </a:r>
            <a:br>
              <a:rPr lang="en-US"/>
            </a:br>
            <a:r>
              <a:rPr lang="en-US" sz="1800">
                <a:hlinkClick r:id="" action="ppaction://noaction"/>
              </a:rPr>
              <a:t>[1]</a:t>
            </a:r>
            <a:r>
              <a:rPr lang="en-US" sz="1800"/>
              <a:t> Simak artikel Kodiran yang berjudul </a:t>
            </a:r>
            <a:r>
              <a:rPr lang="en-US" sz="1800" i="1"/>
              <a:t>Kebudayaan Jawa</a:t>
            </a:r>
            <a:r>
              <a:rPr lang="en-US" sz="1800"/>
              <a:t>, dalam bukunya Koentjaraningrat. </a:t>
            </a:r>
            <a:r>
              <a:rPr lang="en-US" sz="1800" i="1"/>
              <a:t>Manusia dan Kebudayaan di Indonesia</a:t>
            </a:r>
            <a:r>
              <a:rPr lang="en-US" sz="1800"/>
              <a:t>. (Jakarta: Penerbit Djambatan, 1982), 322.</a:t>
            </a:r>
          </a:p>
        </p:txBody>
      </p:sp>
      <p:pic>
        <p:nvPicPr>
          <p:cNvPr id="30728" name="Picture 8" descr="peta jawa 1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670" t="6681" r="4004" b="4764"/>
          <a:stretch>
            <a:fillRect/>
          </a:stretch>
        </p:blipFill>
        <p:spPr bwMode="auto">
          <a:xfrm>
            <a:off x="1214414" y="3714752"/>
            <a:ext cx="6882011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4563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sz="3200">
                <a:solidFill>
                  <a:schemeClr val="bg1"/>
                </a:solidFill>
              </a:rPr>
              <a:t>STRUKTUR MASYARAKAT JAWA</a:t>
            </a:r>
          </a:p>
        </p:txBody>
      </p:sp>
      <p:graphicFrame>
        <p:nvGraphicFramePr>
          <p:cNvPr id="35843" name="Group 3"/>
          <p:cNvGraphicFramePr>
            <a:graphicFrameLocks noGrp="1"/>
          </p:cNvGraphicFramePr>
          <p:nvPr/>
        </p:nvGraphicFramePr>
        <p:xfrm>
          <a:off x="571473" y="1295400"/>
          <a:ext cx="8072493" cy="263366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90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0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193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Penggolongan priyayi di daerah Kerajaan Jawa Surakarta dan Yogyakarta menurut Sartono Kartodirdjo </a:t>
                      </a: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hlinkClick r:id="" action="ppaction://noaction"/>
                        </a:rPr>
                        <a:t>[1]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9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Keluarga dan kerabat raja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Bekerja di Istana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(Abdi dalem)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Bekerja di kantor-kantor Pemerintah Hindia Belanda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Priyayi luhur (bendara)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Priyayi cilik (=kecil)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Priyayi cilik (=kecil)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1171575" y="3719513"/>
            <a:ext cx="18415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br>
              <a:rPr lang="en-US" sz="1100"/>
            </a:br>
            <a:endParaRPr lang="en-US"/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571472" y="4143380"/>
            <a:ext cx="80724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>
                <a:cs typeface="Times New Roman" pitchFamily="18" charset="0"/>
                <a:hlinkClick r:id="" action="ppaction://noaction"/>
              </a:rPr>
              <a:t>[1]</a:t>
            </a:r>
            <a:r>
              <a:rPr lang="en-US" sz="1600">
                <a:cs typeface="Times New Roman" pitchFamily="18" charset="0"/>
              </a:rPr>
              <a:t> Sartono Kartodirdjo dkk. </a:t>
            </a:r>
            <a:r>
              <a:rPr lang="en-US" sz="1600" i="1">
                <a:cs typeface="Times New Roman" pitchFamily="18" charset="0"/>
              </a:rPr>
              <a:t>Perkembangan Peradapan Priyayi</a:t>
            </a:r>
            <a:r>
              <a:rPr lang="en-US" sz="1600">
                <a:cs typeface="Times New Roman" pitchFamily="18" charset="0"/>
              </a:rPr>
              <a:t>. (Yogyakarta: Gadjah Mada University Press, 1993),11.</a:t>
            </a:r>
            <a:endParaRPr lang="en-US" sz="1600"/>
          </a:p>
        </p:txBody>
      </p:sp>
    </p:spTree>
  </p:cSld>
  <p:clrMapOvr>
    <a:masterClrMapping/>
  </p:clrMapOvr>
  <p:transition spd="slow"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KEANEKA-RAGAMAN REGIONAL DARI KEBUDAYAAN JAWA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(Koentjaraningrat, 1994: 25-29)</a:t>
            </a:r>
            <a:endParaRPr kumimoji="0" lang="id-ID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85720" y="1142984"/>
            <a:ext cx="4000528" cy="5094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39725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BANYUMAS (SUB DAERAH</a:t>
            </a: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39725" algn="l"/>
              </a:tabLst>
              <a:defRPr/>
            </a:pPr>
            <a:r>
              <a:rPr lang="en-US" sz="2400">
                <a:solidFill>
                  <a:schemeClr val="bg1"/>
                </a:solidFill>
              </a:rPr>
              <a:t>   	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KEBUDAYAAN KHUSUS)</a:t>
            </a: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39725" algn="l"/>
              </a:tabLst>
              <a:defRPr/>
            </a:pPr>
            <a:r>
              <a:rPr lang="en-US" sz="2400">
                <a:solidFill>
                  <a:schemeClr val="bg1"/>
                </a:solidFill>
              </a:rPr>
              <a:t> 	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SOLO – JOGYA 	(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NEGARIGUNG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39725" algn="l"/>
              </a:tabLst>
              <a:defRPr/>
            </a:pPr>
            <a:r>
              <a:rPr lang="en-US" sz="2400">
                <a:solidFill>
                  <a:schemeClr val="bg1"/>
                </a:solidFill>
              </a:rPr>
              <a:t> 	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PESISIR (INDRAMAYU, 	CIREBON,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GRESIK)</a:t>
            </a:r>
          </a:p>
          <a:p>
            <a:pPr marL="342900" lvl="0" indent="-3429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>
                <a:solidFill>
                  <a:schemeClr val="bg1"/>
                </a:solidFill>
              </a:rPr>
              <a:t>MADIUN – KEDIRI (</a:t>
            </a:r>
            <a:r>
              <a:rPr lang="en-US" sz="2400" i="1">
                <a:solidFill>
                  <a:schemeClr val="bg1"/>
                </a:solidFill>
              </a:rPr>
              <a:t>MANCANEGARI</a:t>
            </a:r>
            <a:r>
              <a:rPr lang="en-US" sz="2400">
                <a:solidFill>
                  <a:schemeClr val="bg1"/>
                </a:solidFill>
              </a:rPr>
              <a:t>)</a:t>
            </a:r>
          </a:p>
          <a:p>
            <a:pPr marL="342900" lvl="0" indent="-3429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>
                <a:solidFill>
                  <a:schemeClr val="bg1"/>
                </a:solidFill>
              </a:rPr>
              <a:t>SURABAYA (SUB DAERAH KEBUDAYAAN KHUSUS)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4572000" y="1142984"/>
            <a:ext cx="4214842" cy="50943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>
                <a:solidFill>
                  <a:schemeClr val="bg1"/>
                </a:solidFill>
              </a:rPr>
              <a:t>TANAH SABRANG WETAN (PASURUAN, PANARUKAN, JEMBER)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i="1">
                <a:solidFill>
                  <a:schemeClr val="bg1"/>
                </a:solidFill>
              </a:rPr>
              <a:t>TIYANG KILENAN</a:t>
            </a:r>
            <a:r>
              <a:rPr lang="en-US" sz="2000">
                <a:solidFill>
                  <a:schemeClr val="bg1"/>
                </a:solidFill>
              </a:rPr>
              <a:t> (PENDUDUK PANTAI SELATAN JAWA TIMUR)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TIGA DAERAH PENDUDUKNYA BERBEDA, BAHASA DAN ADAT ISTIADAT BERBEDA, YAITU: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 TENGGER (KALDERA G. 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chemeClr val="bg1"/>
                </a:solidFill>
              </a:rPr>
              <a:t>       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TENGGER)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TIYANG OSING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(SEKITAR KOTA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chemeClr val="bg1"/>
                </a:solidFill>
              </a:rPr>
              <a:t>       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BANYUWANGI)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 BLAMBANGAN (UJUNG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chemeClr val="bg1"/>
                </a:solidFill>
              </a:rPr>
              <a:t>     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TIMUR PULAU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JAWA)</a:t>
            </a:r>
          </a:p>
        </p:txBody>
      </p:sp>
    </p:spTree>
  </p:cSld>
  <p:clrMapOvr>
    <a:masterClrMapping/>
  </p:clrMapOvr>
  <p:transition spd="slow">
    <p:cover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1562</TotalTime>
  <Words>766</Words>
  <Application>Microsoft Office PowerPoint</Application>
  <PresentationFormat>On-screen Show (4:3)</PresentationFormat>
  <Paragraphs>147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MATERI AJAR KEBUDAYAAN JAWA PERTEMUAN 1</vt:lpstr>
      <vt:lpstr>KONTRAK PERKULIAHAN</vt:lpstr>
      <vt:lpstr>KONTRAK PERKULIAHAN</vt:lpstr>
      <vt:lpstr>MENGAPA MEMPELAJARI BUDAYA JAWA/INDONESIA?</vt:lpstr>
      <vt:lpstr>PowerPoint Presentation</vt:lpstr>
      <vt:lpstr>PowerPoint Presentation</vt:lpstr>
      <vt:lpstr>JAWA (KEJAWEN)</vt:lpstr>
      <vt:lpstr>STRUKTUR MASYARAKAT JAWA</vt:lpstr>
      <vt:lpstr>PowerPoint Presentation</vt:lpstr>
      <vt:lpstr>KEBUDAYAAN JAWA</vt:lpstr>
      <vt:lpstr>KEBUDAYAAN JAWA DI LUAR JAWA</vt:lpstr>
      <vt:lpstr>III. PENUTUP</vt:lpstr>
      <vt:lpstr>KEPUSTAKAAN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KEBUDAYAAN JAWA</dc:title>
  <dc:creator>Rohmanu</dc:creator>
  <cp:lastModifiedBy>Asus</cp:lastModifiedBy>
  <cp:revision>172</cp:revision>
  <dcterms:created xsi:type="dcterms:W3CDTF">2012-02-29T09:10:38Z</dcterms:created>
  <dcterms:modified xsi:type="dcterms:W3CDTF">2018-08-14T12:39:28Z</dcterms:modified>
</cp:coreProperties>
</file>