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9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7" autoAdjust="0"/>
  </p:normalViewPr>
  <p:slideViewPr>
    <p:cSldViewPr>
      <p:cViewPr>
        <p:scale>
          <a:sx n="70" d="100"/>
          <a:sy n="7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740FC8-F5E2-43BF-A255-20E0306B497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EACF92-D623-4FA3-87FF-8D3EC8DD66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Masyarakat Perdesaan dan </a:t>
            </a:r>
            <a:r>
              <a:rPr lang="de-DE" dirty="0" smtClean="0"/>
              <a:t>Perkotaan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48680"/>
            <a:ext cx="554461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71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Desa</a:t>
            </a:r>
            <a:r>
              <a:rPr lang="en-US" dirty="0" smtClean="0"/>
              <a:t> 					Kota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Kontinum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Kota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3568" y="3441932"/>
            <a:ext cx="2736304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Wissenwille</a:t>
            </a:r>
            <a:endParaRPr lang="en-US" dirty="0" smtClean="0"/>
          </a:p>
          <a:p>
            <a:pPr algn="ctr"/>
            <a:r>
              <a:rPr lang="en-US" dirty="0" err="1" smtClean="0"/>
              <a:t>Ekonomi</a:t>
            </a:r>
            <a:r>
              <a:rPr lang="en-US" dirty="0" smtClean="0"/>
              <a:t> Non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60032" y="3441932"/>
            <a:ext cx="2736304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Kurwille</a:t>
            </a:r>
            <a:endParaRPr lang="en-US" dirty="0" smtClean="0"/>
          </a:p>
          <a:p>
            <a:pPr algn="ctr"/>
            <a:r>
              <a:rPr lang="en-US" dirty="0" err="1" smtClean="0"/>
              <a:t>Ekonomi</a:t>
            </a:r>
            <a:r>
              <a:rPr lang="en-US" dirty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9752" y="3212976"/>
            <a:ext cx="35283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4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masayarakat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- </a:t>
            </a:r>
            <a:r>
              <a:rPr lang="en-US" dirty="0" err="1" smtClean="0"/>
              <a:t>kota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19672" y="2420888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Wessenwille</a:t>
            </a:r>
            <a:r>
              <a:rPr lang="en-US" dirty="0" smtClean="0"/>
              <a:t> non -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6016" y="4149080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Kurwille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9672" y="4149080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Wessenwille</a:t>
            </a:r>
            <a:endParaRPr lang="en-US" dirty="0" smtClean="0"/>
          </a:p>
          <a:p>
            <a:pPr algn="ctr"/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16016" y="2420888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Kurwille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non -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47864" y="1412776"/>
            <a:ext cx="18002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 -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60232" y="335699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Kurwille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79512" y="3356992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Wessenwille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347864" y="5733256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</a:t>
            </a:r>
            <a:r>
              <a:rPr lang="en-US" dirty="0" err="1" smtClean="0"/>
              <a:t>asar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11960" y="2060848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79712" y="3645024"/>
            <a:ext cx="44644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Gemeinschaft</a:t>
            </a:r>
            <a:r>
              <a:rPr lang="en-US" b="1" dirty="0"/>
              <a:t> Versus </a:t>
            </a:r>
            <a:r>
              <a:rPr lang="en-US" b="1" dirty="0" err="1"/>
              <a:t>Gesellschaft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Gemeinschaft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Gesellschaft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53592"/>
              </p:ext>
            </p:extLst>
          </p:nvPr>
        </p:nvGraphicFramePr>
        <p:xfrm>
          <a:off x="683567" y="2852936"/>
          <a:ext cx="7488834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8"/>
                <a:gridCol w="2496278"/>
                <a:gridCol w="2496278"/>
              </a:tblGrid>
              <a:tr h="8229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err="1" smtClean="0"/>
                        <a:t>Gemeinschaft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Gesellschaft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768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Wessenwille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Kurwille</a:t>
                      </a:r>
                      <a:endParaRPr lang="en-US" dirty="0"/>
                    </a:p>
                  </a:txBody>
                  <a:tcPr/>
                </a:tc>
              </a:tr>
              <a:tr h="11757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Intim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pribadi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afeksi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Parsial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transaksional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netral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afeksi</a:t>
                      </a:r>
                      <a:endParaRPr lang="en-US" dirty="0"/>
                    </a:p>
                  </a:txBody>
                  <a:tcPr/>
                </a:tc>
              </a:tr>
              <a:tr h="4768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Struktur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Organisme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Mekanisme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69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Perbandingan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Sztompka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</a:t>
            </a:r>
            <a:r>
              <a:rPr lang="en-US" b="1" dirty="0" err="1" smtClean="0"/>
              <a:t>Gemeinschaft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Gesellschaft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Tonnies</a:t>
            </a:r>
            <a:endParaRPr lang="en-US" b="1" dirty="0" smtClean="0"/>
          </a:p>
          <a:p>
            <a:pPr algn="ctr"/>
            <a:endParaRPr lang="en-US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0241"/>
              </p:ext>
            </p:extLst>
          </p:nvPr>
        </p:nvGraphicFramePr>
        <p:xfrm>
          <a:off x="611560" y="2348880"/>
          <a:ext cx="7776864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4126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Gemeinschaft</a:t>
                      </a:r>
                      <a:r>
                        <a:rPr lang="en-US" b="1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Gesellschaft</a:t>
                      </a:r>
                      <a:endParaRPr lang="en-US" dirty="0"/>
                    </a:p>
                  </a:txBody>
                  <a:tcPr/>
                </a:tc>
              </a:tr>
              <a:tr h="4126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Hubungan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Ikatan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keluarga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Pertukaran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</a:tr>
              <a:tr h="4126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Institusi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keluarga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Negara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</a:tr>
              <a:tr h="412605">
                <a:tc>
                  <a:txBody>
                    <a:bodyPr/>
                    <a:lstStyle/>
                    <a:p>
                      <a:r>
                        <a:rPr lang="en-US" dirty="0" smtClean="0"/>
                        <a:t>Citra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individu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kedirian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Orang, </a:t>
                      </a:r>
                      <a:r>
                        <a:rPr lang="en-US" dirty="0" err="1" smtClean="0"/>
                        <a:t>warga</a:t>
                      </a:r>
                      <a:endParaRPr lang="en-US" dirty="0"/>
                    </a:p>
                  </a:txBody>
                  <a:tcPr/>
                </a:tc>
              </a:tr>
              <a:tr h="4126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kekayaan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Uang</a:t>
                      </a:r>
                      <a:endParaRPr lang="en-US" dirty="0"/>
                    </a:p>
                  </a:txBody>
                  <a:tcPr/>
                </a:tc>
              </a:tr>
              <a:tr h="4126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Tipe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keluarga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Hukum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kontrak</a:t>
                      </a:r>
                      <a:endParaRPr lang="en-US" dirty="0"/>
                    </a:p>
                  </a:txBody>
                  <a:tcPr/>
                </a:tc>
              </a:tr>
              <a:tr h="41260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Institusi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Kota</a:t>
                      </a:r>
                      <a:endParaRPr lang="en-US" dirty="0"/>
                    </a:p>
                  </a:txBody>
                  <a:tcPr/>
                </a:tc>
              </a:tr>
              <a:tr h="71216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Kontrol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agama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Hukum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7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/>
              <a:t>Solidaritas</a:t>
            </a:r>
            <a:r>
              <a:rPr lang="en-US" b="1" dirty="0"/>
              <a:t> </a:t>
            </a:r>
            <a:r>
              <a:rPr lang="en-US" b="1" dirty="0" err="1"/>
              <a:t>Mekanik</a:t>
            </a:r>
            <a:r>
              <a:rPr lang="en-US" b="1" dirty="0"/>
              <a:t> Versus </a:t>
            </a:r>
            <a:r>
              <a:rPr lang="en-US" b="1" dirty="0" err="1"/>
              <a:t>Solidaritas</a:t>
            </a:r>
            <a:r>
              <a:rPr lang="en-US" b="1" dirty="0"/>
              <a:t> </a:t>
            </a:r>
            <a:r>
              <a:rPr lang="en-US" b="1" dirty="0" err="1"/>
              <a:t>Organik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Pembagian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berlandaskan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mekanis</a:t>
            </a:r>
            <a:r>
              <a:rPr lang="en-US" b="1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Adapun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organik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Tingkat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35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Kesadaran</a:t>
            </a:r>
            <a:r>
              <a:rPr lang="en-US" b="1" dirty="0" smtClean="0"/>
              <a:t> </a:t>
            </a:r>
            <a:r>
              <a:rPr lang="en-US" b="1" dirty="0" err="1" smtClean="0"/>
              <a:t>Kolektif</a:t>
            </a:r>
            <a:endParaRPr lang="en-US" b="1" dirty="0" smtClean="0"/>
          </a:p>
          <a:p>
            <a:pPr marL="0" indent="0" algn="ctr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Ritzer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0491"/>
              </p:ext>
            </p:extLst>
          </p:nvPr>
        </p:nvGraphicFramePr>
        <p:xfrm>
          <a:off x="539553" y="3645024"/>
          <a:ext cx="7272807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/>
                <a:gridCol w="2424269"/>
                <a:gridCol w="242426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Solidaritas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Mekanik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Solidaritas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Organik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Seluruh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anggota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Terbatas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domain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orang </a:t>
                      </a:r>
                      <a:r>
                        <a:rPr lang="en-US" dirty="0" err="1" smtClean="0"/>
                        <a:t>tercakup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Intensitas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Rigiditas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Lemah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Religius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Moral </a:t>
                      </a:r>
                      <a:r>
                        <a:rPr lang="en-US" dirty="0" err="1" smtClean="0"/>
                        <a:t>Individualisme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43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c.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Dominan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bertipe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mekanik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bertipe</a:t>
            </a:r>
            <a:r>
              <a:rPr lang="en-US" b="1" dirty="0"/>
              <a:t> </a:t>
            </a:r>
            <a:r>
              <a:rPr lang="en-US" b="1" dirty="0" err="1"/>
              <a:t>solidaritas</a:t>
            </a:r>
            <a:r>
              <a:rPr lang="en-US" b="1" dirty="0"/>
              <a:t> </a:t>
            </a:r>
            <a:r>
              <a:rPr lang="en-US" b="1" dirty="0" err="1" smtClean="0"/>
              <a:t>organik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971600" y="3212976"/>
            <a:ext cx="3672408" cy="108012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Represif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427984" y="5229200"/>
            <a:ext cx="3240360" cy="10801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Restitutif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751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d. </a:t>
            </a:r>
            <a:r>
              <a:rPr lang="en-US" b="1" dirty="0" err="1" smtClean="0"/>
              <a:t>Individualitas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mekanik</a:t>
            </a:r>
            <a:r>
              <a:rPr lang="en-US" b="1" dirty="0"/>
              <a:t> 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Individualitas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tidak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berkembang</a:t>
            </a:r>
            <a:endParaRPr lang="en-US" b="1" dirty="0" smtClean="0">
              <a:sym typeface="Wingdings" pitchFamily="2" charset="2"/>
            </a:endParaRPr>
          </a:p>
          <a:p>
            <a:pPr marL="0" indent="0" algn="ctr">
              <a:buNone/>
            </a:pPr>
            <a:endParaRPr lang="en-US" b="1" dirty="0" smtClean="0">
              <a:sym typeface="Wingdings" pitchFamily="2" charset="2"/>
            </a:endParaRPr>
          </a:p>
          <a:p>
            <a:pPr marL="0" indent="0" algn="ctr">
              <a:buNone/>
            </a:pPr>
            <a:endParaRPr lang="en-US" b="1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b="1" dirty="0" err="1" smtClean="0">
                <a:sym typeface="Wingdings" pitchFamily="2" charset="2"/>
              </a:rPr>
              <a:t>Masyarakat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berbasis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solidaritas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organik</a:t>
            </a:r>
            <a:r>
              <a:rPr lang="en-US" b="1" dirty="0" smtClean="0">
                <a:sym typeface="Wingdings" pitchFamily="2" charset="2"/>
              </a:rPr>
              <a:t>  </a:t>
            </a:r>
            <a:r>
              <a:rPr lang="en-US" b="1" dirty="0" err="1" smtClean="0">
                <a:sym typeface="Wingdings" pitchFamily="2" charset="2"/>
              </a:rPr>
              <a:t>Individualitas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berkembang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069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e. </a:t>
            </a:r>
            <a:r>
              <a:rPr lang="en-US" b="1" dirty="0" err="1" smtClean="0"/>
              <a:t>Konsensus</a:t>
            </a:r>
            <a:r>
              <a:rPr lang="en-US" b="1" dirty="0" smtClean="0"/>
              <a:t> </a:t>
            </a:r>
            <a:r>
              <a:rPr lang="en-US" b="1" dirty="0" err="1" smtClean="0"/>
              <a:t>Terpenting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mekanik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norma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tumbuh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berkembang</a:t>
            </a:r>
            <a:r>
              <a:rPr lang="en-US" b="1" dirty="0" smtClean="0"/>
              <a:t> </a:t>
            </a:r>
            <a:r>
              <a:rPr lang="en-US" b="1" dirty="0" err="1" smtClean="0"/>
              <a:t>semenjak</a:t>
            </a:r>
            <a:r>
              <a:rPr lang="en-US" b="1" dirty="0" smtClean="0"/>
              <a:t> lama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berbasis</a:t>
            </a:r>
            <a:r>
              <a:rPr lang="en-US" b="1" dirty="0"/>
              <a:t> </a:t>
            </a:r>
            <a:r>
              <a:rPr lang="en-US" b="1" dirty="0" err="1"/>
              <a:t>solidaritas</a:t>
            </a:r>
            <a:r>
              <a:rPr lang="en-US" b="1" dirty="0"/>
              <a:t> </a:t>
            </a:r>
            <a:r>
              <a:rPr lang="en-US" b="1" dirty="0" err="1" smtClean="0"/>
              <a:t>organik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norma</a:t>
            </a:r>
            <a:r>
              <a:rPr lang="en-US" b="1" dirty="0"/>
              <a:t> yang </a:t>
            </a: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 err="1" smtClean="0"/>
              <a:t>perundangan</a:t>
            </a:r>
            <a:r>
              <a:rPr lang="en-US" b="1" dirty="0" smtClean="0"/>
              <a:t> formal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8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Perdesaan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Perkotaan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f. </a:t>
            </a:r>
            <a:r>
              <a:rPr lang="en-US" b="1" dirty="0" err="1" smtClean="0"/>
              <a:t>Penghukuman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,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penghukuman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pelanggar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0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g. </a:t>
            </a:r>
            <a:r>
              <a:rPr lang="en-US" b="1" dirty="0" err="1" smtClean="0"/>
              <a:t>Saling</a:t>
            </a:r>
            <a:r>
              <a:rPr lang="en-US" b="1" dirty="0" smtClean="0"/>
              <a:t> </a:t>
            </a:r>
            <a:r>
              <a:rPr lang="en-US" b="1" dirty="0" err="1" smtClean="0"/>
              <a:t>Ketergantungan</a:t>
            </a:r>
            <a:endParaRPr lang="en-US" b="1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Solidaritas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mekanik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menekankan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kesadaran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kolektif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sehingga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menguatnya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kesamaan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keseragaman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maysarakat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menyebabkan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ketergantungan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fungsional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melalui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spesialisasi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warga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Solidaritas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organik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mendorong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pembagian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kerja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secara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alamiah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dalam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masyarakat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sehingga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tercipta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saling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ketergantungan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fungsional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diantara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berbagai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ragam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pekerjaan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spsesialisasi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dalam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masyarakat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47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h. </a:t>
            </a:r>
            <a:r>
              <a:rPr lang="en-US" b="1" dirty="0" err="1" smtClean="0"/>
              <a:t>Komunitas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,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yangmenjadi</a:t>
            </a:r>
            <a:r>
              <a:rPr lang="en-US" dirty="0" smtClean="0"/>
              <a:t> </a:t>
            </a:r>
            <a:r>
              <a:rPr lang="en-US" dirty="0" err="1" smtClean="0"/>
              <a:t>tempatan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yang </a:t>
            </a:r>
            <a:r>
              <a:rPr lang="en-US" dirty="0" err="1" smtClean="0"/>
              <a:t>dicirikan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industrial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36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/>
              <a:t>i. </a:t>
            </a:r>
            <a:r>
              <a:rPr lang="en-US" b="1" dirty="0" err="1" smtClean="0"/>
              <a:t>Pengikat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276872"/>
            <a:ext cx="5328592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mekanik</a:t>
            </a:r>
            <a:r>
              <a:rPr lang="en-US" b="1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67744" y="4509120"/>
            <a:ext cx="5328592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solidaritas</a:t>
            </a:r>
            <a:r>
              <a:rPr lang="en-US" b="1" dirty="0" smtClean="0"/>
              <a:t> </a:t>
            </a:r>
            <a:r>
              <a:rPr lang="en-US" b="1" dirty="0" err="1" smtClean="0"/>
              <a:t>organik</a:t>
            </a:r>
            <a:r>
              <a:rPr lang="en-US" b="1" dirty="0" smtClean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r>
              <a:rPr lang="en-US" dirty="0" smtClean="0"/>
              <a:t> versus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Weber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37299"/>
              </p:ext>
            </p:extLst>
          </p:nvPr>
        </p:nvGraphicFramePr>
        <p:xfrm>
          <a:off x="467543" y="1556792"/>
          <a:ext cx="8208912" cy="493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5"/>
                <a:gridCol w="3240360"/>
                <a:gridCol w="3312367"/>
              </a:tblGrid>
              <a:tr h="5440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Ciri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Masyarakat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Agraris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Tradisional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Mayarakat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Kapitalis</a:t>
                      </a:r>
                      <a:endParaRPr lang="en-US" sz="1600" dirty="0"/>
                    </a:p>
                  </a:txBody>
                  <a:tcPr/>
                </a:tc>
              </a:tr>
              <a:tr h="2176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Kepemilikan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Terikat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pada</a:t>
                      </a:r>
                      <a:r>
                        <a:rPr lang="en-US" sz="1600" dirty="0" smtClean="0"/>
                        <a:t> status </a:t>
                      </a:r>
                      <a:r>
                        <a:rPr lang="en-US" sz="1600" dirty="0" err="1" smtClean="0"/>
                        <a:t>sosial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turun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temurun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Pemilikan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pribadi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alat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produksi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pemusatan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kekayaan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berada</a:t>
                      </a:r>
                      <a:r>
                        <a:rPr lang="en-US" sz="1600" dirty="0" smtClean="0"/>
                        <a:t> di </a:t>
                      </a:r>
                      <a:r>
                        <a:rPr lang="en-US" sz="1600" dirty="0" err="1" smtClean="0"/>
                        <a:t>bawah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kontrol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usahawan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tanah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bangunan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mesin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bahan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mentah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semuanya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dikontrol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satu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agen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bebas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dipertukarkan</a:t>
                      </a:r>
                      <a:r>
                        <a:rPr lang="en-US" sz="1600" baseline="0" dirty="0" smtClean="0"/>
                        <a:t> di </a:t>
                      </a:r>
                      <a:r>
                        <a:rPr lang="en-US" sz="1600" baseline="0" dirty="0" err="1" smtClean="0"/>
                        <a:t>pasar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sebagai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milik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pribadi</a:t>
                      </a:r>
                      <a:endParaRPr lang="en-US" sz="1600" dirty="0"/>
                    </a:p>
                  </a:txBody>
                  <a:tcPr/>
                </a:tc>
              </a:tr>
              <a:tr h="217627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Mekanisme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pekerjaan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Belum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Mekanisme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pekerjaan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memanfaatkan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teknologi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sehingga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memungkinkan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memperhitungkan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kapital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secara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tepat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Proses </a:t>
                      </a:r>
                      <a:r>
                        <a:rPr lang="en-US" sz="1600" dirty="0" err="1" smtClean="0"/>
                        <a:t>produksi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berdasarkan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prinsip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organisasi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eektif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produktif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rasional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7097973"/>
              </p:ext>
            </p:extLst>
          </p:nvPr>
        </p:nvGraphicFramePr>
        <p:xfrm>
          <a:off x="251520" y="1628800"/>
          <a:ext cx="842493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893"/>
                <a:gridCol w="3087094"/>
                <a:gridCol w="32139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Ciri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Masyarakat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Agraris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Tradisional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Mayarakat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Kapitalis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Tenaga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kerja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Tidak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bebas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err="1" smtClean="0"/>
                        <a:t>hubungan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perbudakan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atau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hamba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pengolahan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tanah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Tenaga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kerja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bebas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bergerak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menanggapi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permintaan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cabang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cabang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perusahaan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lainnya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atau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wilayah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satu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wilayah</a:t>
                      </a:r>
                      <a:r>
                        <a:rPr lang="en-US" sz="1600" baseline="0" dirty="0" smtClean="0"/>
                        <a:t> lain</a:t>
                      </a:r>
                    </a:p>
                    <a:p>
                      <a:r>
                        <a:rPr lang="en-US" sz="1600" baseline="0" dirty="0" err="1" smtClean="0"/>
                        <a:t>Tenaga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kerja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bebas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menjual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tenaganya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sebagai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komoditi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upah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terbuka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Pasar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Sangat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dibatasi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oleh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rintangan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pajak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perampokan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terbatasnya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lembaga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keuangan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transportasi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buruk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Pedagang</a:t>
                      </a:r>
                      <a:r>
                        <a:rPr lang="en-US" sz="1600" dirty="0" smtClean="0"/>
                        <a:t> di </a:t>
                      </a:r>
                      <a:r>
                        <a:rPr lang="en-US" sz="1600" dirty="0" err="1" smtClean="0"/>
                        <a:t>pasar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bebas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dibatasi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oleh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hambatan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tradisional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monopoli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kelas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terbatasnya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kepemilikan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proteksionisme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dsb</a:t>
                      </a:r>
                      <a:r>
                        <a:rPr lang="en-US" sz="1600" baseline="0" dirty="0" smtClean="0"/>
                        <a:t>)</a:t>
                      </a:r>
                    </a:p>
                    <a:p>
                      <a:r>
                        <a:rPr lang="en-US" sz="1600" baseline="0" dirty="0" err="1" smtClean="0"/>
                        <a:t>Pasar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mengatur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prinsip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distribusi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konsumsi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1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5198701"/>
              </p:ext>
            </p:extLst>
          </p:nvPr>
        </p:nvGraphicFramePr>
        <p:xfrm>
          <a:off x="251520" y="1600200"/>
          <a:ext cx="8424935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892"/>
                <a:gridCol w="3168333"/>
                <a:gridCol w="31327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Ciri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Masyarakat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Agraris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Tradisional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Mayarakat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Kapitalis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Hukum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berlaku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Bersifat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khusus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penerapannya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berbeda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kelompok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sosial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berbeda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Penerapan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keputusan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hukum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bersifat</a:t>
                      </a:r>
                      <a:r>
                        <a:rPr lang="en-US" sz="1600" dirty="0" smtClean="0"/>
                        <a:t> patrimonial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Penerapannya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bersiat</a:t>
                      </a:r>
                      <a:r>
                        <a:rPr lang="en-US" sz="1600" dirty="0" smtClean="0"/>
                        <a:t> universal</a:t>
                      </a:r>
                    </a:p>
                    <a:p>
                      <a:r>
                        <a:rPr lang="en-US" sz="1600" dirty="0" err="1" smtClean="0"/>
                        <a:t>Hukum</a:t>
                      </a:r>
                      <a:r>
                        <a:rPr lang="en-US" sz="1600" dirty="0" smtClean="0"/>
                        <a:t> yang </a:t>
                      </a:r>
                      <a:r>
                        <a:rPr lang="en-US" sz="1600" dirty="0" err="1" smtClean="0"/>
                        <a:t>dapat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diperhitungkan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memungkinkan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meramalkan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konsekuensi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kontrak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pelaksanaan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hukum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Motivasi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utama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Untuk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memuaskan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kebutuhan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sehari-hari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Menerima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keuntungan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tradisional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Menurut</a:t>
                      </a:r>
                      <a:r>
                        <a:rPr lang="en-US" sz="1600" dirty="0" smtClean="0"/>
                        <a:t> Weber, </a:t>
                      </a:r>
                      <a:r>
                        <a:rPr lang="en-US" sz="1600" dirty="0" err="1" smtClean="0"/>
                        <a:t>kesempatan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mendapat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penghasilan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makin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besar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masih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kurang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menarik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mencapai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keuntungan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maksimal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err="1" smtClean="0"/>
                        <a:t>Motivasi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perilaku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ekonomi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adalah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mencapai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keuntungan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27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37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1. Stephen K. Sanderson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lima </a:t>
            </a:r>
            <a:r>
              <a:rPr lang="en-US" dirty="0" err="1" smtClean="0"/>
              <a:t>tipe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pemburu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meramu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pastoralis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32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Sedino</a:t>
            </a:r>
            <a:r>
              <a:rPr lang="en-US" dirty="0" smtClean="0"/>
              <a:t> M.P. </a:t>
            </a:r>
            <a:r>
              <a:rPr lang="en-US" dirty="0" err="1" smtClean="0"/>
              <a:t>Tjondronegoro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basis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Topografi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usaha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7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Horton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Hunt (1987: 59)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M</a:t>
            </a:r>
            <a:r>
              <a:rPr lang="en-US" dirty="0" err="1" smtClean="0"/>
              <a:t>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lama, yang </a:t>
            </a:r>
            <a:r>
              <a:rPr lang="en-US" dirty="0" err="1" smtClean="0"/>
              <a:t>mendiami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777177" y="2276872"/>
            <a:ext cx="115212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Ada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tipologi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degnan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penghidupan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3065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Tipologi</a:t>
            </a:r>
            <a:r>
              <a:rPr lang="en-US" dirty="0" smtClean="0"/>
              <a:t> Kota C. </a:t>
            </a:r>
            <a:r>
              <a:rPr lang="en-US" dirty="0" err="1" smtClean="0"/>
              <a:t>Doxiadis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Mengklasifikasikan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12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75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6819531"/>
              </p:ext>
            </p:extLst>
          </p:nvPr>
        </p:nvGraphicFramePr>
        <p:xfrm>
          <a:off x="179511" y="1600200"/>
          <a:ext cx="856895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3960440"/>
                <a:gridCol w="38164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Tahapan</a:t>
                      </a:r>
                      <a:r>
                        <a:rPr lang="en-US" dirty="0" smtClean="0"/>
                        <a:t> 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Penduduk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menimal</a:t>
                      </a:r>
                      <a:r>
                        <a:rPr lang="en-US" dirty="0" smtClean="0"/>
                        <a:t> (orang)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Dwelling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Neighborhood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Neighborhood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Metropolis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Conurbation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Megalopolish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Urban 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700.000.000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Urban Continent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5.000.000.000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Ecumenepolish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30.000.000.000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260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Tipologi</a:t>
            </a:r>
            <a:r>
              <a:rPr lang="en-US" dirty="0" smtClean="0"/>
              <a:t> Kota N.R. </a:t>
            </a:r>
            <a:r>
              <a:rPr lang="en-US" dirty="0" err="1" smtClean="0"/>
              <a:t>Saxena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Infant Town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penduduk</a:t>
            </a:r>
            <a:r>
              <a:rPr lang="en-US" dirty="0" smtClean="0">
                <a:sym typeface="Wingdings" pitchFamily="2" charset="2"/>
              </a:rPr>
              <a:t> 5.000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10.000 orang</a:t>
            </a:r>
          </a:p>
          <a:p>
            <a:pPr marL="457200" indent="-457200">
              <a:buAutoNum type="arabicPeriod"/>
            </a:pPr>
            <a:r>
              <a:rPr lang="en-US" dirty="0" smtClean="0">
                <a:sym typeface="Wingdings" pitchFamily="2" charset="2"/>
              </a:rPr>
              <a:t>Township yang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adolescent township, mature township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specialized township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penduduk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10.000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50.000 orang</a:t>
            </a:r>
          </a:p>
          <a:p>
            <a:pPr marL="457200" indent="-457200">
              <a:buAutoNum type="arabicPeriod"/>
            </a:pPr>
            <a:r>
              <a:rPr lang="en-US" dirty="0" smtClean="0">
                <a:sym typeface="Wingdings" pitchFamily="2" charset="2"/>
              </a:rPr>
              <a:t>Town city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adolescent town, mature town, specialized town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adolescent city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penduduk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berkisar</a:t>
            </a:r>
            <a:r>
              <a:rPr lang="en-US" dirty="0" smtClean="0">
                <a:sym typeface="Wingdings" pitchFamily="2" charset="2"/>
              </a:rPr>
              <a:t> 100.000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1.000.000 orang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94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Tipologi</a:t>
            </a:r>
            <a:r>
              <a:rPr lang="en-US" dirty="0" smtClean="0"/>
              <a:t> Kota James M. </a:t>
            </a:r>
            <a:r>
              <a:rPr lang="en-US" dirty="0" err="1" smtClean="0"/>
              <a:t>Henslin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Henslin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Kota</a:t>
            </a:r>
          </a:p>
          <a:p>
            <a:pPr marL="457200" indent="-457200">
              <a:buAutoNum type="arabicPeriod"/>
            </a:pPr>
            <a:r>
              <a:rPr lang="en-US" dirty="0" smtClean="0"/>
              <a:t>Metropolis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kota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dikelilingi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kota-kota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satelitnya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Megapolis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metropolis yang </a:t>
            </a:r>
            <a:r>
              <a:rPr lang="en-US" dirty="0" err="1" smtClean="0">
                <a:sym typeface="Wingdings" pitchFamily="2" charset="2"/>
              </a:rPr>
              <a:t>tumbuh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sedemikian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Megakota</a:t>
            </a:r>
            <a:r>
              <a:rPr lang="en-US" dirty="0" smtClean="0"/>
              <a:t> (megacity)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kota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penduduk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10 </a:t>
            </a:r>
            <a:r>
              <a:rPr lang="en-US" dirty="0" err="1" smtClean="0">
                <a:sym typeface="Wingdings" pitchFamily="2" charset="2"/>
              </a:rPr>
              <a:t>juta</a:t>
            </a:r>
            <a:r>
              <a:rPr lang="en-US" dirty="0" smtClean="0">
                <a:sym typeface="Wingdings" pitchFamily="2" charset="2"/>
              </a:rPr>
              <a:t> orang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406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Tipologi</a:t>
            </a:r>
            <a:r>
              <a:rPr lang="en-US" dirty="0" smtClean="0"/>
              <a:t> Kota </a:t>
            </a:r>
            <a:r>
              <a:rPr lang="en-US" dirty="0" err="1" smtClean="0"/>
              <a:t>Highsmith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Northam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13061"/>
              </p:ext>
            </p:extLst>
          </p:nvPr>
        </p:nvGraphicFramePr>
        <p:xfrm>
          <a:off x="179511" y="2924944"/>
          <a:ext cx="849694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528392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Notasi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Kelas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Perkiraan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Jumlah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Penduduk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Hamlet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16 - &lt; 150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Village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150 - &lt; 1000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Town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1000 - &lt; 2.500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Small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2.500 - &lt; 25.000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 Sized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25.000 - &lt; 100.000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 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100.000 - &lt; 800.000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Metropolis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800.000 - &lt; indefinite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VIII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Megapolis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Indefinite – but a several millions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Eumenopolis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Indefinite – but likely tens of million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414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N.P. Gist </a:t>
            </a:r>
            <a:r>
              <a:rPr lang="en-US" dirty="0" err="1" smtClean="0"/>
              <a:t>dan</a:t>
            </a:r>
            <a:r>
              <a:rPr lang="en-US" dirty="0" smtClean="0"/>
              <a:t> L.A. </a:t>
            </a:r>
            <a:r>
              <a:rPr lang="en-US" dirty="0" err="1" smtClean="0"/>
              <a:t>Halbert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Puat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rekreasi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37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F.S. Hudson</a:t>
            </a:r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industri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pertahanan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budaya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rekreasi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permukiman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357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Chauncy</a:t>
            </a:r>
            <a:r>
              <a:rPr lang="en-US" dirty="0" smtClean="0"/>
              <a:t> D. Harris</a:t>
            </a:r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manufaktur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pengecer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pertambangan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peristirahatan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pemancingan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b. </a:t>
            </a:r>
            <a:r>
              <a:rPr lang="en-US" sz="4500" dirty="0" err="1" smtClean="0"/>
              <a:t>Klasifikasi</a:t>
            </a:r>
            <a:r>
              <a:rPr lang="en-US" sz="4500" dirty="0" smtClean="0"/>
              <a:t> </a:t>
            </a:r>
            <a:r>
              <a:rPr lang="en-US" sz="4500" dirty="0" err="1" smtClean="0"/>
              <a:t>atas</a:t>
            </a:r>
            <a:r>
              <a:rPr lang="en-US" sz="4500" dirty="0" smtClean="0"/>
              <a:t> </a:t>
            </a:r>
            <a:r>
              <a:rPr lang="en-US" sz="4500" dirty="0" err="1" smtClean="0"/>
              <a:t>dasar</a:t>
            </a:r>
            <a:r>
              <a:rPr lang="en-US" sz="4500" dirty="0" smtClean="0"/>
              <a:t> </a:t>
            </a:r>
            <a:r>
              <a:rPr lang="en-US" sz="4500" dirty="0" err="1" smtClean="0"/>
              <a:t>karakteristik</a:t>
            </a:r>
            <a:r>
              <a:rPr lang="en-US" sz="4500" dirty="0" smtClean="0"/>
              <a:t> </a:t>
            </a:r>
            <a:r>
              <a:rPr lang="en-US" sz="4500" dirty="0" err="1" smtClean="0"/>
              <a:t>fisikalnya</a:t>
            </a:r>
            <a:endParaRPr lang="en-US" sz="4500" dirty="0" smtClean="0"/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3000" dirty="0" err="1" smtClean="0"/>
              <a:t>Tipologi</a:t>
            </a:r>
            <a:r>
              <a:rPr lang="en-US" sz="3000" dirty="0" smtClean="0"/>
              <a:t> </a:t>
            </a:r>
            <a:r>
              <a:rPr lang="en-US" sz="3000" dirty="0" err="1" smtClean="0"/>
              <a:t>Grifit</a:t>
            </a:r>
            <a:r>
              <a:rPr lang="en-US" sz="3000" dirty="0" smtClean="0"/>
              <a:t> Taylor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acropolis (</a:t>
            </a:r>
            <a:r>
              <a:rPr lang="en-US" sz="3000" dirty="0" err="1" smtClean="0"/>
              <a:t>perbukitan</a:t>
            </a:r>
            <a:r>
              <a:rPr lang="en-US" sz="3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cuesta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mountain corridors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passes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gates 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plateau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eroded dome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fiord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rias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disebabkan</a:t>
            </a:r>
            <a:r>
              <a:rPr lang="en-US" sz="3000" dirty="0" smtClean="0"/>
              <a:t> </a:t>
            </a:r>
            <a:r>
              <a:rPr lang="en-US" sz="3000" dirty="0" err="1" smtClean="0"/>
              <a:t>adanya</a:t>
            </a:r>
            <a:r>
              <a:rPr lang="en-US" sz="3000" dirty="0" smtClean="0"/>
              <a:t> air </a:t>
            </a:r>
            <a:r>
              <a:rPr lang="en-US" sz="3000" dirty="0" err="1" smtClean="0"/>
              <a:t>terjun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meander (</a:t>
            </a:r>
            <a:r>
              <a:rPr lang="en-US" sz="3000" dirty="0" err="1" smtClean="0"/>
              <a:t>sungai</a:t>
            </a:r>
            <a:r>
              <a:rPr lang="en-US" sz="30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teras</a:t>
            </a:r>
            <a:r>
              <a:rPr lang="en-US" sz="3000" dirty="0" smtClean="0"/>
              <a:t> </a:t>
            </a:r>
            <a:r>
              <a:rPr lang="en-US" sz="3000" dirty="0" err="1" smtClean="0"/>
              <a:t>sungai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delta </a:t>
            </a:r>
            <a:r>
              <a:rPr lang="en-US" sz="3000" dirty="0" err="1" smtClean="0"/>
              <a:t>sungai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alluvial </a:t>
            </a:r>
            <a:r>
              <a:rPr lang="en-US" sz="3000" dirty="0" err="1" smtClean="0"/>
              <a:t>conelfan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lembah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sekitar</a:t>
            </a:r>
            <a:r>
              <a:rPr lang="en-US" sz="3000" dirty="0" smtClean="0"/>
              <a:t> </a:t>
            </a:r>
            <a:r>
              <a:rPr lang="en-US" sz="3000" dirty="0" err="1" smtClean="0"/>
              <a:t>danau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dataran</a:t>
            </a:r>
            <a:r>
              <a:rPr lang="en-US" sz="3000" dirty="0" smtClean="0"/>
              <a:t> </a:t>
            </a:r>
            <a:r>
              <a:rPr lang="en-US" sz="3000" dirty="0" err="1" smtClean="0"/>
              <a:t>rendah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</a:t>
            </a:r>
            <a:r>
              <a:rPr lang="en-US" sz="3000" dirty="0" err="1" smtClean="0"/>
              <a:t>padang</a:t>
            </a:r>
            <a:r>
              <a:rPr lang="en-US" sz="3000" dirty="0" smtClean="0"/>
              <a:t> </a:t>
            </a:r>
            <a:r>
              <a:rPr lang="en-US" sz="3000" dirty="0" err="1" smtClean="0"/>
              <a:t>pasir</a:t>
            </a:r>
            <a:endParaRPr lang="en-US" sz="3000" dirty="0" smtClean="0"/>
          </a:p>
          <a:p>
            <a:pPr marL="457200" indent="-457200">
              <a:buAutoNum type="arabicPeriod"/>
            </a:pPr>
            <a:r>
              <a:rPr lang="en-US" sz="3000" dirty="0" smtClean="0"/>
              <a:t>Kota clearing town (</a:t>
            </a:r>
            <a:r>
              <a:rPr lang="en-US" sz="3000" dirty="0" err="1" smtClean="0"/>
              <a:t>pembukaan</a:t>
            </a:r>
            <a:r>
              <a:rPr lang="en-US" sz="3000" dirty="0" smtClean="0"/>
              <a:t> </a:t>
            </a:r>
            <a:r>
              <a:rPr lang="en-US" sz="3000" dirty="0" err="1" smtClean="0"/>
              <a:t>hutan</a:t>
            </a:r>
            <a:r>
              <a:rPr lang="en-US" sz="3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49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Kebudayaan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kompleks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keyakinan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kesenian</a:t>
            </a:r>
            <a:r>
              <a:rPr lang="en-US" dirty="0" smtClean="0">
                <a:sym typeface="Wingdings" pitchFamily="2" charset="2"/>
              </a:rPr>
              <a:t>, moral,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istiadat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kebiasaan</a:t>
            </a:r>
            <a:r>
              <a:rPr lang="en-US" dirty="0" smtClean="0">
                <a:sym typeface="Wingdings" pitchFamily="2" charset="2"/>
              </a:rPr>
              <a:t> yang lain yang </a:t>
            </a:r>
            <a:r>
              <a:rPr lang="en-US" dirty="0" err="1" smtClean="0">
                <a:sym typeface="Wingdings" pitchFamily="2" charset="2"/>
              </a:rPr>
              <a:t>diperoleh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555776" y="1916832"/>
            <a:ext cx="4104456" cy="11521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Tylor</a:t>
            </a:r>
            <a:r>
              <a:rPr lang="en-US" sz="3200" b="1" dirty="0" smtClean="0"/>
              <a:t> </a:t>
            </a:r>
            <a:endParaRPr lang="en-US" sz="3200" b="1" dirty="0">
              <a:sym typeface="Wingdings" pitchFamily="2" charset="2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8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Sabari</a:t>
            </a:r>
            <a:r>
              <a:rPr lang="en-US" dirty="0" smtClean="0"/>
              <a:t> </a:t>
            </a:r>
            <a:r>
              <a:rPr lang="en-US" dirty="0" err="1" smtClean="0"/>
              <a:t>Yunus</a:t>
            </a:r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sait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R.L. Nelson</a:t>
            </a:r>
          </a:p>
          <a:p>
            <a:pPr marL="0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tipologinya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dasr</a:t>
            </a:r>
            <a:r>
              <a:rPr lang="en-US" dirty="0" smtClean="0"/>
              <a:t> </a:t>
            </a:r>
            <a:r>
              <a:rPr lang="en-US" dirty="0" err="1" smtClean="0"/>
              <a:t>morfologis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Kota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(</a:t>
            </a:r>
            <a:r>
              <a:rPr lang="en-US" i="1" dirty="0" smtClean="0"/>
              <a:t>the square cities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smtClean="0"/>
              <a:t>Kota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(</a:t>
            </a:r>
            <a:r>
              <a:rPr lang="en-US" i="1" dirty="0" smtClean="0"/>
              <a:t>the rectangular cities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smtClean="0"/>
              <a:t>Kota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kipas</a:t>
            </a:r>
            <a:r>
              <a:rPr lang="en-US" dirty="0" smtClean="0"/>
              <a:t> (</a:t>
            </a:r>
            <a:r>
              <a:rPr lang="en-US" i="1" dirty="0" smtClean="0"/>
              <a:t>the fan shaped cities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46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Kalsifikasi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pertumbuhannya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J. M. </a:t>
            </a:r>
            <a:r>
              <a:rPr lang="en-US" dirty="0" err="1" smtClean="0"/>
              <a:t>houston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Stadium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Stadium </a:t>
            </a:r>
            <a:r>
              <a:rPr lang="en-US" dirty="0" err="1" smtClean="0"/>
              <a:t>formatif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Stadium 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666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Griffith Taylor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infantil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bersatunya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pemukiman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perdagangan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juventil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pengelompokan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perdagangan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pemukiman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pinggiran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segregasi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perdagangan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pemukiman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lama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ketuaan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kemandekan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pertumbuhan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kemunduran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distrik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melambatnya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kesejahteraan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3748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Tipologi</a:t>
            </a:r>
            <a:r>
              <a:rPr lang="en-US" dirty="0" smtClean="0"/>
              <a:t> Mumford Lewis</a:t>
            </a:r>
          </a:p>
          <a:p>
            <a:pPr marL="0" indent="0">
              <a:buNone/>
            </a:pP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tekniko</a:t>
            </a:r>
            <a:r>
              <a:rPr lang="en-US" dirty="0" smtClean="0"/>
              <a:t> – </a:t>
            </a:r>
            <a:r>
              <a:rPr lang="en-US" dirty="0" err="1" smtClean="0"/>
              <a:t>kultural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eoteknikal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penggunaan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energi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angin</a:t>
            </a:r>
            <a:r>
              <a:rPr lang="en-US" dirty="0" smtClean="0">
                <a:sym typeface="Wingdings" pitchFamily="2" charset="2"/>
              </a:rPr>
              <a:t>, air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bakar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kayu</a:t>
            </a:r>
            <a:endParaRPr lang="en-US" dirty="0" smtClean="0">
              <a:sym typeface="Wingdings" pitchFamily="2" charset="2"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ym typeface="Wingdings" pitchFamily="2" charset="2"/>
              </a:rPr>
              <a:t>Fase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paleoteknikal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energi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tambang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besi</a:t>
            </a:r>
            <a:endParaRPr lang="en-US" dirty="0" smtClean="0">
              <a:sym typeface="Wingdings" pitchFamily="2" charset="2"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ym typeface="Wingdings" pitchFamily="2" charset="2"/>
              </a:rPr>
              <a:t>Fase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neoteknik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tenaga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listrik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energi</a:t>
            </a:r>
            <a:endParaRPr lang="en-US" dirty="0" smtClean="0">
              <a:sym typeface="Wingdings" pitchFamily="2" charset="2"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sym typeface="Wingdings" pitchFamily="2" charset="2"/>
              </a:rPr>
              <a:t>Fase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bioteknik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penggunaan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sains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danteknologi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seperti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bioteknologi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ekologi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9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Horton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Hunt </a:t>
            </a:r>
          </a:p>
          <a:p>
            <a:pPr marL="0" indent="0">
              <a:buNone/>
            </a:pPr>
            <a:endParaRPr lang="en-US" sz="3600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3600" b="1" dirty="0" err="1" smtClean="0">
                <a:sym typeface="Wingdings" pitchFamily="2" charset="2"/>
              </a:rPr>
              <a:t>kebudayaan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sebagai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segala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sesuatu</a:t>
            </a:r>
            <a:r>
              <a:rPr lang="en-US" sz="3600" b="1" dirty="0" smtClean="0">
                <a:sym typeface="Wingdings" pitchFamily="2" charset="2"/>
              </a:rPr>
              <a:t> yang </a:t>
            </a:r>
            <a:r>
              <a:rPr lang="en-US" sz="3600" b="1" dirty="0" err="1" smtClean="0">
                <a:sym typeface="Wingdings" pitchFamily="2" charset="2"/>
              </a:rPr>
              <a:t>dipelajari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dan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dialami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bersama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secara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sosial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oleh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para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anggota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suatu</a:t>
            </a:r>
            <a:r>
              <a:rPr lang="en-US" sz="3600" b="1" dirty="0" smtClean="0">
                <a:sym typeface="Wingdings" pitchFamily="2" charset="2"/>
              </a:rPr>
              <a:t> </a:t>
            </a:r>
            <a:r>
              <a:rPr lang="en-US" sz="3600" b="1" dirty="0" err="1" smtClean="0">
                <a:sym typeface="Wingdings" pitchFamily="2" charset="2"/>
              </a:rPr>
              <a:t>masyarakat</a:t>
            </a:r>
            <a:endParaRPr lang="en-US" sz="3600" b="1" dirty="0"/>
          </a:p>
        </p:txBody>
      </p:sp>
      <p:sp>
        <p:nvSpPr>
          <p:cNvPr id="4" name="Curved Left Arrow 3"/>
          <p:cNvSpPr/>
          <p:nvPr/>
        </p:nvSpPr>
        <p:spPr>
          <a:xfrm rot="20572107">
            <a:off x="6444207" y="1895348"/>
            <a:ext cx="1440160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2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79628" y="1628800"/>
            <a:ext cx="6408712" cy="43204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Menurut</a:t>
            </a:r>
            <a:r>
              <a:rPr lang="en-US" sz="2400" b="1" dirty="0"/>
              <a:t> Horton </a:t>
            </a:r>
            <a:r>
              <a:rPr lang="en-US" sz="2400" b="1" dirty="0" err="1"/>
              <a:t>dan</a:t>
            </a:r>
            <a:r>
              <a:rPr lang="en-US" sz="2400" b="1" dirty="0"/>
              <a:t> Hunt </a:t>
            </a:r>
            <a:r>
              <a:rPr lang="en-US" sz="2400" b="1" dirty="0" err="1"/>
              <a:t>seorang</a:t>
            </a:r>
            <a:r>
              <a:rPr lang="en-US" sz="2400" b="1" dirty="0"/>
              <a:t> </a:t>
            </a:r>
            <a:r>
              <a:rPr lang="en-US" sz="2400" b="1" dirty="0" err="1"/>
              <a:t>menerima</a:t>
            </a:r>
            <a:r>
              <a:rPr lang="en-US" sz="2400" b="1" dirty="0"/>
              <a:t> </a:t>
            </a:r>
            <a:r>
              <a:rPr lang="en-US" sz="2400" b="1" dirty="0" err="1"/>
              <a:t>kebudayaan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warisan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gilirannya</a:t>
            </a:r>
            <a:r>
              <a:rPr lang="en-US" sz="2400" b="1" dirty="0"/>
              <a:t>,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membentuk</a:t>
            </a:r>
            <a:r>
              <a:rPr lang="en-US" sz="2400" b="1" dirty="0"/>
              <a:t> </a:t>
            </a:r>
            <a:r>
              <a:rPr lang="en-US" sz="2400" b="1" dirty="0" err="1"/>
              <a:t>kebudayaan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mengenalkan</a:t>
            </a:r>
            <a:r>
              <a:rPr lang="en-US" sz="2400" b="1" dirty="0"/>
              <a:t> </a:t>
            </a:r>
            <a:r>
              <a:rPr lang="en-US" sz="2400" b="1" dirty="0" err="1"/>
              <a:t>perubahan-perubahan</a:t>
            </a:r>
            <a:r>
              <a:rPr lang="en-US" sz="2400" b="1" dirty="0"/>
              <a:t> yang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warisan</a:t>
            </a:r>
            <a:r>
              <a:rPr lang="en-US" sz="2400" b="1" dirty="0"/>
              <a:t> </a:t>
            </a:r>
            <a:r>
              <a:rPr lang="en-US" sz="2400" b="1" dirty="0" err="1"/>
              <a:t>generasi</a:t>
            </a:r>
            <a:r>
              <a:rPr lang="en-US" sz="2400" b="1" dirty="0"/>
              <a:t> yang </a:t>
            </a:r>
            <a:r>
              <a:rPr lang="en-US" sz="2400" b="1" dirty="0" err="1"/>
              <a:t>berikutnya</a:t>
            </a:r>
            <a:endParaRPr lang="en-US" sz="2400" b="1" dirty="0"/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85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US" b="1" dirty="0" err="1">
                <a:sym typeface="Wingdings" pitchFamily="2" charset="2"/>
              </a:rPr>
              <a:t>M</a:t>
            </a:r>
            <a:r>
              <a:rPr lang="en-US" b="1" dirty="0" err="1" smtClean="0">
                <a:sym typeface="Wingdings" pitchFamily="2" charset="2"/>
              </a:rPr>
              <a:t>asyarakat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dilihat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sebagai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suatu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keseluruhan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kompleks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hubungan</a:t>
            </a:r>
            <a:r>
              <a:rPr lang="en-US" b="1" dirty="0">
                <a:sym typeface="Wingdings" pitchFamily="2" charset="2"/>
              </a:rPr>
              <a:t> yang </a:t>
            </a:r>
            <a:r>
              <a:rPr lang="en-US" b="1" dirty="0" err="1">
                <a:sym typeface="Wingdings" pitchFamily="2" charset="2"/>
              </a:rPr>
              <a:t>luas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sifatnya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persahabatan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Horton </a:t>
            </a:r>
            <a:r>
              <a:rPr lang="en-US" dirty="0" err="1" smtClean="0"/>
              <a:t>dan</a:t>
            </a:r>
            <a:r>
              <a:rPr lang="en-US" dirty="0" smtClean="0"/>
              <a:t> Hunt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Berger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4067944" y="1506100"/>
            <a:ext cx="2880320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P.L. Berger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9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own Ribbon 3"/>
          <p:cNvSpPr/>
          <p:nvPr/>
        </p:nvSpPr>
        <p:spPr>
          <a:xfrm>
            <a:off x="251520" y="1124744"/>
            <a:ext cx="8496944" cy="5328592"/>
          </a:xfrm>
          <a:prstGeom prst="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didefinisikan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keseluruhan</a:t>
            </a:r>
            <a:r>
              <a:rPr lang="en-US" b="1" dirty="0" smtClean="0"/>
              <a:t> </a:t>
            </a:r>
            <a:r>
              <a:rPr lang="en-US" b="1" dirty="0" err="1" smtClean="0"/>
              <a:t>kompleks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yang 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 smtClean="0"/>
              <a:t>sifatnya</a:t>
            </a:r>
            <a:r>
              <a:rPr lang="en-US" b="1" dirty="0" smtClean="0"/>
              <a:t> di </a:t>
            </a:r>
            <a:r>
              <a:rPr lang="en-US" b="1" dirty="0" err="1" smtClean="0"/>
              <a:t>mana</a:t>
            </a:r>
            <a:r>
              <a:rPr lang="en-US" b="1" dirty="0" smtClean="0"/>
              <a:t> </a:t>
            </a:r>
            <a:r>
              <a:rPr lang="en-US" b="1" dirty="0" err="1" smtClean="0"/>
              <a:t>sekumpulan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yang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relatif</a:t>
            </a:r>
            <a:r>
              <a:rPr lang="en-US" b="1" dirty="0" smtClean="0"/>
              <a:t> </a:t>
            </a:r>
            <a:r>
              <a:rPr lang="en-US" b="1" dirty="0" err="1" smtClean="0"/>
              <a:t>mandiri</a:t>
            </a:r>
            <a:r>
              <a:rPr lang="en-US" b="1" dirty="0" smtClean="0"/>
              <a:t>, yang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r>
              <a:rPr lang="en-US" b="1" dirty="0" err="1" smtClean="0"/>
              <a:t>bersama-sama</a:t>
            </a:r>
            <a:r>
              <a:rPr lang="en-US" b="1" dirty="0" smtClean="0"/>
              <a:t> </a:t>
            </a:r>
            <a:r>
              <a:rPr lang="en-US" b="1" dirty="0" err="1" smtClean="0"/>
              <a:t>cukup</a:t>
            </a:r>
            <a:r>
              <a:rPr lang="en-US" b="1" dirty="0" smtClean="0"/>
              <a:t> lama, yang </a:t>
            </a:r>
            <a:r>
              <a:rPr lang="en-US" b="1" dirty="0" err="1" smtClean="0"/>
              <a:t>mendiami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wilayah</a:t>
            </a:r>
            <a:r>
              <a:rPr lang="en-US" b="1" dirty="0" smtClean="0"/>
              <a:t> </a:t>
            </a:r>
            <a:r>
              <a:rPr lang="en-US" b="1" dirty="0" err="1" smtClean="0"/>
              <a:t>mandiri</a:t>
            </a:r>
            <a:r>
              <a:rPr lang="en-US" b="1" dirty="0" smtClean="0"/>
              <a:t>,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kebudayaan</a:t>
            </a:r>
            <a:r>
              <a:rPr lang="en-US" b="1" dirty="0" smtClean="0"/>
              <a:t> yang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sebagian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kegiatannya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71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wille</a:t>
            </a:r>
            <a:r>
              <a:rPr lang="en-US" dirty="0" smtClean="0"/>
              <a:t>/will)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11560" y="1412776"/>
            <a:ext cx="6984776" cy="17281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Cara </a:t>
            </a:r>
            <a:r>
              <a:rPr lang="en-US" sz="2000" b="1" dirty="0" err="1"/>
              <a:t>perumusan</a:t>
            </a:r>
            <a:r>
              <a:rPr lang="en-US" sz="2000" b="1" dirty="0"/>
              <a:t> </a:t>
            </a:r>
            <a:r>
              <a:rPr lang="en-US" sz="2000" b="1" dirty="0" err="1"/>
              <a:t>konsep</a:t>
            </a:r>
            <a:r>
              <a:rPr lang="en-US" sz="2000" b="1" dirty="0"/>
              <a:t> </a:t>
            </a:r>
            <a:r>
              <a:rPr lang="en-US" sz="2000" b="1" dirty="0" err="1"/>
              <a:t>desa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kota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melihat</a:t>
            </a:r>
            <a:r>
              <a:rPr lang="en-US" sz="2000" b="1" dirty="0"/>
              <a:t> </a:t>
            </a:r>
            <a:r>
              <a:rPr lang="en-US" sz="2000" b="1" dirty="0" err="1"/>
              <a:t>perbedaan</a:t>
            </a:r>
            <a:r>
              <a:rPr lang="en-US" sz="2000" b="1" dirty="0"/>
              <a:t> </a:t>
            </a:r>
            <a:r>
              <a:rPr lang="en-US" sz="2000" b="1" dirty="0" err="1"/>
              <a:t>berdasarkan</a:t>
            </a:r>
            <a:endParaRPr lang="en-US" sz="2000" b="1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361</TotalTime>
  <Words>1698</Words>
  <Application>Microsoft Office PowerPoint</Application>
  <PresentationFormat>On-screen Show (4:3)</PresentationFormat>
  <Paragraphs>396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Oriel</vt:lpstr>
      <vt:lpstr>Masyarakat Perdesaan dan Perkotaan</vt:lpstr>
      <vt:lpstr>A. Konsep Masyarakat Perdesaan dan Perkotaan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Tipologi masayarakat desa - kota</vt:lpstr>
      <vt:lpstr>B. Masyarakat Perdesaan dan Perkotaan dalam Perspektif Sosiologis</vt:lpstr>
      <vt:lpstr>1. Gemeinschaft Versus Gesellschaft </vt:lpstr>
      <vt:lpstr>PowerPoint Presentation</vt:lpstr>
      <vt:lpstr>   2. Solidaritas Mekanik Versus Solidaritas Organik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Masyarakat Agraris versus masyarakat Kapitalis</vt:lpstr>
      <vt:lpstr>PowerPoint Presentation</vt:lpstr>
      <vt:lpstr>PowerPoint Presentation</vt:lpstr>
      <vt:lpstr>C. Tipologi Masyarakat perdesaan dan perkotaan</vt:lpstr>
      <vt:lpstr>Tipologi Masyarakat PerdesaaN</vt:lpstr>
      <vt:lpstr>PowerPoint Presentation</vt:lpstr>
      <vt:lpstr>PowerPoint Presentation</vt:lpstr>
      <vt:lpstr>Tipologi masyarakat perkotaan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Masyarakat Perdesaan dan Perkotaan</dc:title>
  <dc:creator>ismail - [2010]</dc:creator>
  <cp:lastModifiedBy>ismail - [2010]</cp:lastModifiedBy>
  <cp:revision>43</cp:revision>
  <dcterms:created xsi:type="dcterms:W3CDTF">2019-09-13T03:19:55Z</dcterms:created>
  <dcterms:modified xsi:type="dcterms:W3CDTF">2019-09-17T04:18:04Z</dcterms:modified>
</cp:coreProperties>
</file>