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7" r:id="rId5"/>
    <p:sldId id="261" r:id="rId6"/>
    <p:sldId id="258" r:id="rId7"/>
    <p:sldId id="268" r:id="rId8"/>
    <p:sldId id="259" r:id="rId9"/>
    <p:sldId id="260" r:id="rId10"/>
    <p:sldId id="276" r:id="rId11"/>
    <p:sldId id="270" r:id="rId12"/>
    <p:sldId id="272" r:id="rId13"/>
    <p:sldId id="269" r:id="rId14"/>
    <p:sldId id="262" r:id="rId15"/>
    <p:sldId id="263" r:id="rId16"/>
    <p:sldId id="264" r:id="rId17"/>
    <p:sldId id="267" r:id="rId18"/>
    <p:sldId id="26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4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E46D1-F9A5-4973-99C0-F41CF76EE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C14265-574A-4251-AB8C-DF839D5135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8C80A-EDD4-4BF7-99D0-97B9A65A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679C-6F00-4B62-AC9B-8CCF9C0BF69B}" type="datetimeFigureOut">
              <a:rPr lang="en-ID" smtClean="0"/>
              <a:t>13/11/2019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802C0-099D-42FC-AE5A-6FDD4B928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17CD0-C254-4A12-B7ED-488862A65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19A6-AA70-4860-B01F-BF8EC31E202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0032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C23A6-304E-48B6-8F7F-71BA6673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0A4BF-8E20-4BC1-95EB-DA1ED853A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43898-4436-4A5C-A954-CA3A0FF03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679C-6F00-4B62-AC9B-8CCF9C0BF69B}" type="datetimeFigureOut">
              <a:rPr lang="en-ID" smtClean="0"/>
              <a:t>13/11/2019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DC61E-AD0D-4CEA-B1A9-33BD44DC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14B6D-669A-4105-B09F-623B74494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19A6-AA70-4860-B01F-BF8EC31E202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339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045129-F95C-41C5-B917-FD57F8EEA5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F4166-169E-464B-AE0B-4EA2ADFAA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C6907-4EEF-4F29-8171-634E3CB54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679C-6F00-4B62-AC9B-8CCF9C0BF69B}" type="datetimeFigureOut">
              <a:rPr lang="en-ID" smtClean="0"/>
              <a:t>13/11/2019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449C4-CAA7-4799-B737-A8031880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3D510-0FA7-4692-BFAD-F0EAABE7A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19A6-AA70-4860-B01F-BF8EC31E202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027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76BAF-38CE-4755-9459-5BFCC5309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761FA-98A0-42B8-BF8F-4667E0A04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8B71B-916C-4166-94FB-CCDA6C81A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679C-6F00-4B62-AC9B-8CCF9C0BF69B}" type="datetimeFigureOut">
              <a:rPr lang="en-ID" smtClean="0"/>
              <a:t>13/11/2019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4C04B-03DB-49FC-B0EF-E7D828D5C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1695A-255B-4D90-ABEC-3D3FDD09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19A6-AA70-4860-B01F-BF8EC31E202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5207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85617-6A4F-48A9-966E-60A947A6E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541D6-FC47-4769-AAEE-EF2DFF710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15744-DF71-422F-B487-91D3809D1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679C-6F00-4B62-AC9B-8CCF9C0BF69B}" type="datetimeFigureOut">
              <a:rPr lang="en-ID" smtClean="0"/>
              <a:t>13/11/2019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BA803-8124-459A-A2BF-E9EFA1F71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B3E5A-DFAB-4505-9576-3DF4977A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19A6-AA70-4860-B01F-BF8EC31E202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4420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BCA27-D681-4ABC-ACBC-EA43D90F1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34744-CD9D-48AD-B303-DA17425A3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7E45D-3192-41A0-98FE-68A8D638F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42FD4-56DC-4B82-9EC5-B6ACC22C1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679C-6F00-4B62-AC9B-8CCF9C0BF69B}" type="datetimeFigureOut">
              <a:rPr lang="en-ID" smtClean="0"/>
              <a:t>13/11/2019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AB402-E855-4986-B2A0-8DABC818F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CE0E80-F499-47CF-A93C-6FD470A8F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19A6-AA70-4860-B01F-BF8EC31E202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914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0CADD-5DE9-463D-98E9-0ED30DEEE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EE3EC-7453-4AED-82AB-45392810F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3C6849-C309-4AA3-AC70-1B3FA18E5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1DA0D8-477B-4522-BFCA-08513D973C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04D9C7-8744-4F2D-A203-9D1287AD80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C5138D-B524-472F-B396-82C638CEC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679C-6F00-4B62-AC9B-8CCF9C0BF69B}" type="datetimeFigureOut">
              <a:rPr lang="en-ID" smtClean="0"/>
              <a:t>13/11/2019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D3BAFE-1881-4961-B93A-8CE68FD01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E6E80E-5ED5-4B40-AB9D-8F5D9516A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19A6-AA70-4860-B01F-BF8EC31E202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2307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BB50E-6941-40A4-BA1F-FB35DB80E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76C618-A9D7-492E-B788-EFFC2A666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679C-6F00-4B62-AC9B-8CCF9C0BF69B}" type="datetimeFigureOut">
              <a:rPr lang="en-ID" smtClean="0"/>
              <a:t>13/11/2019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DABCE8-28DE-4020-8F09-9F369D97C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85EFC-678D-4D3F-9B3A-8CAEC4F88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19A6-AA70-4860-B01F-BF8EC31E202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0005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E38C15-F419-494F-AD65-494E8510A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679C-6F00-4B62-AC9B-8CCF9C0BF69B}" type="datetimeFigureOut">
              <a:rPr lang="en-ID" smtClean="0"/>
              <a:t>13/11/2019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1F32C7-B84C-44EA-AEB1-4416E498B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48290-E5CD-406E-977F-8C553FC2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19A6-AA70-4860-B01F-BF8EC31E202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249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9D901-BFDD-4D49-A008-8721DCC35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2C808-12B6-4F3A-A111-FDD36CE0A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773514-C183-42EC-B75C-AA98A3977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C0E71-E712-465D-9963-0FF672633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679C-6F00-4B62-AC9B-8CCF9C0BF69B}" type="datetimeFigureOut">
              <a:rPr lang="en-ID" smtClean="0"/>
              <a:t>13/11/2019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EDC79-5B6A-43CA-B0C0-6ABBBA62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7F4480-C89B-493E-8087-F35BEB030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19A6-AA70-4860-B01F-BF8EC31E202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1846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0F4D2-9A18-4ADA-918B-53FA8B1FD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A8C592-D98C-459B-8EDD-DC76851F1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B6613-6DEC-4C7B-8A67-F43C0C43E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ADEEC-6EFE-4049-91E6-A334AB159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679C-6F00-4B62-AC9B-8CCF9C0BF69B}" type="datetimeFigureOut">
              <a:rPr lang="en-ID" smtClean="0"/>
              <a:t>13/11/2019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69ED7-55A9-45DD-92DD-20E2ED1BB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F2CB31-A5BD-4538-9AE9-0078F06AF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19A6-AA70-4860-B01F-BF8EC31E202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858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D6B6FE-692F-46D3-83CC-B2683C99A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EEAD9-9027-457D-8105-F4311B8FB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05491-2C82-4985-95C8-F1CAB04609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1679C-6F00-4B62-AC9B-8CCF9C0BF69B}" type="datetimeFigureOut">
              <a:rPr lang="en-ID" smtClean="0"/>
              <a:t>13/11/2019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E0BA3-65E6-40BC-AB56-19A019AF2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293D7-1303-4EE0-9877-CDD9B3BCF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F19A6-AA70-4860-B01F-BF8EC31E202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0421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274F3-57B6-4DAE-8FBE-1080D1E8A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6858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r>
              <a:rPr lang="en-US" b="1" dirty="0">
                <a:latin typeface="Arial Black" panose="020B0A04020102020204" pitchFamily="34" charset="0"/>
              </a:rPr>
              <a:t>Proses </a:t>
            </a:r>
            <a:r>
              <a:rPr lang="en-US" b="1" dirty="0" err="1">
                <a:latin typeface="Arial Black" panose="020B0A04020102020204" pitchFamily="34" charset="0"/>
              </a:rPr>
              <a:t>sterilisasi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basah</a:t>
            </a:r>
            <a:r>
              <a:rPr lang="en-US" b="1" dirty="0">
                <a:latin typeface="Arial Black" panose="020B0A04020102020204" pitchFamily="34" charset="0"/>
              </a:rPr>
              <a:t> / </a:t>
            </a:r>
            <a:r>
              <a:rPr lang="en-US" b="1" dirty="0" err="1">
                <a:latin typeface="Arial Black" panose="020B0A04020102020204" pitchFamily="34" charset="0"/>
              </a:rPr>
              <a:t>kering</a:t>
            </a:r>
            <a:r>
              <a:rPr lang="en-US" b="1" dirty="0">
                <a:latin typeface="Arial Black" panose="020B0A04020102020204" pitchFamily="34" charset="0"/>
              </a:rPr>
              <a:t>  </a:t>
            </a:r>
            <a:r>
              <a:rPr lang="en-US" b="1" dirty="0" err="1">
                <a:latin typeface="Arial Black" panose="020B0A04020102020204" pitchFamily="34" charset="0"/>
              </a:rPr>
              <a:t>menggunakan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autoklaf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br>
              <a:rPr lang="en-US" b="1" dirty="0">
                <a:latin typeface="Arial Black" panose="020B0A04020102020204" pitchFamily="34" charset="0"/>
              </a:rPr>
            </a:br>
            <a:r>
              <a:rPr lang="en-US" b="1" dirty="0">
                <a:latin typeface="Arial Black" panose="020B0A04020102020204" pitchFamily="34" charset="0"/>
              </a:rPr>
              <a:t>dan </a:t>
            </a:r>
            <a:br>
              <a:rPr lang="en-US" b="1" dirty="0">
                <a:latin typeface="Arial Black" panose="020B0A04020102020204" pitchFamily="34" charset="0"/>
              </a:rPr>
            </a:br>
            <a:r>
              <a:rPr lang="en-US" b="1" dirty="0" err="1">
                <a:latin typeface="Arial Black" panose="020B0A04020102020204" pitchFamily="34" charset="0"/>
              </a:rPr>
              <a:t>pembuatan</a:t>
            </a:r>
            <a:r>
              <a:rPr lang="en-US" b="1" dirty="0">
                <a:latin typeface="Arial Black" panose="020B0A04020102020204" pitchFamily="34" charset="0"/>
              </a:rPr>
              <a:t> media </a:t>
            </a:r>
            <a:r>
              <a:rPr lang="en-US" b="1" dirty="0" err="1">
                <a:latin typeface="Arial Black" panose="020B0A04020102020204" pitchFamily="34" charset="0"/>
              </a:rPr>
              <a:t>pertumbuhan</a:t>
            </a:r>
            <a:r>
              <a:rPr lang="en-US" b="1" dirty="0">
                <a:latin typeface="Arial Black" panose="020B0A04020102020204" pitchFamily="34" charset="0"/>
              </a:rPr>
              <a:t> </a:t>
            </a:r>
            <a:r>
              <a:rPr lang="en-US" b="1" dirty="0" err="1">
                <a:latin typeface="Arial Black" panose="020B0A04020102020204" pitchFamily="34" charset="0"/>
              </a:rPr>
              <a:t>mikroba</a:t>
            </a:r>
            <a:br>
              <a:rPr lang="en-ID" dirty="0"/>
            </a:br>
            <a:r>
              <a:rPr lang="en-US" b="1" dirty="0"/>
              <a:t> </a:t>
            </a:r>
            <a:br>
              <a:rPr lang="en-ID" dirty="0"/>
            </a:b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66914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5D9B-8D3E-4069-A391-E364E8B8E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61CF744-3437-4674-BD80-425436ED10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07" y="0"/>
            <a:ext cx="11817929" cy="6858000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9A37C57-220A-47C1-A7CF-0A0B209D092E}"/>
              </a:ext>
            </a:extLst>
          </p:cNvPr>
          <p:cNvSpPr/>
          <p:nvPr/>
        </p:nvSpPr>
        <p:spPr>
          <a:xfrm>
            <a:off x="5239658" y="6212114"/>
            <a:ext cx="1646052" cy="645886"/>
          </a:xfrm>
          <a:prstGeom prst="round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5F3E4D3-D5A3-44FC-B452-8DD6B35AC024}"/>
              </a:ext>
            </a:extLst>
          </p:cNvPr>
          <p:cNvSpPr/>
          <p:nvPr/>
        </p:nvSpPr>
        <p:spPr>
          <a:xfrm>
            <a:off x="5472545" y="5971309"/>
            <a:ext cx="1108364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8CA4DB-E3C4-481D-AE82-B92D79308B41}"/>
              </a:ext>
            </a:extLst>
          </p:cNvPr>
          <p:cNvSpPr/>
          <p:nvPr/>
        </p:nvSpPr>
        <p:spPr>
          <a:xfrm>
            <a:off x="484908" y="238725"/>
            <a:ext cx="11596255" cy="7201972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id-ID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Sterilisasi alat</a:t>
            </a:r>
            <a:endParaRPr lang="en-ID" sz="3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/>
              <a:tabLst>
                <a:tab pos="630555" algn="l"/>
              </a:tabLst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Menyiapkan alat dan bahan yang akan digunakan untuk membuat media.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/>
              <a:tabLst>
                <a:tab pos="630555" algn="l"/>
              </a:tabLst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Membungkus cawan petri dengan kertas buram lalu memasukkan ke dalam plastik dan diikat dengan karet gelang.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/>
              <a:tabLst>
                <a:tab pos="630555" algn="l"/>
              </a:tabLst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Menutup mulut tabung reaksi dengan kap</a:t>
            </a:r>
            <a:r>
              <a:rPr lang="en-ID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dan alumunium foil serta diikat dengan karet gelang.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/>
              <a:tabLst>
                <a:tab pos="630555" algn="l"/>
              </a:tabLst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 alat-alat tersebut dimasukkan dalam plastik tahan panas.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/>
              <a:tabLst>
                <a:tab pos="630555" algn="l"/>
              </a:tabLst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Memasukkan ke dalam autoklaf dengan penataan yang rapi.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lphaLcPeriod"/>
              <a:tabLst>
                <a:tab pos="630555" algn="l"/>
              </a:tabLst>
            </a:pPr>
            <a:r>
              <a:rPr lang="id-ID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Mensterilkan alat dengan autoklaf selama 1 jam.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032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5D9B-8D3E-4069-A391-E364E8B8E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A955B3-4C00-443A-9FAA-3A5E6FE18E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2191999" cy="6492875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9814DA9-48E0-461C-8F96-A02F4EFC05B1}"/>
              </a:ext>
            </a:extLst>
          </p:cNvPr>
          <p:cNvSpPr/>
          <p:nvPr/>
        </p:nvSpPr>
        <p:spPr>
          <a:xfrm>
            <a:off x="429490" y="1263933"/>
            <a:ext cx="11333018" cy="5355312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marL="247650" marR="47625" indent="15875" algn="just">
              <a:lnSpc>
                <a:spcPct val="90000"/>
              </a:lnSpc>
              <a:spcAft>
                <a:spcPts val="0"/>
              </a:spcAft>
            </a:pP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/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-1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-1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erupa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3200" spc="-4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-15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uk</a:t>
            </a:r>
            <a:r>
              <a:rPr lang="en-US" sz="3200" spc="-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rs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n-US" sz="3200" spc="-2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atu</a:t>
            </a:r>
            <a:r>
              <a:rPr lang="en-US" sz="3200" spc="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-20" dirty="0"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5" dirty="0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spc="-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uran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2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spc="2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spc="-5" dirty="0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3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-20" dirty="0" err="1"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2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2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2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3200" spc="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-1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200" spc="-10" dirty="0" err="1"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spc="-5" dirty="0"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n-US" sz="3200" spc="-15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ur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rs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el</a:t>
            </a:r>
            <a:r>
              <a:rPr lang="en-US" sz="3200" spc="-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spc="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20" dirty="0">
                <a:latin typeface="Arial" panose="020B0604020202020204" pitchFamily="34" charset="0"/>
                <a:ea typeface="Arial" panose="020B0604020202020204" pitchFamily="34" charset="0"/>
              </a:rPr>
              <a:t>dan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ter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-5" dirty="0"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n-US" sz="3200" spc="-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247650" marR="47625" indent="15875" algn="just">
              <a:lnSpc>
                <a:spcPct val="90000"/>
              </a:lnSpc>
              <a:spcAft>
                <a:spcPts val="0"/>
              </a:spcAft>
            </a:pPr>
            <a:endParaRPr lang="en-US" sz="3200" spc="-1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47650" marR="47625" indent="15875" algn="just">
              <a:lnSpc>
                <a:spcPct val="90000"/>
              </a:lnSpc>
              <a:spcAft>
                <a:spcPts val="0"/>
              </a:spcAft>
            </a:pPr>
            <a:r>
              <a:rPr lang="en-US" sz="3200" spc="-15" dirty="0" err="1"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kr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-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-15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ili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ng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 pada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lingkungan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serta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penting</a:t>
            </a:r>
            <a:r>
              <a:rPr lang="en-US" sz="3200" spc="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25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-15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uk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nn</a:t>
            </a:r>
            <a:r>
              <a:rPr lang="en-US" sz="3200" spc="-20" dirty="0" err="1"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10" dirty="0"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pe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aruhnya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spc="-1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ek</a:t>
            </a:r>
            <a:r>
              <a:rPr lang="en-US" sz="3200" spc="5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z="3200" spc="3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3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z="3200" spc="10" dirty="0"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n-US" sz="3200" spc="3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247650" marR="47625" indent="15875" algn="just">
              <a:lnSpc>
                <a:spcPct val="90000"/>
              </a:lnSpc>
              <a:spcAft>
                <a:spcPts val="0"/>
              </a:spcAft>
            </a:pPr>
            <a:endParaRPr lang="en-US" sz="3200" spc="35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47650" marR="47625" indent="15875" algn="just">
              <a:lnSpc>
                <a:spcPct val="90000"/>
              </a:lnSpc>
              <a:spcAft>
                <a:spcPts val="0"/>
              </a:spcAft>
            </a:pP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tu</a:t>
            </a:r>
            <a:r>
              <a:rPr lang="en-US" sz="3200" spc="4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nt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-20" dirty="0" err="1"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3200" spc="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-15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-15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ha</a:t>
            </a:r>
            <a:r>
              <a:rPr lang="en-US" sz="3200" spc="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uk</a:t>
            </a:r>
            <a:r>
              <a:rPr lang="en-US" sz="3200" spc="2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-15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2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ara</a:t>
            </a:r>
            <a:r>
              <a:rPr lang="en-US" sz="3200" spc="2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spc="-5" dirty="0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10" dirty="0"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5" dirty="0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l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ng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misalnya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eran</a:t>
            </a:r>
            <a:r>
              <a:rPr lang="en-US" sz="3200" spc="-1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</a:rPr>
              <a:t>ter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</a:rPr>
              <a:t>.  </a:t>
            </a:r>
          </a:p>
          <a:p>
            <a:pPr marL="247650" marR="47625" indent="15875" algn="just">
              <a:lnSpc>
                <a:spcPct val="90000"/>
              </a:lnSpc>
              <a:spcAft>
                <a:spcPts val="0"/>
              </a:spcAft>
            </a:pPr>
            <a:endParaRPr lang="en-US" sz="2800" spc="5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83B356-55A9-41BA-B2A6-8D3A4FC19471}"/>
              </a:ext>
            </a:extLst>
          </p:cNvPr>
          <p:cNvSpPr/>
          <p:nvPr/>
        </p:nvSpPr>
        <p:spPr>
          <a:xfrm>
            <a:off x="4210461" y="453401"/>
            <a:ext cx="2988624" cy="722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4000" dirty="0">
                <a:latin typeface="Arial Black" panose="020B0A04020102020204" pitchFamily="34" charset="0"/>
              </a:rPr>
              <a:t>MEDIA</a:t>
            </a:r>
          </a:p>
        </p:txBody>
      </p:sp>
    </p:spTree>
    <p:extLst>
      <p:ext uri="{BB962C8B-B14F-4D97-AF65-F5344CB8AC3E}">
        <p14:creationId xmlns:p14="http://schemas.microsoft.com/office/powerpoint/2010/main" val="604394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5D9B-8D3E-4069-A391-E364E8B8E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A955B3-4C00-443A-9FAA-3A5E6FE18E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2191999" cy="649287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8780F2-51CF-4464-9A5B-7C0FA1334E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4"/>
            <a:ext cx="12191999" cy="649287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4E1C9F9-D07E-4C59-A73F-73B82F487C7C}"/>
              </a:ext>
            </a:extLst>
          </p:cNvPr>
          <p:cNvSpPr/>
          <p:nvPr/>
        </p:nvSpPr>
        <p:spPr>
          <a:xfrm>
            <a:off x="188684" y="610739"/>
            <a:ext cx="11814629" cy="600164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marL="247650" marR="46355" indent="15875" algn="just">
              <a:spcAft>
                <a:spcPts val="0"/>
              </a:spcAft>
            </a:pP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spc="4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3200" spc="5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ertu</a:t>
            </a:r>
            <a:r>
              <a:rPr lang="en-US" sz="3200" spc="2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1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2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-1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1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aruhi</a:t>
            </a:r>
            <a:r>
              <a:rPr lang="en-US" sz="3200" spc="1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200" spc="-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spc="1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nutr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-2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spc="-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-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1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tor</a:t>
            </a:r>
            <a:r>
              <a:rPr lang="en-US" sz="3200" spc="-2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spc="1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-5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n-US" sz="3200" spc="-3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2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n-US" sz="3200" spc="-6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4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ta</a:t>
            </a:r>
            <a:r>
              <a:rPr lang="en-US" sz="3200" spc="2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-6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spc="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-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l</a:t>
            </a:r>
            <a:r>
              <a:rPr lang="en-US" sz="3200" spc="1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-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- </a:t>
            </a:r>
            <a:r>
              <a:rPr lang="en-US" sz="3200" spc="-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n).</a:t>
            </a:r>
            <a:r>
              <a:rPr lang="en-US" sz="3200" spc="1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247650" marR="46355" indent="15875" algn="just">
              <a:spcAft>
                <a:spcPts val="0"/>
              </a:spcAft>
            </a:pPr>
            <a:endParaRPr lang="en-US" sz="3200" spc="15" dirty="0">
              <a:solidFill>
                <a:srgbClr val="00206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47650" marR="46355" indent="15875" algn="just">
              <a:spcAft>
                <a:spcPts val="0"/>
              </a:spcAft>
            </a:pP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utr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1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1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3200" spc="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2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spc="-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2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1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p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spc="-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n-US" sz="3200" spc="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si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nt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 </a:t>
            </a:r>
            <a:r>
              <a:rPr lang="en-US" sz="3200" spc="1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247650" marR="46355" indent="15875" algn="just">
              <a:spcAft>
                <a:spcPts val="0"/>
              </a:spcAft>
            </a:pP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utr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n-US" sz="3200" spc="3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3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kr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spc="2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dapat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erupa</a:t>
            </a:r>
            <a:r>
              <a:rPr lang="en-US" sz="3200" spc="1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2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-2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erh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3200" spc="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-2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3200" spc="1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ng</a:t>
            </a:r>
            <a:r>
              <a:rPr lang="en-US" sz="3200" spc="2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ter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ng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at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n-US" sz="3200" spc="2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2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n-US" sz="3200" spc="-2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wa</a:t>
            </a:r>
            <a:r>
              <a:rPr lang="en-US" sz="3200" spc="3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-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-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spc="4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200" spc="2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spc="-1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1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spc="2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-3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3200" spc="1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ng</a:t>
            </a:r>
            <a:r>
              <a:rPr lang="en-US" sz="3200" spc="2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2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ah</a:t>
            </a:r>
            <a:r>
              <a:rPr lang="en-US" sz="3200" spc="2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2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ui</a:t>
            </a:r>
            <a:r>
              <a:rPr lang="en-US" sz="3200" spc="4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</a:t>
            </a:r>
            <a:r>
              <a:rPr lang="en-US" sz="3200" spc="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es</a:t>
            </a:r>
            <a:r>
              <a:rPr lang="en-US" sz="3200" spc="5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zi</a:t>
            </a:r>
            <a:r>
              <a:rPr lang="en-US" sz="3200" spc="2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at</a:t>
            </a:r>
            <a:r>
              <a:rPr lang="en-US" sz="3200" spc="-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1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</a:p>
          <a:p>
            <a:pPr marL="247650" marR="46355" indent="15875" algn="just">
              <a:spcAft>
                <a:spcPts val="0"/>
              </a:spcAft>
            </a:pP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3200" spc="1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utr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2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3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1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erupa</a:t>
            </a:r>
            <a:r>
              <a:rPr lang="en-US" sz="3200" spc="1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3200" spc="2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at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spc="2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200" spc="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eten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ah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1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(s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2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 </a:t>
            </a:r>
            <a:r>
              <a:rPr lang="en-US" sz="3200" spc="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200" spc="-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d) yang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dikehendaki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200" spc="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200" spc="1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200" spc="-5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200" spc="-3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200" spc="2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200" spc="-5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a.</a:t>
            </a:r>
            <a:endParaRPr lang="en-ID" sz="3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076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5D9B-8D3E-4069-A391-E364E8B8E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A22143-071D-435E-9212-1776B67194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DCEFCB3-B2BD-4C18-BDF7-F161333928E5}"/>
              </a:ext>
            </a:extLst>
          </p:cNvPr>
          <p:cNvSpPr/>
          <p:nvPr/>
        </p:nvSpPr>
        <p:spPr>
          <a:xfrm>
            <a:off x="415636" y="371344"/>
            <a:ext cx="11360728" cy="5632311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3600" spc="-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spc="1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600" spc="-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um</a:t>
            </a:r>
            <a:r>
              <a:rPr lang="en-US" sz="3600" spc="5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6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us</a:t>
            </a:r>
            <a:r>
              <a:rPr lang="en-US" sz="3600" spc="3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2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6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tr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spc="4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-2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3600" spc="1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ng </a:t>
            </a:r>
            <a:r>
              <a:rPr lang="en-US" sz="3600" spc="2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erup</a:t>
            </a:r>
            <a:r>
              <a:rPr lang="en-US" sz="3600" spc="-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6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3600" spc="13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6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ta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spc="13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6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spc="14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6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at</a:t>
            </a:r>
            <a:r>
              <a:rPr lang="en-US" sz="3600" spc="15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2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6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ul</a:t>
            </a:r>
            <a:r>
              <a:rPr lang="en-US" sz="3600" spc="14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600" spc="15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600" spc="-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spc="16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2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ah</a:t>
            </a:r>
            <a:r>
              <a:rPr lang="en-US" sz="3600" spc="14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arut</a:t>
            </a:r>
            <a:r>
              <a:rPr lang="en-US" sz="3600" spc="16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am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a</a:t>
            </a:r>
            <a:r>
              <a:rPr lang="en-US" sz="3600" spc="-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spc="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n-US" sz="3600" spc="3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endParaRPr lang="en-US" sz="3600" spc="35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Nutr</a:t>
            </a:r>
            <a:r>
              <a:rPr lang="en-US" sz="36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n-US" sz="3600" spc="1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ni</a:t>
            </a:r>
            <a:r>
              <a:rPr lang="en-US" sz="3600" spc="3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6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ah</a:t>
            </a:r>
            <a:r>
              <a:rPr lang="en-US" sz="3600" spc="1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turunan</a:t>
            </a:r>
            <a:r>
              <a:rPr lang="en-US" sz="3600" spc="1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ari</a:t>
            </a:r>
            <a:r>
              <a:rPr lang="en-US" sz="3600" spc="2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36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en</a:t>
            </a:r>
            <a:r>
              <a:rPr lang="en-US" sz="3600" spc="1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6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spc="2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2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600" spc="-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6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ul</a:t>
            </a:r>
            <a:r>
              <a:rPr lang="en-US" sz="3600" spc="2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-2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600" spc="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600" spc="2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600" spc="-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</a:t>
            </a:r>
            <a:r>
              <a:rPr lang="en-US" sz="3600" spc="2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6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ks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</a:p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Nutri</a:t>
            </a:r>
            <a:r>
              <a:rPr lang="en-US" sz="36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spc="26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6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am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n-US" sz="3600" spc="2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600" spc="-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di</a:t>
            </a:r>
            <a:r>
              <a:rPr lang="en-US" sz="3600" spc="-1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  </a:t>
            </a:r>
            <a:r>
              <a:rPr lang="en-US" sz="3600" spc="-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arus</a:t>
            </a:r>
            <a:r>
              <a:rPr lang="en-US" sz="3600" spc="26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2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spc="-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600" spc="2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spc="24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ut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6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spc="24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6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ar</a:t>
            </a:r>
            <a:r>
              <a:rPr lang="en-US" sz="3600" spc="27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2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spc="-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6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3600" spc="-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6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3600" spc="-2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3600" spc="1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600" spc="-2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2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li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36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ti</a:t>
            </a:r>
            <a:r>
              <a:rPr lang="en-US" sz="3600" spc="-3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600" spc="-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spc="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n-US" sz="3600" spc="-1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arbon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n-US" sz="3600" spc="-3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6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g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r>
              <a:rPr lang="en-US" sz="3600" spc="-2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2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spc="-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3600" spc="-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3600" spc="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al</a:t>
            </a:r>
            <a:r>
              <a:rPr lang="en-US" sz="3600" spc="-4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1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3600" spc="-2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36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tor</a:t>
            </a:r>
            <a:r>
              <a:rPr lang="en-US" sz="3600" spc="-2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tu</a:t>
            </a:r>
            <a:r>
              <a:rPr lang="en-US" sz="3600" spc="2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</a:t>
            </a:r>
            <a:r>
              <a:rPr lang="en-US" sz="36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endParaRPr lang="en-ID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671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5D9B-8D3E-4069-A391-E364E8B8E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C8ED6F-4926-4449-8188-04396EFE07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B9A75A0-2AD7-4054-828F-FA18E66721C2}"/>
              </a:ext>
            </a:extLst>
          </p:cNvPr>
          <p:cNvSpPr/>
          <p:nvPr/>
        </p:nvSpPr>
        <p:spPr>
          <a:xfrm>
            <a:off x="239485" y="612844"/>
            <a:ext cx="11713029" cy="56323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d-ID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Pembuatan </a:t>
            </a:r>
            <a:r>
              <a:rPr lang="id-ID" sz="4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Nutrient Agar </a:t>
            </a:r>
            <a:r>
              <a:rPr lang="id-ID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ID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id-ID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Menimbang NA bubuk sebanyak 3,5 gr menggunakan neraca analitis.</a:t>
            </a:r>
            <a:endParaRPr lang="en-ID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id-ID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Melarutkan bubuk NA dengan akuades sampai hampir memenuhi gelas beker besar.</a:t>
            </a:r>
            <a:endParaRPr lang="en-ID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id-ID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Menghomogenkan larutan NA menggunakan magnetic stirer.</a:t>
            </a:r>
            <a:endParaRPr lang="en-ID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id-ID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Memindahkan larutan NA ke dalam beberapa erlenmeyer kemudian menutupnya dengan kapas dan alumunium foil.</a:t>
            </a:r>
            <a:endParaRPr lang="en-ID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id-ID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Memasukkan erlenmeyer tersebut ke dalam plastik tahan panas dan diikat dengan karet gelang.</a:t>
            </a:r>
            <a:endParaRPr lang="en-ID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id-ID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Mensterilkan media dengan autoklaf selama ½ jam.</a:t>
            </a:r>
            <a:endParaRPr lang="en-ID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016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5D9B-8D3E-4069-A391-E364E8B8E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D238DA8-CAF2-4B60-BFD1-2699574A4D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2CF6C67-DE14-449B-AD9B-362913BBEEA1}"/>
              </a:ext>
            </a:extLst>
          </p:cNvPr>
          <p:cNvSpPr/>
          <p:nvPr/>
        </p:nvSpPr>
        <p:spPr>
          <a:xfrm>
            <a:off x="246743" y="593063"/>
            <a:ext cx="11466286" cy="535640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d-ID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Pembuatan </a:t>
            </a:r>
            <a:r>
              <a:rPr lang="id-ID" sz="4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Nutrient Broth</a:t>
            </a:r>
            <a:endParaRPr lang="en-ID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Menimbang NB bubuk sebanyak 7 gr menggunakan neraca analitis.</a:t>
            </a:r>
            <a:endParaRPr lang="en-ID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Melarutkan NB bubuk dengan akuades sampai hampir memenuhi gelas beker besar.</a:t>
            </a:r>
            <a:endParaRPr lang="en-ID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id-ID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Memindahkan larutan NB ke dalam beberapa erlenmeyer kemudian menutupnya dengan kapas dan alumunium foil.</a:t>
            </a:r>
            <a:endParaRPr lang="en-ID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23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5D9B-8D3E-4069-A391-E364E8B8E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995AC9C-C08C-4B56-A662-0671624990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5" y="0"/>
            <a:ext cx="12192000" cy="6858000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6DEA2B-82FD-4000-85B2-5C61E3101B9F}"/>
              </a:ext>
            </a:extLst>
          </p:cNvPr>
          <p:cNvSpPr/>
          <p:nvPr/>
        </p:nvSpPr>
        <p:spPr>
          <a:xfrm>
            <a:off x="162783" y="503670"/>
            <a:ext cx="11946082" cy="366254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540385" algn="l"/>
              </a:tabLst>
            </a:pPr>
            <a:r>
              <a:rPr lang="id-ID" sz="3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Sterilisasi bahan</a:t>
            </a:r>
            <a:r>
              <a:rPr lang="en-ID" sz="3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media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lphaLcPeriod"/>
              <a:tabLst>
                <a:tab pos="630555" algn="l"/>
              </a:tabLst>
            </a:pP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 media yaitu NA, NB dan PDA dimasukkan dalam erlenmeyer dan disumbat dengan kapas, ditutup dengan aluminium foil dan diikat dengan karet gelang.</a:t>
            </a:r>
            <a:endParaRPr lang="en-ID" sz="28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LcPeriod"/>
              <a:tabLst>
                <a:tab pos="630555" algn="l"/>
              </a:tabLst>
            </a:pP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Erlenmeyer dimasukkan dalam plastik tahan panas.</a:t>
            </a:r>
            <a:endParaRPr lang="en-ID" sz="28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LcPeriod"/>
              <a:tabLst>
                <a:tab pos="630555" algn="l"/>
              </a:tabLst>
            </a:pP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Erlenmeyer dimasukkan dalam autoklaf dan ditata rapi.</a:t>
            </a:r>
            <a:endParaRPr lang="en-ID" sz="28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LcPeriod"/>
              <a:tabLst>
                <a:tab pos="630555" algn="l"/>
              </a:tabLst>
            </a:pPr>
            <a:r>
              <a:rPr lang="id-ID" sz="2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Sterilisasi bahan dengan autoklaf dilakukan selma ½ jam dengan prosedur kerja seperti pada sterilisasi alat. </a:t>
            </a:r>
            <a:endParaRPr lang="en-ID" sz="28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3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5D9B-8D3E-4069-A391-E364E8B8E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B228C9-FC5D-4EF2-B2FD-7D2AE23ED7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6510807-10EB-41BA-A8A8-EE8C9015DF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6314C73-9A2E-4C10-B6A5-84868E36AEF0}"/>
              </a:ext>
            </a:extLst>
          </p:cNvPr>
          <p:cNvSpPr/>
          <p:nvPr/>
        </p:nvSpPr>
        <p:spPr>
          <a:xfrm>
            <a:off x="113145" y="511074"/>
            <a:ext cx="11762509" cy="5312223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marL="143510">
              <a:lnSpc>
                <a:spcPct val="80000"/>
              </a:lnSpc>
            </a:pP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4000" b="1" spc="-2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4000" b="1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4000" b="1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usi</a:t>
            </a:r>
            <a:endParaRPr lang="en-ID" sz="40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87425" marR="316230" indent="-615950">
              <a:lnSpc>
                <a:spcPct val="80000"/>
              </a:lnSpc>
              <a:buAutoNum type="arabicPeriod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20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en-US" sz="3200" spc="24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3200" spc="19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spc="21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2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spc="-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22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3200" spc="24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spc="23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en-US" sz="3200" spc="22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US" sz="32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spc="-2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71475" marR="316230">
              <a:lnSpc>
                <a:spcPct val="80000"/>
              </a:lnSpc>
            </a:pPr>
            <a:endParaRPr lang="en-ID" sz="3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87425" marR="317500" indent="-615950">
              <a:lnSpc>
                <a:spcPct val="80000"/>
              </a:lnSpc>
              <a:buAutoNum type="arabicPeriod" startAt="2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1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en-US" sz="3200" spc="5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spc="2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-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spc="1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2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spc="-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3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arus</a:t>
            </a:r>
            <a:r>
              <a:rPr lang="en-US" sz="3200" spc="4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spc="2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spc="-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3200" spc="-1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200" spc="-3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spc="-2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71475" marR="317500">
              <a:lnSpc>
                <a:spcPct val="80000"/>
              </a:lnSpc>
            </a:pPr>
            <a:endParaRPr lang="en-ID" sz="3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87425" indent="-615950">
              <a:lnSpc>
                <a:spcPct val="80000"/>
              </a:lnSpc>
              <a:buAutoNum type="arabicPeriod" startAt="3"/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16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en-US" sz="3200" spc="19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spc="17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teri</a:t>
            </a:r>
            <a:r>
              <a:rPr lang="en-US" sz="3200" spc="16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en-US" sz="3200" spc="18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3200" spc="15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en-US" sz="3200" spc="18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spc="-1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2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spc="-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-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200" spc="17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-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 F</a:t>
            </a:r>
            <a:r>
              <a:rPr lang="en-US" sz="3200" spc="-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spc="1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spc="-1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71475">
              <a:lnSpc>
                <a:spcPct val="80000"/>
              </a:lnSpc>
            </a:pPr>
            <a:endParaRPr lang="en-ID" sz="3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87425" marR="318135" indent="-615950">
              <a:lnSpc>
                <a:spcPct val="80000"/>
              </a:lnSpc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  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spc="2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3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2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spc="2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3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5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6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-2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-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en-US" sz="3200" spc="7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sz="3200" spc="2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4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6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spc="-3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3200" spc="-3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spc="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ara</a:t>
            </a:r>
            <a:r>
              <a:rPr lang="en-US" sz="3200" spc="-2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ari</a:t>
            </a:r>
            <a:r>
              <a:rPr lang="en-US" sz="3200" spc="-2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2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spc="-3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32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-3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2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-3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spc="-1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spc="-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-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-15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ster</a:t>
            </a:r>
            <a:r>
              <a:rPr lang="en-US" sz="3200" spc="10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spc="-5" dirty="0" err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ID" sz="3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83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5D9B-8D3E-4069-A391-E364E8B8E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70B134-1EC6-4316-8C84-6CC7F477E3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149327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274F3-57B6-4DAE-8FBE-1080D1E8A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745"/>
            <a:ext cx="9144000" cy="5929745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r>
              <a:rPr lang="en-US" b="1" dirty="0"/>
              <a:t> </a:t>
            </a:r>
            <a:br>
              <a:rPr lang="en-ID" dirty="0"/>
            </a:b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7B3BE8-9B7B-439D-B2C0-E6A9FB9D0E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1D4FD0-AEF6-4357-A7B9-8072303E8AB5}"/>
              </a:ext>
            </a:extLst>
          </p:cNvPr>
          <p:cNvSpPr/>
          <p:nvPr/>
        </p:nvSpPr>
        <p:spPr>
          <a:xfrm>
            <a:off x="1177636" y="706582"/>
            <a:ext cx="9490364" cy="523701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Sterilisasi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salah 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teknik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mempersiapkan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sampel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alat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steril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terbebas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kontaminan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695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274F3-57B6-4DAE-8FBE-1080D1E8A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745"/>
            <a:ext cx="9144000" cy="5929745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r>
              <a:rPr lang="en-US" b="1" dirty="0"/>
              <a:t> </a:t>
            </a:r>
            <a:br>
              <a:rPr lang="en-ID" dirty="0"/>
            </a:b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7B3BE8-9B7B-439D-B2C0-E6A9FB9D0E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1D4FD0-AEF6-4357-A7B9-8072303E8AB5}"/>
              </a:ext>
            </a:extLst>
          </p:cNvPr>
          <p:cNvSpPr/>
          <p:nvPr/>
        </p:nvSpPr>
        <p:spPr>
          <a:xfrm>
            <a:off x="415635" y="928253"/>
            <a:ext cx="11596255" cy="548640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Teknik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sterilisasi</a:t>
            </a:r>
            <a:r>
              <a:rPr lang="en-US" sz="3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dilakukan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dengan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berbagai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diantaranya</a:t>
            </a:r>
            <a:r>
              <a:rPr lang="en-US" sz="3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sterilisasi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kering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dengan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menggunakan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oven,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sterilisasi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basah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dengan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menggunakan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autoklaf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sterilisasi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dengan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menggunakan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membran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sinar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UV, dan lain-lain.</a:t>
            </a:r>
            <a:endParaRPr kumimoji="0" lang="en-ID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96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274F3-57B6-4DAE-8FBE-1080D1E8A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5745"/>
            <a:ext cx="9144000" cy="5929745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br>
              <a:rPr lang="en-US" b="1" dirty="0">
                <a:latin typeface="Arial Black" panose="020B0A04020102020204" pitchFamily="34" charset="0"/>
              </a:rPr>
            </a:br>
            <a:r>
              <a:rPr lang="en-US" b="1" dirty="0"/>
              <a:t> </a:t>
            </a:r>
            <a:br>
              <a:rPr lang="en-ID" dirty="0"/>
            </a:b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7B3BE8-9B7B-439D-B2C0-E6A9FB9D0E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1D4FD0-AEF6-4357-A7B9-8072303E8AB5}"/>
              </a:ext>
            </a:extLst>
          </p:cNvPr>
          <p:cNvSpPr/>
          <p:nvPr/>
        </p:nvSpPr>
        <p:spPr>
          <a:xfrm>
            <a:off x="-1" y="0"/>
            <a:ext cx="12067309" cy="6858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owchart: Predefined Process 6">
            <a:extLst>
              <a:ext uri="{FF2B5EF4-FFF2-40B4-BE49-F238E27FC236}">
                <a16:creationId xmlns:a16="http://schemas.microsoft.com/office/drawing/2014/main" id="{820CB850-FFF2-4BA6-A8CE-017805A2E5F1}"/>
              </a:ext>
            </a:extLst>
          </p:cNvPr>
          <p:cNvSpPr/>
          <p:nvPr/>
        </p:nvSpPr>
        <p:spPr>
          <a:xfrm>
            <a:off x="775855" y="803564"/>
            <a:ext cx="10515600" cy="5306291"/>
          </a:xfrm>
          <a:prstGeom prst="flowChartPredefined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>
                <a:latin typeface="Arial" panose="020B0604020202020204" pitchFamily="34" charset="0"/>
                <a:cs typeface="Arial" panose="020B0604020202020204" pitchFamily="34" charset="0"/>
              </a:rPr>
              <a:t>Sterilisasi dalam mikrobiologi berarti membebaskan tiap benda atau substansi dari semua kehidupan dalam bentuk apapun. </a:t>
            </a:r>
            <a:endParaRPr lang="en-ID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36891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5D9B-8D3E-4069-A391-E364E8B8E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90900E-807C-40BF-962F-B2F80FE210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664036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F52966C-95A9-4112-AE26-F9BAE06B271A}"/>
              </a:ext>
            </a:extLst>
          </p:cNvPr>
          <p:cNvSpPr/>
          <p:nvPr/>
        </p:nvSpPr>
        <p:spPr>
          <a:xfrm>
            <a:off x="671945" y="885090"/>
            <a:ext cx="10848109" cy="452431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179388" algn="just">
              <a:spcAft>
                <a:spcPts val="0"/>
              </a:spcAft>
              <a:tabLst>
                <a:tab pos="630555" algn="l"/>
              </a:tabLst>
            </a:pPr>
            <a:r>
              <a:rPr lang="id-ID" sz="3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Senyawa kimia yang disterilkan tidak akan berubah atau terurai akibat temperature dan tekanan tinggi, di</a:t>
            </a:r>
            <a:r>
              <a:rPr lang="en-ID" sz="3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 s</a:t>
            </a:r>
            <a:r>
              <a:rPr lang="id-ID" sz="3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terilisasi </a:t>
            </a:r>
            <a:r>
              <a:rPr lang="en-ID" sz="3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3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3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secara fisik. </a:t>
            </a:r>
            <a:endParaRPr lang="en-ID" sz="36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9388" algn="just">
              <a:spcAft>
                <a:spcPts val="0"/>
              </a:spcAft>
              <a:tabLst>
                <a:tab pos="630555" algn="l"/>
              </a:tabLst>
            </a:pPr>
            <a:endParaRPr lang="en-ID" sz="36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9388" algn="just">
              <a:spcAft>
                <a:spcPts val="0"/>
              </a:spcAft>
              <a:tabLst>
                <a:tab pos="630555" algn="l"/>
              </a:tabLst>
            </a:pPr>
            <a:r>
              <a:rPr lang="id-ID" sz="3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Cara sterilisasi ini dapat dilakukan dengan menggunakan udara panas atau uap air panas dengan tekanan tinggi</a:t>
            </a:r>
            <a:r>
              <a:rPr lang="en-ID" sz="3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3600" b="1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Autoklaf</a:t>
            </a:r>
            <a:r>
              <a:rPr lang="en-ID" sz="3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id-ID" sz="3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ID" sz="36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60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5D9B-8D3E-4069-A391-E364E8B8E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555FCC8-EE0A-43E5-8E0E-C1E3CCFFB5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77"/>
            <a:ext cx="12192000" cy="6995886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9BF0A15A-E0D9-4315-AF05-7E032E192103}"/>
              </a:ext>
            </a:extLst>
          </p:cNvPr>
          <p:cNvSpPr/>
          <p:nvPr/>
        </p:nvSpPr>
        <p:spPr>
          <a:xfrm>
            <a:off x="0" y="5980586"/>
            <a:ext cx="3006437" cy="102457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207DFD-7B11-46D3-B16C-0560BCC58065}"/>
              </a:ext>
            </a:extLst>
          </p:cNvPr>
          <p:cNvSpPr/>
          <p:nvPr/>
        </p:nvSpPr>
        <p:spPr>
          <a:xfrm>
            <a:off x="115815" y="575991"/>
            <a:ext cx="11960369" cy="2229393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179388" indent="-93663" algn="just">
              <a:lnSpc>
                <a:spcPct val="150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en-ID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id-ID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 panas</a:t>
            </a:r>
            <a:r>
              <a:rPr lang="en-ID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“bejana ruang panas” (oven) dengan temperature di dalamnya antara 170-180ºC</a:t>
            </a:r>
            <a:r>
              <a:rPr lang="en-ID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</a:t>
            </a:r>
            <a:r>
              <a:rPr lang="id-ID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aktu selama 2 jam. digunakan untuk mensterilkan peralatan gelas (tabung, labu, botol, dsb).</a:t>
            </a:r>
            <a:endParaRPr lang="en-ID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65AB74-D992-4BD3-8885-0EC4B51867D6}"/>
              </a:ext>
            </a:extLst>
          </p:cNvPr>
          <p:cNvSpPr/>
          <p:nvPr/>
        </p:nvSpPr>
        <p:spPr>
          <a:xfrm>
            <a:off x="120794" y="3426041"/>
            <a:ext cx="10201564" cy="25545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179388" algn="just">
              <a:spcAft>
                <a:spcPts val="0"/>
              </a:spcAft>
              <a:tabLst>
                <a:tab pos="630555" algn="l"/>
              </a:tabLst>
            </a:pPr>
            <a:r>
              <a:rPr lang="id-ID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Sterilisasi dengan uap-air panas dan tekanan tinggi, merupakan cara yang paling banyak digunakan, misalnya dengan penggunaan alat yang sudah dikenal dengan nama “autoklaf”. Bejana ini mempunyai temperature uap 121ºC dengan tekanan 15lbs.</a:t>
            </a:r>
            <a:endParaRPr lang="en-ID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696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5D9B-8D3E-4069-A391-E364E8B8E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2C4CD9-FC42-41F3-9DA0-DB626213C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147"/>
            <a:ext cx="12192000" cy="6963929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35D310-4B29-45A6-9B18-34285FEEA3F4}"/>
              </a:ext>
            </a:extLst>
          </p:cNvPr>
          <p:cNvSpPr/>
          <p:nvPr/>
        </p:nvSpPr>
        <p:spPr>
          <a:xfrm>
            <a:off x="180109" y="365125"/>
            <a:ext cx="11416146" cy="3323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id-ID" sz="2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Sterilisasi secara kimia</a:t>
            </a:r>
            <a:endParaRPr lang="en-ID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d-ID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Senyawa kimia yang banyak digunakan sebagai desinfektan antara lain larutan CuSO</a:t>
            </a:r>
            <a:r>
              <a:rPr lang="id-ID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id-ID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AgNO</a:t>
            </a:r>
            <a:r>
              <a:rPr lang="id-ID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id-ID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HgCl</a:t>
            </a:r>
            <a:r>
              <a:rPr lang="id-ID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id-ID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ZnO </a:t>
            </a:r>
            <a:r>
              <a:rPr lang="en-ID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id-ID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larutan alcohol</a:t>
            </a:r>
            <a:r>
              <a:rPr lang="en-ID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ID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d-ID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Beberapa larutan garam seperti NaCl (9%), KCl (11%), dan KNO</a:t>
            </a:r>
            <a:r>
              <a:rPr lang="id-ID" sz="28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id-ID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(10%) dapat dipergunakan untuk membunuh mikroba karena tekanan osmotiknya, yaitu dengan jalan dehidrasi pada substrat</a:t>
            </a:r>
            <a:r>
              <a:rPr lang="id-ID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BD6B0F-5403-4723-94FD-F14F75E87979}"/>
              </a:ext>
            </a:extLst>
          </p:cNvPr>
          <p:cNvSpPr/>
          <p:nvPr/>
        </p:nvSpPr>
        <p:spPr>
          <a:xfrm>
            <a:off x="180109" y="3847090"/>
            <a:ext cx="9753599" cy="26776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d-ID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Larutan KMnO</a:t>
            </a:r>
            <a:r>
              <a:rPr lang="id-ID" sz="24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id-ID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(1%), dan HCl (1,1%) </a:t>
            </a:r>
            <a:r>
              <a:rPr lang="en-ID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</a:t>
            </a:r>
            <a:r>
              <a:rPr lang="id-ID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</a:t>
            </a:r>
            <a:r>
              <a:rPr lang="en-ID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</a:t>
            </a:r>
            <a:r>
              <a:rPr lang="id-ID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infektan yang kuat karena dapat mengoksidasi substrat. </a:t>
            </a:r>
            <a:r>
              <a:rPr lang="en-ID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id-ID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aling banyak digunakan adalah larutan HgCl</a:t>
            </a:r>
            <a:r>
              <a:rPr lang="id-ID" sz="24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id-ID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(0,1%)</a:t>
            </a:r>
            <a:r>
              <a:rPr lang="en-ID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id-ID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senyawa ini sangat beracun dan sifatnya korosif, serta dapat merusak jaringan inang, dan mengendapkan protein. </a:t>
            </a:r>
            <a:endParaRPr lang="en-ID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d-ID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Juga larutan garam Cu (dari CuSO</a:t>
            </a:r>
            <a:r>
              <a:rPr lang="id-ID" sz="24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id-ID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merupakan senyawa yang paling banyak digunakan sebagai algisida (pembasmi alga). </a:t>
            </a:r>
            <a:endParaRPr lang="en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030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5D9B-8D3E-4069-A391-E364E8B8E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0AFD2DA-0AFB-4177-AF40-7C73DD4E8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9560"/>
            <a:ext cx="12192000" cy="6858000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75D1C2B-D08D-4813-BCF7-29CED23915E0}"/>
              </a:ext>
            </a:extLst>
          </p:cNvPr>
          <p:cNvSpPr/>
          <p:nvPr/>
        </p:nvSpPr>
        <p:spPr>
          <a:xfrm>
            <a:off x="3875314" y="692269"/>
            <a:ext cx="8170181" cy="46653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550545">
              <a:lnSpc>
                <a:spcPts val="1100"/>
              </a:lnSpc>
              <a:spcAft>
                <a:spcPts val="0"/>
              </a:spcAft>
            </a:pPr>
            <a:endParaRPr lang="en-US" sz="2800" spc="5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642937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Cuci</a:t>
            </a:r>
            <a:r>
              <a:rPr lang="en-US" sz="3600" spc="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alat2 </a:t>
            </a:r>
            <a:r>
              <a:rPr lang="en-US" sz="36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kaca</a:t>
            </a:r>
            <a:r>
              <a:rPr lang="en-US" sz="3600" spc="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600" spc="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bersih</a:t>
            </a:r>
            <a:r>
              <a:rPr lang="en-US" sz="3600" spc="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42937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600" spc="5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4429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36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spc="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spc="20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6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US" sz="3600" spc="19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eri</a:t>
            </a:r>
            <a:r>
              <a:rPr lang="en-US" sz="36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600" spc="19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spc="3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600" spc="-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600" spc="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3600" spc="19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ster</a:t>
            </a:r>
            <a:r>
              <a:rPr lang="en-US" sz="3600" b="1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b="1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en-US" sz="3600" b="1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b="1" spc="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b="1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600" b="1" spc="17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spc="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600" b="1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600" b="1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600" b="1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en-US" sz="3600" b="1" spc="2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6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6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3600" spc="1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ara</a:t>
            </a:r>
            <a:r>
              <a:rPr lang="en-US" sz="3600" spc="3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600" spc="-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600" spc="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6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600" spc="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en-US" sz="3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spc="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6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US" sz="3600" spc="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US" sz="36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6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spc="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6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6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3600" spc="3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600" spc="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6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6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um</a:t>
            </a:r>
            <a:r>
              <a:rPr lang="en-US" sz="3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3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spc="-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600" spc="4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3600" spc="4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US" sz="3600" spc="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600" spc="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3600" spc="1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6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600" spc="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6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600" spc="3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6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6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6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spc="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3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en-US" sz="3600" spc="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3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600" spc="4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600" spc="-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spc="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spc="3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6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600" spc="3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spc="3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oC </a:t>
            </a:r>
            <a:r>
              <a:rPr lang="en-US" sz="36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6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spc="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spc="-3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3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spc="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D" sz="3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904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5D9B-8D3E-4069-A391-E364E8B8E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2A684B8-612C-4ECF-9132-6DD414D5CE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0" y="365125"/>
            <a:ext cx="12192000" cy="7082971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21E2123-3532-42A2-91A9-280A307C1CB5}"/>
              </a:ext>
            </a:extLst>
          </p:cNvPr>
          <p:cNvSpPr/>
          <p:nvPr/>
        </p:nvSpPr>
        <p:spPr>
          <a:xfrm>
            <a:off x="2090965" y="1027906"/>
            <a:ext cx="9772650" cy="53553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836295" indent="-285750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Cuci</a:t>
            </a:r>
            <a:r>
              <a:rPr lang="en-US" sz="3200" spc="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alat2 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sampai</a:t>
            </a:r>
            <a:r>
              <a:rPr lang="en-US" sz="3200" spc="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bersih</a:t>
            </a:r>
            <a:r>
              <a:rPr lang="en-US" sz="3200" spc="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persiapkan</a:t>
            </a:r>
            <a:r>
              <a:rPr lang="en-US" sz="3200" spc="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bahan2 yang 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mau</a:t>
            </a:r>
            <a:r>
              <a:rPr lang="en-US" sz="3200" spc="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sterilisasi</a:t>
            </a:r>
            <a:r>
              <a:rPr lang="en-US" sz="3200" spc="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50545">
              <a:lnSpc>
                <a:spcPct val="90000"/>
              </a:lnSpc>
              <a:spcAft>
                <a:spcPts val="0"/>
              </a:spcAft>
            </a:pPr>
            <a:endParaRPr lang="en-US" sz="3200" spc="5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36295" indent="-285750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20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ster</a:t>
            </a:r>
            <a:r>
              <a:rPr lang="en-US" sz="3200" b="1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b="1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en-US" sz="3200" b="1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spc="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32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spc="17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3200" b="1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ah</a:t>
            </a:r>
            <a:r>
              <a:rPr lang="en-US" sz="32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3200" b="1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kering</a:t>
            </a:r>
            <a:r>
              <a:rPr lang="en-US" sz="3200" b="1" spc="2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tuk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21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2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-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2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sz="3200" spc="5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3200" spc="2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ara</a:t>
            </a:r>
            <a:r>
              <a:rPr lang="en-US" sz="3200" spc="4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spc="-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spc="3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spc="3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200" spc="3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oran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spc="3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spc="2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ertas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spc="4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200" spc="-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arna</a:t>
            </a:r>
            <a:r>
              <a:rPr lang="en-US" sz="3200" spc="-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alat2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kaca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pirex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bahan2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media </a:t>
            </a:r>
            <a:r>
              <a:rPr lang="en-US" sz="3200" spc="-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spc="-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3200" spc="-1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200" spc="1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US" sz="3200" spc="-3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3200" spc="1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US" sz="3200" spc="1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121</a:t>
            </a:r>
            <a:r>
              <a:rPr lang="en-US" sz="3200" spc="1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C, 1</a:t>
            </a:r>
            <a:r>
              <a:rPr lang="en-US" sz="3200" spc="-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tm  </a:t>
            </a:r>
            <a:r>
              <a:rPr lang="en-US" sz="3200" spc="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spc="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3200" spc="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2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spc="-5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2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spc="2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50545">
              <a:lnSpc>
                <a:spcPct val="90000"/>
              </a:lnSpc>
              <a:spcAft>
                <a:spcPts val="0"/>
              </a:spcAft>
            </a:pPr>
            <a:endParaRPr lang="en-US" sz="2800" spc="2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788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907</Words>
  <Application>Microsoft Office PowerPoint</Application>
  <PresentationFormat>Widescreen</PresentationFormat>
  <Paragraphs>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Times New Roman</vt:lpstr>
      <vt:lpstr>Office Theme</vt:lpstr>
      <vt:lpstr>      Proses sterilisasi basah / kering  menggunakan autoklaf  dan  pembuatan media pertumbuhan mikroba   </vt:lpstr>
      <vt:lpstr>        </vt:lpstr>
      <vt:lpstr>        </vt:lpstr>
      <vt:lpstr>     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Proses sterilisasi basah dan kering  menggunakan autoklaf dan pembuatan media pertumbuhan   </dc:title>
  <dc:creator>HP</dc:creator>
  <cp:lastModifiedBy>novimonoprihastuti</cp:lastModifiedBy>
  <cp:revision>35</cp:revision>
  <dcterms:created xsi:type="dcterms:W3CDTF">2018-09-28T07:49:13Z</dcterms:created>
  <dcterms:modified xsi:type="dcterms:W3CDTF">2019-11-13T14:55:46Z</dcterms:modified>
</cp:coreProperties>
</file>