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7B24C5-58A9-4C4B-B699-B5B64CBBB4FC}" type="datetimeFigureOut">
              <a:rPr lang="id-ID" smtClean="0"/>
              <a:pPr/>
              <a:t>03/10/2019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26BFCA-0FA4-4A63-8855-BDD4EBA5BCD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2873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BAB IV </a:t>
            </a:r>
            <a:br>
              <a:rPr lang="id-ID" dirty="0"/>
            </a:br>
            <a:r>
              <a:rPr lang="id-ID" dirty="0"/>
              <a:t>KHROMATOGRAFI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700808"/>
            <a:ext cx="8715436" cy="4143404"/>
          </a:xfrm>
          <a:solidFill>
            <a:schemeClr val="tx2"/>
          </a:solidFill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q"/>
            </a:pPr>
            <a:r>
              <a:rPr lang="id-ID" dirty="0">
                <a:solidFill>
                  <a:schemeClr val="bg1"/>
                </a:solidFill>
              </a:rPr>
              <a:t>  </a:t>
            </a:r>
            <a:r>
              <a:rPr lang="id-ID" sz="3200" dirty="0">
                <a:solidFill>
                  <a:schemeClr val="bg1"/>
                </a:solidFill>
              </a:rPr>
              <a:t>Metode pemisahan yang memerlukan </a:t>
            </a:r>
          </a:p>
          <a:p>
            <a:pPr algn="l"/>
            <a:r>
              <a:rPr lang="id-ID" sz="3200" dirty="0">
                <a:solidFill>
                  <a:schemeClr val="bg1"/>
                </a:solidFill>
              </a:rPr>
              <a:t>    waktu yang sangat singkat dan lebih </a:t>
            </a:r>
          </a:p>
          <a:p>
            <a:pPr algn="l"/>
            <a:r>
              <a:rPr lang="id-ID" sz="3200" dirty="0">
                <a:solidFill>
                  <a:schemeClr val="bg1"/>
                </a:solidFill>
              </a:rPr>
              <a:t>    efektif dibanding metode lain.</a:t>
            </a:r>
          </a:p>
          <a:p>
            <a:pPr algn="l"/>
            <a:endParaRPr lang="id-ID" sz="3200" dirty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id-ID" sz="3200" dirty="0">
                <a:solidFill>
                  <a:schemeClr val="bg1"/>
                </a:solidFill>
              </a:rPr>
              <a:t>  Michael Tsett (1906) telah menggunakan </a:t>
            </a:r>
          </a:p>
          <a:p>
            <a:pPr algn="l"/>
            <a:r>
              <a:rPr lang="id-ID" sz="3200" dirty="0">
                <a:solidFill>
                  <a:schemeClr val="bg1"/>
                </a:solidFill>
              </a:rPr>
              <a:t>    metode khromatografi untuk memisahkan  </a:t>
            </a:r>
          </a:p>
          <a:p>
            <a:pPr algn="l"/>
            <a:r>
              <a:rPr lang="id-ID" sz="3200" dirty="0">
                <a:solidFill>
                  <a:schemeClr val="bg1"/>
                </a:solidFill>
              </a:rPr>
              <a:t>    klorofil dan pigmen-pigmen tanaman.</a:t>
            </a:r>
          </a:p>
          <a:p>
            <a:pPr algn="l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d-ID" sz="3200" dirty="0">
                <a:solidFill>
                  <a:schemeClr val="bg1"/>
                </a:solidFill>
              </a:rPr>
              <a:t>Bagian khromatografi cairan-cairan</a:t>
            </a:r>
          </a:p>
          <a:p>
            <a:r>
              <a:rPr lang="id-ID" sz="3200" dirty="0">
                <a:solidFill>
                  <a:schemeClr val="bg1"/>
                </a:solidFill>
              </a:rPr>
              <a:t>Cairan stasioner merupakan lapisan pelarut yang teradsorpsi pada kertas.</a:t>
            </a:r>
          </a:p>
          <a:p>
            <a:r>
              <a:rPr lang="id-ID" sz="3200" dirty="0">
                <a:solidFill>
                  <a:schemeClr val="bg1"/>
                </a:solidFill>
              </a:rPr>
              <a:t>Sangat sederhana.</a:t>
            </a:r>
          </a:p>
          <a:p>
            <a:r>
              <a:rPr lang="id-ID" sz="3200" dirty="0">
                <a:solidFill>
                  <a:schemeClr val="bg1"/>
                </a:solidFill>
              </a:rPr>
              <a:t>Sampel diletakkan (dititikkan) pada kertas dan ujung kertas dicelup pada elusi.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d-ID" dirty="0"/>
              <a:t>6.  Khromatografi Kertas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id-ID" sz="3600" dirty="0">
                <a:solidFill>
                  <a:schemeClr val="bg1"/>
                </a:solidFill>
              </a:rPr>
              <a:t>Hampir sama dengan khromatografi kertas.</a:t>
            </a:r>
          </a:p>
          <a:p>
            <a:pPr>
              <a:buNone/>
            </a:pPr>
            <a:endParaRPr lang="id-ID" sz="3600" dirty="0">
              <a:solidFill>
                <a:schemeClr val="bg1"/>
              </a:solidFill>
            </a:endParaRPr>
          </a:p>
          <a:p>
            <a:r>
              <a:rPr lang="id-ID" sz="3600" dirty="0">
                <a:solidFill>
                  <a:schemeClr val="bg1"/>
                </a:solidFill>
              </a:rPr>
              <a:t>Pada metode ini kertas diganti dengan lempeng kaca yang dilapis dengan lapisantipis alumina, silica gel.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d-ID" dirty="0"/>
              <a:t>7.  Khromatografi Lapisan Tipis </a:t>
            </a:r>
            <a:br>
              <a:rPr lang="id-ID" dirty="0"/>
            </a:br>
            <a:r>
              <a:rPr lang="id-ID" dirty="0"/>
              <a:t>     (TLC).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922" y="1484784"/>
            <a:ext cx="8229600" cy="493574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sz="3200" dirty="0"/>
              <a:t>Khromatografi merupakan proses yang menunjukkan distribusi komponen sampel diantara dua faseyaitu fase diam (stasioner) dan fase bergerak (mobil).</a:t>
            </a:r>
          </a:p>
          <a:p>
            <a:endParaRPr lang="id-ID" sz="3200" dirty="0"/>
          </a:p>
          <a:p>
            <a:r>
              <a:rPr lang="id-ID" sz="3200" dirty="0"/>
              <a:t>Pergerakan fase mobil terjadi diantara celah-celah fase stasioner.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Fase khromatografi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id-ID" dirty="0"/>
              <a:t>Fase stasioner dapat berupa </a:t>
            </a:r>
            <a:r>
              <a:rPr lang="id-ID" b="1" i="1" dirty="0"/>
              <a:t>padatan/cairan,</a:t>
            </a:r>
            <a:r>
              <a:rPr lang="id-ID" dirty="0"/>
              <a:t> sedangkan fase mobil dapat berupa </a:t>
            </a:r>
            <a:r>
              <a:rPr lang="id-ID" b="1" i="1" dirty="0"/>
              <a:t>cairan atau gas.</a:t>
            </a:r>
          </a:p>
          <a:p>
            <a:endParaRPr lang="id-ID" b="1" i="1" dirty="0"/>
          </a:p>
          <a:p>
            <a:r>
              <a:rPr lang="id-ID" dirty="0"/>
              <a:t>Berdasarkan jenis fasenya dapat dibagi menjadi 4 macam:</a:t>
            </a:r>
          </a:p>
          <a:p>
            <a:r>
              <a:rPr lang="id-ID" dirty="0"/>
              <a:t>1.  </a:t>
            </a:r>
            <a:r>
              <a:rPr lang="id-ID" b="1" dirty="0"/>
              <a:t>Cairan-padatan</a:t>
            </a:r>
            <a:r>
              <a:rPr lang="id-ID" dirty="0"/>
              <a:t> misalnya khromatografi </a:t>
            </a:r>
          </a:p>
          <a:p>
            <a:pPr>
              <a:buNone/>
            </a:pPr>
            <a:r>
              <a:rPr lang="id-ID" dirty="0"/>
              <a:t>       Tswett dan khromatografi  pertukaran ion.</a:t>
            </a:r>
          </a:p>
          <a:p>
            <a:r>
              <a:rPr lang="id-ID" dirty="0"/>
              <a:t>2.  </a:t>
            </a:r>
            <a:r>
              <a:rPr lang="id-ID" b="1" dirty="0"/>
              <a:t>Gas-padatan</a:t>
            </a:r>
            <a:r>
              <a:rPr lang="id-ID" dirty="0"/>
              <a:t> misalnya khromatografi gas </a:t>
            </a:r>
          </a:p>
          <a:p>
            <a:pPr>
              <a:buNone/>
            </a:pPr>
            <a:r>
              <a:rPr lang="id-ID" dirty="0"/>
              <a:t>       padatan (GSC</a:t>
            </a:r>
            <a:r>
              <a:rPr lang="id-ID" i="1" dirty="0"/>
              <a:t>)</a:t>
            </a:r>
            <a:r>
              <a:rPr lang="id-ID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Klasifikasi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  <a:solidFill>
            <a:schemeClr val="accent3"/>
          </a:solidFill>
        </p:spPr>
        <p:txBody>
          <a:bodyPr/>
          <a:lstStyle/>
          <a:p>
            <a:r>
              <a:rPr lang="id-ID" dirty="0"/>
              <a:t>3.  </a:t>
            </a:r>
            <a:r>
              <a:rPr lang="id-ID" b="1" dirty="0"/>
              <a:t>Cairan-cairan</a:t>
            </a:r>
            <a:r>
              <a:rPr lang="id-ID" dirty="0"/>
              <a:t> misalnya khromatografi </a:t>
            </a:r>
          </a:p>
          <a:p>
            <a:pPr>
              <a:buNone/>
            </a:pPr>
            <a:r>
              <a:rPr lang="id-ID" dirty="0"/>
              <a:t>        partisi silica gel dan khromatografi kertas.</a:t>
            </a:r>
          </a:p>
          <a:p>
            <a:r>
              <a:rPr lang="id-ID" dirty="0"/>
              <a:t>4.  </a:t>
            </a:r>
            <a:r>
              <a:rPr lang="id-ID" b="1" dirty="0"/>
              <a:t>Gas-cairan</a:t>
            </a:r>
            <a:r>
              <a:rPr lang="id-ID" dirty="0"/>
              <a:t> misalnya khromatografi gas- </a:t>
            </a:r>
          </a:p>
          <a:p>
            <a:pPr>
              <a:buNone/>
            </a:pPr>
            <a:r>
              <a:rPr lang="id-ID" dirty="0"/>
              <a:t>        cairan (GLC).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id-ID" sz="3200" dirty="0">
                <a:solidFill>
                  <a:schemeClr val="bg1"/>
                </a:solidFill>
              </a:rPr>
              <a:t>Ditemukan oleh Tswett</a:t>
            </a:r>
          </a:p>
          <a:p>
            <a:r>
              <a:rPr lang="id-ID" sz="3200" dirty="0">
                <a:solidFill>
                  <a:schemeClr val="bg1"/>
                </a:solidFill>
              </a:rPr>
              <a:t>Menggunakan silica-gel atau alumina.</a:t>
            </a:r>
          </a:p>
          <a:p>
            <a:r>
              <a:rPr lang="id-ID" sz="3200" dirty="0">
                <a:solidFill>
                  <a:schemeClr val="bg1"/>
                </a:solidFill>
              </a:rPr>
              <a:t>Hanya beberapa absorben yang sesuai sehingga tidak bayak pilihan.</a:t>
            </a:r>
          </a:p>
          <a:p>
            <a:r>
              <a:rPr lang="id-ID" sz="3200" dirty="0">
                <a:solidFill>
                  <a:schemeClr val="bg1"/>
                </a:solidFill>
              </a:rPr>
              <a:t>Koefisien distribusi terhadap absorben sering tergantung pada konsentrasi solut.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id-ID" dirty="0"/>
              <a:t>1.  </a:t>
            </a:r>
            <a:r>
              <a:rPr lang="id-ID" dirty="0">
                <a:solidFill>
                  <a:schemeClr val="bg1"/>
                </a:solidFill>
              </a:rPr>
              <a:t>Khromatografi Cairan-Padatan </a:t>
            </a:r>
            <a:br>
              <a:rPr lang="id-ID" dirty="0">
                <a:solidFill>
                  <a:schemeClr val="bg1"/>
                </a:solidFill>
              </a:rPr>
            </a:br>
            <a:r>
              <a:rPr lang="id-ID" dirty="0">
                <a:solidFill>
                  <a:schemeClr val="bg1"/>
                </a:solidFill>
              </a:rPr>
              <a:t>     Adsorpsi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329642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d-ID" sz="3200" dirty="0"/>
              <a:t>Dikenalkan oleh Martin dan Synge (1941).</a:t>
            </a:r>
          </a:p>
          <a:p>
            <a:r>
              <a:rPr lang="id-ID" sz="3200" dirty="0"/>
              <a:t>Fase stasioner terdiri lapisan tipis cairan yang terikat padatan inert yang berpori.</a:t>
            </a:r>
          </a:p>
          <a:p>
            <a:r>
              <a:rPr lang="id-ID" sz="3200" dirty="0"/>
              <a:t>Koefisien distribusi tidak tergantung pada konsentrasi, sehingga pemisahan lebih baik.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bg1"/>
                </a:solidFill>
              </a:rPr>
              <a:t>2.  Khromatogafi Cairan-Cairan </a:t>
            </a:r>
            <a:br>
              <a:rPr lang="id-ID" dirty="0">
                <a:solidFill>
                  <a:schemeClr val="bg1"/>
                </a:solidFill>
              </a:rPr>
            </a:br>
            <a:r>
              <a:rPr lang="id-ID" dirty="0">
                <a:solidFill>
                  <a:schemeClr val="bg1"/>
                </a:solidFill>
              </a:rPr>
              <a:t>     atau Khromatografi Partisi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3600" dirty="0"/>
              <a:t>Dikenalkan oleh Hesse (1940).</a:t>
            </a:r>
          </a:p>
          <a:p>
            <a:r>
              <a:rPr lang="id-ID" sz="3600" dirty="0"/>
              <a:t>Alat ini pada awalnya digunakan untuk pemurnian gas.</a:t>
            </a:r>
          </a:p>
          <a:p>
            <a:r>
              <a:rPr lang="id-ID" sz="3600" dirty="0"/>
              <a:t>Dengan teknik-teknik baru pada fase padat  aka kegunaan alat ini semakin besar.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rgbClr val="0070C0"/>
          </a:solidFill>
        </p:spPr>
        <p:txBody>
          <a:bodyPr/>
          <a:lstStyle/>
          <a:p>
            <a:r>
              <a:rPr lang="id-ID" dirty="0">
                <a:solidFill>
                  <a:srgbClr val="FFFF00"/>
                </a:solidFill>
              </a:rPr>
              <a:t>3.  Khromatogafi gas-Padatan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6424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d-ID" sz="3200" dirty="0"/>
              <a:t>Sampel harus mempunai tekanan uap pada suhu kolom yang digunakan.</a:t>
            </a:r>
          </a:p>
          <a:p>
            <a:endParaRPr lang="id-ID" sz="3200" dirty="0"/>
          </a:p>
          <a:p>
            <a:r>
              <a:rPr lang="id-ID" sz="3200" dirty="0"/>
              <a:t>Sampel bisa sangat kecil (1</a:t>
            </a:r>
            <a:r>
              <a:rPr lang="el-GR" sz="3200" dirty="0"/>
              <a:t>π</a:t>
            </a:r>
            <a:r>
              <a:rPr lang="id-ID" sz="3200" dirty="0"/>
              <a:t>g).</a:t>
            </a:r>
          </a:p>
          <a:p>
            <a:endParaRPr lang="id-ID" sz="3200" dirty="0"/>
          </a:p>
          <a:p>
            <a:r>
              <a:rPr lang="id-ID" sz="3200" dirty="0"/>
              <a:t>Dikenal pada tahun 1952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id-ID" dirty="0"/>
              <a:t>4</a:t>
            </a:r>
            <a:r>
              <a:rPr lang="id-ID" dirty="0">
                <a:solidFill>
                  <a:srgbClr val="FFFF00"/>
                </a:solidFill>
              </a:rPr>
              <a:t>.  Khromatografi Gas-Cairan atau </a:t>
            </a:r>
            <a:br>
              <a:rPr lang="id-ID" dirty="0">
                <a:solidFill>
                  <a:srgbClr val="FFFF00"/>
                </a:solidFill>
              </a:rPr>
            </a:br>
            <a:r>
              <a:rPr lang="id-ID" dirty="0">
                <a:solidFill>
                  <a:srgbClr val="FFFF00"/>
                </a:solidFill>
              </a:rPr>
              <a:t>     Khromatografi Fase Uap (UPC)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sz="3200" dirty="0"/>
              <a:t>Jenis khromatografi cairan-padatan.</a:t>
            </a:r>
          </a:p>
          <a:p>
            <a:endParaRPr lang="id-ID" sz="3200" dirty="0"/>
          </a:p>
          <a:p>
            <a:r>
              <a:rPr lang="id-ID" sz="3200" dirty="0"/>
              <a:t>Spesifik untuk memisahkan bentuk-bentuk ionik</a:t>
            </a:r>
          </a:p>
          <a:p>
            <a:endParaRPr lang="id-ID" sz="3200" dirty="0"/>
          </a:p>
          <a:p>
            <a:r>
              <a:rPr lang="id-ID" sz="3200" dirty="0"/>
              <a:t>Banyak digunakan untuk memisahkan logam-logam dan asam amino.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dirty="0"/>
              <a:t>5.  Khromatografi Pertukaran 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361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 Unicode</vt:lpstr>
      <vt:lpstr>Verdana</vt:lpstr>
      <vt:lpstr>Wingdings</vt:lpstr>
      <vt:lpstr>Wingdings 2</vt:lpstr>
      <vt:lpstr>Wingdings 3</vt:lpstr>
      <vt:lpstr>Concourse</vt:lpstr>
      <vt:lpstr>BAB IV  KHROMATOGRAFI</vt:lpstr>
      <vt:lpstr>Fase khromatografi</vt:lpstr>
      <vt:lpstr>Klasifikasi</vt:lpstr>
      <vt:lpstr>PowerPoint Presentation</vt:lpstr>
      <vt:lpstr>1.  Khromatografi Cairan-Padatan       Adsorpsi</vt:lpstr>
      <vt:lpstr>2.  Khromatogafi Cairan-Cairan       atau Khromatografi Partisi.</vt:lpstr>
      <vt:lpstr>3.  Khromatogafi gas-Padatan</vt:lpstr>
      <vt:lpstr>4.  Khromatografi Gas-Cairan atau       Khromatografi Fase Uap (UPC)</vt:lpstr>
      <vt:lpstr>5.  Khromatografi Pertukaran ion</vt:lpstr>
      <vt:lpstr>6.  Khromatografi Kertas</vt:lpstr>
      <vt:lpstr>7.  Khromatografi Lapisan Tipis       (TLC).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KHROMATOGRAFI</dc:title>
  <dc:creator>Compaq</dc:creator>
  <cp:lastModifiedBy>novimonoprihastuti</cp:lastModifiedBy>
  <cp:revision>11</cp:revision>
  <dcterms:created xsi:type="dcterms:W3CDTF">2008-10-14T17:26:51Z</dcterms:created>
  <dcterms:modified xsi:type="dcterms:W3CDTF">2019-10-03T01:14:02Z</dcterms:modified>
</cp:coreProperties>
</file>