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sldIdLst>
    <p:sldId id="256" r:id="rId3"/>
    <p:sldId id="275" r:id="rId4"/>
    <p:sldId id="258" r:id="rId5"/>
    <p:sldId id="276" r:id="rId6"/>
    <p:sldId id="262" r:id="rId7"/>
    <p:sldId id="277" r:id="rId8"/>
    <p:sldId id="265" r:id="rId9"/>
    <p:sldId id="266" r:id="rId10"/>
    <p:sldId id="278" r:id="rId11"/>
    <p:sldId id="279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6699"/>
    <a:srgbClr val="0066FF"/>
    <a:srgbClr val="003366"/>
    <a:srgbClr val="003399"/>
    <a:srgbClr val="777777"/>
    <a:srgbClr val="CC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44" autoAdjust="0"/>
  </p:normalViewPr>
  <p:slideViewPr>
    <p:cSldViewPr>
      <p:cViewPr varScale="1">
        <p:scale>
          <a:sx n="65" d="100"/>
          <a:sy n="65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67424-F9C9-4B4D-B181-1FFDAF79853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215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9E8D-08C6-48A3-ACEA-47203233A0C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086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9E8D-08C6-48A3-ACEA-47203233A0C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951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9E8D-08C6-48A3-ACEA-47203233A0C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791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9E8D-08C6-48A3-ACEA-47203233A0C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617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9E8D-08C6-48A3-ACEA-47203233A0C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4809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9E8D-08C6-48A3-ACEA-47203233A0C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5881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6AE48-51E0-48C5-8BAF-9528742009E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225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7B9B1-BE6A-45D5-82D7-CB70D262706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616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9E8D-08C6-48A3-ACEA-47203233A0C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2215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67424-F9C9-4B4D-B181-1FFDAF79853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687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6C3FE-4890-4B79-9D41-37CC3AA02E0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464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6C3FE-4890-4B79-9D41-37CC3AA02E0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4523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47ADE-D303-4852-B28A-F91BF4DC102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2032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F6F5-1AE5-4854-BC4E-F78578062BE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3183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C69DF-AF01-46C1-9B37-103D3A7165B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1149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6E127-9017-4486-9830-9540CB562BF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04284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B3554-375B-481F-8A5D-A4327F8F6FD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39004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83E2F-BD0C-4373-9E98-A8114458B01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7454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A2CD7-C0AA-46A4-B3E5-32EBB26BEB9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181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6AE48-51E0-48C5-8BAF-9528742009E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46021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7B9B1-BE6A-45D5-82D7-CB70D262706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74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47ADE-D303-4852-B28A-F91BF4DC102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612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F6F5-1AE5-4854-BC4E-F78578062BE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073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C69DF-AF01-46C1-9B37-103D3A7165B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929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6E127-9017-4486-9830-9540CB562BF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145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B3554-375B-481F-8A5D-A4327F8F6FD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49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83E2F-BD0C-4373-9E98-A8114458B01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397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A2CD7-C0AA-46A4-B3E5-32EBB26BEB9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476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359E8D-08C6-48A3-ACEA-47203233A0C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794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359E8D-08C6-48A3-ACEA-47203233A0C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767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eaLnBrk="1" hangingPunct="1"/>
            <a:r>
              <a:rPr lang="en-US" sz="3200" b="1" dirty="0" err="1"/>
              <a:t>Kinetika</a:t>
            </a:r>
            <a:r>
              <a:rPr lang="en-US" sz="3200" b="1" dirty="0"/>
              <a:t> </a:t>
            </a:r>
            <a:r>
              <a:rPr lang="en-US" sz="3200" b="1" dirty="0" err="1"/>
              <a:t>Reaksi</a:t>
            </a:r>
            <a:r>
              <a:rPr lang="en-US" sz="3200" b="1" dirty="0"/>
              <a:t> Kimia</a:t>
            </a:r>
            <a:endParaRPr lang="en-US" altLang="zh-CN" sz="3600" b="1" dirty="0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altLang="zh-CN" sz="2800" b="1" dirty="0" smtClean="0">
                <a:solidFill>
                  <a:schemeClr val="bg1"/>
                </a:solidFill>
              </a:rPr>
              <a:t>Kontrak Perkuliahan</a:t>
            </a:r>
            <a:endParaRPr lang="en-US" altLang="zh-CN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471909" y="18864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</a:rPr>
              <a:t>5</a:t>
            </a:r>
            <a:r>
              <a:rPr lang="id-ID" altLang="zh-CN" sz="3200" b="1" dirty="0" smtClean="0">
                <a:solidFill>
                  <a:schemeClr val="bg1"/>
                </a:solidFill>
              </a:rPr>
              <a:t>. Materi Perkuliahan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909" y="760140"/>
            <a:ext cx="8229600" cy="4525963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heterogen</a:t>
            </a:r>
            <a:r>
              <a:rPr lang="en-US" sz="2400" cap="none" dirty="0" smtClean="0"/>
              <a:t> gas/</a:t>
            </a:r>
            <a:r>
              <a:rPr lang="en-US" sz="2400" cap="none" dirty="0" err="1" smtClean="0"/>
              <a:t>cair</a:t>
            </a:r>
            <a:r>
              <a:rPr lang="en-US" sz="2400" cap="none" dirty="0" smtClean="0"/>
              <a:t>- </a:t>
            </a:r>
            <a:r>
              <a:rPr lang="en-US" sz="2400" cap="none" dirty="0" err="1" smtClean="0"/>
              <a:t>padat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Tahap-tahap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tahap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pengendali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kecepatan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smtClean="0"/>
              <a:t>Unreacted core model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shrinking core model</a:t>
            </a:r>
            <a:endParaRPr lang="id-ID" sz="2400" cap="none" dirty="0" smtClean="0"/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heterogen</a:t>
            </a:r>
            <a:r>
              <a:rPr lang="en-US" sz="2400" cap="none" dirty="0" smtClean="0"/>
              <a:t> gas/</a:t>
            </a:r>
            <a:r>
              <a:rPr lang="en-US" sz="2400" cap="none" dirty="0" err="1" smtClean="0"/>
              <a:t>cair-cair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interpretasi</a:t>
            </a:r>
            <a:r>
              <a:rPr lang="en-US" sz="2400" cap="none" dirty="0" smtClean="0"/>
              <a:t> data </a:t>
            </a:r>
            <a:r>
              <a:rPr lang="en-US" sz="2400" cap="none" dirty="0" err="1" smtClean="0"/>
              <a:t>kinetika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smtClean="0"/>
              <a:t> Regime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untuk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pengendali</a:t>
            </a:r>
            <a:r>
              <a:rPr lang="en-US" sz="2400" cap="none" dirty="0" smtClean="0"/>
              <a:t> transfer </a:t>
            </a:r>
            <a:r>
              <a:rPr lang="en-US" sz="2400" cap="none" dirty="0" err="1" smtClean="0"/>
              <a:t>massa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pengendali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kimia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Kelautan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parameter </a:t>
            </a:r>
            <a:r>
              <a:rPr lang="en-US" sz="2400" cap="none" dirty="0" err="1" smtClean="0"/>
              <a:t>konversi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lapisan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Penentuan</a:t>
            </a:r>
            <a:r>
              <a:rPr lang="en-US" sz="2400" cap="none" dirty="0" smtClean="0"/>
              <a:t> regime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dari</a:t>
            </a:r>
            <a:r>
              <a:rPr lang="en-US" sz="2400" cap="none" dirty="0" smtClean="0"/>
              <a:t> data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atau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eksperimen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enzymatis</a:t>
            </a:r>
            <a:endParaRPr lang="id-ID" sz="2400" cap="none" dirty="0" smtClean="0"/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heterogen</a:t>
            </a:r>
            <a:r>
              <a:rPr lang="en-US" sz="2400" cap="none" dirty="0" smtClean="0"/>
              <a:t> gas- </a:t>
            </a:r>
            <a:r>
              <a:rPr lang="en-US" sz="2400" cap="none" dirty="0" err="1" smtClean="0"/>
              <a:t>cair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dengan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katalis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padat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Tahap-tahap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mekanisme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</a:t>
            </a:r>
            <a:r>
              <a:rPr lang="en-US" sz="2400" cap="none" dirty="0" smtClean="0"/>
              <a:t> gas-</a:t>
            </a:r>
            <a:r>
              <a:rPr lang="en-US" sz="2400" cap="none" dirty="0" err="1" smtClean="0"/>
              <a:t>cair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dengan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katalis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padat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Penurunan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persamaan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gas-</a:t>
            </a:r>
            <a:r>
              <a:rPr lang="en-US" sz="2400" cap="none" dirty="0" err="1" smtClean="0"/>
              <a:t>cair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dengan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katalis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padat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endParaRPr lang="id-ID" sz="2400" cap="none" dirty="0"/>
          </a:p>
        </p:txBody>
      </p:sp>
    </p:spTree>
    <p:extLst>
      <p:ext uri="{BB962C8B-B14F-4D97-AF65-F5344CB8AC3E}">
        <p14:creationId xmlns:p14="http://schemas.microsoft.com/office/powerpoint/2010/main" val="205792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1"/>
          </a:xfrm>
          <a:noFill/>
        </p:spPr>
        <p:txBody>
          <a:bodyPr/>
          <a:lstStyle/>
          <a:p>
            <a:pPr algn="ctr" eaLnBrk="1" hangingPunct="1"/>
            <a:r>
              <a:rPr lang="en-US" altLang="zh-CN" sz="3200" b="1" dirty="0" smtClean="0"/>
              <a:t>6</a:t>
            </a:r>
            <a:r>
              <a:rPr lang="id-ID" altLang="zh-CN" sz="3200" b="1" dirty="0" smtClean="0"/>
              <a:t>. Organisasi Perkuliahan</a:t>
            </a:r>
            <a:endParaRPr lang="en-US" altLang="zh-CN" sz="3200" b="1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703525"/>
              </p:ext>
            </p:extLst>
          </p:nvPr>
        </p:nvGraphicFramePr>
        <p:xfrm>
          <a:off x="395288" y="908720"/>
          <a:ext cx="8569199" cy="5782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311"/>
                <a:gridCol w="5766072"/>
                <a:gridCol w="2103816"/>
              </a:tblGrid>
              <a:tr h="5522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No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+mn-lt"/>
                        </a:rPr>
                        <a:t>Materi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+mn-lt"/>
                        </a:rPr>
                        <a:t>Minggu Pertemuan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</a:tr>
              <a:tr h="370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1</a:t>
                      </a:r>
                      <a:endParaRPr lang="id-ID" sz="2400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latin typeface="+mn-lt"/>
                        </a:rPr>
                        <a:t>Kontrak Perkuliahan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1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</a:tr>
              <a:tr h="455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2</a:t>
                      </a:r>
                      <a:endParaRPr lang="id-ID" sz="2400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dirty="0" err="1" smtClean="0">
                          <a:latin typeface="+mn-lt"/>
                        </a:rPr>
                        <a:t>Pengantar</a:t>
                      </a:r>
                      <a:endParaRPr lang="id-ID" sz="2400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1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</a:tr>
              <a:tr h="9360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3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US" sz="2400" cap="none" dirty="0" err="1" smtClean="0">
                          <a:latin typeface="+mn-lt"/>
                        </a:rPr>
                        <a:t>Kinetika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dan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persamaan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kecepatan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reaksi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homogen</a:t>
                      </a:r>
                      <a:endParaRPr lang="id-ID" sz="2400" cap="none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1-4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</a:tr>
              <a:tr h="37075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4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lvl="0" indent="0" algn="just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US" sz="2400" cap="none" dirty="0" err="1" smtClean="0">
                          <a:latin typeface="+mn-lt"/>
                        </a:rPr>
                        <a:t>Kinetika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reaksi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heterogen</a:t>
                      </a:r>
                      <a:r>
                        <a:rPr lang="en-US" sz="2400" cap="none" dirty="0" smtClean="0">
                          <a:latin typeface="+mn-lt"/>
                        </a:rPr>
                        <a:t> gas-gas </a:t>
                      </a:r>
                      <a:r>
                        <a:rPr lang="en-US" sz="2400" cap="none" dirty="0" err="1" smtClean="0">
                          <a:latin typeface="+mn-lt"/>
                        </a:rPr>
                        <a:t>dengan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katalis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padat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dan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interpretasi</a:t>
                      </a:r>
                      <a:r>
                        <a:rPr lang="en-US" sz="2400" cap="none" dirty="0" smtClean="0">
                          <a:latin typeface="+mn-lt"/>
                        </a:rPr>
                        <a:t> data </a:t>
                      </a:r>
                      <a:r>
                        <a:rPr lang="en-US" sz="2400" cap="none" dirty="0" err="1" smtClean="0">
                          <a:latin typeface="+mn-lt"/>
                        </a:rPr>
                        <a:t>kinetika</a:t>
                      </a:r>
                      <a:endParaRPr lang="id-ID" sz="2400" cap="none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5-7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</a:tr>
              <a:tr h="6400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5</a:t>
                      </a:r>
                      <a:endParaRPr lang="id-ID" sz="2400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US" sz="2400" cap="none" dirty="0" err="1" smtClean="0">
                          <a:latin typeface="+mn-lt"/>
                        </a:rPr>
                        <a:t>Kinetika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reaksi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heterogen</a:t>
                      </a:r>
                      <a:r>
                        <a:rPr lang="en-US" sz="2400" cap="none" dirty="0" smtClean="0">
                          <a:latin typeface="+mn-lt"/>
                        </a:rPr>
                        <a:t> gas/</a:t>
                      </a:r>
                      <a:r>
                        <a:rPr lang="en-US" sz="2400" cap="none" dirty="0" err="1" smtClean="0">
                          <a:latin typeface="+mn-lt"/>
                        </a:rPr>
                        <a:t>cair</a:t>
                      </a:r>
                      <a:r>
                        <a:rPr lang="en-US" sz="2400" cap="none" dirty="0" smtClean="0">
                          <a:latin typeface="+mn-lt"/>
                        </a:rPr>
                        <a:t>- </a:t>
                      </a:r>
                      <a:r>
                        <a:rPr lang="en-US" sz="2400" cap="none" dirty="0" err="1" smtClean="0">
                          <a:latin typeface="+mn-lt"/>
                        </a:rPr>
                        <a:t>padat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endParaRPr lang="id-ID" sz="2400" cap="none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9-10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</a:tr>
              <a:tr h="640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6</a:t>
                      </a:r>
                      <a:endParaRPr lang="id-ID" sz="2400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US" sz="2400" cap="none" dirty="0" err="1" smtClean="0">
                          <a:latin typeface="+mn-lt"/>
                        </a:rPr>
                        <a:t>Kinetika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reaksi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heterogen</a:t>
                      </a:r>
                      <a:r>
                        <a:rPr lang="en-US" sz="2400" cap="none" dirty="0" smtClean="0">
                          <a:latin typeface="+mn-lt"/>
                        </a:rPr>
                        <a:t> gas/</a:t>
                      </a:r>
                      <a:r>
                        <a:rPr lang="en-US" sz="2400" cap="none" dirty="0" err="1" smtClean="0">
                          <a:latin typeface="+mn-lt"/>
                        </a:rPr>
                        <a:t>cair-cair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dan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interpretasi</a:t>
                      </a:r>
                      <a:r>
                        <a:rPr lang="en-US" sz="2400" cap="none" dirty="0" smtClean="0">
                          <a:latin typeface="+mn-lt"/>
                        </a:rPr>
                        <a:t> data </a:t>
                      </a:r>
                      <a:r>
                        <a:rPr lang="en-US" sz="2400" cap="none" dirty="0" err="1" smtClean="0">
                          <a:latin typeface="+mn-lt"/>
                        </a:rPr>
                        <a:t>kinetika</a:t>
                      </a:r>
                      <a:endParaRPr lang="id-ID" sz="2400" cap="none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11-13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</a:tr>
              <a:tr h="37075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7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US" sz="2400" cap="none" dirty="0" err="1" smtClean="0">
                          <a:latin typeface="+mn-lt"/>
                        </a:rPr>
                        <a:t>Kinetika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reaksi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heterogen</a:t>
                      </a:r>
                      <a:r>
                        <a:rPr lang="en-US" sz="2400" cap="none" dirty="0" smtClean="0">
                          <a:latin typeface="+mn-lt"/>
                        </a:rPr>
                        <a:t> gas- </a:t>
                      </a:r>
                      <a:r>
                        <a:rPr lang="en-US" sz="2400" cap="none" dirty="0" err="1" smtClean="0">
                          <a:latin typeface="+mn-lt"/>
                        </a:rPr>
                        <a:t>cair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dengan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katalis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r>
                        <a:rPr lang="en-US" sz="2400" cap="none" dirty="0" err="1" smtClean="0">
                          <a:latin typeface="+mn-lt"/>
                        </a:rPr>
                        <a:t>padat</a:t>
                      </a:r>
                      <a:r>
                        <a:rPr lang="en-US" sz="2400" cap="none" dirty="0" smtClean="0">
                          <a:latin typeface="+mn-lt"/>
                        </a:rPr>
                        <a:t> </a:t>
                      </a:r>
                      <a:endParaRPr lang="id-ID" sz="2400" cap="none" dirty="0" smtClean="0">
                        <a:latin typeface="+mn-lt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14-15</a:t>
                      </a:r>
                      <a:endParaRPr lang="id-ID" sz="2400" dirty="0">
                        <a:latin typeface="+mn-lt"/>
                      </a:endParaRPr>
                    </a:p>
                  </a:txBody>
                  <a:tcPr marT="45710" marB="4571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332" y="618519"/>
            <a:ext cx="7773338" cy="866266"/>
          </a:xfrm>
          <a:noFill/>
        </p:spPr>
        <p:txBody>
          <a:bodyPr anchor="t"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</a:rPr>
              <a:t>7</a:t>
            </a:r>
            <a:r>
              <a:rPr lang="id-ID" altLang="zh-CN" sz="3200" b="1" dirty="0" smtClean="0">
                <a:solidFill>
                  <a:schemeClr val="bg1"/>
                </a:solidFill>
              </a:rPr>
              <a:t>. Bahan bacaan perkuliahan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844824"/>
            <a:ext cx="7772870" cy="3424107"/>
          </a:xfrm>
        </p:spPr>
        <p:txBody>
          <a:bodyPr>
            <a:noAutofit/>
          </a:bodyPr>
          <a:lstStyle/>
          <a:p>
            <a:pPr lvl="0" algn="just"/>
            <a:r>
              <a:rPr lang="id-ID" sz="2400" cap="none" dirty="0" smtClean="0"/>
              <a:t>Fogler, H. S., 1999, “elements of chemical reaction engineering”, 3 ed. Prentice hall international, new jersey</a:t>
            </a:r>
          </a:p>
          <a:p>
            <a:pPr algn="just"/>
            <a:r>
              <a:rPr lang="id-ID" sz="2400" cap="none" dirty="0" smtClean="0"/>
              <a:t>Levenspiel, O, 1999, “chemical reaction engineering”, john wiley &amp; sons, new york</a:t>
            </a:r>
            <a:endParaRPr lang="en-US" sz="2400" cap="none" dirty="0" smtClean="0"/>
          </a:p>
          <a:p>
            <a:pPr lvl="0" algn="just"/>
            <a:r>
              <a:rPr lang="en-US" sz="2400" cap="none" dirty="0" smtClean="0"/>
              <a:t>Hill, </a:t>
            </a:r>
            <a:r>
              <a:rPr lang="en-US" sz="2400" cap="none" dirty="0" err="1" smtClean="0"/>
              <a:t>jr.</a:t>
            </a:r>
            <a:r>
              <a:rPr lang="en-US" sz="2400" cap="none" dirty="0" smtClean="0"/>
              <a:t> C.G., 1977, “an introduction to chemical engineering kinetics reactor design”, john </a:t>
            </a:r>
            <a:r>
              <a:rPr lang="en-US" sz="2400" cap="none" dirty="0" err="1" smtClean="0"/>
              <a:t>wiley</a:t>
            </a:r>
            <a:r>
              <a:rPr lang="en-US" sz="2400" cap="none" dirty="0" smtClean="0"/>
              <a:t> &amp; sons, new </a:t>
            </a:r>
            <a:r>
              <a:rPr lang="en-US" sz="2400" cap="none" dirty="0" err="1" smtClean="0"/>
              <a:t>york</a:t>
            </a:r>
            <a:endParaRPr lang="id-ID" sz="2400" cap="none" dirty="0" smtClean="0"/>
          </a:p>
          <a:p>
            <a:pPr algn="just"/>
            <a:r>
              <a:rPr lang="en-US" sz="2400" cap="none" dirty="0" smtClean="0"/>
              <a:t>Smith, J.M., 1981, “chemical engineering kinetics”, 3 ed. </a:t>
            </a:r>
            <a:r>
              <a:rPr lang="en-US" sz="2400" cap="none" dirty="0" err="1" smtClean="0"/>
              <a:t>Mcgraw-hill</a:t>
            </a:r>
            <a:r>
              <a:rPr lang="en-US" sz="2400" cap="none" dirty="0" smtClean="0"/>
              <a:t> international book company, </a:t>
            </a:r>
            <a:r>
              <a:rPr lang="en-US" sz="2400" cap="none" dirty="0" err="1" smtClean="0"/>
              <a:t>tokyo</a:t>
            </a:r>
            <a:r>
              <a:rPr lang="en-US" sz="2400" cap="none" dirty="0" smtClean="0"/>
              <a:t> </a:t>
            </a:r>
            <a:endParaRPr lang="id-ID" sz="2400" cap="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3338" cy="1596177"/>
          </a:xfrm>
          <a:noFill/>
        </p:spPr>
        <p:txBody>
          <a:bodyPr anchor="t"/>
          <a:lstStyle/>
          <a:p>
            <a:pPr algn="ctr" eaLnBrk="1" hangingPunct="1"/>
            <a:r>
              <a:rPr lang="id-ID" altLang="zh-CN" sz="3200" b="1" dirty="0" smtClean="0"/>
              <a:t>8. </a:t>
            </a:r>
            <a:r>
              <a:rPr lang="id-ID" altLang="zh-CN" sz="3200" b="1" dirty="0"/>
              <a:t>Kriteria Penilaian</a:t>
            </a:r>
            <a:endParaRPr lang="en-US" altLang="zh-CN" sz="32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890278"/>
              </p:ext>
            </p:extLst>
          </p:nvPr>
        </p:nvGraphicFramePr>
        <p:xfrm>
          <a:off x="10384" y="980728"/>
          <a:ext cx="9133616" cy="4768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772"/>
                <a:gridCol w="737232"/>
                <a:gridCol w="640369"/>
                <a:gridCol w="775793"/>
                <a:gridCol w="2146149"/>
                <a:gridCol w="1796156"/>
                <a:gridCol w="2496145"/>
              </a:tblGrid>
              <a:tr h="653545"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b="1" kern="1400" dirty="0">
                          <a:effectLst/>
                        </a:rPr>
                        <a:t>Penilaian</a:t>
                      </a:r>
                      <a:endParaRPr lang="id-ID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Nilai Tugas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Nilai Ujian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Nilai sub-CPMK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Nilai UTS dan UAS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1800" kern="1400">
                          <a:effectLst/>
                        </a:rPr>
                        <a:t>Nilai MK</a:t>
                      </a:r>
                      <a:endParaRPr lang="id-I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/>
                </a:tc>
              </a:tr>
              <a:tr h="439609">
                <a:tc rowSpan="5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b="0" kern="1400" dirty="0">
                          <a:effectLst/>
                        </a:rPr>
                        <a:t>CPL 5</a:t>
                      </a:r>
                      <a:endParaRPr lang="id-ID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Sub-CPMK1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Tugas 1</a:t>
                      </a:r>
                      <a:r>
                        <a:rPr lang="en-US" sz="1800" kern="1400" dirty="0">
                          <a:effectLst/>
                        </a:rPr>
                        <a:t>,2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Soal UTS no 1</a:t>
                      </a:r>
                      <a:r>
                        <a:rPr lang="en-US" sz="1800" kern="1400" dirty="0">
                          <a:effectLst/>
                        </a:rPr>
                        <a:t>,2,3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(Tugas 1</a:t>
                      </a:r>
                      <a:r>
                        <a:rPr lang="en-US" sz="1800" kern="1400" dirty="0">
                          <a:effectLst/>
                        </a:rPr>
                        <a:t>+</a:t>
                      </a:r>
                      <a:r>
                        <a:rPr lang="en-US" sz="1800" kern="1400" dirty="0" err="1">
                          <a:effectLst/>
                        </a:rPr>
                        <a:t>Tugas</a:t>
                      </a:r>
                      <a:r>
                        <a:rPr lang="en-US" sz="1800" kern="1400" dirty="0">
                          <a:effectLst/>
                        </a:rPr>
                        <a:t> 2)/2)</a:t>
                      </a:r>
                      <a:r>
                        <a:rPr lang="id-ID" sz="1800" kern="1400" dirty="0">
                          <a:effectLst/>
                        </a:rPr>
                        <a:t> x 20%) + </a:t>
                      </a:r>
                      <a:r>
                        <a:rPr lang="en-US" sz="1800" kern="1400" dirty="0">
                          <a:effectLst/>
                        </a:rPr>
                        <a:t>(</a:t>
                      </a:r>
                      <a:r>
                        <a:rPr lang="id-ID" sz="1800" kern="1400" dirty="0">
                          <a:effectLst/>
                        </a:rPr>
                        <a:t>(soal UTS no 1</a:t>
                      </a:r>
                      <a:r>
                        <a:rPr lang="en-US" sz="1800" kern="1400" dirty="0">
                          <a:effectLst/>
                        </a:rPr>
                        <a:t> +2+3)/3)</a:t>
                      </a:r>
                      <a:r>
                        <a:rPr lang="id-ID" sz="1800" kern="1400" dirty="0">
                          <a:effectLst/>
                        </a:rPr>
                        <a:t> x 80%)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Nilai UTS =</a:t>
                      </a:r>
                      <a:endParaRPr lang="id-ID" sz="180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[(</a:t>
                      </a:r>
                      <a:r>
                        <a:rPr lang="id-ID" sz="1800" kern="1400" dirty="0" smtClean="0">
                          <a:effectLst/>
                        </a:rPr>
                        <a:t>Nilai</a:t>
                      </a:r>
                      <a:r>
                        <a:rPr lang="en-US" sz="1800" kern="1400" dirty="0" smtClean="0">
                          <a:effectLst/>
                        </a:rPr>
                        <a:t> </a:t>
                      </a:r>
                      <a:r>
                        <a:rPr lang="id-ID" sz="1800" kern="1400" dirty="0" smtClean="0">
                          <a:effectLst/>
                        </a:rPr>
                        <a:t>CPMK1 </a:t>
                      </a:r>
                      <a:r>
                        <a:rPr lang="id-ID" sz="1800" kern="1400" dirty="0">
                          <a:effectLst/>
                        </a:rPr>
                        <a:t>x </a:t>
                      </a:r>
                      <a:r>
                        <a:rPr lang="en-US" sz="1800" kern="1400" dirty="0">
                          <a:effectLst/>
                        </a:rPr>
                        <a:t>25</a:t>
                      </a:r>
                      <a:r>
                        <a:rPr lang="id-ID" sz="1800" kern="1400" dirty="0">
                          <a:effectLst/>
                        </a:rPr>
                        <a:t>%) + </a:t>
                      </a:r>
                      <a:endParaRPr lang="en-US" sz="1800" kern="1400" dirty="0" smtClean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 smtClean="0">
                          <a:effectLst/>
                        </a:rPr>
                        <a:t>(</a:t>
                      </a:r>
                      <a:r>
                        <a:rPr lang="id-ID" sz="1800" kern="1400" dirty="0">
                          <a:effectLst/>
                        </a:rPr>
                        <a:t>Nilai </a:t>
                      </a:r>
                      <a:r>
                        <a:rPr lang="id-ID" sz="1800" kern="1400" dirty="0" smtClean="0">
                          <a:effectLst/>
                        </a:rPr>
                        <a:t>CPMK2 </a:t>
                      </a:r>
                      <a:r>
                        <a:rPr lang="id-ID" sz="1800" kern="1400" dirty="0">
                          <a:effectLst/>
                        </a:rPr>
                        <a:t>x 25%) +] x 2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 rowSpan="5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Nilai MK = </a:t>
                      </a:r>
                      <a:endParaRPr lang="en-US" sz="1800" kern="1400" dirty="0" smtClean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 smtClean="0">
                          <a:effectLst/>
                        </a:rPr>
                        <a:t>(</a:t>
                      </a:r>
                      <a:r>
                        <a:rPr lang="id-ID" sz="1800" kern="1400" dirty="0">
                          <a:effectLst/>
                        </a:rPr>
                        <a:t>Nilai UTS + Nilai UAS) / 2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Sub-CPMK2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Tugas </a:t>
                      </a:r>
                      <a:r>
                        <a:rPr lang="en-US" sz="1800" kern="1400" dirty="0">
                          <a:effectLst/>
                        </a:rPr>
                        <a:t>3,4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Soal UTS no </a:t>
                      </a:r>
                      <a:r>
                        <a:rPr lang="en-US" sz="1800" kern="1400" dirty="0">
                          <a:effectLst/>
                        </a:rPr>
                        <a:t>4,5 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(Tugas 3</a:t>
                      </a:r>
                      <a:r>
                        <a:rPr lang="en-US" sz="1800" kern="1400" dirty="0">
                          <a:effectLst/>
                        </a:rPr>
                        <a:t>+</a:t>
                      </a:r>
                      <a:r>
                        <a:rPr lang="en-US" sz="1800" kern="1400" dirty="0" err="1">
                          <a:effectLst/>
                        </a:rPr>
                        <a:t>Tugas</a:t>
                      </a:r>
                      <a:r>
                        <a:rPr lang="en-US" sz="1800" kern="1400" dirty="0">
                          <a:effectLst/>
                        </a:rPr>
                        <a:t> 4 )/2)</a:t>
                      </a:r>
                      <a:r>
                        <a:rPr lang="id-ID" sz="1800" kern="1400" dirty="0">
                          <a:effectLst/>
                        </a:rPr>
                        <a:t> x 20%) + </a:t>
                      </a:r>
                      <a:r>
                        <a:rPr lang="en-US" sz="1800" kern="1400" dirty="0">
                          <a:effectLst/>
                        </a:rPr>
                        <a:t>(</a:t>
                      </a:r>
                      <a:r>
                        <a:rPr lang="id-ID" sz="1800" kern="1400" dirty="0">
                          <a:effectLst/>
                        </a:rPr>
                        <a:t>(soal UTS no 4</a:t>
                      </a:r>
                      <a:r>
                        <a:rPr lang="en-US" sz="1800" kern="1400" dirty="0">
                          <a:effectLst/>
                        </a:rPr>
                        <a:t> +5)/2)</a:t>
                      </a:r>
                      <a:r>
                        <a:rPr lang="id-ID" sz="1800" kern="1400" dirty="0">
                          <a:effectLst/>
                        </a:rPr>
                        <a:t> x 80%)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Sub-CPMK</a:t>
                      </a:r>
                      <a:r>
                        <a:rPr lang="en-US" sz="1800" kern="14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Tugas 5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Soal UAS no 1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(Tugas 5 x 20%) + (soal UAS no 1 x 80%)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 rowSpan="3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Nilai UTS =</a:t>
                      </a:r>
                      <a:endParaRPr lang="id-ID" sz="1800" dirty="0">
                        <a:effectLst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[(Nilai </a:t>
                      </a:r>
                      <a:r>
                        <a:rPr lang="id-ID" sz="1800" kern="1400" dirty="0" smtClean="0">
                          <a:effectLst/>
                        </a:rPr>
                        <a:t>CPMK3 </a:t>
                      </a:r>
                      <a:r>
                        <a:rPr lang="id-ID" sz="1800" kern="1400" dirty="0">
                          <a:effectLst/>
                        </a:rPr>
                        <a:t>x 10%) + </a:t>
                      </a:r>
                      <a:endParaRPr lang="en-US" sz="1800" kern="1400" dirty="0" smtClean="0">
                        <a:effectLst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id-ID" sz="1800" kern="1400" dirty="0" smtClean="0">
                          <a:effectLst/>
                        </a:rPr>
                        <a:t>(</a:t>
                      </a:r>
                      <a:r>
                        <a:rPr lang="id-ID" sz="1800" kern="1400" dirty="0">
                          <a:effectLst/>
                        </a:rPr>
                        <a:t>Nilai </a:t>
                      </a:r>
                      <a:r>
                        <a:rPr lang="id-ID" sz="1800" kern="1400" dirty="0" smtClean="0">
                          <a:effectLst/>
                        </a:rPr>
                        <a:t>CPMK4 </a:t>
                      </a:r>
                      <a:r>
                        <a:rPr lang="id-ID" sz="1800" kern="1400" dirty="0">
                          <a:effectLst/>
                        </a:rPr>
                        <a:t>x 30 %) + </a:t>
                      </a:r>
                      <a:endParaRPr lang="en-US" sz="1800" kern="1400" dirty="0" smtClean="0">
                        <a:effectLst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id-ID" sz="1800" kern="1400" dirty="0" smtClean="0">
                          <a:effectLst/>
                        </a:rPr>
                        <a:t>(</a:t>
                      </a:r>
                      <a:r>
                        <a:rPr lang="id-ID" sz="1800" kern="1400" dirty="0">
                          <a:effectLst/>
                        </a:rPr>
                        <a:t>Nilai </a:t>
                      </a:r>
                      <a:r>
                        <a:rPr lang="id-ID" sz="1800" kern="1400" dirty="0" smtClean="0">
                          <a:effectLst/>
                        </a:rPr>
                        <a:t>CPMK5 </a:t>
                      </a:r>
                      <a:r>
                        <a:rPr lang="id-ID" sz="1800" kern="1400" dirty="0">
                          <a:effectLst/>
                        </a:rPr>
                        <a:t>x 10%) ] x 2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Sub-CPMK</a:t>
                      </a:r>
                      <a:r>
                        <a:rPr lang="en-US" sz="1800" kern="14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Tugas 6</a:t>
                      </a:r>
                      <a:r>
                        <a:rPr lang="en-US" sz="1800" kern="1400" dirty="0">
                          <a:effectLst/>
                        </a:rPr>
                        <a:t>,7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Soal UAS no 2</a:t>
                      </a:r>
                      <a:r>
                        <a:rPr lang="en-US" sz="1800" kern="1400" dirty="0">
                          <a:effectLst/>
                        </a:rPr>
                        <a:t>,3,4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(</a:t>
                      </a:r>
                      <a:r>
                        <a:rPr lang="id-ID" sz="1800" kern="1400" dirty="0">
                          <a:effectLst/>
                        </a:rPr>
                        <a:t>(Tugas 6</a:t>
                      </a:r>
                      <a:r>
                        <a:rPr lang="en-US" sz="1800" kern="1400" dirty="0">
                          <a:effectLst/>
                        </a:rPr>
                        <a:t>+7)/2</a:t>
                      </a:r>
                      <a:r>
                        <a:rPr lang="id-ID" sz="1800" kern="1400" dirty="0">
                          <a:effectLst/>
                        </a:rPr>
                        <a:t> x 20%) +</a:t>
                      </a:r>
                      <a:r>
                        <a:rPr lang="en-US" sz="1800" kern="1400" dirty="0">
                          <a:effectLst/>
                        </a:rPr>
                        <a:t>(</a:t>
                      </a:r>
                      <a:r>
                        <a:rPr lang="id-ID" sz="1800" kern="1400" dirty="0">
                          <a:effectLst/>
                        </a:rPr>
                        <a:t> (soal UAS no 2</a:t>
                      </a:r>
                      <a:r>
                        <a:rPr lang="en-US" sz="1800" kern="1400" dirty="0">
                          <a:effectLst/>
                        </a:rPr>
                        <a:t>+3+4)/3</a:t>
                      </a:r>
                      <a:r>
                        <a:rPr lang="id-ID" sz="1800" kern="1400" dirty="0">
                          <a:effectLst/>
                        </a:rPr>
                        <a:t> x 80%)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id-ID" sz="1800" kern="1400" dirty="0">
                          <a:effectLst/>
                        </a:rPr>
                        <a:t>Sub-CPMK</a:t>
                      </a:r>
                      <a:r>
                        <a:rPr lang="en-US" sz="1800" kern="14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Tugas 8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Soal UAS no 5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d-ID" sz="1800" kern="1400" dirty="0">
                          <a:effectLst/>
                        </a:rPr>
                        <a:t>(Tugas 7 x 20%) + (soal UAS no 3 x 80%)</a:t>
                      </a:r>
                      <a:endParaRPr lang="id-I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86" marR="37786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altLang="zh-CN" sz="3200" b="1" dirty="0" smtClean="0">
                <a:solidFill>
                  <a:schemeClr val="bg1"/>
                </a:solidFill>
              </a:rPr>
              <a:t>9. 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2275" y="4581525"/>
            <a:ext cx="839819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id-ID" altLang="id-ID" sz="2800" dirty="0">
                <a:solidFill>
                  <a:schemeClr val="bg1"/>
                </a:solidFill>
                <a:latin typeface="+mn-lt"/>
              </a:rPr>
              <a:t>Nilai akhir = </a:t>
            </a:r>
            <a:r>
              <a:rPr lang="id-ID" altLang="id-ID" sz="2800" dirty="0" smtClean="0">
                <a:solidFill>
                  <a:schemeClr val="bg1"/>
                </a:solidFill>
                <a:latin typeface="+mn-lt"/>
              </a:rPr>
              <a:t>(UTS)*0,</a:t>
            </a:r>
            <a:r>
              <a:rPr lang="en-US" altLang="id-ID" sz="2800" dirty="0" smtClean="0">
                <a:solidFill>
                  <a:schemeClr val="bg1"/>
                </a:solidFill>
                <a:latin typeface="+mn-lt"/>
              </a:rPr>
              <a:t>5</a:t>
            </a:r>
            <a:r>
              <a:rPr lang="id-ID" altLang="id-ID" sz="2800" dirty="0" smtClean="0">
                <a:solidFill>
                  <a:schemeClr val="bg1"/>
                </a:solidFill>
                <a:latin typeface="+mn-lt"/>
              </a:rPr>
              <a:t> +</a:t>
            </a:r>
            <a:r>
              <a:rPr lang="en-US" altLang="id-ID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id-ID" altLang="id-ID" sz="280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id-ID" altLang="id-ID" sz="2800" dirty="0">
                <a:solidFill>
                  <a:schemeClr val="bg1"/>
                </a:solidFill>
                <a:latin typeface="+mn-lt"/>
              </a:rPr>
              <a:t>rata2 tugas)*</a:t>
            </a:r>
            <a:r>
              <a:rPr lang="id-ID" altLang="id-ID" sz="2800" dirty="0" smtClean="0">
                <a:solidFill>
                  <a:schemeClr val="bg1"/>
                </a:solidFill>
                <a:latin typeface="+mn-lt"/>
              </a:rPr>
              <a:t>0,5</a:t>
            </a:r>
            <a:endParaRPr lang="id-ID" altLang="id-ID" sz="28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id-ID" altLang="id-ID" sz="2800" dirty="0" smtClean="0">
                <a:solidFill>
                  <a:schemeClr val="bg1"/>
                </a:solidFill>
                <a:latin typeface="+mn-lt"/>
              </a:rPr>
              <a:t>SIAkad </a:t>
            </a:r>
            <a:r>
              <a:rPr lang="id-ID" altLang="id-ID" sz="2800" dirty="0">
                <a:solidFill>
                  <a:schemeClr val="bg1"/>
                </a:solidFill>
                <a:latin typeface="+mn-lt"/>
              </a:rPr>
              <a:t>menyesuaikan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30941"/>
            <a:ext cx="5619074" cy="3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https://encrypted-tbn0.gstatic.com/images?q=tbn:ANd9GcTG-ac15CJ8qRpE1H97Txsb_qnXxwhkLpO53qrOylos9-LL7dj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2413">
            <a:off x="7303561" y="430035"/>
            <a:ext cx="161925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altLang="zh-CN" sz="3200" b="1" dirty="0" smtClean="0">
                <a:solidFill>
                  <a:schemeClr val="bg1"/>
                </a:solidFill>
              </a:rPr>
              <a:t>Profil Dosen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85110"/>
              </p:ext>
            </p:extLst>
          </p:nvPr>
        </p:nvGraphicFramePr>
        <p:xfrm>
          <a:off x="923925" y="1844675"/>
          <a:ext cx="7296150" cy="3017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84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6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Nama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Dr. </a:t>
                      </a:r>
                      <a:r>
                        <a:rPr lang="en-US" sz="1800" dirty="0" smtClean="0"/>
                        <a:t>Ir. </a:t>
                      </a:r>
                      <a:r>
                        <a:rPr lang="en-US" sz="1800" dirty="0" err="1" smtClean="0"/>
                        <a:t>Endah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Retno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Dyartanti</a:t>
                      </a:r>
                      <a:r>
                        <a:rPr lang="id-ID" sz="1800" dirty="0" smtClean="0"/>
                        <a:t>., MT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Tempat,</a:t>
                      </a:r>
                      <a:r>
                        <a:rPr lang="id-ID" sz="1800" baseline="0" dirty="0" smtClean="0"/>
                        <a:t> Tanggal Lahir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Surakarta</a:t>
                      </a:r>
                      <a:r>
                        <a:rPr lang="en-US" sz="1800" baseline="0" dirty="0" smtClean="0"/>
                        <a:t> 19 </a:t>
                      </a:r>
                      <a:r>
                        <a:rPr lang="en-US" sz="1800" baseline="0" dirty="0" err="1" smtClean="0"/>
                        <a:t>Juli</a:t>
                      </a:r>
                      <a:r>
                        <a:rPr lang="en-US" sz="1800" baseline="0" dirty="0" smtClean="0"/>
                        <a:t> 1969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Riwayat</a:t>
                      </a:r>
                      <a:r>
                        <a:rPr lang="id-ID" sz="1800" baseline="0" dirty="0" smtClean="0"/>
                        <a:t> Pendidikan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S1 Teknik Kimia UNDIP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id-ID" sz="180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S2 Teknik Kimia</a:t>
                      </a:r>
                      <a:r>
                        <a:rPr lang="id-ID" sz="1800" baseline="0" dirty="0" smtClean="0"/>
                        <a:t> UGM</a:t>
                      </a:r>
                      <a:endParaRPr lang="id-ID" sz="1800" baseline="0" dirty="0" smtClean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id-ID" sz="180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S3 Teknik</a:t>
                      </a:r>
                      <a:r>
                        <a:rPr lang="id-ID" sz="1800" baseline="0" dirty="0" smtClean="0"/>
                        <a:t> Kimia </a:t>
                      </a:r>
                      <a:r>
                        <a:rPr lang="en-US" sz="1800" baseline="0" dirty="0" err="1" smtClean="0"/>
                        <a:t>Undip</a:t>
                      </a:r>
                      <a:endParaRPr lang="id-ID" sz="1800" baseline="0" dirty="0" smtClean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Pekerjaan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Tenaga Pendidik</a:t>
                      </a:r>
                      <a:r>
                        <a:rPr lang="id-ID" sz="1800" baseline="0" dirty="0" smtClean="0"/>
                        <a:t> sejak </a:t>
                      </a:r>
                      <a:r>
                        <a:rPr lang="en-US" sz="1800" baseline="0" dirty="0" err="1" smtClean="0"/>
                        <a:t>Maret</a:t>
                      </a:r>
                      <a:r>
                        <a:rPr lang="id-ID" sz="1800" baseline="0" dirty="0" smtClean="0"/>
                        <a:t> 2000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email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endah_rd</a:t>
                      </a:r>
                      <a:r>
                        <a:rPr lang="id-ID" sz="1800" dirty="0" smtClean="0"/>
                        <a:t>@staff.uns.ac.id</a:t>
                      </a:r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id-ID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6632"/>
            <a:ext cx="1295405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4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685331" y="260648"/>
            <a:ext cx="7773338" cy="1596177"/>
          </a:xfrm>
          <a:noFill/>
        </p:spPr>
        <p:txBody>
          <a:bodyPr/>
          <a:lstStyle/>
          <a:p>
            <a:pPr eaLnBrk="1" hangingPunct="1"/>
            <a:r>
              <a:rPr lang="id-ID" altLang="zh-CN" sz="3200" b="1" dirty="0" smtClean="0">
                <a:solidFill>
                  <a:schemeClr val="bg1"/>
                </a:solidFill>
              </a:rPr>
              <a:t>Kontrak Perkuliahan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2575" y="1628800"/>
            <a:ext cx="857885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id-ID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Identitas</a:t>
            </a:r>
            <a:r>
              <a:rPr lang="en-US" altLang="id-ID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Mata </a:t>
            </a:r>
            <a:r>
              <a:rPr lang="en-US" altLang="id-ID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Kuliah</a:t>
            </a:r>
            <a:endParaRPr lang="en-US" altLang="id-ID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id-ID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altLang="id-ID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id-ID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skripsi</a:t>
            </a: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endParaRPr lang="en-US" altLang="id-ID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id-ID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Capaian</a:t>
            </a:r>
            <a:r>
              <a:rPr lang="en-US" altLang="id-ID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endParaRPr lang="en-US" altLang="id-ID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id-ID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</a:t>
            </a:r>
            <a:r>
              <a:rPr lang="en-US" altLang="id-ID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endParaRPr lang="en-US" altLang="id-ID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id-ID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id-ID" altLang="id-ID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perkuliahan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id-ID" altLang="id-ID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Organisasi perkuliahan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id-ID" altLang="id-ID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id-ID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ahan</a:t>
            </a: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bacaan</a:t>
            </a:r>
            <a:r>
              <a:rPr lang="en-US" altLang="id-ID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endParaRPr lang="en-US" altLang="id-ID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id-ID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Kriteria</a:t>
            </a:r>
            <a:r>
              <a:rPr lang="en-US" altLang="id-ID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endParaRPr lang="en-US" altLang="id-ID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9667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d-ID" altLang="zh-CN" sz="3200" b="1" dirty="0" smtClean="0">
                <a:solidFill>
                  <a:schemeClr val="bg1"/>
                </a:solidFill>
              </a:rPr>
              <a:t>1. Identitas Mata kuliah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2575" y="1880473"/>
            <a:ext cx="857885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id-ID" sz="2800" dirty="0">
                <a:solidFill>
                  <a:schemeClr val="bg1"/>
                </a:solidFill>
              </a:rPr>
              <a:t>Kode Mata Kuliah	: </a:t>
            </a:r>
            <a:r>
              <a:rPr lang="id-ID" sz="2800" dirty="0" smtClean="0">
                <a:solidFill>
                  <a:schemeClr val="bg1"/>
                </a:solidFill>
              </a:rPr>
              <a:t>TK5563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d-ID" sz="2800" dirty="0" smtClean="0">
                <a:solidFill>
                  <a:schemeClr val="bg1"/>
                </a:solidFill>
              </a:rPr>
              <a:t>Mata </a:t>
            </a:r>
            <a:r>
              <a:rPr lang="id-ID" sz="2800" dirty="0">
                <a:solidFill>
                  <a:schemeClr val="bg1"/>
                </a:solidFill>
              </a:rPr>
              <a:t>Kuliah	</a:t>
            </a:r>
            <a:r>
              <a:rPr lang="id-ID" sz="2800" dirty="0" smtClean="0">
                <a:solidFill>
                  <a:schemeClr val="bg1"/>
                </a:solidFill>
              </a:rPr>
              <a:t>	: </a:t>
            </a:r>
            <a:r>
              <a:rPr lang="en-US" sz="2800" dirty="0" err="1">
                <a:solidFill>
                  <a:schemeClr val="bg1"/>
                </a:solidFill>
              </a:rPr>
              <a:t>K</a:t>
            </a:r>
            <a:r>
              <a:rPr lang="en-US" sz="2800" dirty="0" err="1" smtClean="0">
                <a:solidFill>
                  <a:schemeClr val="bg1"/>
                </a:solidFill>
              </a:rPr>
              <a:t>inetika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Reaksi</a:t>
            </a:r>
            <a:r>
              <a:rPr lang="en-US" sz="2800" dirty="0" smtClean="0">
                <a:solidFill>
                  <a:schemeClr val="bg1"/>
                </a:solidFill>
              </a:rPr>
              <a:t> Kimia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Bobot</a:t>
            </a:r>
            <a:r>
              <a:rPr lang="id-ID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	</a:t>
            </a:r>
            <a:r>
              <a:rPr lang="id-ID" sz="2800" dirty="0" smtClean="0">
                <a:solidFill>
                  <a:schemeClr val="bg1"/>
                </a:solidFill>
              </a:rPr>
              <a:t>: </a:t>
            </a:r>
            <a:r>
              <a:rPr lang="en-US" sz="2800" dirty="0" smtClean="0">
                <a:solidFill>
                  <a:schemeClr val="bg1"/>
                </a:solidFill>
              </a:rPr>
              <a:t>3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>
                <a:solidFill>
                  <a:schemeClr val="bg1"/>
                </a:solidFill>
              </a:rPr>
              <a:t>sks</a:t>
            </a:r>
            <a:endParaRPr lang="id-ID" altLang="id-ID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</a:rPr>
              <a:t>2</a:t>
            </a:r>
            <a:r>
              <a:rPr lang="id-ID" altLang="zh-CN" sz="3200" b="1" dirty="0" smtClean="0">
                <a:solidFill>
                  <a:schemeClr val="bg1"/>
                </a:solidFill>
              </a:rPr>
              <a:t>. Diskripsi Mata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 K</a:t>
            </a:r>
            <a:r>
              <a:rPr lang="id-ID" altLang="zh-CN" sz="3200" b="1" dirty="0" smtClean="0">
                <a:solidFill>
                  <a:schemeClr val="bg1"/>
                </a:solidFill>
              </a:rPr>
              <a:t>uliah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4095" y="1916832"/>
            <a:ext cx="8177857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10000"/>
              </a:spcBef>
              <a:buFontTx/>
              <a:buNone/>
            </a:pPr>
            <a:r>
              <a:rPr lang="id-ID" altLang="id-ID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 ini berisi tentang </a:t>
            </a:r>
            <a:endParaRPr lang="en-US" altLang="id-ID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ct val="10000"/>
              </a:spcBef>
            </a:pPr>
            <a:r>
              <a:rPr lang="en-US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asar-dasar </a:t>
            </a:r>
            <a:r>
              <a:rPr lang="id-ID" altLang="id-ID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persamaan kinetika reaksi dan </a:t>
            </a: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stoikhiometri</a:t>
            </a:r>
            <a:endParaRPr lang="en-US" altLang="id-ID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ct val="10000"/>
              </a:spcBef>
            </a:pPr>
            <a:r>
              <a:rPr lang="en-US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onsep </a:t>
            </a:r>
            <a:r>
              <a:rPr lang="id-ID" altLang="id-ID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dasar  kinetika reaksi kimia dan mekanisme reaksi kimia.  </a:t>
            </a:r>
            <a:endParaRPr lang="en-US" altLang="id-ID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ct val="10000"/>
              </a:spcBef>
            </a:pPr>
            <a:r>
              <a:rPr lang="en-US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ekanisme </a:t>
            </a:r>
            <a:r>
              <a:rPr lang="id-ID" altLang="id-ID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kinetika reaksi </a:t>
            </a: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 </a:t>
            </a:r>
            <a:r>
              <a:rPr lang="id-ID" altLang="id-ID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 homogen , reaksi heterogen </a:t>
            </a:r>
            <a:endParaRPr lang="en-US" altLang="id-ID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 eaLnBrk="1" hangingPunct="1">
              <a:spcBef>
                <a:spcPct val="10000"/>
              </a:spcBef>
            </a:pP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gas-gas </a:t>
            </a:r>
            <a:r>
              <a:rPr lang="id-ID" altLang="id-ID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 katalis </a:t>
            </a: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padat</a:t>
            </a:r>
            <a:endParaRPr lang="en-US" altLang="id-ID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 eaLnBrk="1" hangingPunct="1">
              <a:spcBef>
                <a:spcPct val="10000"/>
              </a:spcBef>
            </a:pP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cair-cair </a:t>
            </a:r>
            <a:r>
              <a:rPr lang="id-ID" altLang="id-ID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termasuk reaksi dengan katalis </a:t>
            </a: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enzim</a:t>
            </a:r>
            <a:endParaRPr lang="en-US" altLang="id-ID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 eaLnBrk="1" hangingPunct="1">
              <a:spcBef>
                <a:spcPct val="10000"/>
              </a:spcBef>
            </a:pP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 gas/cair-padat,</a:t>
            </a:r>
            <a:endParaRPr lang="en-US" altLang="id-ID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 eaLnBrk="1" hangingPunct="1">
              <a:spcBef>
                <a:spcPct val="10000"/>
              </a:spcBef>
            </a:pPr>
            <a:r>
              <a:rPr lang="id-ID" altLang="id-ID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 </a:t>
            </a:r>
            <a:r>
              <a:rPr lang="id-ID" altLang="id-ID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gas-cair dengan katalis padat). </a:t>
            </a:r>
            <a:endParaRPr lang="en-US" altLang="id-ID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197768" y="116632"/>
            <a:ext cx="8820472" cy="936104"/>
          </a:xfrm>
          <a:noFill/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</a:rPr>
              <a:t>3</a:t>
            </a:r>
            <a:r>
              <a:rPr lang="id-ID" altLang="zh-CN" sz="3200" b="1" dirty="0" smtClean="0">
                <a:solidFill>
                  <a:schemeClr val="bg1"/>
                </a:solidFill>
              </a:rPr>
              <a:t>. Capaian Pembelajaran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768" y="908720"/>
            <a:ext cx="866003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</a:rPr>
              <a:t>CPL-PRODI  yang </a:t>
            </a:r>
            <a:r>
              <a:rPr lang="en-US" sz="1800" b="1" dirty="0" err="1">
                <a:latin typeface="Calibri" panose="020F0502020204030204" pitchFamily="34" charset="0"/>
              </a:rPr>
              <a:t>dibebankan</a:t>
            </a:r>
            <a:r>
              <a:rPr lang="en-US" sz="1800" b="1" dirty="0">
                <a:latin typeface="Calibri" panose="020F0502020204030204" pitchFamily="34" charset="0"/>
              </a:rPr>
              <a:t> </a:t>
            </a:r>
            <a:r>
              <a:rPr lang="en-US" sz="1800" b="1" dirty="0" err="1">
                <a:latin typeface="Calibri" panose="020F0502020204030204" pitchFamily="34" charset="0"/>
              </a:rPr>
              <a:t>pada</a:t>
            </a:r>
            <a:r>
              <a:rPr lang="en-US" sz="1800" b="1" dirty="0">
                <a:latin typeface="Calibri" panose="020F0502020204030204" pitchFamily="34" charset="0"/>
              </a:rPr>
              <a:t> MK       		</a:t>
            </a:r>
          </a:p>
          <a:p>
            <a:pPr marL="722313" indent="-722313" algn="just"/>
            <a:r>
              <a:rPr lang="en-US" sz="1800" dirty="0">
                <a:latin typeface="Calibri" panose="020F0502020204030204" pitchFamily="34" charset="0"/>
              </a:rPr>
              <a:t>CPL 5	</a:t>
            </a:r>
            <a:r>
              <a:rPr lang="en-US" sz="1800" dirty="0" err="1">
                <a:latin typeface="Calibri" panose="020F0502020204030204" pitchFamily="34" charset="0"/>
              </a:rPr>
              <a:t>Mampu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mengidentifikasi</a:t>
            </a:r>
            <a:r>
              <a:rPr lang="en-US" sz="1800" dirty="0">
                <a:latin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</a:rPr>
              <a:t>memformulasi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dan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menyelesaikan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masalah-masalah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kerekayasaan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bidang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teknik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kimia</a:t>
            </a:r>
            <a:r>
              <a:rPr lang="en-US" sz="1800" dirty="0">
                <a:latin typeface="Calibri" panose="020F0502020204030204" pitchFamily="34" charset="0"/>
              </a:rPr>
              <a:t>	</a:t>
            </a:r>
          </a:p>
          <a:p>
            <a:r>
              <a:rPr lang="fi-FI" sz="1800" b="1" dirty="0">
                <a:latin typeface="Calibri" panose="020F0502020204030204" pitchFamily="34" charset="0"/>
              </a:rPr>
              <a:t>Capaian Pembelajaran Mata Kuliah (CPMK)</a:t>
            </a:r>
            <a:r>
              <a:rPr lang="fi-FI" sz="1800" dirty="0">
                <a:latin typeface="Calibri" panose="020F0502020204030204" pitchFamily="34" charset="0"/>
              </a:rPr>
              <a:t>		</a:t>
            </a:r>
          </a:p>
          <a:p>
            <a:pPr marL="1430338" indent="-1430338" algn="just"/>
            <a:r>
              <a:rPr lang="id-ID" sz="1800" dirty="0" smtClean="0">
                <a:latin typeface="Calibri" panose="020F0502020204030204" pitchFamily="34" charset="0"/>
              </a:rPr>
              <a:t>CPMK </a:t>
            </a:r>
            <a:r>
              <a:rPr lang="id-ID" sz="1800" dirty="0">
                <a:latin typeface="Calibri" panose="020F0502020204030204" pitchFamily="34" charset="0"/>
              </a:rPr>
              <a:t>1 </a:t>
            </a:r>
            <a:r>
              <a:rPr lang="en-US" sz="1800" dirty="0" smtClean="0">
                <a:latin typeface="Calibri" panose="020F0502020204030204" pitchFamily="34" charset="0"/>
              </a:rPr>
              <a:t>         </a:t>
            </a:r>
            <a:r>
              <a:rPr lang="id-ID" sz="1800" dirty="0" smtClean="0">
                <a:latin typeface="Calibri" panose="020F0502020204030204" pitchFamily="34" charset="0"/>
              </a:rPr>
              <a:t>:  </a:t>
            </a:r>
            <a:r>
              <a:rPr lang="id-ID" sz="1800" dirty="0">
                <a:latin typeface="Calibri" panose="020F0502020204030204" pitchFamily="34" charset="0"/>
              </a:rPr>
              <a:t>Mahasiswa mampu menganalisis  mekanisme dan kinetika  reaksi homogen</a:t>
            </a:r>
          </a:p>
          <a:p>
            <a:pPr marL="1430338" indent="-1430338" algn="just"/>
            <a:r>
              <a:rPr lang="id-ID" sz="1800" dirty="0">
                <a:latin typeface="Calibri" panose="020F0502020204030204" pitchFamily="34" charset="0"/>
              </a:rPr>
              <a:t>CPMK 2 </a:t>
            </a:r>
            <a:r>
              <a:rPr lang="en-US" sz="1800" dirty="0" smtClean="0">
                <a:latin typeface="Calibri" panose="020F0502020204030204" pitchFamily="34" charset="0"/>
              </a:rPr>
              <a:t>        </a:t>
            </a:r>
            <a:r>
              <a:rPr lang="id-ID" sz="1800" dirty="0" smtClean="0">
                <a:latin typeface="Calibri" panose="020F0502020204030204" pitchFamily="34" charset="0"/>
              </a:rPr>
              <a:t>:  </a:t>
            </a:r>
            <a:r>
              <a:rPr lang="id-ID" sz="1800" dirty="0">
                <a:latin typeface="Calibri" panose="020F0502020204030204" pitchFamily="34" charset="0"/>
              </a:rPr>
              <a:t>Mahasiswa mampu menganalisis  mekanisme dan kinetika  reaksi heterogen gas-</a:t>
            </a:r>
            <a:r>
              <a:rPr lang="en-US" sz="1800" dirty="0">
                <a:latin typeface="Calibri" panose="020F0502020204030204" pitchFamily="34" charset="0"/>
              </a:rPr>
              <a:t>gas </a:t>
            </a:r>
            <a:r>
              <a:rPr lang="en-US" sz="1800" dirty="0" err="1">
                <a:latin typeface="Calibri" panose="020F0502020204030204" pitchFamily="34" charset="0"/>
              </a:rPr>
              <a:t>dengan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katalis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padat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id-ID" sz="1800" dirty="0">
                <a:latin typeface="Calibri" panose="020F0502020204030204" pitchFamily="34" charset="0"/>
              </a:rPr>
              <a:t> dan</a:t>
            </a:r>
            <a:r>
              <a:rPr lang="en-US" sz="1800" dirty="0">
                <a:latin typeface="Calibri" panose="020F0502020204030204" pitchFamily="34" charset="0"/>
              </a:rPr>
              <a:t> gas/</a:t>
            </a:r>
            <a:r>
              <a:rPr lang="id-ID" sz="1800" dirty="0">
                <a:latin typeface="Calibri" panose="020F0502020204030204" pitchFamily="34" charset="0"/>
              </a:rPr>
              <a:t> cair-padat </a:t>
            </a:r>
          </a:p>
          <a:p>
            <a:pPr marL="1430338" indent="-1430338"/>
            <a:r>
              <a:rPr lang="id-ID" sz="1800" dirty="0">
                <a:latin typeface="Calibri" panose="020F0502020204030204" pitchFamily="34" charset="0"/>
              </a:rPr>
              <a:t>CPMK 3 </a:t>
            </a:r>
            <a:r>
              <a:rPr lang="en-US" sz="1800" dirty="0" smtClean="0">
                <a:latin typeface="Calibri" panose="020F0502020204030204" pitchFamily="34" charset="0"/>
              </a:rPr>
              <a:t>         </a:t>
            </a:r>
            <a:r>
              <a:rPr lang="id-ID" sz="1800" dirty="0" smtClean="0">
                <a:latin typeface="Calibri" panose="020F0502020204030204" pitchFamily="34" charset="0"/>
              </a:rPr>
              <a:t>:  </a:t>
            </a:r>
            <a:r>
              <a:rPr lang="id-ID" sz="1800" dirty="0">
                <a:latin typeface="Calibri" panose="020F0502020204030204" pitchFamily="34" charset="0"/>
              </a:rPr>
              <a:t>Mahasiswa mampu menganalisis  mekanisme dan kinetika  reaksi heterogen gas-cair dan cair-cair.	</a:t>
            </a:r>
          </a:p>
          <a:p>
            <a:r>
              <a:rPr lang="id-ID" sz="1800" b="1" dirty="0">
                <a:latin typeface="Calibri" panose="020F0502020204030204" pitchFamily="34" charset="0"/>
              </a:rPr>
              <a:t>CPL </a:t>
            </a:r>
            <a:r>
              <a:rPr lang="id-ID" sz="1800" b="1" dirty="0">
                <a:latin typeface="Calibri" panose="020F0502020204030204" pitchFamily="34" charset="0"/>
                <a:sym typeface="Symbol" panose="05050102010706020507" pitchFamily="18" charset="2"/>
              </a:rPr>
              <a:t> Sub-CPMK	</a:t>
            </a:r>
            <a:r>
              <a:rPr lang="id-ID" sz="1800" dirty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</a:p>
          <a:p>
            <a:pPr marL="1430338" indent="-1430338" algn="just"/>
            <a:r>
              <a:rPr lang="id-ID" sz="1800" dirty="0" smtClean="0">
                <a:latin typeface="Calibri" panose="020F0502020204030204" pitchFamily="34" charset="0"/>
              </a:rPr>
              <a:t>Sub- </a:t>
            </a:r>
            <a:r>
              <a:rPr lang="id-ID" sz="1800" dirty="0">
                <a:latin typeface="Calibri" panose="020F0502020204030204" pitchFamily="34" charset="0"/>
              </a:rPr>
              <a:t>CPMK 1 :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id-ID" sz="1800" dirty="0">
                <a:latin typeface="Calibri" panose="020F0502020204030204" pitchFamily="34" charset="0"/>
              </a:rPr>
              <a:t>Mahasiswa mampu menganalisis	persoalan mekanisme dan kinetika  reaksi homogen serta pengolahan data kinetika </a:t>
            </a:r>
          </a:p>
          <a:p>
            <a:pPr marL="1430338" indent="-1430338" algn="just"/>
            <a:r>
              <a:rPr lang="id-ID" sz="1800" dirty="0">
                <a:latin typeface="Calibri" panose="020F0502020204030204" pitchFamily="34" charset="0"/>
              </a:rPr>
              <a:t>Sub- CPMK 2 :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id-ID" sz="1800" dirty="0">
                <a:latin typeface="Calibri" panose="020F0502020204030204" pitchFamily="34" charset="0"/>
              </a:rPr>
              <a:t>Mahasiswa mampu menganalisis  mekanisme dan kinetika  reaksi heterogen gas-</a:t>
            </a:r>
            <a:r>
              <a:rPr lang="en-US" sz="1800" dirty="0">
                <a:latin typeface="Calibri" panose="020F0502020204030204" pitchFamily="34" charset="0"/>
              </a:rPr>
              <a:t>gas </a:t>
            </a:r>
            <a:r>
              <a:rPr lang="en-US" sz="1800" dirty="0" err="1">
                <a:latin typeface="Calibri" panose="020F0502020204030204" pitchFamily="34" charset="0"/>
              </a:rPr>
              <a:t>dengan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katalis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padat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id-ID" sz="1800" dirty="0">
                <a:latin typeface="Calibri" panose="020F0502020204030204" pitchFamily="34" charset="0"/>
              </a:rPr>
              <a:t> </a:t>
            </a:r>
          </a:p>
          <a:p>
            <a:pPr marL="1430338" indent="-1430338" algn="just"/>
            <a:r>
              <a:rPr lang="id-ID" sz="1800" dirty="0">
                <a:latin typeface="Calibri" panose="020F0502020204030204" pitchFamily="34" charset="0"/>
              </a:rPr>
              <a:t>Sub- CPMK 3 : Mahasiswa mampu menganalisis  mekanisme dan kinetika  reaksi heterogen </a:t>
            </a:r>
            <a:r>
              <a:rPr lang="en-US" sz="1800" dirty="0">
                <a:latin typeface="Calibri" panose="020F0502020204030204" pitchFamily="34" charset="0"/>
              </a:rPr>
              <a:t>gas/</a:t>
            </a:r>
            <a:r>
              <a:rPr lang="id-ID" sz="1800" dirty="0">
                <a:latin typeface="Calibri" panose="020F0502020204030204" pitchFamily="34" charset="0"/>
              </a:rPr>
              <a:t> cair-padat</a:t>
            </a:r>
          </a:p>
          <a:p>
            <a:pPr marL="1430338" indent="-1430338" algn="just"/>
            <a:r>
              <a:rPr lang="id-ID" sz="1800" dirty="0">
                <a:latin typeface="Calibri" panose="020F0502020204030204" pitchFamily="34" charset="0"/>
              </a:rPr>
              <a:t>Sub-CPMK 4  : Mahasiswa mampu menganalisis  mekanisme dan kinetika  reaksi heterogen gas</a:t>
            </a:r>
            <a:r>
              <a:rPr lang="en-US" sz="1800" dirty="0">
                <a:latin typeface="Calibri" panose="020F0502020204030204" pitchFamily="34" charset="0"/>
              </a:rPr>
              <a:t>/</a:t>
            </a:r>
            <a:r>
              <a:rPr lang="en-US" sz="1800" dirty="0" err="1">
                <a:latin typeface="Calibri" panose="020F0502020204030204" pitchFamily="34" charset="0"/>
              </a:rPr>
              <a:t>cair</a:t>
            </a:r>
            <a:r>
              <a:rPr lang="id-ID" sz="1800" dirty="0">
                <a:latin typeface="Calibri" panose="020F0502020204030204" pitchFamily="34" charset="0"/>
              </a:rPr>
              <a:t>-cair dan </a:t>
            </a:r>
            <a:r>
              <a:rPr lang="en-US" sz="1800" dirty="0" err="1">
                <a:latin typeface="Calibri" panose="020F0502020204030204" pitchFamily="34" charset="0"/>
              </a:rPr>
              <a:t>reaksi</a:t>
            </a:r>
            <a:r>
              <a:rPr lang="en-US" sz="1800" dirty="0">
                <a:latin typeface="Calibri" panose="020F0502020204030204" pitchFamily="34" charset="0"/>
              </a:rPr>
              <a:t> enzymatic</a:t>
            </a:r>
          </a:p>
          <a:p>
            <a:pPr marL="1430338" indent="-1430338"/>
            <a:r>
              <a:rPr lang="id-ID" sz="1800" dirty="0">
                <a:latin typeface="Calibri" panose="020F0502020204030204" pitchFamily="34" charset="0"/>
              </a:rPr>
              <a:t>Sub- CPMK 5 : Mahasiswa mampu menganalisis  mekanisme dan kinetika  reaksi heterogen gas-cair dengan katalis padat  	</a:t>
            </a:r>
          </a:p>
        </p:txBody>
      </p:sp>
    </p:spTree>
    <p:extLst>
      <p:ext uri="{BB962C8B-B14F-4D97-AF65-F5344CB8AC3E}">
        <p14:creationId xmlns:p14="http://schemas.microsoft.com/office/powerpoint/2010/main" val="45131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332" y="618518"/>
            <a:ext cx="7773338" cy="523893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</a:rPr>
              <a:t>4</a:t>
            </a:r>
            <a:r>
              <a:rPr lang="id-ID" altLang="zh-CN" sz="3200" b="1" dirty="0" smtClean="0">
                <a:solidFill>
                  <a:schemeClr val="bg1"/>
                </a:solidFill>
              </a:rPr>
              <a:t>. Strategi Perkuliahan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556792"/>
            <a:ext cx="7772870" cy="4824536"/>
          </a:xfrm>
        </p:spPr>
        <p:txBody>
          <a:bodyPr>
            <a:noAutofit/>
          </a:bodyPr>
          <a:lstStyle/>
          <a:p>
            <a:pPr marL="354013" indent="-354013">
              <a:lnSpc>
                <a:spcPct val="100000"/>
              </a:lnSpc>
              <a:spcBef>
                <a:spcPct val="10000"/>
              </a:spcBef>
              <a:buFontTx/>
              <a:buAutoNum type="arabicPeriod"/>
            </a:pPr>
            <a:r>
              <a:rPr lang="id-ID" altLang="id-ID" sz="2400" cap="none" dirty="0" smtClean="0">
                <a:solidFill>
                  <a:schemeClr val="bg1"/>
                </a:solidFill>
              </a:rPr>
              <a:t>Tatap muka</a:t>
            </a:r>
            <a:endParaRPr lang="en-US" altLang="id-ID" sz="2400" cap="none" dirty="0" smtClean="0">
              <a:solidFill>
                <a:schemeClr val="bg1"/>
              </a:solidFill>
            </a:endParaRPr>
          </a:p>
          <a:p>
            <a:pPr marL="354013" indent="-354013">
              <a:lnSpc>
                <a:spcPct val="100000"/>
              </a:lnSpc>
              <a:spcBef>
                <a:spcPct val="10000"/>
              </a:spcBef>
              <a:buFontTx/>
              <a:buAutoNum type="arabicPeriod"/>
            </a:pPr>
            <a:r>
              <a:rPr lang="id-ID" altLang="id-ID" sz="2400" cap="none" dirty="0" smtClean="0">
                <a:solidFill>
                  <a:schemeClr val="bg1"/>
                </a:solidFill>
              </a:rPr>
              <a:t>Tugas mandiri / tugas kelompok</a:t>
            </a:r>
            <a:endParaRPr lang="en-US" altLang="id-ID" sz="2400" cap="none" dirty="0" smtClean="0">
              <a:solidFill>
                <a:schemeClr val="bg1"/>
              </a:solidFill>
            </a:endParaRPr>
          </a:p>
          <a:p>
            <a:pPr marL="354013" indent="-354013">
              <a:lnSpc>
                <a:spcPct val="100000"/>
              </a:lnSpc>
              <a:spcBef>
                <a:spcPct val="10000"/>
              </a:spcBef>
              <a:buFontTx/>
              <a:buAutoNum type="arabicPeriod"/>
            </a:pPr>
            <a:r>
              <a:rPr lang="id-ID" altLang="id-ID" sz="2400" cap="none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Update</a:t>
            </a:r>
            <a:r>
              <a:rPr lang="id-ID" altLang="id-ID" sz="2400" cap="none" dirty="0" smtClean="0">
                <a:solidFill>
                  <a:schemeClr val="bg1"/>
                </a:solidFill>
              </a:rPr>
              <a:t> informasi</a:t>
            </a:r>
            <a:endParaRPr lang="en-US" altLang="id-ID" sz="2400" cap="none" dirty="0" smtClean="0">
              <a:solidFill>
                <a:schemeClr val="bg1"/>
              </a:solidFill>
            </a:endParaRPr>
          </a:p>
          <a:p>
            <a:pPr marL="354013" indent="-354013">
              <a:lnSpc>
                <a:spcPct val="100000"/>
              </a:lnSpc>
              <a:spcBef>
                <a:spcPct val="10000"/>
              </a:spcBef>
              <a:buFontTx/>
              <a:buAutoNum type="arabicPeriod"/>
            </a:pPr>
            <a:r>
              <a:rPr lang="id-ID" altLang="id-ID" sz="2400" cap="none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E-learning</a:t>
            </a:r>
            <a:r>
              <a:rPr lang="en-US" altLang="id-ID" sz="2400" cap="none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/</a:t>
            </a:r>
            <a:r>
              <a:rPr lang="en-US" altLang="id-ID" sz="2400" cap="none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spada</a:t>
            </a:r>
            <a:endParaRPr lang="en-US" altLang="id-ID" sz="2400" cap="none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685800" lvl="1" indent="-342900" algn="just">
              <a:lnSpc>
                <a:spcPct val="100000"/>
              </a:lnSpc>
              <a:defRPr/>
            </a:pPr>
            <a:r>
              <a:rPr lang="id-ID" sz="2400" cap="none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Penekanan pada </a:t>
            </a:r>
            <a:r>
              <a:rPr lang="id-ID" sz="2400" i="1" cap="none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comprehension </a:t>
            </a:r>
            <a:r>
              <a:rPr lang="id-ID" sz="2400" cap="none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dan analisis</a:t>
            </a:r>
          </a:p>
          <a:p>
            <a:pPr marL="685800" lvl="1" indent="-342900" algn="just">
              <a:lnSpc>
                <a:spcPct val="100000"/>
              </a:lnSpc>
              <a:defRPr/>
            </a:pPr>
            <a:r>
              <a:rPr lang="id-ID" sz="2400" cap="none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Kemampuan analisis </a:t>
            </a:r>
          </a:p>
          <a:p>
            <a:pPr marL="685800" lvl="1" indent="-342900" algn="just">
              <a:lnSpc>
                <a:spcPct val="100000"/>
              </a:lnSpc>
              <a:defRPr/>
            </a:pPr>
            <a:r>
              <a:rPr lang="id-ID" sz="2400" cap="none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Kemampuan melakukan hitungan dengan satuan-satuan yang tidak seragam</a:t>
            </a:r>
          </a:p>
          <a:p>
            <a:pPr marL="685800" lvl="1" indent="-342900" algn="just">
              <a:lnSpc>
                <a:spcPct val="100000"/>
              </a:lnSpc>
              <a:defRPr/>
            </a:pPr>
            <a:r>
              <a:rPr lang="id-ID" sz="2400" cap="none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Kasus-kasus riil teknik kimia</a:t>
            </a:r>
          </a:p>
          <a:p>
            <a:pPr marL="685800" lvl="1" indent="-342900" algn="just">
              <a:lnSpc>
                <a:spcPct val="100000"/>
              </a:lnSpc>
              <a:defRPr/>
            </a:pPr>
            <a:r>
              <a:rPr lang="id-ID" sz="2400" cap="none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Latihan penyelesaian</a:t>
            </a:r>
            <a:endParaRPr lang="id-ID" sz="2400" cap="none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id-ID" sz="2400" cap="none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865671" y="512170"/>
            <a:ext cx="2880320" cy="185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AutoNum type="arabicPeriod"/>
            </a:pPr>
            <a:endParaRPr lang="en-US" altLang="id-ID" sz="24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685332" y="618519"/>
            <a:ext cx="7773338" cy="578234"/>
          </a:xfrm>
          <a:noFill/>
        </p:spPr>
        <p:txBody>
          <a:bodyPr anchor="t"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</a:rPr>
              <a:t>5</a:t>
            </a:r>
            <a:r>
              <a:rPr lang="id-ID" altLang="zh-CN" sz="3200" b="1" dirty="0" smtClean="0">
                <a:solidFill>
                  <a:schemeClr val="bg1"/>
                </a:solidFill>
              </a:rPr>
              <a:t>. Materi Perkuliahan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1" y="1412776"/>
            <a:ext cx="8229600" cy="4525963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cap="none" dirty="0" err="1" smtClean="0"/>
              <a:t>Pengantar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tunggal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atau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kompleks</a:t>
            </a:r>
            <a:r>
              <a:rPr lang="en-US" sz="2400" cap="none" dirty="0" smtClean="0"/>
              <a:t>, </a:t>
            </a:r>
            <a:r>
              <a:rPr lang="en-US" sz="2400" cap="none" dirty="0" err="1" smtClean="0"/>
              <a:t>elementer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atau</a:t>
            </a:r>
            <a:r>
              <a:rPr lang="en-US" sz="2400" cap="none" dirty="0" smtClean="0"/>
              <a:t> non-</a:t>
            </a:r>
            <a:r>
              <a:rPr lang="en-US" sz="2400" cap="none" dirty="0" err="1" smtClean="0"/>
              <a:t>elementer</a:t>
            </a:r>
            <a:r>
              <a:rPr lang="en-US" sz="2400" cap="none" dirty="0" smtClean="0"/>
              <a:t>, </a:t>
            </a:r>
            <a:r>
              <a:rPr lang="en-US" sz="2400" cap="none" dirty="0" err="1" smtClean="0"/>
              <a:t>homogen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atau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heterogen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parameter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Stoikhiometri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: </a:t>
            </a:r>
            <a:r>
              <a:rPr lang="en-US" sz="2400" cap="none" dirty="0" err="1" smtClean="0"/>
              <a:t>stoikhimetris</a:t>
            </a:r>
            <a:r>
              <a:rPr lang="en-US" sz="2400" cap="none" dirty="0" smtClean="0"/>
              <a:t>, limiting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excess reactant </a:t>
            </a:r>
            <a:endParaRPr lang="id-ID" sz="2400" cap="none" dirty="0" smtClean="0"/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persamaan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kecepatan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homogen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elementer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non-</a:t>
            </a:r>
            <a:r>
              <a:rPr lang="en-US" sz="2400" cap="none" dirty="0" err="1" smtClean="0"/>
              <a:t>elementer</a:t>
            </a:r>
            <a:r>
              <a:rPr lang="en-US" sz="2400" cap="none" dirty="0" smtClean="0"/>
              <a:t>, 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 </a:t>
            </a:r>
            <a:r>
              <a:rPr lang="en-US" sz="2400" cap="none" dirty="0" err="1" smtClean="0"/>
              <a:t>persamaan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smtClean="0"/>
              <a:t>Model </a:t>
            </a:r>
            <a:r>
              <a:rPr lang="en-US" sz="2400" cap="none" dirty="0" err="1" smtClean="0"/>
              <a:t>mekanisme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pengujian</a:t>
            </a:r>
            <a:r>
              <a:rPr lang="en-US" sz="2400" cap="none" dirty="0" smtClean="0"/>
              <a:t> model </a:t>
            </a:r>
            <a:r>
              <a:rPr lang="en-US" sz="2400" cap="none" dirty="0" err="1" smtClean="0"/>
              <a:t>persamaan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85725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Pengolahan</a:t>
            </a:r>
            <a:r>
              <a:rPr lang="en-US" sz="2400" cap="none" dirty="0" smtClean="0"/>
              <a:t> data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dengan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berbagai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metode</a:t>
            </a:r>
            <a:r>
              <a:rPr lang="en-US" sz="2400" cap="none" dirty="0" smtClean="0"/>
              <a:t> (</a:t>
            </a:r>
            <a:r>
              <a:rPr lang="en-US" sz="2400" cap="none" dirty="0" err="1" smtClean="0"/>
              <a:t>grafis</a:t>
            </a:r>
            <a:r>
              <a:rPr lang="en-US" sz="2400" cap="none" dirty="0" smtClean="0"/>
              <a:t>, </a:t>
            </a:r>
            <a:r>
              <a:rPr lang="en-US" sz="2400" cap="none" dirty="0" err="1" smtClean="0"/>
              <a:t>analitis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numeris</a:t>
            </a:r>
            <a:r>
              <a:rPr lang="en-US" sz="2400" cap="none" dirty="0" smtClean="0"/>
              <a:t>)</a:t>
            </a:r>
            <a:endParaRPr lang="id-ID" sz="2400" cap="none" dirty="0" smtClean="0"/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id-ID" sz="2400" cap="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689617" y="260649"/>
            <a:ext cx="7773338" cy="792088"/>
          </a:xfrm>
          <a:noFill/>
        </p:spPr>
        <p:txBody>
          <a:bodyPr anchor="t"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</a:rPr>
              <a:t>5</a:t>
            </a:r>
            <a:r>
              <a:rPr lang="id-ID" altLang="zh-CN" sz="3200" b="1" dirty="0" smtClean="0">
                <a:solidFill>
                  <a:schemeClr val="bg1"/>
                </a:solidFill>
              </a:rPr>
              <a:t>. Materi Perkuliahan</a:t>
            </a:r>
            <a:endParaRPr lang="en-US" altLang="zh-CN" sz="32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148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lvl="0" indent="-457200" algn="just">
              <a:spcBef>
                <a:spcPts val="0"/>
              </a:spcBef>
              <a:buFont typeface="+mj-lt"/>
              <a:buAutoNum type="arabicPeriod" startAt="3"/>
            </a:pP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heterogen</a:t>
            </a:r>
            <a:r>
              <a:rPr lang="en-US" sz="2400" cap="none" dirty="0" smtClean="0"/>
              <a:t> gas-gas </a:t>
            </a:r>
            <a:r>
              <a:rPr lang="en-US" sz="2400" cap="none" dirty="0" err="1" smtClean="0"/>
              <a:t>dengan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katalis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padat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interpretasi</a:t>
            </a:r>
            <a:r>
              <a:rPr lang="en-US" sz="2400" cap="none" dirty="0" smtClean="0"/>
              <a:t> data </a:t>
            </a:r>
            <a:r>
              <a:rPr lang="en-US" sz="2400" cap="none" dirty="0" err="1" smtClean="0"/>
              <a:t>kinetika</a:t>
            </a:r>
            <a:endParaRPr lang="id-ID" sz="2400" cap="none" dirty="0" smtClean="0"/>
          </a:p>
          <a:p>
            <a:pPr marL="857250" lvl="1" indent="-457200" algn="just"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Konsep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tahap-tahap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tahanan-tahanan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serta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pengendali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kecepatan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reaksi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857250" lvl="1" indent="-457200" algn="just"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smtClean="0"/>
              <a:t>Model </a:t>
            </a:r>
            <a:r>
              <a:rPr lang="en-US" sz="2400" cap="none" dirty="0" err="1" smtClean="0"/>
              <a:t>mekanisme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penyusunan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persamaan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dengan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metode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pendekatan</a:t>
            </a:r>
            <a:r>
              <a:rPr lang="en-US" sz="2400" cap="none" dirty="0" smtClean="0"/>
              <a:t> steady state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metode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tahap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pengendali</a:t>
            </a:r>
            <a:r>
              <a:rPr lang="en-US" sz="2400" cap="none" dirty="0" smtClean="0"/>
              <a:t> </a:t>
            </a:r>
            <a:endParaRPr lang="id-ID" sz="2400" cap="none" dirty="0" smtClean="0"/>
          </a:p>
          <a:p>
            <a:pPr marL="857250" lvl="1" indent="-457200" algn="just"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smtClean="0"/>
              <a:t>Model </a:t>
            </a:r>
            <a:r>
              <a:rPr lang="en-US" sz="2400" cap="none" dirty="0" err="1" smtClean="0"/>
              <a:t>persamaan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secara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deduktif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dari</a:t>
            </a:r>
            <a:r>
              <a:rPr lang="en-US" sz="2400" cap="none" dirty="0" smtClean="0"/>
              <a:t> data-data </a:t>
            </a:r>
            <a:r>
              <a:rPr lang="en-US" sz="2400" cap="none" dirty="0" err="1" smtClean="0"/>
              <a:t>kinetika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 </a:t>
            </a:r>
            <a:r>
              <a:rPr lang="en-US" sz="2400" cap="none" dirty="0" err="1" smtClean="0"/>
              <a:t>menyusun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mekanisme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berdasarkan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persamaan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kinetika</a:t>
            </a:r>
            <a:endParaRPr lang="id-ID" sz="2400" cap="none" dirty="0" smtClean="0"/>
          </a:p>
          <a:p>
            <a:pPr marL="857250" lvl="1" indent="-457200" algn="just">
              <a:spcBef>
                <a:spcPts val="0"/>
              </a:spcBef>
              <a:buFont typeface="+mj-lt"/>
              <a:buAutoNum type="alphaLcPeriod"/>
            </a:pPr>
            <a:r>
              <a:rPr lang="id-ID" sz="2400" cap="none" dirty="0" smtClean="0"/>
              <a:t>Metode least square untuk menentukan konstanta-konsta</a:t>
            </a:r>
            <a:r>
              <a:rPr lang="en-US" sz="2400" cap="none" dirty="0" err="1" smtClean="0"/>
              <a:t>nta</a:t>
            </a:r>
            <a:r>
              <a:rPr lang="id-ID" sz="2400" cap="none" dirty="0" smtClean="0"/>
              <a:t> dalam persamaan kinetika</a:t>
            </a:r>
          </a:p>
          <a:p>
            <a:pPr marL="857250" lvl="1" indent="-457200" algn="just">
              <a:spcBef>
                <a:spcPts val="0"/>
              </a:spcBef>
              <a:buFont typeface="+mj-lt"/>
              <a:buAutoNum type="alphaLcPeriod"/>
            </a:pPr>
            <a:r>
              <a:rPr lang="en-US" sz="2400" cap="none" dirty="0" err="1" smtClean="0"/>
              <a:t>Deaktivasi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katalis</a:t>
            </a:r>
            <a:endParaRPr lang="id-ID" sz="2400" cap="none" dirty="0" smtClean="0"/>
          </a:p>
          <a:p>
            <a:pPr marL="0" indent="0" algn="just">
              <a:spcBef>
                <a:spcPts val="0"/>
              </a:spcBef>
              <a:buNone/>
            </a:pPr>
            <a:endParaRPr lang="id-ID" sz="2400" cap="none" dirty="0"/>
          </a:p>
        </p:txBody>
      </p:sp>
    </p:spTree>
    <p:extLst>
      <p:ext uri="{BB962C8B-B14F-4D97-AF65-F5344CB8AC3E}">
        <p14:creationId xmlns:p14="http://schemas.microsoft.com/office/powerpoint/2010/main" val="134126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Custom 42">
      <a:dk1>
        <a:srgbClr val="000000"/>
      </a:dk1>
      <a:lt1>
        <a:srgbClr val="000000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Custom 3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33443810_Laboratory Droplet design_SL_V1.potx" id="{9EEFE6ED-ED6C-4238-B6CC-49FEA5C5B53A}" vid="{1A2AC40C-025B-4795-9EF9-54168E9320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Laboratory</Template>
  <TotalTime>1018</TotalTime>
  <Words>791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Symbol</vt:lpstr>
      <vt:lpstr>Tahoma</vt:lpstr>
      <vt:lpstr>Times New Roman</vt:lpstr>
      <vt:lpstr>Droplet</vt:lpstr>
      <vt:lpstr>Office Theme</vt:lpstr>
      <vt:lpstr>Kinetika Reaksi Kimia</vt:lpstr>
      <vt:lpstr>Profil Dosen</vt:lpstr>
      <vt:lpstr>Kontrak Perkuliahan</vt:lpstr>
      <vt:lpstr>1. Identitas Mata kuliah</vt:lpstr>
      <vt:lpstr>2. Diskripsi Mata Kuliah</vt:lpstr>
      <vt:lpstr>3. Capaian Pembelajaran</vt:lpstr>
      <vt:lpstr>4. Strategi Perkuliahan</vt:lpstr>
      <vt:lpstr>5. Materi Perkuliahan</vt:lpstr>
      <vt:lpstr>5. Materi Perkuliahan</vt:lpstr>
      <vt:lpstr>5. Materi Perkuliahan</vt:lpstr>
      <vt:lpstr>6. Organisasi Perkuliahan</vt:lpstr>
      <vt:lpstr>7. Bahan bacaan perkuliahan</vt:lpstr>
      <vt:lpstr>8. Kriteria Penilaian</vt:lpstr>
      <vt:lpstr>9. </vt:lpstr>
    </vt:vector>
  </TitlesOfParts>
  <Company>Micosoft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Windows XP</dc:creator>
  <cp:lastModifiedBy>ERD</cp:lastModifiedBy>
  <cp:revision>84</cp:revision>
  <dcterms:created xsi:type="dcterms:W3CDTF">2010-10-13T04:56:34Z</dcterms:created>
  <dcterms:modified xsi:type="dcterms:W3CDTF">2019-09-01T16:52:26Z</dcterms:modified>
</cp:coreProperties>
</file>