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3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8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7009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4040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8065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1829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5534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9781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0673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7689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6203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3809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235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619F-47EF-47C9-83C8-5A9F965EB035}" type="datetimeFigureOut">
              <a:rPr lang="id-ID" smtClean="0"/>
              <a:pPr/>
              <a:t>05/10/2018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CD441-E1F6-42F4-943F-A4B04888D85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8707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086219" y="586737"/>
            <a:ext cx="4019562" cy="887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48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Efektif</a:t>
            </a:r>
            <a:endParaRPr lang="id-ID" sz="4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4648" y="1704337"/>
            <a:ext cx="632314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000" b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Unsur bahasa terkecil adalah kalimat.</a:t>
            </a:r>
            <a:endParaRPr lang="id-ID" sz="3000" b="1" dirty="0"/>
          </a:p>
        </p:txBody>
      </p:sp>
      <p:sp>
        <p:nvSpPr>
          <p:cNvPr id="11" name="Rectangle 10"/>
          <p:cNvSpPr/>
          <p:nvPr/>
        </p:nvSpPr>
        <p:spPr>
          <a:xfrm>
            <a:off x="924648" y="2447876"/>
            <a:ext cx="910810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– paragraf – wacana (informasi, konsep, karangan ilmiah, proposal, dll)</a:t>
            </a:r>
            <a:endParaRPr lang="id-ID" sz="3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4647" y="3975910"/>
            <a:ext cx="107867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000" b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Membuat kalimat efektif dipengaruhi oleh keterampilan mengaplikasikan kelas kata, frasa, dan klausa; pola kalimat dasar, kalimat tunggal, pola kalimat majemuk; dan unsur-unsur yang mendasari kalimat efektif.</a:t>
            </a:r>
            <a:endParaRPr lang="id-ID" sz="3000" b="1" dirty="0"/>
          </a:p>
        </p:txBody>
      </p:sp>
    </p:spTree>
    <p:extLst>
      <p:ext uri="{BB962C8B-B14F-4D97-AF65-F5344CB8AC3E}">
        <p14:creationId xmlns:p14="http://schemas.microsoft.com/office/powerpoint/2010/main" xmlns="" val="8825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98230" y="366900"/>
            <a:ext cx="11265877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 referensinya pronomina dibedakan atas: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takrif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(pemberitahuan, pernyataan, penentuan, batasan) mengacu kepada bentuk persona formal tertentu.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Pelayan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itu ramah.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selalu tersenyum padaku.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Kakekku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seorang pahlawan.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Beliau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turut berjuang melawan penjajah.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taktakrif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mengacu kepada kamu atau kalian.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Berapa banyak mahasiswa yang datang? Ada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beberapa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orang.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Dari mana datangnya? Dari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berbagai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daerah. 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xmlns="" val="419494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21323" y="312982"/>
            <a:ext cx="1054490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Numeralia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Numeralia takrif (tertentu)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Numeralia pokok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ditandai dengan 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berapa? Satu, dua, tida,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seterusnya.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Numeralia tingkat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ditandai dengan 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ke berapa?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Numeralia kolektif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ditandai dengan satuan bilangan,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meter, rupiah, lusin, kodi.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Numeralia tak takrif (tertentu), misalnya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beberapa, berbagai, segenap,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semua.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1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22030" y="383321"/>
            <a:ext cx="109727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Adverbia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Kata yang memberi keterangan pada verba, adjektiva, nomina, predikatif, atau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 kalimat, adverbia dapat mendampingi adjektiva, numeralia, atau proposisi.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 bentuk: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Bentuk tunggal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(monomorfemis):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sangat, hanya, lebih, segera, agak,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Bentuk jamak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(polimorfemis):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jangan-jangan, tidak mungkin, benar-benar, paling-paling.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72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9968" y="229111"/>
            <a:ext cx="10861431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 Interogativa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menggantikan sesuatu yang hendak diketahui oleh pembicara atau mengukuhkan sesuatu yang telah diketahuinya: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mana, yang mana, mengapa, kapan.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mana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rumahnya?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Berapa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uang yang engkau butuhkan?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968" y="3376757"/>
            <a:ext cx="11177953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 Demonstrativa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untuk menunjukkan sesuatu di dalam atau di luar wacana: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ini, itu, di sini, di situ, berikut,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begitu.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sini,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kita akan belajar bersama.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Penjahat itu ditangkap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berikut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barang bukti kejahatannya.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5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92722" y="337657"/>
            <a:ext cx="1121312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 Artikula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untuk mendampingi nomina dan verba pasif: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si, sang, sri, kaum, umat,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461" y="2022734"/>
            <a:ext cx="1121312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10. Preposisi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Kata yang terletak di depan kata lain sehingga berbentuk frasa atau kelompok kata.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Preposisi dasar: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di, ke, dari, pada, demi,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lain-lain.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Preposisi turunan: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antara, di atas, ke dalam, dari samping, dari luar,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kepada.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44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69632" y="253022"/>
            <a:ext cx="1131863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11. Konjungsi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untuk menghubungkan bagian-bagian kalimat atau kalimat yang satu dengan kalimat lain dalam suatu wacana.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Konjungsi intrakalimat: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agar, atau, dan, hingga, sedang, sehingga, serta,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sebagainya.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Konjungsi ekstrakalimat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jadi, oleh karena itu, sebab itu, walaupun demikian, akibatnya, di samping itu,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sebagainya.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632" y="4061757"/>
            <a:ext cx="11248292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12. Fatis 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untuk memulai, mempertahankan, atau mengukuhkan pembicaraan.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Jenis kata ini lazim digunakan dalam dialog atau wawancara,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ayo, kok, mari, nah, yah,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ah.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1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15815" y="546646"/>
            <a:ext cx="10492154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13. Interjeksi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untuk mengungkapkan perasaan.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Bentuk dasar: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aduh, ah, idih, ih,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Bentuk turunan: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alhamdulillah, brengsek, astaga, Insya Allah,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sebagainya.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4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92720" y="143213"/>
            <a:ext cx="11371385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d-ID" sz="5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</a:t>
            </a:r>
            <a:endParaRPr lang="id-ID" sz="5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Gabungan dua kata atau lebih yang bersifat nonprediktif,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bayi sehat, pisang goreng, sangat lezat, sudah lama sekali.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288" y="2349758"/>
            <a:ext cx="1156481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Frasa verbal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 kata yang dibentuk dengan kata kerja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Terdiri tiga macam: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verbal modikatif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(pewatas)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Pewatas belakang: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bekerja keras, berjalan cepat, menulis ulang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Pewatas depan: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menulis, akan memulai, pasti mengajar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3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33399" y="399893"/>
            <a:ext cx="11107615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</a:t>
            </a: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verbal koordinatif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adalah dua verba yang disatukan dengan kata penghubung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tertawa dan bersorak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menyaksikan komedi itu.</a:t>
            </a:r>
          </a:p>
          <a:p>
            <a:pPr lvl="0">
              <a:lnSpc>
                <a:spcPct val="115000"/>
              </a:lnSpc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kembali atau meneruskan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perjalanan.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</a:t>
            </a: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verbal apositif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yaitu sebagai keterangan yang ditambahkan atau diselipkan, misalnya: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Sleman,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kabupaten di Yogyakarta,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penghasil salak terbesar di dunia.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Usaha Pak Parto,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beternak sapi,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mengalami kemajuan pesat.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15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3060" y="328541"/>
            <a:ext cx="1126587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Frasa adjektival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 kata yang dibentuk dengan kata sifat atau keadaan sebagai inti (diterangkan) dengan menambahkan kata lain yang berfungsi menerangkan: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agak, dapat, harus, kurang, lebih,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sangat.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Dibedakan menjadi tiga: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adjektival modifikatif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(membatasi):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pandai sekali, cantik nian, tampan benar.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adjektival koordinatif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(menggabungkan):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tetap muda, damai tenteram, makmur merata.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adjektival apositif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ayu rupawan, gagah perkasa, indah menawan.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6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31250" y="357266"/>
            <a:ext cx="6212406" cy="977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5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Kelas Kata (jenis kata)</a:t>
            </a:r>
            <a:endParaRPr lang="id-ID" sz="5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303" y="1517851"/>
            <a:ext cx="148380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Verba</a:t>
            </a:r>
            <a:endParaRPr lang="id-ID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353" y="2106923"/>
            <a:ext cx="10650415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a. Dapat didampingi dengan kata </a:t>
            </a:r>
            <a:r>
              <a:rPr lang="id-ID" sz="3000" i="1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endParaRPr lang="id-ID" sz="3000" dirty="0" smtClean="0">
              <a:solidFill>
                <a:srgbClr val="FF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Berdasar bentuk: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dasar (tanpa afiks): </a:t>
            </a:r>
            <a:r>
              <a:rPr lang="id-ID" sz="3000" i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makan, pergi, minum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turunan: </a:t>
            </a:r>
            <a:r>
              <a:rPr lang="id-ID" sz="3000" i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membaca, mencuci, bertemu, berjalan-jalan</a:t>
            </a:r>
          </a:p>
          <a:p>
            <a:pPr lvl="0"/>
            <a:r>
              <a:rPr lang="id-ID" sz="3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c. Berdasar </a:t>
            </a:r>
            <a:r>
              <a:rPr lang="id-ID" sz="3000" dirty="0">
                <a:solidFill>
                  <a:srgbClr val="FF0000"/>
                </a:solidFill>
                <a:latin typeface="Cambria" panose="02040503050406030204" pitchFamily="18" charset="0"/>
              </a:rPr>
              <a:t>banyaknya pembuktian (argumentasi)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id-ID" sz="3000" dirty="0">
                <a:latin typeface="Cambria" panose="02040503050406030204" pitchFamily="18" charset="0"/>
              </a:rPr>
              <a:t>Verba transitif disertai objek: </a:t>
            </a:r>
            <a:r>
              <a:rPr lang="id-ID" sz="3000" i="1" dirty="0">
                <a:latin typeface="Cambria" panose="02040503050406030204" pitchFamily="18" charset="0"/>
              </a:rPr>
              <a:t>membacakan buku, melukiskan pantai, membaca majalah</a:t>
            </a:r>
            <a:endParaRPr lang="id-ID" sz="3000" dirty="0"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id-ID" sz="3000" dirty="0">
                <a:latin typeface="Cambria" panose="02040503050406030204" pitchFamily="18" charset="0"/>
              </a:rPr>
              <a:t>Verba intransitif tidak menghendaki adanya objek: </a:t>
            </a:r>
            <a:r>
              <a:rPr lang="id-ID" sz="3000" i="1" dirty="0">
                <a:latin typeface="Cambria" panose="02040503050406030204" pitchFamily="18" charset="0"/>
              </a:rPr>
              <a:t>berdagang, belajar</a:t>
            </a:r>
            <a:endParaRPr lang="id-ID" sz="3000" dirty="0">
              <a:latin typeface="Cambria" panose="020405030504060302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d-ID" sz="3000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14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86862" y="127007"/>
            <a:ext cx="11218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Frasa nominal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 kata benda yang dibentuk dengan memperluas sebuah kata benda ke kiri dan ke kanan;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 kiri menggolongkan,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dua buah buku, seorang teman, beberapa butir telur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 kanan sesudah kata benda (inti) berfungsi mewatasi (membatasi),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buku dua buah, teman seorang, telur beberapa butir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Dibedakan menjadi tiga: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nominal modifikatif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(mewatasi),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rumah mungil, hari Minggu, buku dua buah, pemuda kampus,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bulan purnama.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3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81708" y="200268"/>
            <a:ext cx="10949354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</a:t>
            </a: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nominal koordinatif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(tidak saling menerangkan),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hak dan kewajiban, sandang pangan, dunia akhirat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</a:t>
            </a: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nominal apositif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Shinta,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 rajin itu,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kini telah lulus dengan memuaskan.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Kerajaan Siak,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salah satu kerajaan Islam di Riau,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dikenal hingga mancanegara.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1708" y="3868113"/>
            <a:ext cx="1140655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Frasa adverbial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 kata yang dibentuk dengan keterangan kata sifat.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yang bersifat modikatif (mewatasi):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agak besar, kurang pandai, begitu kuat, pandai sekali, lebih kuat.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yang bersifat koordinatif (tidak saling menerangkan):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lebih kurang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47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16523" y="0"/>
            <a:ext cx="1125415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Frasa pronominal 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yang dibentuk dengan kata ganti.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Terdiri atas tiga jenis: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Modifikatif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semua, kalian semua, mereka itu, mereka berdua.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Koordinatif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engkau dan aku, kami dan mereka, saya dan dia.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Apositif,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misalnya: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pemuda Indonesia,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menyatakan perang melawan narkoba.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kaum terpelajar,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siap menghadapi pasar bebas.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9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86863" y="773723"/>
            <a:ext cx="1150033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Frasa numeralia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 kata yang dibentuk dengan kata bilangan.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Terdiri atas: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Modifikatif:</a:t>
            </a:r>
            <a:endParaRPr lang="id-ID" sz="3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memotong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dua ratus ekor kerbau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 upacara itu.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Penjahat itu merampok uang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dua ratus juta rupiah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Koordinatif:</a:t>
            </a:r>
            <a:endParaRPr lang="id-ID" sz="3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Tujuh atau delapan orang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mencoba membobol ATM.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Entah dua, entah tiga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pasang sepatu yang pernah saya beli.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21677" y="321594"/>
            <a:ext cx="11670323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 Frasa interogativa koordinatif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Frasa yang berintikan pada kata tanya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 atau siapa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merupakan ciri subjek kalimat.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mengapa atau bagaimana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merupakan pertanda jawaban predikat.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677" y="3237093"/>
            <a:ext cx="10820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 Frasa demonstrativa koordinatif 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Dibentuk dengan dua kata yang tidak saling menerangkan.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 belajar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sana atau sini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sama saja.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 bicara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 atau itu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ada yang mendengar.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53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68569" y="722493"/>
            <a:ext cx="105449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 Frasa proporsional koordinatif 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Dibentuk dengan kata depan dan tidak saling menerangkan.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Perjalanan kami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dari dan ke Purbalingga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cukup lancar.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Pembangunan dilaksanakan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dari, oleh, dan untuk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rakyat.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66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74785" y="327528"/>
            <a:ext cx="11060723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d-ID" sz="5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Klausa</a:t>
            </a:r>
            <a:endParaRPr lang="id-ID" sz="5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 kata yang sekurang-kurangnya terdiri atas subjek dan predikat dan berpotensi menjadi kalimat: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bercanda, dosen mengajar, mahasiswa mendengar.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Klausa kalimat majemuk setara (koordinatif)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Setiap klausa memunyai kedudukan yang sama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Dibangun dengan dua klausa atau lebih yang tidak saling menerangkan.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Dora pemberani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tetapi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adiknya penakut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Donat terbuat dari terigu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bakso terbuat dari daging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8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26830" y="361685"/>
            <a:ext cx="1098452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Klausa kalimat majemuk bertingkat (subordinatif)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Dibangun dengan klausa yang berfungsi menerangkan klausa lainnya.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pindah ke Yogyakarta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setelah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tamat SMA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Meskipun uangnya banyak,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ia tetap berhemat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Klausa pada gabungan kalimat majemuk setara dan kalimat majemuk bertingkat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Terdiri tiga klausa atau lebih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id-ID" sz="30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(a)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Roni mendirikan perusahaan (b) setelah menamatkan kuliah dan (c) belajar strategi pemasaran dari orang tuanya.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18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9970" y="168255"/>
            <a:ext cx="11353800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5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</a:t>
            </a:r>
            <a:endParaRPr lang="id-ID" sz="5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Satuan bahasa terkecil yang merupakan kesatuan pikiran.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Disusun berdasarkan unsur-unsur yang berupa kata, frasa dan/atau klausa.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 bahasa lisan diawali dengan kesenyapan dan diakhiri dengan kesenyapan. Dalam bahasa tulis diawali dengan huruf kapital dan diakhiri dengan titik, tanda tanya, atau tanda seru.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aktif sekurang-kurangnya terdiri atas subjek dan predikat.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Predikat transitif disertai objek, predikat intransitif dapat disertai pelengkap.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Mengandung pikiran yang utuh.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8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80645" y="559167"/>
            <a:ext cx="10861431" cy="4305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Menggunakan urutan logis: setiap kata atau kelompok kata yang mendukung fungsi (subjek, predikat, objek, dan keterangan) disusun dalam satuan menurut fungsinya.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Mengandung satuan makna, ide, atau pesan yang jelas.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 paragraf yang terdiri dua kalimat atau lebih, kalimat-kalimat disusun dalam satuan makna pikiran yang saling berhubungan, hubungan dijalin dengan konjungsi, pronomina atau kata ganti, repetisi, atau struktur sejajar.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83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22031" y="0"/>
            <a:ext cx="11377246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d. Berdasar jenis</a:t>
            </a:r>
            <a:endParaRPr lang="id-ID" sz="3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aktif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subjek sebagai pelaku: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menghargai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 karyaku.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memelajari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sederhana.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pasif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 sasaran atau penderita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dipuji-puji.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Pemenang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diberi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penghargaan.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antiaktif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dapat dibentuk menjadi verba aktif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Preman pasar itu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terbunuh.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Apartemen mewah itu telah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dijual.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antipasif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dapat dibentuk menjadi pasif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Adikku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menangis.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Anjing itu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menggonggong.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55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0"/>
            <a:ext cx="11746523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3000" b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Unsur kalimat</a:t>
            </a:r>
            <a:endParaRPr lang="id-ID" sz="3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Subjek (pokok kalimat)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Unsur utama kalimat, menentukan kejelasan makna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Penempatan subjek yang tidak tepat dapat mengaburkan makna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Fungsi subjek: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Membentuk kalimat dasar, kalimat luas, kalimat tunggal, kalimat majemuk,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Memperjelas makna,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 pokok pikiran,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Menegaskan (memfokuskan) makna,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Memperjelas pikiran ungkapan, dan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Membentuk kesatuan pikiran.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63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45477" y="241631"/>
            <a:ext cx="11301046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Ciri-ciri subjek: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siapa,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Didahului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bahwa,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Berupa kata atau frasa benda (nomina),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Disertai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ini, atau, itu,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Disertai pewatas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Kata sifat didahului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sang,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didahului preposisi: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di, dalam, pada, kepada, bagi, untuk, dari, menurut, berdasarkan,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dapat diingkarkan dengan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tetapi dapat dengan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57553" y="371813"/>
            <a:ext cx="1093176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mulai mengantuk.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Anak-anak itu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belajar di pelataran.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ketinggian tebing terdapat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pohon-pohon cemara.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553" y="2587804"/>
            <a:ext cx="11459309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Predikat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membentuk kalimat dasar, kalimat tunggal, kalimat luas, kalimat majemuk;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menjadi unsur penjelas, yaitu memperjelas pikiran atau gagasan yang diungkapkan dan menentukan kejelasan makna kalimat,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0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16877" y="495919"/>
            <a:ext cx="850509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menegaskan makna;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 membentuk kesatuan pikiran;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(5) sebagai sebutan.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876" y="2180996"/>
            <a:ext cx="11547231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Ciri-ciri predikat:</a:t>
            </a:r>
            <a:endParaRPr lang="id-ID" sz="3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mengapa, bagaimana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diingkarkan dengan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didahului keterangan aspek: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akan, sudah, sedang, selalu, hampir,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didahului keterangan modalitas: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sebaiknya, seharusnya, seyogyanya, mesti, selayaknya,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lain-lain,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4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79584" y="313995"/>
            <a:ext cx="10492154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(5) Tidak didahului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jika didahului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predikat berubah fungsi menjadi perluasan subjek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(6) Didahului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adalah, ialah, yaitu, yakni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(7) Predikat dapat berupa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kata benda, kata kerja, kata difat,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bilangan.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Perusahaan besar itu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menerima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karyawan baru.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Dito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sedang membuat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layang-layang.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4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46538" y="0"/>
            <a:ext cx="11922369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Objek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(1) membentuk kalimat dasar pada kalimat berpredikat transitif, (2) memperjelas makna kalimat, dan (3) membentuk kesatuan atau kelengkapan pikiran.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Ciri-ciri objek: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Berupa kata benda,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didahului kata depan,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Mengikuti secara langsung di belakang predikat transitif,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siapa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terletak di belakang predikat transitif,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menduduki fungsi subjek apabila kalimat itu dipasifkan.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 itu menjelaskan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 penelitian.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menerima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sumbangan.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2062" y="0"/>
            <a:ext cx="12109938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Pelengkap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Unsur kalimat yang berfungsi melengkapi informasi, mengkhususkan objek, dan melengkapi struktur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Ciri-ciri pelengkap: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Bukan unsur utama, tetapi tanpa pelengkap kalimat itu tidak jelas dan tidak lengkap informasinya,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Terletak di belakang predikat yang bukan kata kerja transitif.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Melengkapi struktur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4740">
              <a:lnSpc>
                <a:spcPct val="115000"/>
              </a:lnSpc>
              <a:spcAft>
                <a:spcPts val="0"/>
              </a:spcAft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Beliau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profesor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47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S                 P                   Pel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(b) Mengkhususkan makna objek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4740">
              <a:lnSpc>
                <a:spcPct val="115000"/>
              </a:lnSpc>
              <a:spcAft>
                <a:spcPts val="0"/>
              </a:spcAft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Ibu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membelikan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sepatu baru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47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S                   P                    O                  Pel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71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68922" y="758028"/>
            <a:ext cx="1172307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Keterangan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Berfungsi menjelaskan atau melengkapi informasi pesan-pesan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Ciri-ciri keterangan: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Bukan unsur utama kalimat, tetapi kalimat tanpa keterangan, pesan menjadi tidak jelas, dan tidak lengkap, misalnya surat undangan tanpa keterangan menjadi tidak komunikatif,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Tempat tidak terikat posisi, pada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awal, tengah,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akhir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3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04799" y="434048"/>
            <a:ext cx="11564815" cy="483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Dapat: keterangan waktu, tujuan, tempat, sebab, akibat, syarat, cara, posesif (posesif ditandai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meskipun, walaupun,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biarpun),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pengganti nomina (menggunakan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bahwa).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 berusaha masuk kuliah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meskipun terserang flu.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 mengatakan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bahwa tugas mengarang itu sulit.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Mario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besok Senin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berangkat ke Cina.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 Dapat berupa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keterangan tambahan.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Rino,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 teladan di kampus ini,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 mengikuti olimpiade matematika.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03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22384" y="272749"/>
            <a:ext cx="1149447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Konjungsi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Bagian kalimat yang berfungsi menghubungkan (merangkai) unsur-unsur kalimat dalam sebuah kalimat (yaitu subjek, predikat, objek, pelengkap, dan keterangan), sebuah kalimat dengan kalimat lain, dan (atau) sebuah paragraf dengan paragraf lain.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Konjungsi dibagi menjadi dua, yakni perangkai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intrakalimat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perangkai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antarkalimat.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Bupati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beserta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 stafnya berpindah ke kantor baru.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samping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memerhatikan pola makan, berolah raga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juga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 faktor yang penting.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Tugas pertama sudah dikerjakan dengan baik.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 demikian,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berganti mengerjakan tugas berikutnya.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87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93431" y="156747"/>
            <a:ext cx="114827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e. Berdasar interaksi verba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(perilaku sintaksis, tindakan, atau perbuatan) dengan nomina pendampingnya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resiprokal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(berbalasan, saling melakukan)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berpandang-pandangan.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Dua bersaudara itu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bergandengan.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nonresiprokal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berbalasan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sedang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bercermin.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Kakakku suka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berhias.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431" y="4338136"/>
            <a:ext cx="1159998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f. Berdasar perpindahan kelas kata</a:t>
            </a:r>
            <a:endParaRPr lang="id-ID" sz="3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denominal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(nomina ke verba):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mencangkul, mencambuk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 deadjektif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menghina, menyakiti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Deadverbial: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mengakhiri, mengawali, memungkinkan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37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03737" y="558155"/>
            <a:ext cx="1068558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 Modalitas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Sering disebut keterangan predikat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mengubah keseluruhan makna dalam kalimat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Fungsi: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Mengubah nada: dari nada tegas menjadi ragu-ragu atau sebaliknya, dari nada keras menjadi lembut atau sebaliknya,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barangkali, tentu, mungkin, sering, sungguh.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Menyatakan sikap. Jika ingin mengungkapkan kalimat dengan nada kepastian dapat digunakan ungkapan: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pasti, pernah, tentu, sering, jangan, kerapkali.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1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10307" y="328541"/>
            <a:ext cx="1133621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5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Struktur kalimat</a:t>
            </a:r>
            <a:endParaRPr lang="id-ID" sz="5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Pola kalimat dasar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Berupa kalimat tunggal (satu S, satu P, satu O, satu Pel, satu K),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Sekurang-kurangnya terdiri atas subjek (S) dan predikat (P),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Selalu diawali dengan subjek,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Berbentuk kalimat aktif,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Unsur tersebut ada yang berupa kata dan ada yang berupa frasa, dan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dikembangkan menjadi kalimat luas dengan memperluas subjek, predikat, objek, dan keterangan.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99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27892" y="322050"/>
            <a:ext cx="11564815" cy="589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dasar: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bekerja.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0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               P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sedang menulis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penelitian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0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                        P                               O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Jokowi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presiden</a:t>
            </a:r>
            <a:r>
              <a:rPr lang="id-ID" sz="30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S                   P                   Pel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Soekarno Hatta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dijuluki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rakyat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sang proklamator</a:t>
            </a:r>
            <a:r>
              <a:rPr lang="id-ID" sz="30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S                            P                O                         Pel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(5)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Malisa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belajar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musik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/  </a:t>
            </a:r>
            <a:r>
              <a:rPr lang="id-ID" sz="3000" u="sng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Italia.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0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                  P                O 	    K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40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10306" y="253139"/>
            <a:ext cx="12057185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Pola kalimat majemuk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majemuk setara</a:t>
            </a:r>
            <a:endParaRPr lang="id-ID" sz="3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majemuk setara gabungan menggunakan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dan, serta.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Dosen menjelaskan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mahasiswa mendengarkan dengan cermat. </a:t>
            </a:r>
            <a:r>
              <a:rPr lang="id-ID" sz="30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majemuk setara pilihan menggunakan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Anda pergi ke kampus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menghadiri seminar?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c. Kalimat majemuk setara urutan menggunakan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lalu, lantas, kemudian.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bekerja dan belajar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kemudian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mendirikan usaha ini.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d. Kalimat majemuk setara perlawanan menggunakan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tetapi, melainkan, sedangkan.</a:t>
            </a:r>
            <a:endParaRPr lang="id-ID" sz="3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 sangat ramah,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sedangkan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adiknya dikenal sebagai pemarah.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2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04800" y="516907"/>
            <a:ext cx="1147689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majemuk bertingkat</a:t>
            </a:r>
            <a:endParaRPr lang="id-ID" sz="3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Disusun berdasarkan jenis anak kalimat (AK).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 keterangan waktu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ketika, waktu, saat, setelah, sebelum.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 keterangan sebab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sebab, lantaran, karena.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 keterangan hasil (akibat)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hingga, sehingga, akhirnya.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 keterangan syarat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jika, apabila, kalau, andaikata.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0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80645" y="421529"/>
            <a:ext cx="1091418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(5) AK keterangan tujuan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agar, supaya, demi, untuk, guna.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(6) AK keterangan cara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dengan, dalam.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(7) AK keterangan posesif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meskipun, walaupun, biarpun.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(8) AK keterangan pengganti nomina menggunakan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bahwa.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252" y="3840026"/>
            <a:ext cx="11388970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majemuk gabungan setara dan bertingkat</a:t>
            </a:r>
            <a:endParaRPr lang="id-ID" sz="3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bekerja keras supaya perusahaan ini maju berhasil dan dikenal di tingkat internasional.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Kinerja mulai membaik dan perkembangan ekonomi negara mulai stabil setelah diadakan pergantian menteri perdagangan.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4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81707" y="129235"/>
            <a:ext cx="11494477" cy="6728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45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Efektif</a:t>
            </a:r>
            <a:endParaRPr lang="id-ID" sz="45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yang singkat, padat, jelas, lengkap, dan dapat menyampaikan informasi secara tepat.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Keutuhan, kesatuan, kelogisan, atau kesepadanan makna dan struktur,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Kesejajaran bentuk kata, dan (atau) struktur kalimat secara gramatikal,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Kefokusan pikiran sehingga mudah dipahami,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Kehematan penggunaan unsur kalimat,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Kecermatan dan kesantunan,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Kevariasian kata dan struktur sehingga menghasilkan kesegaran bahasa.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6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9970" y="301474"/>
            <a:ext cx="857543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Keutuhan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Kesepadanan struktur dan makna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 saling memandang.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saling memandang. (benar)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970" y="2517465"/>
            <a:ext cx="1109003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Kesejajaran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Kesamaan bentuk kata yang digunakan secara konsisten.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Mahasiswa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menemui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penasihat akademis kemudian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mengajukan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topik skripsi. (benar)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Setelah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menemui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penasihat akademis kemudian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diajukan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topik skripsi. (salah)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6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87214" y="175344"/>
            <a:ext cx="1144172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Kefokusan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Memfokuskan pesan terpenting agar mudah dipahami maksudnya.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Pemerintah melarang kita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memberi uang dan memberi makanan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kepada pengemis. (tidak efektif)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Pemerintah melarang kita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memberi uang dan makanan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kepada pengemis. (efektif)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214" y="3453164"/>
            <a:ext cx="11670324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Kehematan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harus dihindari: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Subjek ganda,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Kertas itu saya sudah beli.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 sudah membeli kertas itu. (benar)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02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10307" y="252126"/>
            <a:ext cx="1156481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Penjamakan kata yang sudah berbentuk jamak, misalnya: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banyak anak-anak, mengambili buku-buku, jenis data-data.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Menggunakan bentuk singkat,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Saksi mata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memberikan keterangan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kejadian yang sebenarnya. (benar tetapi tidak singkat)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Saksi mata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menerangkan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kejadian yang sebenarnya. (benar dan singkat)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Menggunakan bentuk kata aktif dan bertenaga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memerhatikan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proses terjadinya gerhana matahari. (aktif tetapi kurang bertenaga)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mengamati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proses terjadinya gerhana matahari. (aktif dan bertenaga)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0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80645" y="277813"/>
            <a:ext cx="11547231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Adjektiva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didampingi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lebih, sangat, agak,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paling.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Berdasarkan bentuknya dibagi tiga: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Adjektiva dasar</a:t>
            </a:r>
            <a:endParaRPr lang="id-ID" sz="30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 kerja yang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baik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menunjukkan kualitas seseorang.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Karena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boros,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 tidak mempunyai tabungan.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Adjektiva turunan</a:t>
            </a:r>
            <a:endParaRPr lang="id-ID" sz="30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 belajar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sungguh-sungguh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sehingga orang tuanya bangga.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Kondisinya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baik-baik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saja.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4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0"/>
            <a:ext cx="11723077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Kecermatan dan kesantunan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Kecermatan kata dalam kalimat ditentukan ketepatan pilihan kata.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Karena sudah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diketahui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sebelumnya, mahasiswa dapat mengerjakan tugas dengan mudah.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Karena sudah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sebelumnya, mahasiswa dapat mengerjakan tugas dengan mudah. (benar)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Kesantunan kalimat mengandung makna bahwa gagasan yang diekspresikan dapat mengembangkan suasana yang baik, hubungan yang harmonis, dan keakraban.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Karena sudah menjadi kebiasaan,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mahasiswa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biasanya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mempersiapkan presentasi dengan baik.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Karena sudah menjadi kebiasaan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mahasiswa mempersiapkan presentasi dengan baik. (benar)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28902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11016" y="234541"/>
            <a:ext cx="12291646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Kevariasian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Variasi struktur, diksi, dan gaya; asalkan tidak menimbulkan perubahan makna kalimat yang dapat menimbulkan salah pemahaman.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Berimbang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(dalam kalimat majemuk setara)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Mario bekerja di perusahaan minyak, dan kedua orang tuanya sudah pensiun.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Kalimat Melepas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yaitu melepas (mengubah) fungsi klausa kedua dari klausa koordinatif dengan klausa utama (pertama) menjadi klausa sematan, dalam kalimat berikut menjadi anak kalimat keterangan waktu,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Kedua orang tuanya sudah pensiun ketika Mario bekerja di perusahaan minyak.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5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92723" y="405970"/>
            <a:ext cx="1124829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Kalimat Berklimaks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yaitu menempatkan klausa sematan (anak kalimat) pada posisi awal dan klausa utama di bagian akhir.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61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Ketika kedua orang tuanya sudah pensiun, Mario bekerja di perusahaan minyak.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722" y="2798490"/>
            <a:ext cx="1073833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 Ketepatan diksi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Membedakan kata yang hampir bersinonim, struktur idiomatik, kata yang berlawanan makna, serta ketepatan dan kesesuaian.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43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50984" y="489841"/>
            <a:ext cx="11037277" cy="483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 Ketepatan ejaan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Kecermatan menggunakan ejaan dan tanda baca dapat menentukan kualitas penyajian data.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Kesalahan ejaan dapat menimbulkan kesalahan komunikasi yang fatal.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Contoh: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Adik kami belum sekolah.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Adik, kami belum sekolah.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Ibu membayar tiga puluh dua ribuan.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34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9969" y="326516"/>
            <a:ext cx="11301046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5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Kesalahan Kalimat</a:t>
            </a:r>
            <a:endParaRPr lang="id-ID" sz="5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Kesalahan struktur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Kalimat aktif tanpa subjek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Menurut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kepala dusun menyatakan bahwa tanah longsor terjadi pukul tiga dinihari.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Kepala dusun menyatakan bahwa tanah longsor terjadi pukul tiga dinihari. (benar)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Menempatkan kata depan di depan subjek, dengan kata depan ini subjek berupa fungsi menjadi keterangan.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Yogyakarta dikenal sebagai kota gudeg.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Yogyakarta dikenal sebagai kota gudeg. (benar)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5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57554" y="370800"/>
            <a:ext cx="10949354" cy="2712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Tanpa unsur predikat, menempatkan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depan predikat, dengan kata ini predikat berubah fungsi menjadi perluasan subjek.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Ibu-ibu yang menanam padi.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>
              <a:lnSpc>
                <a:spcPct val="115000"/>
              </a:lnSpc>
              <a:spcAft>
                <a:spcPts val="0"/>
              </a:spcAft>
              <a:tabLst>
                <a:tab pos="3712210" algn="l"/>
              </a:tabLs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Ibu-ibu menanam padi. (benar)	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554" y="3261631"/>
            <a:ext cx="11406554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Kesalahan diksi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Diksi kalimat salah jika: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Menggunakan dua kata bersinonim dalam satu frasa: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agar supaya, adalah merupakan, bagi untuk, demi untuk, naik ke atas, turun ke bawah.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06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9969" y="404957"/>
            <a:ext cx="1094935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Menggunakan kata tanya yang tidak menanyakan sesuatu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Kampus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 mana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belajar didatangi menteri.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tempat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kami lahir sekarang menjadi kota besar.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969" y="2090034"/>
            <a:ext cx="114065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 Menggunakan kata berpasangan yang tidak sepadan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hanya cantik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melainkan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juga cerdas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hanya cantik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melainkan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juga cerdas (benar)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 Menggunakan kata berpasangan secara idiomatik yang tidak bersesuaian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Lagu itu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 bagi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suasana hatinya. (salah)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Lagu itu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 dengan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suasana hatinya. (benar)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Diksi atau kalimat kurang baik (kurang santun)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35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80646" y="335998"/>
            <a:ext cx="1133621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Kesalahan ejaan 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Berpengaruh terhadap kalimat efektif, bukan hanya memperkecil kualitas kalimat melainkan juga dapat mengakibatkan kesalahan kalimat.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Jenis kesalahan ejaan: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Penggunaan huruf kapital, huruf kecil, huruf miring, huruf tebal,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Pemenggalan kata,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kata baku,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unsur serapan,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kata asing tidak dicetak miring,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10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87214" y="294385"/>
            <a:ext cx="11670323" cy="483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6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Penggunaan tanda baca: titik, koma, tanda petik, titik dua, titik koma, tanda petik satu (‘...’), tanda penyingkatan (‘...), dan lain-lain,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6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kalimat atau paragraf: induk kalimat dan anak kalimat, kutipan langsung, kutipan tidak langsung,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6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keterangan tambahan, penulisan aposisi,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6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judul buku, judul makalah, skripsi, disertasi, tesis, surat kabar, majalah, jurnal,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6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 judul bab, subbabm bagian, subbagian,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6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Penulisan: dapat pustaka dalam teks, catatan kaki, dan bibliografi.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60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32337" y="575739"/>
            <a:ext cx="1080867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Adjektiva paduan kata (frasa)</a:t>
            </a:r>
            <a:endParaRPr lang="id-ID" sz="30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Subordinatif (bertingkat, salah satu kata menerangkan kata lainnya)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Mereka mengadakan sidang di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gedung pertemuan.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i="1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Orang yang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buta warna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dapat melukis dengan baik.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mbria Math" panose="02040503050406030204" pitchFamily="18" charset="0"/>
              <a:buChar char="-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Koordinatif (tidak saling menerangkan.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Pegulat yang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gagah perkasa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itu tak dapat terkalahkan.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d-ID" sz="30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Gadis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cantik jelita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itu pandai menari.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79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79583" y="380282"/>
            <a:ext cx="10386647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Nomina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 dapat bergabung dengan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Dapat dinegatifkan dengan kata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bukan.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 bentuk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Nomina dasar: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rumah, burung, bunga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Nomina turunan: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petani, kekasih, pertanda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 subkategori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Nomina bernyawa: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kerbau, sapi, manusia,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Nomina tidak bernyawa: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rumah, sungai, gunung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Nomina terbilang: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empat mahasiswa, seikat rumput,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Nomina tak terbilang: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langit, mendung, air.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22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38907" y="330567"/>
            <a:ext cx="10773507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id-ID" sz="3000" b="1" dirty="0" smtClean="0"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Pronomina</a:t>
            </a:r>
            <a:endParaRPr lang="id-ID" sz="3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Kata yang dipakai untuk mengacu ke nomina lain, berfungsi untuk menggantikan nomina.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 tiga macam pronomina: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persona: pronomina yang mengacu kepada orang: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saya, aku, kami, kita, engkau, Anda sekalian.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penunjuk: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ialah, inilah, itu, sini, sana, situ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penanya: pronomina yang digunakan sebagai pemarkah (penanda) pertanyaan: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mengapa, di mana, bagaimana, bilamana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81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ERNAK-PERNIK\FLANEL\flanel 4\il_570xN.373020255_ilgq.jpg"/>
          <p:cNvPicPr>
            <a:picLocks noChangeAspect="1" noChangeArrowheads="1"/>
          </p:cNvPicPr>
          <p:nvPr/>
        </p:nvPicPr>
        <p:blipFill>
          <a:blip r:embed="rId2">
            <a:lum bright="55000" contrast="-70000"/>
          </a:blip>
          <a:stretch>
            <a:fillRect/>
          </a:stretch>
        </p:blipFill>
        <p:spPr bwMode="auto">
          <a:xfrm>
            <a:off x="0" y="-76200"/>
            <a:ext cx="12192000" cy="6934200"/>
          </a:xfrm>
          <a:prstGeom prst="rect">
            <a:avLst/>
          </a:prstGeom>
          <a:blipFill>
            <a:blip r:embed="rId3">
              <a:lum bright="55000" contrast="-7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80646" y="275787"/>
            <a:ext cx="1128346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Blip>
                <a:blip r:embed="rId4"/>
              </a:buBlip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 hubungan dengan nomina, pronomina dibedakan atas: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intratekstual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 hubungan teks yang sama.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Jimmy sahabat saya.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Prestasi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nya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tak diragukan lagi.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 hasil kerja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nya ia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berhasil mendirikan perusahaan baru. 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id-ID" sz="3000" dirty="0" smtClean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Pronomina ekstratekstual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 hubungan teks yang berbeda.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Ibu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yang membantu pekerjaan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nya.</a:t>
            </a:r>
            <a:endParaRPr lang="id-ID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Itu 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sudah lama </a:t>
            </a:r>
            <a:r>
              <a:rPr lang="id-ID" sz="30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</a:t>
            </a:r>
            <a:r>
              <a:rPr lang="id-ID" sz="3000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nantikan. 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93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3898</Words>
  <Application>Microsoft Office PowerPoint</Application>
  <PresentationFormat>Custom</PresentationFormat>
  <Paragraphs>434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 PC</dc:creator>
  <cp:lastModifiedBy>Editor AV</cp:lastModifiedBy>
  <cp:revision>37</cp:revision>
  <dcterms:created xsi:type="dcterms:W3CDTF">2016-09-10T14:03:24Z</dcterms:created>
  <dcterms:modified xsi:type="dcterms:W3CDTF">2018-10-05T07:34:05Z</dcterms:modified>
</cp:coreProperties>
</file>