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97" r:id="rId3"/>
    <p:sldId id="298" r:id="rId4"/>
    <p:sldId id="299" r:id="rId5"/>
    <p:sldId id="300" r:id="rId6"/>
    <p:sldId id="295" r:id="rId7"/>
    <p:sldId id="273" r:id="rId8"/>
    <p:sldId id="274" r:id="rId9"/>
    <p:sldId id="275" r:id="rId10"/>
    <p:sldId id="276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20000"/>
      </a:spcBef>
      <a:spcAft>
        <a:spcPct val="0"/>
      </a:spcAft>
      <a:buChar char="•"/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0066FF"/>
    <a:srgbClr val="006699"/>
    <a:srgbClr val="003366"/>
    <a:srgbClr val="003399"/>
    <a:srgbClr val="777777"/>
    <a:srgbClr val="5F5F5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1844" autoAdjust="0"/>
  </p:normalViewPr>
  <p:slideViewPr>
    <p:cSldViewPr>
      <p:cViewPr varScale="1">
        <p:scale>
          <a:sx n="57" d="100"/>
          <a:sy n="57" d="100"/>
        </p:scale>
        <p:origin x="9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0399D-AAE8-4E54-87DC-C1703D0BF46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78E15-2B50-4F4C-907B-A391AC91B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901DFED-4B26-48E5-895F-13F337772BE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B364-33B3-4E6E-82C9-9A4B1F7E1F7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F40F-2844-4031-A2F3-2E6820B947E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40FB9E-D141-40D9-B803-B7F9ECAFDDE2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F90F7E-4DE1-47C3-8B67-3293B77D0C9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7CBB-1DEB-45EB-BD06-759EC56CC491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F0D7-11C1-461B-B800-DE16C3A63192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1E9D09-0C7B-4613-ADE0-C01BEF04D4A6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C2D7-4F4D-48F1-A675-EFCFBBC9B52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148DAF-694B-4F5A-9FEA-43370872B806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F392DF-8894-49A0-A1B7-716D08FA1B1B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88F08F-5025-4021-82F2-7B8D12F783F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905000"/>
            <a:ext cx="7239001" cy="16002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br>
              <a:rPr lang="en-US" altLang="zh-CN" sz="2800" b="1" dirty="0">
                <a:solidFill>
                  <a:schemeClr val="bg1"/>
                </a:solidFill>
                <a:latin typeface="Adobe Caslon Pro Bold" pitchFamily="18" charset="0"/>
              </a:rPr>
            </a:br>
            <a:r>
              <a:rPr lang="en-US" altLang="zh-CN" sz="2800" b="1" dirty="0">
                <a:solidFill>
                  <a:schemeClr val="bg1"/>
                </a:solidFill>
                <a:latin typeface="Adobe Caslon Pro Bold" pitchFamily="18" charset="0"/>
              </a:rPr>
              <a:t>MASYARAKAT HUKUM ADAT DALAM PERUNDANG-UNDANGAN </a:t>
            </a:r>
            <a:br>
              <a:rPr lang="en-US" altLang="zh-CN" sz="2800" b="1">
                <a:solidFill>
                  <a:schemeClr val="bg1"/>
                </a:solidFill>
                <a:latin typeface="Adobe Caslon Pro Bold" pitchFamily="18" charset="0"/>
              </a:rPr>
            </a:br>
            <a:endParaRPr lang="en-US" altLang="zh-CN" sz="2800" b="1" dirty="0">
              <a:solidFill>
                <a:schemeClr val="bg1"/>
              </a:solidFill>
              <a:latin typeface="Adobe Caslon Pro Bol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229600" cy="6000750"/>
          </a:xfrm>
        </p:spPr>
        <p:txBody>
          <a:bodyPr/>
          <a:lstStyle/>
          <a:p>
            <a:pPr lvl="0">
              <a:buNone/>
            </a:pPr>
            <a:r>
              <a:rPr lang="en-US" sz="2400" dirty="0">
                <a:solidFill>
                  <a:schemeClr val="bg1"/>
                </a:solidFill>
              </a:rPr>
              <a:t>3. </a:t>
            </a:r>
            <a:r>
              <a:rPr lang="en-US" sz="2400" dirty="0" err="1">
                <a:solidFill>
                  <a:schemeClr val="bg1"/>
                </a:solidFill>
              </a:rPr>
              <a:t>Konvenan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Internasional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Sipil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Politik</a:t>
            </a:r>
            <a:r>
              <a:rPr lang="en-US" sz="2400" dirty="0">
                <a:solidFill>
                  <a:schemeClr val="bg1"/>
                </a:solidFill>
              </a:rPr>
              <a:t> (</a:t>
            </a:r>
            <a:r>
              <a:rPr lang="en-US" sz="2400" dirty="0" err="1">
                <a:solidFill>
                  <a:schemeClr val="bg1"/>
                </a:solidFill>
              </a:rPr>
              <a:t>Undang-Undang</a:t>
            </a:r>
            <a:r>
              <a:rPr lang="en-US" sz="2400" dirty="0">
                <a:solidFill>
                  <a:schemeClr val="bg1"/>
                </a:solidFill>
              </a:rPr>
              <a:t> No. 12 </a:t>
            </a:r>
            <a:r>
              <a:rPr lang="en-US" sz="2400" dirty="0" err="1">
                <a:solidFill>
                  <a:schemeClr val="bg1"/>
                </a:solidFill>
              </a:rPr>
              <a:t>Tahun</a:t>
            </a:r>
            <a:r>
              <a:rPr lang="en-US" sz="2400" dirty="0">
                <a:solidFill>
                  <a:schemeClr val="bg1"/>
                </a:solidFill>
              </a:rPr>
              <a:t> 2005)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Pasal</a:t>
            </a:r>
            <a:r>
              <a:rPr lang="en-US" sz="2400" dirty="0">
                <a:solidFill>
                  <a:schemeClr val="bg1"/>
                </a:solidFill>
              </a:rPr>
              <a:t> 1 </a:t>
            </a:r>
            <a:r>
              <a:rPr lang="en-US" sz="2400" dirty="0" err="1">
                <a:solidFill>
                  <a:schemeClr val="bg1"/>
                </a:solidFill>
              </a:rPr>
              <a:t>Ayat</a:t>
            </a:r>
            <a:r>
              <a:rPr lang="en-US" sz="2400" dirty="0">
                <a:solidFill>
                  <a:schemeClr val="bg1"/>
                </a:solidFill>
              </a:rPr>
              <a:t> (1) : </a:t>
            </a:r>
            <a:r>
              <a:rPr lang="en-US" sz="2400" dirty="0" err="1">
                <a:solidFill>
                  <a:schemeClr val="bg1"/>
                </a:solidFill>
              </a:rPr>
              <a:t>Semua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bangsa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mempunyai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menentukan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nasib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sendiri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Berdasarkan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tersebut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bebas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menentukan</a:t>
            </a:r>
            <a:r>
              <a:rPr lang="en-US" sz="2400" dirty="0">
                <a:solidFill>
                  <a:schemeClr val="bg1"/>
                </a:solidFill>
              </a:rPr>
              <a:t> status </a:t>
            </a:r>
            <a:r>
              <a:rPr lang="en-US" sz="2400" dirty="0" err="1">
                <a:solidFill>
                  <a:schemeClr val="bg1"/>
                </a:solidFill>
              </a:rPr>
              <a:t>politik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bebas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berupaya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mencapai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pembangunan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ekonomi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sosial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budayanya</a:t>
            </a:r>
            <a:r>
              <a:rPr lang="en-US" sz="2400" dirty="0">
                <a:solidFill>
                  <a:schemeClr val="bg1"/>
                </a:solidFill>
              </a:rPr>
              <a:t>. (2) </a:t>
            </a:r>
            <a:r>
              <a:rPr lang="en-US" sz="2400" dirty="0" err="1">
                <a:solidFill>
                  <a:schemeClr val="bg1"/>
                </a:solidFill>
              </a:rPr>
              <a:t>Semua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bangsa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demi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tujuan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sendiri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dapat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bebas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mengelola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kekayaan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sumber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tanpa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mengurangi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kewajiban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apapun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muncul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kerjasama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ekonomi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internasional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berdasarkan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prinsip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saling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menguntungkan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hukum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intenasional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apapun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tidak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dibenarkan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merampas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hak-hak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suatu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bangsa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sumber-sumber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penghidupannya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sendiri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228600"/>
            <a:ext cx="8458200" cy="6477000"/>
          </a:xfrm>
        </p:spPr>
        <p:txBody>
          <a:bodyPr/>
          <a:lstStyle/>
          <a:p>
            <a:r>
              <a:rPr lang="en-US" sz="2400" dirty="0" err="1">
                <a:solidFill>
                  <a:schemeClr val="bg1"/>
                </a:solidFill>
              </a:rPr>
              <a:t>Pasal</a:t>
            </a:r>
            <a:r>
              <a:rPr lang="en-US" sz="2400" dirty="0">
                <a:solidFill>
                  <a:schemeClr val="bg1"/>
                </a:solidFill>
              </a:rPr>
              <a:t> 26 : “</a:t>
            </a:r>
            <a:r>
              <a:rPr lang="en-US" sz="2400" dirty="0" err="1">
                <a:solidFill>
                  <a:schemeClr val="bg1"/>
                </a:solidFill>
              </a:rPr>
              <a:t>Semua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orang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berkedudukan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sama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depan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hukum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berhak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tanpa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diskriminasi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apapun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atas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perlindungan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hukum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sama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hukum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harus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melarang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diskriminasi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apapun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menjamin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perlindungan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sama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efektif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bagi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semua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orang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terhadap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diskriminasi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dasar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apapun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seperti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ras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warna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kulit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jenis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kelamin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bahasa</a:t>
            </a:r>
            <a:r>
              <a:rPr lang="en-US" sz="2400" dirty="0">
                <a:solidFill>
                  <a:schemeClr val="bg1"/>
                </a:solidFill>
              </a:rPr>
              <a:t>, agama, </a:t>
            </a:r>
            <a:r>
              <a:rPr lang="en-US" sz="2400" dirty="0" err="1">
                <a:solidFill>
                  <a:schemeClr val="bg1"/>
                </a:solidFill>
              </a:rPr>
              <a:t>politik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pendapat</a:t>
            </a:r>
            <a:r>
              <a:rPr lang="en-US" sz="2400" dirty="0">
                <a:solidFill>
                  <a:schemeClr val="bg1"/>
                </a:solidFill>
              </a:rPr>
              <a:t> lain, </a:t>
            </a:r>
            <a:r>
              <a:rPr lang="en-US" sz="2400" dirty="0" err="1">
                <a:solidFill>
                  <a:schemeClr val="bg1"/>
                </a:solidFill>
              </a:rPr>
              <a:t>asal-usul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kebangsaan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sosial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harta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benda</a:t>
            </a:r>
            <a:r>
              <a:rPr lang="en-US" sz="2400" dirty="0">
                <a:solidFill>
                  <a:schemeClr val="bg1"/>
                </a:solidFill>
              </a:rPr>
              <a:t>, status </a:t>
            </a:r>
            <a:r>
              <a:rPr lang="en-US" sz="2400" dirty="0" err="1">
                <a:solidFill>
                  <a:schemeClr val="bg1"/>
                </a:solidFill>
              </a:rPr>
              <a:t>kelahiran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status </a:t>
            </a:r>
            <a:r>
              <a:rPr lang="en-US" sz="2400" dirty="0" err="1">
                <a:solidFill>
                  <a:schemeClr val="bg1"/>
                </a:solidFill>
              </a:rPr>
              <a:t>lainnya</a:t>
            </a:r>
            <a:r>
              <a:rPr lang="en-US" sz="2400" dirty="0">
                <a:solidFill>
                  <a:schemeClr val="bg1"/>
                </a:solidFill>
              </a:rPr>
              <a:t>”.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Pasal</a:t>
            </a:r>
            <a:r>
              <a:rPr lang="en-US" sz="2400" dirty="0">
                <a:solidFill>
                  <a:schemeClr val="bg1"/>
                </a:solidFill>
              </a:rPr>
              <a:t> 27 : “ Di </a:t>
            </a:r>
            <a:r>
              <a:rPr lang="en-US" sz="2400" dirty="0" err="1">
                <a:solidFill>
                  <a:schemeClr val="bg1"/>
                </a:solidFill>
              </a:rPr>
              <a:t>negara-negara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dimana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terdapat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golongan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minoritas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berdasarkan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etnis</a:t>
            </a:r>
            <a:r>
              <a:rPr lang="en-US" sz="2400" dirty="0">
                <a:solidFill>
                  <a:schemeClr val="bg1"/>
                </a:solidFill>
              </a:rPr>
              <a:t>, agama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bahasa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orang-orang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tergabung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kelompok-kelompok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minoritas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tersebut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tidak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dapat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diingkari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haknya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komunitas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bersama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anggota</a:t>
            </a:r>
            <a:r>
              <a:rPr lang="en-US" sz="2400" dirty="0">
                <a:solidFill>
                  <a:schemeClr val="bg1"/>
                </a:solidFill>
              </a:rPr>
              <a:t> lain </a:t>
            </a:r>
            <a:r>
              <a:rPr lang="en-US" sz="2400" dirty="0" err="1">
                <a:solidFill>
                  <a:schemeClr val="bg1"/>
                </a:solidFill>
              </a:rPr>
              <a:t>dari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kelompok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menikmati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budaya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sendiri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menjalankan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mengamalkan</a:t>
            </a:r>
            <a:r>
              <a:rPr lang="en-US" sz="2400" dirty="0">
                <a:solidFill>
                  <a:schemeClr val="bg1"/>
                </a:solidFill>
              </a:rPr>
              <a:t> agama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sendiri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menggunakan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bahasa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sendiri</a:t>
            </a:r>
            <a:r>
              <a:rPr lang="en-US" sz="2400" dirty="0">
                <a:solidFill>
                  <a:schemeClr val="bg1"/>
                </a:solidFill>
              </a:rPr>
              <a:t>”.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609600"/>
            <a:ext cx="8458200" cy="5715000"/>
          </a:xfrm>
        </p:spPr>
        <p:txBody>
          <a:bodyPr/>
          <a:lstStyle/>
          <a:p>
            <a:pPr lvl="0">
              <a:buNone/>
            </a:pPr>
            <a:r>
              <a:rPr lang="en-US" sz="2400" dirty="0">
                <a:solidFill>
                  <a:schemeClr val="bg1"/>
                </a:solidFill>
              </a:rPr>
              <a:t>4. </a:t>
            </a:r>
            <a:r>
              <a:rPr lang="en-US" sz="2400" dirty="0" err="1">
                <a:solidFill>
                  <a:schemeClr val="bg1"/>
                </a:solidFill>
              </a:rPr>
              <a:t>Konvensi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Bangsa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Pribumi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Masyarakat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Adat</a:t>
            </a:r>
            <a:r>
              <a:rPr lang="en-US" sz="2400" dirty="0">
                <a:solidFill>
                  <a:schemeClr val="bg1"/>
                </a:solidFill>
              </a:rPr>
              <a:t> (</a:t>
            </a:r>
            <a:r>
              <a:rPr lang="en-US" sz="2400" i="1" dirty="0">
                <a:solidFill>
                  <a:schemeClr val="bg1"/>
                </a:solidFill>
              </a:rPr>
              <a:t>Indigenous and Tribal Peoples Convention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Pasal</a:t>
            </a:r>
            <a:r>
              <a:rPr lang="en-US" sz="2400" dirty="0">
                <a:solidFill>
                  <a:schemeClr val="bg1"/>
                </a:solidFill>
              </a:rPr>
              <a:t> 5 : “Negara </a:t>
            </a:r>
            <a:r>
              <a:rPr lang="en-US" sz="2400" dirty="0" err="1">
                <a:solidFill>
                  <a:schemeClr val="bg1"/>
                </a:solidFill>
              </a:rPr>
              <a:t>harus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menghargai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melindungi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nilai-nilai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sosial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budaya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religi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spiritual yang </a:t>
            </a:r>
            <a:r>
              <a:rPr lang="en-US" sz="2400" dirty="0" err="1">
                <a:solidFill>
                  <a:schemeClr val="bg1"/>
                </a:solidFill>
              </a:rPr>
              <a:t>dimiliki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oleh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bangsa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pribumi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masyarakat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adat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menghargai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integritas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institusi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praktek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nilai-nilai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bangsa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pribumi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masyarakat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adat</a:t>
            </a:r>
            <a:r>
              <a:rPr lang="en-US" sz="2400" dirty="0">
                <a:solidFill>
                  <a:schemeClr val="bg1"/>
                </a:solidFill>
              </a:rPr>
              <a:t>”.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Pasal</a:t>
            </a:r>
            <a:r>
              <a:rPr lang="en-US" sz="2400" dirty="0">
                <a:solidFill>
                  <a:schemeClr val="bg1"/>
                </a:solidFill>
              </a:rPr>
              <a:t> 13 : “</a:t>
            </a:r>
            <a:r>
              <a:rPr lang="en-US" sz="2400" dirty="0" err="1">
                <a:solidFill>
                  <a:schemeClr val="bg1"/>
                </a:solidFill>
              </a:rPr>
              <a:t>Mengharuskan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pemerintah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menghormati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pentingnya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budaya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nilai-nilai</a:t>
            </a:r>
            <a:r>
              <a:rPr lang="en-US" sz="2400" dirty="0">
                <a:solidFill>
                  <a:schemeClr val="bg1"/>
                </a:solidFill>
              </a:rPr>
              <a:t> spiritual </a:t>
            </a:r>
            <a:r>
              <a:rPr lang="en-US" sz="2400" dirty="0" err="1">
                <a:solidFill>
                  <a:schemeClr val="bg1"/>
                </a:solidFill>
              </a:rPr>
              <a:t>bangsa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pribumi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masyarakat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adat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hubungan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dengan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tanah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wilayah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tempat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tinggal</a:t>
            </a:r>
            <a:r>
              <a:rPr lang="en-US" sz="2400" dirty="0">
                <a:solidFill>
                  <a:schemeClr val="bg1"/>
                </a:solidFill>
              </a:rPr>
              <a:t>”.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609600"/>
            <a:ext cx="8458200" cy="5715000"/>
          </a:xfrm>
        </p:spPr>
        <p:txBody>
          <a:bodyPr/>
          <a:lstStyle/>
          <a:p>
            <a:pPr lvl="0">
              <a:buNone/>
            </a:pPr>
            <a:r>
              <a:rPr lang="en-US" sz="2400" dirty="0">
                <a:solidFill>
                  <a:schemeClr val="bg1"/>
                </a:solidFill>
              </a:rPr>
              <a:t>5. </a:t>
            </a:r>
            <a:r>
              <a:rPr lang="en-US" sz="2400" dirty="0" err="1">
                <a:solidFill>
                  <a:schemeClr val="bg1"/>
                </a:solidFill>
              </a:rPr>
              <a:t>Konvenan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Internasional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tentang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Penduduk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Asli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Penduduk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Suku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</a:t>
            </a:r>
            <a:r>
              <a:rPr lang="en-US" sz="2400" dirty="0">
                <a:solidFill>
                  <a:schemeClr val="bg1"/>
                </a:solidFill>
              </a:rPr>
              <a:t> Negara-Negara </a:t>
            </a:r>
            <a:r>
              <a:rPr lang="en-US" sz="2400" dirty="0" err="1">
                <a:solidFill>
                  <a:schemeClr val="bg1"/>
                </a:solidFill>
              </a:rPr>
              <a:t>Merdeka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Pasal</a:t>
            </a:r>
            <a:r>
              <a:rPr lang="en-US" sz="2400" dirty="0">
                <a:solidFill>
                  <a:schemeClr val="bg1"/>
                </a:solidFill>
              </a:rPr>
              <a:t> 14 </a:t>
            </a:r>
            <a:r>
              <a:rPr lang="en-US" sz="2400" dirty="0" err="1">
                <a:solidFill>
                  <a:schemeClr val="bg1"/>
                </a:solidFill>
              </a:rPr>
              <a:t>Ayat</a:t>
            </a:r>
            <a:r>
              <a:rPr lang="en-US" sz="2400" dirty="0">
                <a:solidFill>
                  <a:schemeClr val="bg1"/>
                </a:solidFill>
              </a:rPr>
              <a:t> (1) : “</a:t>
            </a:r>
            <a:r>
              <a:rPr lang="en-US" sz="2400" dirty="0" err="1">
                <a:solidFill>
                  <a:schemeClr val="bg1"/>
                </a:solidFill>
              </a:rPr>
              <a:t>Hak-hak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milik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pemilikan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penduduk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bersangkutan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tanah-tanah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secara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tradisional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tempati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harus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diakui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Sebagai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tambahan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langkah-langkah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harus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diambil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kasus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tepat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melindungi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penduduk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bersangkutan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menggunakan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tanah-tanah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tidak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eksklusif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ditempati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tetapi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tradisional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telah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memiliki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akses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mata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pencaharian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aktivitas-aktivitas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tradisional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Perhatian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khusus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harus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diberikan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pada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situasi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penduduk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berpindah-pindah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petani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berpindah-pindah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ini</a:t>
            </a:r>
            <a:r>
              <a:rPr lang="en-US" sz="2400" dirty="0">
                <a:solidFill>
                  <a:schemeClr val="bg1"/>
                </a:solidFill>
              </a:rPr>
              <a:t>”.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428625"/>
            <a:ext cx="8229600" cy="6000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Persyaratan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dan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Parameter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Kesatuan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Masyarakat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Hukum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Adat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(KMHA)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Berdasar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Putusan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MK RI No. 31/PUU-V/2007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tentang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Pengujian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UU No.  31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Tahun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2007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tentang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Pembentukan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Kota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tual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di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Provinsi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Maluku</a:t>
            </a:r>
          </a:p>
          <a:p>
            <a:pPr eaLnBrk="1" hangingPunct="1">
              <a:buFont typeface="Wingdings" pitchFamily="2" charset="2"/>
              <a:buNone/>
            </a:pPr>
            <a:endParaRPr lang="en-US" altLang="ko-KR" sz="2200" dirty="0">
              <a:latin typeface="Arial" pitchFamily="34" charset="0"/>
              <a:ea typeface="굴림" pitchFamily="34" charset="-127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ko-KR" sz="2200" dirty="0">
              <a:latin typeface="Arial" pitchFamily="34" charset="0"/>
              <a:ea typeface="굴림" pitchFamily="34" charset="-127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ko-KR" sz="2200" dirty="0">
              <a:latin typeface="Arial" pitchFamily="34" charset="0"/>
              <a:ea typeface="굴림" pitchFamily="34" charset="-127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75" y="2000250"/>
          <a:ext cx="8501122" cy="3935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0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364">
                <a:tc>
                  <a:txBody>
                    <a:bodyPr/>
                    <a:lstStyle/>
                    <a:p>
                      <a:r>
                        <a:rPr lang="en-US" dirty="0" err="1"/>
                        <a:t>Persyaratan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Parameter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329">
                <a:tc>
                  <a:txBody>
                    <a:bodyPr/>
                    <a:lstStyle/>
                    <a:p>
                      <a:r>
                        <a:rPr lang="en-US" dirty="0"/>
                        <a:t>1. </a:t>
                      </a:r>
                      <a:r>
                        <a:rPr lang="en-US" dirty="0" err="1"/>
                        <a:t>Masih</a:t>
                      </a:r>
                      <a:r>
                        <a:rPr lang="en-US" dirty="0"/>
                        <a:t>   </a:t>
                      </a:r>
                    </a:p>
                    <a:p>
                      <a:r>
                        <a:rPr lang="en-US" dirty="0"/>
                        <a:t>   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 err="1"/>
                        <a:t>Hidup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dirty="0" err="1"/>
                        <a:t>Adanya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masyarakat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yg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warganya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memiliki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perasaan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kelompok</a:t>
                      </a:r>
                      <a:r>
                        <a:rPr lang="en-US" baseline="0" dirty="0"/>
                        <a:t> (</a:t>
                      </a:r>
                      <a:r>
                        <a:rPr lang="en-US" baseline="0" dirty="0" err="1"/>
                        <a:t>ingroup</a:t>
                      </a:r>
                      <a:r>
                        <a:rPr lang="en-US" baseline="0" dirty="0"/>
                        <a:t> feeling)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baseline="0" dirty="0" err="1"/>
                        <a:t>Pranata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pemerintahan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adat</a:t>
                      </a:r>
                      <a:endParaRPr lang="en-US" baseline="0" dirty="0"/>
                    </a:p>
                    <a:p>
                      <a:pPr marL="342900" indent="-342900">
                        <a:buAutoNum type="alphaLcPeriod"/>
                      </a:pPr>
                      <a:r>
                        <a:rPr lang="en-US" baseline="0" dirty="0" err="1"/>
                        <a:t>Harta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kekayaan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benda-benda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adat</a:t>
                      </a:r>
                      <a:endParaRPr lang="en-US" baseline="0" dirty="0"/>
                    </a:p>
                    <a:p>
                      <a:pPr marL="342900" indent="-342900">
                        <a:buAutoNum type="alphaLcPeriod"/>
                      </a:pPr>
                      <a:r>
                        <a:rPr lang="en-US" baseline="0" dirty="0" err="1"/>
                        <a:t>Perangkat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norma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hukum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adat</a:t>
                      </a:r>
                      <a:endParaRPr lang="en-US" baseline="0" dirty="0"/>
                    </a:p>
                    <a:p>
                      <a:pPr marL="342900" indent="-342900">
                        <a:buAutoNum type="alphaLcPeriod"/>
                      </a:pPr>
                      <a:r>
                        <a:rPr lang="en-US" baseline="0" dirty="0"/>
                        <a:t>Wilayah </a:t>
                      </a:r>
                      <a:r>
                        <a:rPr lang="en-US" baseline="0" dirty="0" err="1"/>
                        <a:t>tertentu</a:t>
                      </a:r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329">
                <a:tc>
                  <a:txBody>
                    <a:bodyPr/>
                    <a:lstStyle/>
                    <a:p>
                      <a:r>
                        <a:rPr lang="en-US" dirty="0"/>
                        <a:t>2. </a:t>
                      </a:r>
                      <a:r>
                        <a:rPr lang="en-US" dirty="0" err="1"/>
                        <a:t>Sesuai</a:t>
                      </a:r>
                      <a:r>
                        <a:rPr lang="en-US" baseline="0" dirty="0"/>
                        <a:t>  </a:t>
                      </a:r>
                    </a:p>
                    <a:p>
                      <a:r>
                        <a:rPr lang="en-US" baseline="0" dirty="0"/>
                        <a:t>   </a:t>
                      </a:r>
                      <a:r>
                        <a:rPr lang="en-US" baseline="0" dirty="0" err="1"/>
                        <a:t>perkembangan</a:t>
                      </a:r>
                      <a:r>
                        <a:rPr lang="en-US" baseline="0" dirty="0"/>
                        <a:t> </a:t>
                      </a:r>
                    </a:p>
                    <a:p>
                      <a:r>
                        <a:rPr lang="en-US" baseline="0" dirty="0"/>
                        <a:t>   </a:t>
                      </a:r>
                      <a:r>
                        <a:rPr lang="en-US" baseline="0" dirty="0" err="1"/>
                        <a:t>masyarakat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dirty="0" err="1"/>
                        <a:t>Keberadaannya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diakui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berdasar</a:t>
                      </a:r>
                      <a:r>
                        <a:rPr lang="en-US" baseline="0" dirty="0"/>
                        <a:t> UU </a:t>
                      </a:r>
                      <a:r>
                        <a:rPr lang="en-US" baseline="0" dirty="0" err="1"/>
                        <a:t>yg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berlaku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sbg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pencerminan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perkembangan</a:t>
                      </a:r>
                      <a:r>
                        <a:rPr lang="en-US" baseline="0" dirty="0"/>
                        <a:t> nilai2 </a:t>
                      </a:r>
                      <a:r>
                        <a:rPr lang="en-US" baseline="0" dirty="0" err="1"/>
                        <a:t>yg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dianggap</a:t>
                      </a:r>
                      <a:r>
                        <a:rPr lang="en-US" baseline="0" dirty="0"/>
                        <a:t> ideal </a:t>
                      </a:r>
                      <a:r>
                        <a:rPr lang="en-US" baseline="0" dirty="0" err="1"/>
                        <a:t>dlm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masyrkt</a:t>
                      </a:r>
                      <a:r>
                        <a:rPr lang="en-US" baseline="0" dirty="0"/>
                        <a:t> (</a:t>
                      </a:r>
                      <a:r>
                        <a:rPr lang="en-US" baseline="0" dirty="0" err="1"/>
                        <a:t>baik</a:t>
                      </a:r>
                      <a:r>
                        <a:rPr lang="en-US" baseline="0" dirty="0"/>
                        <a:t> UU </a:t>
                      </a:r>
                      <a:r>
                        <a:rPr lang="en-US" baseline="0" dirty="0" err="1"/>
                        <a:t>umum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atau</a:t>
                      </a:r>
                      <a:r>
                        <a:rPr lang="en-US" baseline="0" dirty="0"/>
                        <a:t> UU </a:t>
                      </a:r>
                      <a:r>
                        <a:rPr lang="en-US" baseline="0" dirty="0" err="1"/>
                        <a:t>sektoral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perda</a:t>
                      </a:r>
                      <a:r>
                        <a:rPr lang="en-US" baseline="0" dirty="0"/>
                        <a:t>)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baseline="0" dirty="0" err="1"/>
                        <a:t>Substansi</a:t>
                      </a:r>
                      <a:r>
                        <a:rPr lang="en-US" baseline="0" dirty="0"/>
                        <a:t> hak2 </a:t>
                      </a:r>
                      <a:r>
                        <a:rPr lang="en-US" baseline="0" dirty="0" err="1"/>
                        <a:t>tradisional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diakui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dihormati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oleh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warga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kesatuan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masyrkt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ybs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maupun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masyrkt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yg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lebih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luas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tidak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bertentangan</a:t>
                      </a:r>
                      <a:r>
                        <a:rPr lang="en-US" baseline="0" dirty="0"/>
                        <a:t> dg HAM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428625"/>
            <a:ext cx="8229600" cy="6000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sz="2200">
                <a:latin typeface="Arial" pitchFamily="34" charset="0"/>
                <a:ea typeface="굴림" pitchFamily="34" charset="-127"/>
                <a:cs typeface="Arial" pitchFamily="34" charset="0"/>
              </a:rPr>
              <a:t>Persyaratan dan Parameter Kesatuan Masyarakat Hukum Adat (KMHA) Berdasar Putusan MK RI No. 31/PUU-V/2007 tentang Pengujian UU No.  31 Tahun 2007 tentang Pembentukan Kota tual di Provinsi Maluku</a:t>
            </a:r>
          </a:p>
          <a:p>
            <a:pPr eaLnBrk="1" hangingPunct="1">
              <a:buFont typeface="Wingdings" pitchFamily="2" charset="2"/>
              <a:buNone/>
            </a:pPr>
            <a:endParaRPr lang="en-US" altLang="ko-KR" sz="2200">
              <a:latin typeface="Arial" pitchFamily="34" charset="0"/>
              <a:ea typeface="굴림" pitchFamily="34" charset="-127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ko-KR" sz="2200">
              <a:latin typeface="Arial" pitchFamily="34" charset="0"/>
              <a:ea typeface="굴림" pitchFamily="34" charset="-127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50" y="1981201"/>
          <a:ext cx="8501122" cy="3463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0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5001">
                <a:tc>
                  <a:txBody>
                    <a:bodyPr/>
                    <a:lstStyle/>
                    <a:p>
                      <a:r>
                        <a:rPr lang="en-US" dirty="0" err="1"/>
                        <a:t>Persyaratan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Parameter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3798">
                <a:tc>
                  <a:txBody>
                    <a:bodyPr/>
                    <a:lstStyle/>
                    <a:p>
                      <a:r>
                        <a:rPr lang="en-US" dirty="0"/>
                        <a:t>3. </a:t>
                      </a:r>
                      <a:r>
                        <a:rPr lang="en-US" dirty="0" err="1"/>
                        <a:t>Sesuai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Prinsip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dirty="0"/>
                        <a:t>    NKRI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Bila</a:t>
                      </a:r>
                      <a:r>
                        <a:rPr lang="en-US" dirty="0"/>
                        <a:t> KMHA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mengganggu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eksistensi</a:t>
                      </a:r>
                      <a:r>
                        <a:rPr lang="en-US" dirty="0"/>
                        <a:t> NKRI </a:t>
                      </a:r>
                      <a:r>
                        <a:rPr lang="en-US" dirty="0" err="1"/>
                        <a:t>sbg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sebuah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kesatuan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politik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kesatuan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hukum</a:t>
                      </a:r>
                      <a:endParaRPr lang="en-US" dirty="0"/>
                    </a:p>
                    <a:p>
                      <a:pPr marL="342900" indent="-342900">
                        <a:buAutoNum type="alphaLcPeriod"/>
                      </a:pP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mengancam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kedaulatan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integritas</a:t>
                      </a:r>
                      <a:r>
                        <a:rPr lang="en-US" dirty="0"/>
                        <a:t> NKRI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dirty="0" err="1"/>
                        <a:t>Substansi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norma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sesuai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bertentangan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dengan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peraturan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perUUan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4483">
                <a:tc>
                  <a:txBody>
                    <a:bodyPr/>
                    <a:lstStyle/>
                    <a:p>
                      <a:r>
                        <a:rPr lang="en-US" dirty="0"/>
                        <a:t>4. </a:t>
                      </a:r>
                      <a:r>
                        <a:rPr lang="en-US" dirty="0" err="1"/>
                        <a:t>Diatur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dlm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dirty="0"/>
                        <a:t>    UU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Pengaturan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berdasarkan</a:t>
                      </a:r>
                      <a:r>
                        <a:rPr lang="en-US" baseline="0" dirty="0"/>
                        <a:t> UU , </a:t>
                      </a:r>
                      <a:r>
                        <a:rPr lang="en-US" baseline="0" dirty="0" err="1"/>
                        <a:t>baik</a:t>
                      </a:r>
                      <a:r>
                        <a:rPr lang="en-US" baseline="0" dirty="0"/>
                        <a:t> UU </a:t>
                      </a:r>
                      <a:r>
                        <a:rPr lang="en-US" baseline="0" dirty="0" err="1"/>
                        <a:t>yg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bersifat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umum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maupun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sektoral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maupun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dalam</a:t>
                      </a:r>
                      <a:r>
                        <a:rPr lang="en-US" baseline="0" dirty="0"/>
                        <a:t> PERDA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428625"/>
            <a:ext cx="8229600" cy="6000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sz="2200">
                <a:latin typeface="Arial" pitchFamily="34" charset="0"/>
                <a:ea typeface="굴림" pitchFamily="34" charset="-127"/>
                <a:cs typeface="Arial" pitchFamily="34" charset="0"/>
              </a:rPr>
              <a:t>Persyaratan dan Parameter Kesatuan Masyarakat Hukum Adat Berdasar UU No. 18 Tahun 2004 tentang Perkebunan</a:t>
            </a:r>
          </a:p>
          <a:p>
            <a:pPr eaLnBrk="1" hangingPunct="1">
              <a:buFont typeface="Wingdings" pitchFamily="2" charset="2"/>
              <a:buNone/>
            </a:pPr>
            <a:endParaRPr lang="en-US" altLang="ko-KR" sz="2200">
              <a:latin typeface="Arial" pitchFamily="34" charset="0"/>
              <a:ea typeface="굴림" pitchFamily="34" charset="-127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ko-KR" sz="2200">
              <a:latin typeface="Arial" pitchFamily="34" charset="0"/>
              <a:ea typeface="굴림" pitchFamily="34" charset="-127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50" y="1357313"/>
          <a:ext cx="8501122" cy="2197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364">
                <a:tc>
                  <a:txBody>
                    <a:bodyPr/>
                    <a:lstStyle/>
                    <a:p>
                      <a:r>
                        <a:rPr lang="en-US" dirty="0" err="1"/>
                        <a:t>Persyaratan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Parameter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329">
                <a:tc>
                  <a:txBody>
                    <a:bodyPr/>
                    <a:lstStyle/>
                    <a:p>
                      <a:r>
                        <a:rPr lang="en-US" dirty="0"/>
                        <a:t>MENURUT</a:t>
                      </a:r>
                      <a:r>
                        <a:rPr lang="en-US" baseline="0" dirty="0"/>
                        <a:t> KENYATAANNYA MASIH 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baseline="0" dirty="0" err="1"/>
                        <a:t>Masyarakat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msh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dlm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bentuk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paguyuban</a:t>
                      </a:r>
                      <a:r>
                        <a:rPr lang="en-US" baseline="0" dirty="0"/>
                        <a:t> 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baseline="0" dirty="0" err="1"/>
                        <a:t>Kelembagaan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dlm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bentuk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perangkat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penguasa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adat</a:t>
                      </a:r>
                      <a:endParaRPr lang="en-US" baseline="0" dirty="0"/>
                    </a:p>
                    <a:p>
                      <a:pPr marL="342900" indent="-342900">
                        <a:buAutoNum type="alphaLcPeriod"/>
                      </a:pPr>
                      <a:r>
                        <a:rPr lang="en-US" baseline="0" dirty="0"/>
                        <a:t>Wilayah </a:t>
                      </a:r>
                      <a:r>
                        <a:rPr lang="en-US" baseline="0" dirty="0" err="1"/>
                        <a:t>hukum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adat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yg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jelas</a:t>
                      </a:r>
                      <a:endParaRPr lang="en-US" baseline="0" dirty="0"/>
                    </a:p>
                    <a:p>
                      <a:pPr marL="342900" indent="-342900">
                        <a:buAutoNum type="alphaLcPeriod"/>
                      </a:pPr>
                      <a:r>
                        <a:rPr lang="en-US" baseline="0" dirty="0" err="1"/>
                        <a:t>Pranata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perangkat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hukum</a:t>
                      </a:r>
                      <a:r>
                        <a:rPr lang="en-US" baseline="0" dirty="0"/>
                        <a:t> (</a:t>
                      </a:r>
                      <a:r>
                        <a:rPr lang="en-US" baseline="0" dirty="0" err="1"/>
                        <a:t>peradilan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adat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yg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msh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ditaati</a:t>
                      </a:r>
                      <a:r>
                        <a:rPr lang="en-US" baseline="0" dirty="0"/>
                        <a:t>)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baseline="0" dirty="0" err="1"/>
                        <a:t>Pengukuhan</a:t>
                      </a:r>
                      <a:r>
                        <a:rPr lang="en-US" baseline="0" dirty="0"/>
                        <a:t> dg </a:t>
                      </a:r>
                      <a:r>
                        <a:rPr lang="en-US" baseline="0" dirty="0" err="1"/>
                        <a:t>peraturan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daerah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428625"/>
            <a:ext cx="8229600" cy="6000750"/>
          </a:xfrm>
        </p:spPr>
        <p:txBody>
          <a:bodyPr/>
          <a:lstStyle/>
          <a:p>
            <a:pPr lvl="1" eaLnBrk="1" hangingPunct="1">
              <a:buFont typeface="Wingdings 2" pitchFamily="18" charset="2"/>
              <a:buNone/>
            </a:pP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 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Jd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, </a:t>
            </a:r>
            <a:r>
              <a:rPr lang="en-US" altLang="ko-KR" sz="2200" dirty="0" err="1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Bagaimana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b="1" dirty="0" err="1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kedudukan</a:t>
            </a:r>
            <a:r>
              <a:rPr lang="en-US" altLang="ko-KR" sz="2200" b="1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b="1" dirty="0" err="1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Hukum</a:t>
            </a:r>
            <a:r>
              <a:rPr lang="en-US" altLang="ko-KR" sz="2200" b="1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b="1" dirty="0" err="1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Adat</a:t>
            </a:r>
            <a:r>
              <a:rPr lang="en-US" altLang="ko-KR" sz="2200" b="1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b="1" dirty="0" err="1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dan</a:t>
            </a:r>
            <a:r>
              <a:rPr lang="en-US" altLang="ko-KR" sz="2200" b="1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MHA </a:t>
            </a:r>
            <a:r>
              <a:rPr lang="en-US" altLang="ko-KR" sz="2200" b="1" dirty="0" err="1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dlm</a:t>
            </a:r>
            <a:r>
              <a:rPr lang="en-US" altLang="ko-KR" sz="2200" b="1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UUD 1945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setelah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amandemen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??? </a:t>
            </a:r>
            <a:r>
              <a:rPr lang="en-US" altLang="ko-KR" sz="2200" dirty="0" err="1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Apakah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semakin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b="1" dirty="0" err="1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kuat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??? </a:t>
            </a:r>
            <a:r>
              <a:rPr lang="en-US" altLang="ko-KR" sz="2200" dirty="0" err="1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Atau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semakin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b="1" dirty="0" err="1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lemah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???</a:t>
            </a:r>
          </a:p>
          <a:p>
            <a:pPr eaLnBrk="1" hangingPunct="1">
              <a:buFont typeface="Wingdings" pitchFamily="2" charset="2"/>
              <a:buNone/>
            </a:pPr>
            <a:endParaRPr lang="en-US" altLang="ko-KR" sz="2200" dirty="0">
              <a:latin typeface="Arial" pitchFamily="34" charset="0"/>
              <a:ea typeface="굴림" pitchFamily="34" charset="-127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	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Marginalisasi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thd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eksistensi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MHA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mjd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sah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,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trmasuk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proses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dan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mekanisme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penghapusannya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pun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sah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dan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legal,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krn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negara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melihat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MHA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terbatas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pd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lembaga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adat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,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adat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istiadat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dan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hukum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adat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,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dapat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dikatakan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keberadaan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MHA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yg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menumpang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dlm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wilayah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negara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,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shg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negara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berwenang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membatasi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/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menghapuskan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MHA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dlm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rangka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pelaksanaan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thd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hak-hak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adat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tradisionalnya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                                    </a:t>
            </a:r>
            <a:r>
              <a:rPr lang="en-US" altLang="ko-KR" sz="2200" dirty="0" err="1">
                <a:latin typeface="Arial" pitchFamily="34" charset="0"/>
                <a:ea typeface="굴림" pitchFamily="34" charset="-127"/>
                <a:cs typeface="Arial" pitchFamily="34" charset="0"/>
              </a:rPr>
              <a:t>Lalu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BAGAIMANA SOLUSINYA</a:t>
            </a: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??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200" dirty="0">
                <a:latin typeface="Arial" pitchFamily="34" charset="0"/>
                <a:ea typeface="굴림" pitchFamily="34" charset="-127"/>
                <a:cs typeface="Arial" pitchFamily="34" charset="0"/>
              </a:rPr>
              <a:t>                                    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Perlukah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merubah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redaksional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ketentuan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			  </a:t>
            </a:r>
            <a:r>
              <a:rPr lang="en-US" altLang="ko-KR" sz="2200" dirty="0" err="1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dalam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</a:t>
            </a:r>
            <a:r>
              <a:rPr lang="en-US" altLang="ko-KR" sz="2200" dirty="0" err="1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Pasal-Pasal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 UUD 1945 </a:t>
            </a:r>
            <a:r>
              <a:rPr lang="en-US" altLang="ko-KR" sz="2200" dirty="0" err="1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tsb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??</a:t>
            </a:r>
          </a:p>
          <a:p>
            <a:pPr eaLnBrk="1" hangingPunct="1">
              <a:buFont typeface="Wingdings" pitchFamily="2" charset="2"/>
              <a:buNone/>
            </a:pPr>
            <a:endParaRPr lang="en-US" altLang="ko-KR" sz="2200" dirty="0">
              <a:latin typeface="Arial" pitchFamily="34" charset="0"/>
              <a:ea typeface="굴림" pitchFamily="34" charset="-127"/>
              <a:cs typeface="Arial" pitchFamily="34" charset="0"/>
            </a:endParaRPr>
          </a:p>
        </p:txBody>
      </p:sp>
      <p:pic>
        <p:nvPicPr>
          <p:cNvPr id="31747" name="Picture 8" descr="penguin_waiter_with_tray_sm_wh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4429125"/>
            <a:ext cx="25717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229600" cy="4953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400" dirty="0">
                <a:solidFill>
                  <a:schemeClr val="bg1"/>
                </a:solidFill>
              </a:rPr>
              <a:t>   </a:t>
            </a:r>
            <a:r>
              <a:rPr lang="en-US" sz="2400" dirty="0" err="1">
                <a:solidFill>
                  <a:schemeClr val="bg1"/>
                </a:solidFill>
              </a:rPr>
              <a:t>Pengakuan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terhadap</a:t>
            </a:r>
            <a:r>
              <a:rPr lang="en-US" sz="2400" dirty="0">
                <a:solidFill>
                  <a:schemeClr val="bg1"/>
                </a:solidFill>
              </a:rPr>
              <a:t> MHA </a:t>
            </a:r>
            <a:r>
              <a:rPr lang="en-US" sz="2400" dirty="0" err="1">
                <a:solidFill>
                  <a:schemeClr val="bg1"/>
                </a:solidFill>
              </a:rPr>
              <a:t>mengandung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konsekuensi</a:t>
            </a:r>
            <a:r>
              <a:rPr lang="en-US" sz="2400" dirty="0">
                <a:solidFill>
                  <a:schemeClr val="bg1"/>
                </a:solidFill>
              </a:rPr>
              <a:t>  (</a:t>
            </a:r>
            <a:r>
              <a:rPr lang="en-US" sz="2400" dirty="0" err="1">
                <a:solidFill>
                  <a:schemeClr val="bg1"/>
                </a:solidFill>
              </a:rPr>
              <a:t>Moh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Mahfud</a:t>
            </a:r>
            <a:r>
              <a:rPr lang="en-US" sz="2400" dirty="0">
                <a:solidFill>
                  <a:schemeClr val="bg1"/>
                </a:solidFill>
              </a:rPr>
              <a:t> MD) </a:t>
            </a:r>
            <a:r>
              <a:rPr lang="en-US" sz="2400" dirty="0" err="1">
                <a:solidFill>
                  <a:schemeClr val="bg1"/>
                </a:solidFill>
              </a:rPr>
              <a:t>hlm</a:t>
            </a:r>
            <a:r>
              <a:rPr lang="en-US" sz="2400" dirty="0">
                <a:solidFill>
                  <a:schemeClr val="bg1"/>
                </a:solidFill>
              </a:rPr>
              <a:t> 72 :</a:t>
            </a:r>
          </a:p>
          <a:p>
            <a:pPr lvl="0">
              <a:buNone/>
            </a:pPr>
            <a:endParaRPr lang="en-US" altLang="ko-KR" dirty="0">
              <a:solidFill>
                <a:schemeClr val="bg1"/>
              </a:solidFill>
              <a:latin typeface="Verdana" pitchFamily="34" charset="0"/>
              <a:ea typeface="굴림" pitchFamily="34" charset="-127"/>
            </a:endParaRPr>
          </a:p>
          <a:p>
            <a:pPr marL="342900" lvl="0" indent="-342900">
              <a:buAutoNum type="arabicPeriod"/>
            </a:pP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Kesatuan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masyarakat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diakui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sbg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kesatuan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masyarakat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hukum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,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dpt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bertindak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sbg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subyek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hukum</a:t>
            </a:r>
            <a:endParaRPr lang="en-US" altLang="ko-KR" sz="1800" dirty="0">
              <a:solidFill>
                <a:schemeClr val="bg1"/>
              </a:solidFill>
              <a:latin typeface="Verdana" pitchFamily="34" charset="0"/>
              <a:ea typeface="굴림" pitchFamily="34" charset="-127"/>
            </a:endParaRPr>
          </a:p>
          <a:p>
            <a:pPr marL="342900" lvl="0" indent="-342900">
              <a:buAutoNum type="arabicPeriod"/>
            </a:pP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Thd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kesatuan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MHA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dapat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dilekatkan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hak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dan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kewajiban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,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serta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dapat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melakukan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tindakan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hukum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sbg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kesatuan</a:t>
            </a:r>
            <a:endParaRPr lang="en-US" altLang="ko-KR" sz="1800" dirty="0">
              <a:solidFill>
                <a:schemeClr val="bg1"/>
              </a:solidFill>
              <a:latin typeface="Verdana" pitchFamily="34" charset="0"/>
              <a:ea typeface="굴림" pitchFamily="34" charset="-127"/>
            </a:endParaRPr>
          </a:p>
          <a:p>
            <a:pPr marL="342900" lvl="0" indent="-342900">
              <a:buAutoNum type="arabicPeriod"/>
            </a:pP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Negara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mengakui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sistem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hukum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yg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membentuk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kesatuan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masyarakat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hukum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tsb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(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diakuinya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eksistensi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hukum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adat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),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sbg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bagian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dari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sistem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hukum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nasional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yg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harus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dibina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dan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ditegakkan</a:t>
            </a:r>
            <a:endParaRPr lang="en-US" altLang="ko-KR" sz="1800" dirty="0">
              <a:solidFill>
                <a:schemeClr val="bg1"/>
              </a:solidFill>
              <a:latin typeface="Verdana" pitchFamily="34" charset="0"/>
              <a:ea typeface="굴림" pitchFamily="34" charset="-127"/>
            </a:endParaRPr>
          </a:p>
          <a:p>
            <a:pPr marL="342900" lvl="0" indent="-342900">
              <a:buAutoNum type="arabicPeriod"/>
            </a:pP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Pengakuan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thd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struktur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dan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tata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pemerintahan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yg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dibentuk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berdasarkan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norma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hukum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tata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negara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adat</a:t>
            </a:r>
            <a:r>
              <a:rPr lang="en-US" altLang="ko-KR" sz="18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18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setempat</a:t>
            </a:r>
            <a:endParaRPr lang="en-US" altLang="ko-KR" sz="1800" dirty="0">
              <a:solidFill>
                <a:schemeClr val="bg1"/>
              </a:solidFill>
              <a:latin typeface="Verdana" pitchFamily="34" charset="0"/>
              <a:ea typeface="굴림" pitchFamily="34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altLang="ko-KR" sz="2400" b="1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BEBERAPA PENGATURAN LAIN MENGENAI EKSISTENSI INDIGENOUS PEOPLES (MHA)</a:t>
            </a:r>
          </a:p>
          <a:p>
            <a:pPr lvl="1">
              <a:buNone/>
            </a:pPr>
            <a:endParaRPr lang="en-US" altLang="ko-KR" sz="1600" dirty="0">
              <a:solidFill>
                <a:schemeClr val="bg1"/>
              </a:solidFill>
              <a:latin typeface="Verdana" pitchFamily="34" charset="0"/>
              <a:ea typeface="굴림" pitchFamily="34" charset="-127"/>
            </a:endParaRPr>
          </a:p>
          <a:p>
            <a:pPr lvl="0">
              <a:buNone/>
            </a:pPr>
            <a:r>
              <a:rPr lang="en-US" sz="2400" dirty="0">
                <a:solidFill>
                  <a:schemeClr val="bg1"/>
                </a:solidFill>
              </a:rPr>
              <a:t>1.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Deklarasi</a:t>
            </a:r>
            <a:r>
              <a:rPr lang="en-US" sz="2400" dirty="0">
                <a:solidFill>
                  <a:schemeClr val="bg1"/>
                </a:solidFill>
              </a:rPr>
              <a:t> PBB </a:t>
            </a:r>
            <a:r>
              <a:rPr lang="en-US" sz="2400" dirty="0" err="1">
                <a:solidFill>
                  <a:schemeClr val="bg1"/>
                </a:solidFill>
              </a:rPr>
              <a:t>tentang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Orang-Orang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termasuk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Bangsa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Suku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Bangsa</a:t>
            </a:r>
            <a:r>
              <a:rPr lang="en-US" sz="2400" dirty="0">
                <a:solidFill>
                  <a:schemeClr val="bg1"/>
                </a:solidFill>
              </a:rPr>
              <a:t>, Agama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Bahasa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Minoritas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Pasal</a:t>
            </a:r>
            <a:r>
              <a:rPr lang="en-US" sz="2400" dirty="0">
                <a:solidFill>
                  <a:schemeClr val="bg1"/>
                </a:solidFill>
              </a:rPr>
              <a:t> 1 </a:t>
            </a:r>
            <a:r>
              <a:rPr lang="en-US" sz="2400" dirty="0" err="1">
                <a:solidFill>
                  <a:schemeClr val="bg1"/>
                </a:solidFill>
              </a:rPr>
              <a:t>tentang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Perlindungan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oleh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negara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eksistensi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identitas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kebangsaan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suku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bangsa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budaya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bahasa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Pasal</a:t>
            </a:r>
            <a:r>
              <a:rPr lang="en-US" sz="2400" dirty="0">
                <a:solidFill>
                  <a:schemeClr val="bg1"/>
                </a:solidFill>
              </a:rPr>
              <a:t> 2 </a:t>
            </a:r>
            <a:r>
              <a:rPr lang="en-US" sz="2400" dirty="0" err="1">
                <a:solidFill>
                  <a:schemeClr val="bg1"/>
                </a:solidFill>
              </a:rPr>
              <a:t>Ayat</a:t>
            </a:r>
            <a:r>
              <a:rPr lang="en-US" sz="2400" dirty="0">
                <a:solidFill>
                  <a:schemeClr val="bg1"/>
                </a:solidFill>
              </a:rPr>
              <a:t> (1) </a:t>
            </a:r>
            <a:r>
              <a:rPr lang="en-US" sz="2400" dirty="0" err="1">
                <a:solidFill>
                  <a:schemeClr val="bg1"/>
                </a:solidFill>
              </a:rPr>
              <a:t>tentang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menikmati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kebudayaan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hak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menganut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menjalankan</a:t>
            </a:r>
            <a:r>
              <a:rPr lang="en-US" sz="2400" dirty="0">
                <a:solidFill>
                  <a:schemeClr val="bg1"/>
                </a:solidFill>
              </a:rPr>
              <a:t> agama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menggunakan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bahasa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sendiri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baik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kelompok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maupun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masyarakat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Pasal</a:t>
            </a:r>
            <a:r>
              <a:rPr lang="en-US" sz="2400" dirty="0">
                <a:solidFill>
                  <a:schemeClr val="bg1"/>
                </a:solidFill>
              </a:rPr>
              <a:t> 2 </a:t>
            </a:r>
            <a:r>
              <a:rPr lang="en-US" sz="2400" dirty="0" err="1">
                <a:solidFill>
                  <a:schemeClr val="bg1"/>
                </a:solidFill>
              </a:rPr>
              <a:t>Ayat</a:t>
            </a:r>
            <a:r>
              <a:rPr lang="en-US" sz="2400" dirty="0">
                <a:solidFill>
                  <a:schemeClr val="bg1"/>
                </a:solidFill>
              </a:rPr>
              <a:t> (2) </a:t>
            </a:r>
            <a:r>
              <a:rPr lang="en-US" sz="2400" dirty="0" err="1">
                <a:solidFill>
                  <a:schemeClr val="bg1"/>
                </a:solidFill>
              </a:rPr>
              <a:t>tentang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berpartisipasi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kehidupan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budaya</a:t>
            </a:r>
            <a:r>
              <a:rPr lang="en-US" sz="2400" dirty="0">
                <a:solidFill>
                  <a:schemeClr val="bg1"/>
                </a:solidFill>
              </a:rPr>
              <a:t>, agama, </a:t>
            </a:r>
            <a:r>
              <a:rPr lang="en-US" sz="2400" dirty="0" err="1">
                <a:solidFill>
                  <a:schemeClr val="bg1"/>
                </a:solidFill>
              </a:rPr>
              <a:t>sosial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ekonomi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publik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229600" cy="6000750"/>
          </a:xfrm>
        </p:spPr>
        <p:txBody>
          <a:bodyPr/>
          <a:lstStyle/>
          <a:p>
            <a:r>
              <a:rPr lang="en-US" sz="2400" dirty="0" err="1">
                <a:solidFill>
                  <a:schemeClr val="bg1"/>
                </a:solidFill>
              </a:rPr>
              <a:t>Pasal</a:t>
            </a:r>
            <a:r>
              <a:rPr lang="en-US" sz="2400" dirty="0">
                <a:solidFill>
                  <a:schemeClr val="bg1"/>
                </a:solidFill>
              </a:rPr>
              <a:t> 2 </a:t>
            </a:r>
            <a:r>
              <a:rPr lang="en-US" sz="2400" dirty="0" err="1">
                <a:solidFill>
                  <a:schemeClr val="bg1"/>
                </a:solidFill>
              </a:rPr>
              <a:t>Ayat</a:t>
            </a:r>
            <a:r>
              <a:rPr lang="en-US" sz="2400" dirty="0">
                <a:solidFill>
                  <a:schemeClr val="bg1"/>
                </a:solidFill>
              </a:rPr>
              <a:t> (3) </a:t>
            </a:r>
            <a:r>
              <a:rPr lang="en-US" sz="2400" dirty="0" err="1">
                <a:solidFill>
                  <a:schemeClr val="bg1"/>
                </a:solidFill>
              </a:rPr>
              <a:t>tentang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turut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serta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keputusan-keputusan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mempengaruhi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tingkat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nasional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regional.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Pasal</a:t>
            </a:r>
            <a:r>
              <a:rPr lang="en-US" sz="2400" dirty="0">
                <a:solidFill>
                  <a:schemeClr val="bg1"/>
                </a:solidFill>
              </a:rPr>
              <a:t> 2 </a:t>
            </a:r>
            <a:r>
              <a:rPr lang="en-US" sz="2400" dirty="0" err="1">
                <a:solidFill>
                  <a:schemeClr val="bg1"/>
                </a:solidFill>
              </a:rPr>
              <a:t>Ayat</a:t>
            </a:r>
            <a:r>
              <a:rPr lang="en-US" sz="2400" dirty="0">
                <a:solidFill>
                  <a:schemeClr val="bg1"/>
                </a:solidFill>
              </a:rPr>
              <a:t> (5) </a:t>
            </a:r>
            <a:r>
              <a:rPr lang="en-US" sz="2400" dirty="0" err="1">
                <a:solidFill>
                  <a:schemeClr val="bg1"/>
                </a:solidFill>
              </a:rPr>
              <a:t>tentang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mengadakan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mempertahankan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hubungan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damai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dengan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anggota-anggota</a:t>
            </a:r>
            <a:r>
              <a:rPr lang="en-US" sz="2400" dirty="0">
                <a:solidFill>
                  <a:schemeClr val="bg1"/>
                </a:solidFill>
              </a:rPr>
              <a:t> lain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kelompok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dengan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orang-orang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termasuk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kelompok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minoritas</a:t>
            </a:r>
            <a:r>
              <a:rPr lang="en-US" sz="2400" dirty="0">
                <a:solidFill>
                  <a:schemeClr val="bg1"/>
                </a:solidFill>
              </a:rPr>
              <a:t> lain, </a:t>
            </a:r>
            <a:r>
              <a:rPr lang="en-US" sz="2400" dirty="0" err="1">
                <a:solidFill>
                  <a:schemeClr val="bg1"/>
                </a:solidFill>
              </a:rPr>
              <a:t>baik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wilayah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negara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sendiri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maupun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melampaui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batas-batas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negara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Pasal</a:t>
            </a:r>
            <a:r>
              <a:rPr lang="en-US" sz="2400" dirty="0">
                <a:solidFill>
                  <a:schemeClr val="bg1"/>
                </a:solidFill>
              </a:rPr>
              <a:t> 3 </a:t>
            </a:r>
            <a:r>
              <a:rPr lang="en-US" sz="2400" dirty="0" err="1">
                <a:solidFill>
                  <a:schemeClr val="bg1"/>
                </a:solidFill>
              </a:rPr>
              <a:t>tentang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kebebasan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melaksanakan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tanpa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diskriminasi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baik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individu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maupun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masyarakat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dengan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anggota-anggota</a:t>
            </a:r>
            <a:r>
              <a:rPr lang="en-US" sz="2400" dirty="0">
                <a:solidFill>
                  <a:schemeClr val="bg1"/>
                </a:solidFill>
              </a:rPr>
              <a:t> lain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kelompok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altLang="ko-KR" sz="2400" dirty="0">
              <a:solidFill>
                <a:schemeClr val="bg1"/>
              </a:solidFill>
              <a:latin typeface="Verdana" pitchFamily="34" charset="0"/>
              <a:ea typeface="굴림" pitchFamily="34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229600" cy="6000750"/>
          </a:xfrm>
        </p:spPr>
        <p:txBody>
          <a:bodyPr/>
          <a:lstStyle/>
          <a:p>
            <a:pPr lvl="0">
              <a:buNone/>
            </a:pPr>
            <a:r>
              <a:rPr lang="en-US" sz="2400" dirty="0">
                <a:solidFill>
                  <a:schemeClr val="bg1"/>
                </a:solidFill>
              </a:rPr>
              <a:t>2. </a:t>
            </a:r>
            <a:r>
              <a:rPr lang="en-US" sz="2400" dirty="0" err="1">
                <a:solidFill>
                  <a:schemeClr val="bg1"/>
                </a:solidFill>
              </a:rPr>
              <a:t>Konvenan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Internasional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tentang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Ekonomi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Sosial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Budaya</a:t>
            </a:r>
            <a:r>
              <a:rPr lang="en-US" sz="2400" dirty="0">
                <a:solidFill>
                  <a:schemeClr val="bg1"/>
                </a:solidFill>
              </a:rPr>
              <a:t> (</a:t>
            </a:r>
            <a:r>
              <a:rPr lang="en-US" sz="2400" dirty="0" err="1">
                <a:solidFill>
                  <a:schemeClr val="bg1"/>
                </a:solidFill>
              </a:rPr>
              <a:t>Undang-Undang</a:t>
            </a:r>
            <a:r>
              <a:rPr lang="en-US" sz="2400" dirty="0">
                <a:solidFill>
                  <a:schemeClr val="bg1"/>
                </a:solidFill>
              </a:rPr>
              <a:t> No. 11 </a:t>
            </a:r>
            <a:r>
              <a:rPr lang="en-US" sz="2400" dirty="0" err="1">
                <a:solidFill>
                  <a:schemeClr val="bg1"/>
                </a:solidFill>
              </a:rPr>
              <a:t>Tahun</a:t>
            </a:r>
            <a:r>
              <a:rPr lang="en-US" sz="2400" dirty="0">
                <a:solidFill>
                  <a:schemeClr val="bg1"/>
                </a:solidFill>
              </a:rPr>
              <a:t> 2005)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Pasal</a:t>
            </a:r>
            <a:r>
              <a:rPr lang="en-US" sz="2400" dirty="0">
                <a:solidFill>
                  <a:schemeClr val="bg1"/>
                </a:solidFill>
              </a:rPr>
              <a:t> 1 </a:t>
            </a:r>
            <a:r>
              <a:rPr lang="en-US" sz="2400" dirty="0" err="1">
                <a:solidFill>
                  <a:schemeClr val="bg1"/>
                </a:solidFill>
              </a:rPr>
              <a:t>Ayat</a:t>
            </a:r>
            <a:r>
              <a:rPr lang="en-US" sz="2400" dirty="0">
                <a:solidFill>
                  <a:schemeClr val="bg1"/>
                </a:solidFill>
              </a:rPr>
              <a:t> (1) : </a:t>
            </a:r>
            <a:r>
              <a:rPr lang="en-US" sz="2400" dirty="0" err="1">
                <a:solidFill>
                  <a:schemeClr val="bg1"/>
                </a:solidFill>
              </a:rPr>
              <a:t>Semua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bangsa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mempunyai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menentukan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nasib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sendiri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Berdasarkan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tersebut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bebas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menentukan</a:t>
            </a:r>
            <a:r>
              <a:rPr lang="en-US" sz="2400" dirty="0">
                <a:solidFill>
                  <a:schemeClr val="bg1"/>
                </a:solidFill>
              </a:rPr>
              <a:t> status </a:t>
            </a:r>
            <a:r>
              <a:rPr lang="en-US" sz="2400" dirty="0" err="1">
                <a:solidFill>
                  <a:schemeClr val="bg1"/>
                </a:solidFill>
              </a:rPr>
              <a:t>politik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bebas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berupaya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mencapai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pembangunan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ekonomi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sosial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budayanya</a:t>
            </a:r>
            <a:r>
              <a:rPr lang="en-US" sz="2400" dirty="0">
                <a:solidFill>
                  <a:schemeClr val="bg1"/>
                </a:solidFill>
              </a:rPr>
              <a:t>. (2) </a:t>
            </a:r>
            <a:r>
              <a:rPr lang="en-US" sz="2400" dirty="0" err="1">
                <a:solidFill>
                  <a:schemeClr val="bg1"/>
                </a:solidFill>
              </a:rPr>
              <a:t>Semua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bangsa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demi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tujuan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sendiri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dapat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bebas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mengelola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kekayaan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sumber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tanpa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mengurangi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kewajiban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apapun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muncul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kerjasama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ekonomi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internasional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berdasarkan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prinsip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saling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menguntungkan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hukum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internasional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apapun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tidak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dibenarkan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merampas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hak-hak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suatu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bangsa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sumber-sumber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penghidupannya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sendiri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altLang="ko-KR" sz="2400" dirty="0">
              <a:solidFill>
                <a:schemeClr val="bg1"/>
              </a:solidFill>
              <a:latin typeface="Verdana" pitchFamily="34" charset="0"/>
              <a:ea typeface="굴림" pitchFamily="34" charset="-127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1350</TotalTime>
  <Words>1190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Adobe Caslon Pro Bold</vt:lpstr>
      <vt:lpstr>Arial</vt:lpstr>
      <vt:lpstr>Calibri</vt:lpstr>
      <vt:lpstr>Century Schoolbook</vt:lpstr>
      <vt:lpstr>Verdana</vt:lpstr>
      <vt:lpstr>Wingdings</vt:lpstr>
      <vt:lpstr>Wingdings 2</vt:lpstr>
      <vt:lpstr>Oriel</vt:lpstr>
      <vt:lpstr> MASYARAKAT HUKUM ADAT DALAM PERUNDANG-UNDANGAN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MASYARAKAT HUKUM ADAT (MHA)</dc:title>
  <dc:creator>ACER</dc:creator>
  <cp:lastModifiedBy>Indy graph</cp:lastModifiedBy>
  <cp:revision>88</cp:revision>
  <dcterms:created xsi:type="dcterms:W3CDTF">2010-09-21T02:56:57Z</dcterms:created>
  <dcterms:modified xsi:type="dcterms:W3CDTF">2020-10-21T10:09:29Z</dcterms:modified>
</cp:coreProperties>
</file>