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95" r:id="rId3"/>
    <p:sldId id="257" r:id="rId4"/>
    <p:sldId id="259" r:id="rId5"/>
    <p:sldId id="260" r:id="rId6"/>
    <p:sldId id="261" r:id="rId7"/>
    <p:sldId id="258" r:id="rId8"/>
    <p:sldId id="262" r:id="rId9"/>
    <p:sldId id="272" r:id="rId10"/>
    <p:sldId id="294" r:id="rId11"/>
    <p:sldId id="268" r:id="rId12"/>
    <p:sldId id="264" r:id="rId13"/>
    <p:sldId id="265" r:id="rId14"/>
    <p:sldId id="267" r:id="rId15"/>
    <p:sldId id="266" r:id="rId16"/>
    <p:sldId id="269" r:id="rId17"/>
    <p:sldId id="270" r:id="rId18"/>
    <p:sldId id="271" r:id="rId19"/>
    <p:sldId id="273" r:id="rId20"/>
    <p:sldId id="274" r:id="rId21"/>
    <p:sldId id="275" r:id="rId22"/>
    <p:sldId id="276" r:id="rId23"/>
    <p:sldId id="277" r:id="rId24"/>
    <p:sldId id="278" r:id="rId25"/>
    <p:sldId id="279" r:id="rId26"/>
    <p:sldId id="280" r:id="rId27"/>
    <p:sldId id="281" r:id="rId28"/>
    <p:sldId id="283" r:id="rId29"/>
    <p:sldId id="284" r:id="rId30"/>
    <p:sldId id="282" r:id="rId31"/>
    <p:sldId id="285" r:id="rId32"/>
    <p:sldId id="286" r:id="rId33"/>
    <p:sldId id="287" r:id="rId34"/>
    <p:sldId id="289" r:id="rId35"/>
    <p:sldId id="290" r:id="rId36"/>
    <p:sldId id="288" r:id="rId37"/>
    <p:sldId id="291" r:id="rId38"/>
    <p:sldId id="312" r:id="rId39"/>
    <p:sldId id="292" r:id="rId40"/>
    <p:sldId id="293" r:id="rId41"/>
    <p:sldId id="296" r:id="rId42"/>
    <p:sldId id="297" r:id="rId43"/>
    <p:sldId id="298" r:id="rId44"/>
    <p:sldId id="313" r:id="rId45"/>
    <p:sldId id="299" r:id="rId46"/>
    <p:sldId id="302" r:id="rId47"/>
    <p:sldId id="301" r:id="rId48"/>
    <p:sldId id="303" r:id="rId49"/>
    <p:sldId id="304" r:id="rId50"/>
    <p:sldId id="305" r:id="rId51"/>
    <p:sldId id="315" r:id="rId52"/>
    <p:sldId id="306" r:id="rId53"/>
    <p:sldId id="307" r:id="rId54"/>
    <p:sldId id="309" r:id="rId55"/>
    <p:sldId id="311" r:id="rId56"/>
    <p:sldId id="308" r:id="rId57"/>
    <p:sldId id="316" r:id="rId58"/>
    <p:sldId id="317" r:id="rId59"/>
    <p:sldId id="318" r:id="rId60"/>
    <p:sldId id="320" r:id="rId61"/>
    <p:sldId id="321" r:id="rId62"/>
    <p:sldId id="322" r:id="rId63"/>
    <p:sldId id="323" r:id="rId64"/>
    <p:sldId id="324" r:id="rId65"/>
    <p:sldId id="325" r:id="rId66"/>
    <p:sldId id="326" r:id="rId67"/>
    <p:sldId id="327" r:id="rId68"/>
    <p:sldId id="319" r:id="rId69"/>
    <p:sldId id="328" r:id="rId70"/>
    <p:sldId id="329"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8EE"/>
    <a:srgbClr val="CCFF99"/>
    <a:srgbClr val="FCFEDE"/>
    <a:srgbClr val="F1F5E7"/>
    <a:srgbClr val="E1EBCD"/>
    <a:srgbClr val="FAFDD3"/>
    <a:srgbClr val="FEF1E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sorterViewPr>
    <p:cViewPr>
      <p:scale>
        <a:sx n="100" d="100"/>
        <a:sy n="100" d="100"/>
      </p:scale>
      <p:origin x="0" y="-219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5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47.wmf"/><Relationship Id="rId1" Type="http://schemas.openxmlformats.org/officeDocument/2006/relationships/image" Target="../media/image7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72.wmf"/><Relationship Id="rId1" Type="http://schemas.openxmlformats.org/officeDocument/2006/relationships/image" Target="../media/image7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B634D-FAD6-43A4-8648-F5998A5AB130}" type="datetimeFigureOut">
              <a:rPr lang="en-US" smtClean="0"/>
              <a:t>3/5/2019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BB4D78-C9C9-446A-9283-B7776452EC1C}" type="slidenum">
              <a:rPr lang="en-US" smtClean="0"/>
              <a:t>‹#›</a:t>
            </a:fld>
            <a:endParaRPr lang="en-US"/>
          </a:p>
        </p:txBody>
      </p:sp>
    </p:spTree>
    <p:extLst>
      <p:ext uri="{BB962C8B-B14F-4D97-AF65-F5344CB8AC3E}">
        <p14:creationId xmlns:p14="http://schemas.microsoft.com/office/powerpoint/2010/main" val="2354704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79798D-BC05-4565-8257-31C8548542A2}" type="slidenum">
              <a:rPr lang="en-US"/>
              <a:pPr/>
              <a:t>23</a:t>
            </a:fld>
            <a:endParaRPr lang="en-US"/>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B89052F3-CB8E-482E-8581-04C6865CD7DF}" type="slidenum">
              <a:rPr lang="en-US" sz="1200"/>
              <a:pPr eaLnBrk="1" hangingPunct="1"/>
              <a:t>42</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t>[The textbook (Figure 9-7 on p.248) does a decrease in AD, these slides do an increase.]</a:t>
            </a:r>
          </a:p>
          <a:p>
            <a:pPr eaLnBrk="1" hangingPunct="1"/>
            <a:endParaRPr lang="en-US"/>
          </a:p>
          <a:p>
            <a:pPr eaLnBrk="1" hangingPunct="1"/>
            <a:r>
              <a:rPr lang="en-US"/>
              <a:t>What about the unemployment rate?  Remember from chapter 2:  Okun’s law says that unemployment and output are negatively related.  In the graph here, in order for firms to increase output, they require more workers.  Employment rises, and the unemployment rate falls.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2AB5DCB2-88D1-4BCE-9310-60AC9FF79568}" type="slidenum">
              <a:rPr lang="en-US" sz="1200"/>
              <a:pPr eaLnBrk="1" hangingPunct="1"/>
              <a:t>47</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t>This slide puts together the pieces that have been developed over the previous slides:  the short-run and long-run effects, as well as the adjustment of prices over time that causes the economy to move from the short-run equilibrium at point B to the long-run equilibrium at C. </a:t>
            </a:r>
          </a:p>
          <a:p>
            <a:pPr eaLnBrk="1" hangingPunct="1"/>
            <a:endParaRPr lang="en-US"/>
          </a:p>
          <a:p>
            <a:pPr eaLnBrk="1" hangingPunct="1"/>
            <a:r>
              <a:rPr lang="en-US"/>
              <a:t>The economy starts at point A; output and unemployment are at their “natural” rates.  The Fed increases the money supply, shifting AD to the right.   </a:t>
            </a:r>
            <a:br>
              <a:rPr lang="en-US"/>
            </a:br>
            <a:r>
              <a:rPr lang="en-US"/>
              <a:t>In the short run, prices are sticky, so output rises.  The new short-run equilibrium is at point B in the graph.  </a:t>
            </a:r>
          </a:p>
          <a:p>
            <a:pPr eaLnBrk="1" hangingPunct="1"/>
            <a:r>
              <a:rPr lang="en-US"/>
              <a:t>In order for firms to increase output, they hire more workers, so unemployment falls below the natural rate of unemployment, putting upward pressure on wages.  The high level of demand for goods &amp; services at point B puts upward pressure on prices.  </a:t>
            </a:r>
          </a:p>
          <a:p>
            <a:pPr eaLnBrk="1" hangingPunct="1"/>
            <a:r>
              <a:rPr lang="en-US"/>
              <a:t>Over time, as prices become “unstuck,” they begin to rise in response to these pressures.  The price level rises and the economy moves up its (new) AD curve, from point B toward point C.  </a:t>
            </a:r>
          </a:p>
          <a:p>
            <a:pPr eaLnBrk="1" hangingPunct="1"/>
            <a:r>
              <a:rPr lang="en-US"/>
              <a:t>This process stops when the economy gets to point C:  output again equals the “natural rate of output,” and unemployment again equals the natural rate of unemployment, so there is no further pressure on prices to change.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2012FF93-86BC-4DC1-ACA5-EF4B087EE128}" type="slidenum">
              <a:rPr lang="en-US" sz="1200"/>
              <a:pPr eaLnBrk="1" hangingPunct="1"/>
              <a:t>56</a:t>
            </a:fld>
            <a:endParaRPr lang="en-US" sz="120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t>Note the economy’s “self-correction” mechanism:  </a:t>
            </a:r>
          </a:p>
          <a:p>
            <a:pPr eaLnBrk="1" hangingPunct="1"/>
            <a:r>
              <a:rPr lang="en-US"/>
              <a:t>When in a recession, the economy --- left to its own devices --- “fixes” itself:  the gradual adjustment of prices helps the economy recover from the shock and return to full employment.  </a:t>
            </a:r>
          </a:p>
          <a:p>
            <a:pPr eaLnBrk="1" hangingPunct="1"/>
            <a:endParaRPr lang="en-US"/>
          </a:p>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D4BA7F50-1323-49A1-9AB2-40045DE29E2E}" type="slidenum">
              <a:rPr lang="en-US" sz="1200"/>
              <a:pPr eaLnBrk="1" hangingPunct="1"/>
              <a:t>57</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t>You might want to discuss the intuition for the price adjustment in each case.  </a:t>
            </a:r>
          </a:p>
          <a:p>
            <a:pPr eaLnBrk="1" hangingPunct="1"/>
            <a:r>
              <a:rPr lang="en-US"/>
              <a:t>First, suppose aggregate demand is higher than the full-employment level of output in the economy’s initial short-run equilibrium.  Then, there is upward pressure on prices:  In order for firms to produce this above-average level of output, they must pay their workers overtime and make their capital work at a high intensity, which causes more maintenance, repairs, and depreciation.  For all these reasons, firms would like to raise their prices.  In the short run, they cannot.  But over time, prices gradually become “unstuck,” and firms can increase prices in response to these cost pressures.  </a:t>
            </a:r>
          </a:p>
          <a:p>
            <a:pPr eaLnBrk="1" hangingPunct="1"/>
            <a:r>
              <a:rPr lang="en-US"/>
              <a:t>Instead, suppose that output is below its natural rate.  Then, there is downward pressure on prices:  Firms can’t sell as much output as they’d like at their current prices, so they would like to reduce prices.  With lower than normal output, firms won’t need as many workers as normal, so they cut back on labor, and the unemployment rate rises above the “natural rate of unemployment.”  The high unemployment rate puts downward pressure on wages.  Wages and prices are “stuck” in the short run, but over time, they fall in response to these pressures.  </a:t>
            </a:r>
          </a:p>
          <a:p>
            <a:pPr eaLnBrk="1" hangingPunct="1"/>
            <a:r>
              <a:rPr lang="en-US"/>
              <a:t>Finally:  if output equals its normal (or “natural”) level, then there is no pressure for prices to rise or fall.  Over time, as prices become “unstuck,” they will simply remain constant.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3C15668-FC16-4DE3-B20C-7F8F5FDB7FA2}" type="slidenum">
              <a:rPr lang="en-US" sz="1200"/>
              <a:pPr eaLnBrk="1" hangingPunct="1"/>
              <a:t>60</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t>And, as output falls from Ybar to Y2 in the graph, we would expect to see unemployment increase above the natural rate of unemployment.  (Recall from chapter 2:  Okun’s law says that output and unemployment are inversely related.)</a:t>
            </a:r>
          </a:p>
          <a:p>
            <a:pPr eaLnBrk="1" hangingPunct="1"/>
            <a:endParaRPr lang="en-US"/>
          </a:p>
          <a:p>
            <a:pPr eaLnBrk="1" hangingPunct="1"/>
            <a:r>
              <a:rPr lang="en-US"/>
              <a:t>Note the phrase “in absence of further price shocks.”  As we will see shortly, just as the economy was recovering from the first big oil shock, a second one came along.  </a:t>
            </a:r>
          </a:p>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CD4BA89-F7CC-4387-9AC5-1873766198E7}" type="slidenum">
              <a:rPr lang="en-US" sz="1200"/>
              <a:pPr eaLnBrk="1" hangingPunct="1"/>
              <a:t>61</a:t>
            </a:fld>
            <a:endParaRPr lang="en-US" sz="120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t>Oil is required to heat the factories in which goods are produced, and to fuel the trucks that transport the goods from the factories to the warehouses to the Walmarts.  A sharp increase in the price of oil, therefore, has a substantial effect on production costs.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E3AE298-8064-4671-9236-0D6571CC267C}" type="slidenum">
              <a:rPr lang="en-US" sz="1200"/>
              <a:pPr eaLnBrk="1" hangingPunct="1"/>
              <a:t>62</a:t>
            </a:fld>
            <a:endParaRPr 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t>Chapter 14 is devoted to stabilization policy.  </a:t>
            </a:r>
          </a:p>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E3AE298-8064-4671-9236-0D6571CC267C}" type="slidenum">
              <a:rPr lang="en-US" sz="1200"/>
              <a:pPr eaLnBrk="1" hangingPunct="1"/>
              <a:t>63</a:t>
            </a:fld>
            <a:endParaRPr 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t>Chapter 14 is devoted to stabilization policy.  </a:t>
            </a:r>
          </a:p>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A93EEE93-E10A-482E-836B-860050ACF35A}" type="slidenum">
              <a:rPr lang="en-US" sz="1200"/>
              <a:pPr eaLnBrk="1" hangingPunct="1"/>
              <a:t>64</a:t>
            </a:fld>
            <a:endParaRPr 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t>Note:  If the Fed correctly anticipates the sign and magnitude of the shock, then the Fed can respond as the shock occurs rather than after, and the economy never would go to point B - it would go immediately to point C.  </a:t>
            </a:r>
          </a:p>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A6EA94A4-202F-45B9-A364-A88BB5FA3948}" type="slidenum">
              <a:rPr lang="en-US" sz="1200"/>
              <a:pPr eaLnBrk="1" hangingPunct="1"/>
              <a:t>65</a:t>
            </a:fld>
            <a:endParaRPr 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EDF45F-6DC5-4CF3-9759-C6256026C3AF}" type="slidenum">
              <a:rPr lang="en-US"/>
              <a:pPr/>
              <a:t>24</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a:t>Classical macroeconomic theory is what we learned in chapters 3-8.  This slide recaps an important lesson from classical theory, which stands in sharp contrast to what we’re about to cover now.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443E642-CAF2-409C-A5BA-F7127EC9672F}" type="slidenum">
              <a:rPr lang="en-US" sz="1200"/>
              <a:pPr eaLnBrk="1" hangingPunct="1"/>
              <a:t>66</a:t>
            </a:fld>
            <a:endParaRPr 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3C0CE08-7586-4704-97F9-427DF5265C1F}" type="slidenum">
              <a:rPr lang="en-US" sz="1200"/>
              <a:pPr eaLnBrk="1" hangingPunct="1"/>
              <a:t>67</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CE70296F-B303-41AB-B67E-93E23B41C538}" type="slidenum">
              <a:rPr lang="en-US" sz="1200"/>
              <a:pPr eaLnBrk="1" hangingPunct="1"/>
              <a:t>68</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CE70296F-B303-41AB-B67E-93E23B41C538}" type="slidenum">
              <a:rPr lang="en-US" sz="1200"/>
              <a:pPr eaLnBrk="1" hangingPunct="1"/>
              <a:t>69</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CE70296F-B303-41AB-B67E-93E23B41C538}" type="slidenum">
              <a:rPr lang="en-US" sz="1200"/>
              <a:pPr eaLnBrk="1" hangingPunct="1"/>
              <a:t>70</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D3D92F-0236-4A11-8255-E0A0DA602BED}" type="slidenum">
              <a:rPr lang="en-US"/>
              <a:pPr/>
              <a:t>25</a:t>
            </a:fld>
            <a:endParaRPr lang="en-US"/>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r>
              <a:rPr lang="en-US"/>
              <a:t>…and, in an open economy, net exports.  (See chapter 12.)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84A627-7776-4D20-8BF6-7A8AC82B927E}" type="slidenum">
              <a:rPr lang="en-US"/>
              <a:pPr/>
              <a:t>26</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5A51CF-A38E-462E-89E5-7510565F9CF7}" type="slidenum">
              <a:rPr lang="en-US"/>
              <a:pPr/>
              <a:t>27</a:t>
            </a:fld>
            <a:endParaRPr lang="en-US"/>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92557-3176-4BCE-BB7F-E2E6F4D63F35}" type="slidenum">
              <a:rPr lang="en-US"/>
              <a:pPr/>
              <a:t>28</a:t>
            </a:fld>
            <a:endParaRPr lang="en-US"/>
          </a:p>
        </p:txBody>
      </p:sp>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DE807-F2CB-48D4-936E-8A2888DF31D0}" type="slidenum">
              <a:rPr lang="en-US"/>
              <a:pPr/>
              <a:t>34</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en-US"/>
              <a:t>Some textbooks also use the term “potential GDP” to mean the full-employment level of output.  </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EDE807-F2CB-48D4-936E-8A2888DF31D0}" type="slidenum">
              <a:rPr lang="en-US"/>
              <a:pPr/>
              <a:t>35</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en-US"/>
              <a:t>Some textbooks also use the term “potential GDP” to mean the full-employment level of output.  </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1CEBBF-F859-4791-B86E-F28C56F00F4E}" type="slidenum">
              <a:rPr lang="en-US"/>
              <a:pPr/>
              <a:t>39</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a:t>[The textbook does a fall in AD (Figure 9-5 on p.246); these slides do an increase.]</a:t>
            </a:r>
          </a:p>
          <a:p>
            <a:r>
              <a:rPr lang="en-US"/>
              <a:t>  </a:t>
            </a:r>
          </a:p>
          <a:p>
            <a:r>
              <a:rPr lang="en-US"/>
              <a:t>Notice that the results in this graph are exactly as we learned in chapters 3-8:  a change in the money supply affects the price level, but not the quantity of output.  Here, we are seeing these results on a graph with different variables on the axes (P and Y), but it’s the same model.  </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04D01C-E68B-4F34-9214-5336200935EA}"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9142A-E183-403B-ACDB-03664A742A41}" type="slidenum">
              <a:rPr lang="en-US" smtClean="0"/>
              <a:t>‹#›</a:t>
            </a:fld>
            <a:endParaRPr lang="en-US"/>
          </a:p>
        </p:txBody>
      </p:sp>
    </p:spTree>
    <p:extLst>
      <p:ext uri="{BB962C8B-B14F-4D97-AF65-F5344CB8AC3E}">
        <p14:creationId xmlns:p14="http://schemas.microsoft.com/office/powerpoint/2010/main" val="769459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4D01C-E68B-4F34-9214-5336200935EA}"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9142A-E183-403B-ACDB-03664A742A41}" type="slidenum">
              <a:rPr lang="en-US" smtClean="0"/>
              <a:t>‹#›</a:t>
            </a:fld>
            <a:endParaRPr lang="en-US"/>
          </a:p>
        </p:txBody>
      </p:sp>
    </p:spTree>
    <p:extLst>
      <p:ext uri="{BB962C8B-B14F-4D97-AF65-F5344CB8AC3E}">
        <p14:creationId xmlns:p14="http://schemas.microsoft.com/office/powerpoint/2010/main" val="2834099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4D01C-E68B-4F34-9214-5336200935EA}"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9142A-E183-403B-ACDB-03664A742A41}" type="slidenum">
              <a:rPr lang="en-US" smtClean="0"/>
              <a:t>‹#›</a:t>
            </a:fld>
            <a:endParaRPr lang="en-US"/>
          </a:p>
        </p:txBody>
      </p:sp>
    </p:spTree>
    <p:extLst>
      <p:ext uri="{BB962C8B-B14F-4D97-AF65-F5344CB8AC3E}">
        <p14:creationId xmlns:p14="http://schemas.microsoft.com/office/powerpoint/2010/main" val="2506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4D01C-E68B-4F34-9214-5336200935EA}"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9142A-E183-403B-ACDB-03664A742A41}" type="slidenum">
              <a:rPr lang="en-US" smtClean="0"/>
              <a:t>‹#›</a:t>
            </a:fld>
            <a:endParaRPr lang="en-US"/>
          </a:p>
        </p:txBody>
      </p:sp>
    </p:spTree>
    <p:extLst>
      <p:ext uri="{BB962C8B-B14F-4D97-AF65-F5344CB8AC3E}">
        <p14:creationId xmlns:p14="http://schemas.microsoft.com/office/powerpoint/2010/main" val="3947406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04D01C-E68B-4F34-9214-5336200935EA}"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9142A-E183-403B-ACDB-03664A742A41}" type="slidenum">
              <a:rPr lang="en-US" smtClean="0"/>
              <a:t>‹#›</a:t>
            </a:fld>
            <a:endParaRPr lang="en-US"/>
          </a:p>
        </p:txBody>
      </p:sp>
    </p:spTree>
    <p:extLst>
      <p:ext uri="{BB962C8B-B14F-4D97-AF65-F5344CB8AC3E}">
        <p14:creationId xmlns:p14="http://schemas.microsoft.com/office/powerpoint/2010/main" val="238501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04D01C-E68B-4F34-9214-5336200935EA}"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9142A-E183-403B-ACDB-03664A742A41}" type="slidenum">
              <a:rPr lang="en-US" smtClean="0"/>
              <a:t>‹#›</a:t>
            </a:fld>
            <a:endParaRPr lang="en-US"/>
          </a:p>
        </p:txBody>
      </p:sp>
    </p:spTree>
    <p:extLst>
      <p:ext uri="{BB962C8B-B14F-4D97-AF65-F5344CB8AC3E}">
        <p14:creationId xmlns:p14="http://schemas.microsoft.com/office/powerpoint/2010/main" val="2047843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04D01C-E68B-4F34-9214-5336200935EA}" type="datetimeFigureOut">
              <a:rPr lang="en-US" smtClean="0"/>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E9142A-E183-403B-ACDB-03664A742A41}" type="slidenum">
              <a:rPr lang="en-US" smtClean="0"/>
              <a:t>‹#›</a:t>
            </a:fld>
            <a:endParaRPr lang="en-US"/>
          </a:p>
        </p:txBody>
      </p:sp>
    </p:spTree>
    <p:extLst>
      <p:ext uri="{BB962C8B-B14F-4D97-AF65-F5344CB8AC3E}">
        <p14:creationId xmlns:p14="http://schemas.microsoft.com/office/powerpoint/2010/main" val="212463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04D01C-E68B-4F34-9214-5336200935EA}" type="datetimeFigureOut">
              <a:rPr lang="en-US" smtClean="0"/>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E9142A-E183-403B-ACDB-03664A742A41}" type="slidenum">
              <a:rPr lang="en-US" smtClean="0"/>
              <a:t>‹#›</a:t>
            </a:fld>
            <a:endParaRPr lang="en-US"/>
          </a:p>
        </p:txBody>
      </p:sp>
    </p:spTree>
    <p:extLst>
      <p:ext uri="{BB962C8B-B14F-4D97-AF65-F5344CB8AC3E}">
        <p14:creationId xmlns:p14="http://schemas.microsoft.com/office/powerpoint/2010/main" val="1668003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4D01C-E68B-4F34-9214-5336200935EA}" type="datetimeFigureOut">
              <a:rPr lang="en-US" smtClean="0"/>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E9142A-E183-403B-ACDB-03664A742A41}" type="slidenum">
              <a:rPr lang="en-US" smtClean="0"/>
              <a:t>‹#›</a:t>
            </a:fld>
            <a:endParaRPr lang="en-US"/>
          </a:p>
        </p:txBody>
      </p:sp>
    </p:spTree>
    <p:extLst>
      <p:ext uri="{BB962C8B-B14F-4D97-AF65-F5344CB8AC3E}">
        <p14:creationId xmlns:p14="http://schemas.microsoft.com/office/powerpoint/2010/main" val="3978127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4D01C-E68B-4F34-9214-5336200935EA}"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9142A-E183-403B-ACDB-03664A742A41}" type="slidenum">
              <a:rPr lang="en-US" smtClean="0"/>
              <a:t>‹#›</a:t>
            </a:fld>
            <a:endParaRPr lang="en-US"/>
          </a:p>
        </p:txBody>
      </p:sp>
    </p:spTree>
    <p:extLst>
      <p:ext uri="{BB962C8B-B14F-4D97-AF65-F5344CB8AC3E}">
        <p14:creationId xmlns:p14="http://schemas.microsoft.com/office/powerpoint/2010/main" val="863053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4D01C-E68B-4F34-9214-5336200935EA}"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9142A-E183-403B-ACDB-03664A742A41}" type="slidenum">
              <a:rPr lang="en-US" smtClean="0"/>
              <a:t>‹#›</a:t>
            </a:fld>
            <a:endParaRPr lang="en-US"/>
          </a:p>
        </p:txBody>
      </p:sp>
    </p:spTree>
    <p:extLst>
      <p:ext uri="{BB962C8B-B14F-4D97-AF65-F5344CB8AC3E}">
        <p14:creationId xmlns:p14="http://schemas.microsoft.com/office/powerpoint/2010/main" val="394330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4D01C-E68B-4F34-9214-5336200935EA}" type="datetimeFigureOut">
              <a:rPr lang="en-US" smtClean="0"/>
              <a:t>3/5/2019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9142A-E183-403B-ACDB-03664A742A41}" type="slidenum">
              <a:rPr lang="en-US" smtClean="0"/>
              <a:t>‹#›</a:t>
            </a:fld>
            <a:endParaRPr lang="en-US"/>
          </a:p>
        </p:txBody>
      </p:sp>
    </p:spTree>
    <p:extLst>
      <p:ext uri="{BB962C8B-B14F-4D97-AF65-F5344CB8AC3E}">
        <p14:creationId xmlns:p14="http://schemas.microsoft.com/office/powerpoint/2010/main" val="1924265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7.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1.w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3.png"/><Relationship Id="rId5" Type="http://schemas.openxmlformats.org/officeDocument/2006/relationships/image" Target="../media/image41.wmf"/><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47.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3.png"/><Relationship Id="rId5" Type="http://schemas.openxmlformats.org/officeDocument/2006/relationships/image" Target="../media/image53.wmf"/><Relationship Id="rId4"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11.xml"/><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47.wmf"/><Relationship Id="rId4" Type="http://schemas.openxmlformats.org/officeDocument/2006/relationships/oleObject" Target="../embeddings/oleObject6.bin"/></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12.xml"/><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53.wmf"/><Relationship Id="rId4" Type="http://schemas.openxmlformats.org/officeDocument/2006/relationships/oleObject" Target="../embeddings/oleObject8.bin"/></Relationships>
</file>

<file path=ppt/slides/_rels/slide57.x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notesSlide" Target="../notesSlides/notesSlide13.xml"/><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2.wmf"/><Relationship Id="rId11" Type="http://schemas.openxmlformats.org/officeDocument/2006/relationships/image" Target="../media/image54.png"/><Relationship Id="rId5" Type="http://schemas.openxmlformats.org/officeDocument/2006/relationships/oleObject" Target="../embeddings/oleObject10.bin"/><Relationship Id="rId10" Type="http://schemas.openxmlformats.org/officeDocument/2006/relationships/image" Target="../media/image64.wmf"/><Relationship Id="rId4" Type="http://schemas.openxmlformats.org/officeDocument/2006/relationships/image" Target="../media/image65.jpeg"/><Relationship Id="rId9" Type="http://schemas.openxmlformats.org/officeDocument/2006/relationships/oleObject" Target="../embeddings/oleObject12.bin"/></Relationships>
</file>

<file path=ppt/slides/_rels/slide5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4.xml"/><Relationship Id="rId7" Type="http://schemas.openxmlformats.org/officeDocument/2006/relationships/image" Target="../media/image47.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71.wmf"/><Relationship Id="rId4" Type="http://schemas.openxmlformats.org/officeDocument/2006/relationships/oleObject" Target="../embeddings/oleObject13.bin"/><Relationship Id="rId9" Type="http://schemas.openxmlformats.org/officeDocument/2006/relationships/image" Target="../media/image72.wmf"/></Relationships>
</file>

<file path=ppt/slides/_rels/slide6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18.xml"/><Relationship Id="rId7" Type="http://schemas.openxmlformats.org/officeDocument/2006/relationships/image" Target="../media/image72.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75.wmf"/><Relationship Id="rId4" Type="http://schemas.openxmlformats.org/officeDocument/2006/relationships/oleObject" Target="../embeddings/oleObject16.bin"/><Relationship Id="rId9" Type="http://schemas.openxmlformats.org/officeDocument/2006/relationships/image" Target="../media/image47.w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6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6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8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84.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449782"/>
            <a:ext cx="5791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73626"/>
            <a:ext cx="2362200" cy="281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933700" y="5594866"/>
            <a:ext cx="3276600" cy="369332"/>
          </a:xfrm>
          <a:prstGeom prst="rect">
            <a:avLst/>
          </a:prstGeom>
          <a:noFill/>
        </p:spPr>
        <p:txBody>
          <a:bodyPr wrap="square" rtlCol="0">
            <a:spAutoFit/>
          </a:bodyPr>
          <a:lstStyle/>
          <a:p>
            <a:pPr algn="ctr"/>
            <a:r>
              <a:rPr lang="id-ID" dirty="0"/>
              <a:t>Yunastiti Purwaningsih</a:t>
            </a:r>
          </a:p>
        </p:txBody>
      </p:sp>
    </p:spTree>
    <p:extLst>
      <p:ext uri="{BB962C8B-B14F-4D97-AF65-F5344CB8AC3E}">
        <p14:creationId xmlns:p14="http://schemas.microsoft.com/office/powerpoint/2010/main" val="1675279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gambar pertumbuhan ekonomi dan investa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
            <a:ext cx="79248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223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59438" y="0"/>
            <a:ext cx="3084562" cy="461665"/>
          </a:xfrm>
          <a:prstGeom prst="rect">
            <a:avLst/>
          </a:prstGeom>
          <a:solidFill>
            <a:schemeClr val="accent5">
              <a:lumMod val="20000"/>
              <a:lumOff val="80000"/>
            </a:schemeClr>
          </a:solidFill>
        </p:spPr>
        <p:txBody>
          <a:bodyPr wrap="none" rtlCol="0">
            <a:spAutoFit/>
          </a:bodyPr>
          <a:lstStyle/>
          <a:p>
            <a:r>
              <a:rPr lang="id-ID" sz="2400" dirty="0"/>
              <a:t>PDB dan komponennya</a:t>
            </a:r>
          </a:p>
        </p:txBody>
      </p:sp>
      <p:pic>
        <p:nvPicPr>
          <p:cNvPr id="8"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838200"/>
            <a:ext cx="81534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948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4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143" y="914400"/>
            <a:ext cx="8229600" cy="495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0" y="107861"/>
            <a:ext cx="4183966" cy="400110"/>
          </a:xfrm>
          <a:prstGeom prst="rect">
            <a:avLst/>
          </a:prstGeom>
        </p:spPr>
        <p:txBody>
          <a:bodyPr wrap="none">
            <a:spAutoFit/>
          </a:bodyPr>
          <a:lstStyle/>
          <a:p>
            <a:r>
              <a:rPr lang="en-US" sz="2000" b="1" dirty="0"/>
              <a:t>Real GDP Growth in the United States</a:t>
            </a:r>
            <a:endParaRPr lang="en-US" sz="2000" dirty="0"/>
          </a:p>
        </p:txBody>
      </p:sp>
    </p:spTree>
    <p:extLst>
      <p:ext uri="{BB962C8B-B14F-4D97-AF65-F5344CB8AC3E}">
        <p14:creationId xmlns:p14="http://schemas.microsoft.com/office/powerpoint/2010/main" val="3636426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48101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40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657600"/>
            <a:ext cx="4762500" cy="2818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0" y="2771888"/>
            <a:ext cx="3429000" cy="3693319"/>
          </a:xfrm>
          <a:prstGeom prst="rect">
            <a:avLst/>
          </a:prstGeom>
        </p:spPr>
        <p:txBody>
          <a:bodyPr wrap="square">
            <a:spAutoFit/>
          </a:bodyPr>
          <a:lstStyle/>
          <a:p>
            <a:r>
              <a:rPr lang="en-US" sz="1800" b="1" dirty="0"/>
              <a:t>Growth in Consumption and Investment When the economy heads</a:t>
            </a:r>
          </a:p>
          <a:p>
            <a:r>
              <a:rPr lang="en-US" sz="1800" dirty="0"/>
              <a:t>into a recession, growth in real consumption and investment spending both decline. Investment spending, shown in panel (b), is considerably more volatile than consumption spending, shown in panel (a). The shaded areas represent periods of recession.</a:t>
            </a:r>
          </a:p>
          <a:p>
            <a:r>
              <a:rPr lang="en-US" sz="1800" i="1" dirty="0"/>
              <a:t>Source: U.S. Department of Commerce.</a:t>
            </a:r>
          </a:p>
        </p:txBody>
      </p:sp>
      <p:sp>
        <p:nvSpPr>
          <p:cNvPr id="7" name="TextBox 6"/>
          <p:cNvSpPr txBox="1"/>
          <p:nvPr/>
        </p:nvSpPr>
        <p:spPr>
          <a:xfrm>
            <a:off x="6059438" y="0"/>
            <a:ext cx="3084562" cy="461665"/>
          </a:xfrm>
          <a:prstGeom prst="rect">
            <a:avLst/>
          </a:prstGeom>
          <a:solidFill>
            <a:schemeClr val="accent5">
              <a:lumMod val="20000"/>
              <a:lumOff val="80000"/>
            </a:schemeClr>
          </a:solidFill>
        </p:spPr>
        <p:txBody>
          <a:bodyPr wrap="none" rtlCol="0">
            <a:spAutoFit/>
          </a:bodyPr>
          <a:lstStyle/>
          <a:p>
            <a:r>
              <a:rPr lang="id-ID" sz="2400" dirty="0"/>
              <a:t>PDB dan komponennya</a:t>
            </a:r>
          </a:p>
        </p:txBody>
      </p:sp>
      <p:sp>
        <p:nvSpPr>
          <p:cNvPr id="6" name="Rectangle 5"/>
          <p:cNvSpPr/>
          <p:nvPr/>
        </p:nvSpPr>
        <p:spPr>
          <a:xfrm>
            <a:off x="1524000" y="107861"/>
            <a:ext cx="4183966" cy="400110"/>
          </a:xfrm>
          <a:prstGeom prst="rect">
            <a:avLst/>
          </a:prstGeom>
        </p:spPr>
        <p:txBody>
          <a:bodyPr wrap="none">
            <a:spAutoFit/>
          </a:bodyPr>
          <a:lstStyle/>
          <a:p>
            <a:r>
              <a:rPr lang="en-US" sz="2000" b="1" dirty="0"/>
              <a:t>Real GDP Growth in the United States</a:t>
            </a:r>
            <a:endParaRPr lang="en-US" sz="2000" dirty="0"/>
          </a:p>
        </p:txBody>
      </p:sp>
    </p:spTree>
    <p:extLst>
      <p:ext uri="{BB962C8B-B14F-4D97-AF65-F5344CB8AC3E}">
        <p14:creationId xmlns:p14="http://schemas.microsoft.com/office/powerpoint/2010/main" val="758445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59438" y="0"/>
            <a:ext cx="3084562" cy="461665"/>
          </a:xfrm>
          <a:prstGeom prst="rect">
            <a:avLst/>
          </a:prstGeom>
          <a:solidFill>
            <a:schemeClr val="accent5">
              <a:lumMod val="20000"/>
              <a:lumOff val="80000"/>
            </a:schemeClr>
          </a:solidFill>
        </p:spPr>
        <p:txBody>
          <a:bodyPr wrap="none" rtlCol="0">
            <a:spAutoFit/>
          </a:bodyPr>
          <a:lstStyle/>
          <a:p>
            <a:r>
              <a:rPr lang="id-ID" sz="2400" dirty="0"/>
              <a:t>PDB dan komponennya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7467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524000" y="107861"/>
            <a:ext cx="4183966" cy="400110"/>
          </a:xfrm>
          <a:prstGeom prst="rect">
            <a:avLst/>
          </a:prstGeom>
        </p:spPr>
        <p:txBody>
          <a:bodyPr wrap="none">
            <a:spAutoFit/>
          </a:bodyPr>
          <a:lstStyle/>
          <a:p>
            <a:r>
              <a:rPr lang="en-US" sz="2000" b="1" dirty="0"/>
              <a:t>Real GDP Growth in the United States</a:t>
            </a:r>
            <a:endParaRPr lang="en-US" sz="2000" dirty="0"/>
          </a:p>
        </p:txBody>
      </p:sp>
    </p:spTree>
    <p:extLst>
      <p:ext uri="{BB962C8B-B14F-4D97-AF65-F5344CB8AC3E}">
        <p14:creationId xmlns:p14="http://schemas.microsoft.com/office/powerpoint/2010/main" val="326464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219200"/>
            <a:ext cx="8686800" cy="830997"/>
          </a:xfrm>
          <a:prstGeom prst="rect">
            <a:avLst/>
          </a:prstGeom>
        </p:spPr>
        <p:txBody>
          <a:bodyPr wrap="square">
            <a:spAutoFit/>
          </a:bodyPr>
          <a:lstStyle/>
          <a:p>
            <a:r>
              <a:rPr lang="id-ID" sz="2400" dirty="0">
                <a:solidFill>
                  <a:srgbClr val="FF0000"/>
                </a:solidFill>
                <a:latin typeface="Times New Roman" pitchFamily="18" charset="0"/>
                <a:cs typeface="Times New Roman" pitchFamily="18" charset="0"/>
              </a:rPr>
              <a:t>This negative relationship between unemployment and GDP is called </a:t>
            </a:r>
            <a:r>
              <a:rPr lang="id-ID" sz="2400" b="1" dirty="0">
                <a:solidFill>
                  <a:srgbClr val="FF0000"/>
                </a:solidFill>
                <a:latin typeface="Times New Roman" pitchFamily="18" charset="0"/>
                <a:cs typeface="Times New Roman" pitchFamily="18" charset="0"/>
              </a:rPr>
              <a:t>Okun’s law</a:t>
            </a:r>
            <a:r>
              <a:rPr lang="id-ID" sz="2400" b="1" dirty="0">
                <a:latin typeface="Times New Roman" pitchFamily="18" charset="0"/>
                <a:cs typeface="Times New Roman" pitchFamily="18" charset="0"/>
              </a:rPr>
              <a:t>, </a:t>
            </a:r>
            <a:r>
              <a:rPr lang="id-ID" sz="2400" dirty="0">
                <a:latin typeface="Times New Roman" pitchFamily="18" charset="0"/>
                <a:cs typeface="Times New Roman" pitchFamily="18" charset="0"/>
              </a:rPr>
              <a:t>after Arthur Okun, the economist who ﬁrst studied it</a:t>
            </a:r>
            <a:r>
              <a:rPr lang="en-US" sz="2400" dirty="0">
                <a:latin typeface="Times New Roman" pitchFamily="18" charset="0"/>
                <a:cs typeface="Times New Roman" pitchFamily="18" charset="0"/>
              </a:rPr>
              <a:t>.</a:t>
            </a:r>
            <a:endParaRPr lang="id-ID" sz="2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9800"/>
            <a:ext cx="7010400" cy="4474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663775" y="271789"/>
            <a:ext cx="6156237" cy="523220"/>
          </a:xfrm>
          <a:prstGeom prst="rect">
            <a:avLst/>
          </a:prstGeom>
          <a:noFill/>
        </p:spPr>
        <p:txBody>
          <a:bodyPr wrap="none" rtlCol="0">
            <a:spAutoFit/>
          </a:bodyPr>
          <a:lstStyle/>
          <a:p>
            <a:r>
              <a:rPr lang="id-ID" sz="2800" b="1" dirty="0">
                <a:solidFill>
                  <a:srgbClr val="0070C0"/>
                </a:solidFill>
              </a:rPr>
              <a:t>Tingkat Pengangguran dan Hukum Okun</a:t>
            </a:r>
          </a:p>
        </p:txBody>
      </p:sp>
      <p:sp>
        <p:nvSpPr>
          <p:cNvPr id="2" name="Rectangle 1"/>
          <p:cNvSpPr/>
          <p:nvPr/>
        </p:nvSpPr>
        <p:spPr>
          <a:xfrm>
            <a:off x="5534012" y="2209800"/>
            <a:ext cx="3381388" cy="2062103"/>
          </a:xfrm>
          <a:prstGeom prst="rect">
            <a:avLst/>
          </a:prstGeom>
          <a:solidFill>
            <a:schemeClr val="accent6">
              <a:lumMod val="20000"/>
              <a:lumOff val="80000"/>
            </a:schemeClr>
          </a:solidFill>
        </p:spPr>
        <p:txBody>
          <a:bodyPr wrap="square">
            <a:spAutoFit/>
          </a:bodyPr>
          <a:lstStyle/>
          <a:p>
            <a:r>
              <a:rPr lang="id-ID" sz="2000" dirty="0"/>
              <a:t>Figure 10-4 </a:t>
            </a:r>
            <a:r>
              <a:rPr lang="id-ID" sz="2400" b="1" dirty="0">
                <a:solidFill>
                  <a:srgbClr val="0070C0"/>
                </a:solidFill>
              </a:rPr>
              <a:t>uses annual data </a:t>
            </a:r>
            <a:r>
              <a:rPr lang="id-ID" sz="2000" dirty="0"/>
              <a:t>for the United States to illustrate Okun’s law. In this scatterplot, each point represents the data for one year. </a:t>
            </a:r>
          </a:p>
        </p:txBody>
      </p:sp>
    </p:spTree>
    <p:extLst>
      <p:ext uri="{BB962C8B-B14F-4D97-AF65-F5344CB8AC3E}">
        <p14:creationId xmlns:p14="http://schemas.microsoft.com/office/powerpoint/2010/main" val="2542044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gambar data pengangguran dan pertumbuhan ekonomi indones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056619"/>
            <a:ext cx="8001000" cy="54965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687287"/>
            <a:ext cx="1098378" cy="369332"/>
          </a:xfrm>
          <a:prstGeom prst="rect">
            <a:avLst/>
          </a:prstGeom>
          <a:noFill/>
        </p:spPr>
        <p:txBody>
          <a:bodyPr wrap="none" rtlCol="0">
            <a:spAutoFit/>
          </a:bodyPr>
          <a:lstStyle/>
          <a:p>
            <a:r>
              <a:rPr lang="en-US" dirty="0"/>
              <a:t>Indonesia</a:t>
            </a:r>
          </a:p>
        </p:txBody>
      </p:sp>
    </p:spTree>
    <p:extLst>
      <p:ext uri="{BB962C8B-B14F-4D97-AF65-F5344CB8AC3E}">
        <p14:creationId xmlns:p14="http://schemas.microsoft.com/office/powerpoint/2010/main" val="3352592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219200"/>
            <a:ext cx="8686800" cy="830997"/>
          </a:xfrm>
          <a:prstGeom prst="rect">
            <a:avLst/>
          </a:prstGeom>
        </p:spPr>
        <p:txBody>
          <a:bodyPr wrap="square">
            <a:spAutoFit/>
          </a:bodyPr>
          <a:lstStyle/>
          <a:p>
            <a:r>
              <a:rPr lang="id-ID" sz="2400" dirty="0">
                <a:latin typeface="Times New Roman" pitchFamily="18" charset="0"/>
                <a:cs typeface="Times New Roman" pitchFamily="18" charset="0"/>
              </a:rPr>
              <a:t>This negative relationship between unemployment and GDP is called </a:t>
            </a:r>
            <a:r>
              <a:rPr lang="id-ID" sz="2400" b="1" dirty="0">
                <a:latin typeface="Times New Roman" pitchFamily="18" charset="0"/>
                <a:cs typeface="Times New Roman" pitchFamily="18" charset="0"/>
              </a:rPr>
              <a:t>Okun’s law, </a:t>
            </a:r>
            <a:r>
              <a:rPr lang="id-ID" sz="2400" dirty="0">
                <a:latin typeface="Times New Roman" pitchFamily="18" charset="0"/>
                <a:cs typeface="Times New Roman" pitchFamily="18" charset="0"/>
              </a:rPr>
              <a:t>after Arthur Okun, the economist who ﬁrst studied it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96836"/>
            <a:ext cx="7239000" cy="133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4428851"/>
            <a:ext cx="8153400" cy="1015663"/>
          </a:xfrm>
          <a:prstGeom prst="rect">
            <a:avLst/>
          </a:prstGeom>
        </p:spPr>
        <p:txBody>
          <a:bodyPr wrap="square">
            <a:spAutoFit/>
          </a:bodyPr>
          <a:lstStyle/>
          <a:p>
            <a:r>
              <a:rPr lang="en-US" sz="2000" dirty="0"/>
              <a:t>if the unemployment rate remains the same, real GDP grows by about 3 percent; this normal growth in the production of goods and services is due to growth in the labor force, capital accumulation, and technological progress.</a:t>
            </a:r>
          </a:p>
        </p:txBody>
      </p:sp>
      <p:sp>
        <p:nvSpPr>
          <p:cNvPr id="6" name="TextBox 5"/>
          <p:cNvSpPr txBox="1"/>
          <p:nvPr/>
        </p:nvSpPr>
        <p:spPr>
          <a:xfrm>
            <a:off x="1663775" y="271789"/>
            <a:ext cx="6156237" cy="523220"/>
          </a:xfrm>
          <a:prstGeom prst="rect">
            <a:avLst/>
          </a:prstGeom>
          <a:noFill/>
        </p:spPr>
        <p:txBody>
          <a:bodyPr wrap="none" rtlCol="0">
            <a:spAutoFit/>
          </a:bodyPr>
          <a:lstStyle/>
          <a:p>
            <a:r>
              <a:rPr lang="id-ID" sz="2800" b="1" dirty="0">
                <a:solidFill>
                  <a:srgbClr val="0070C0"/>
                </a:solidFill>
              </a:rPr>
              <a:t>Tingkat Pengangguran dan Hukum Okun</a:t>
            </a:r>
          </a:p>
        </p:txBody>
      </p:sp>
    </p:spTree>
    <p:extLst>
      <p:ext uri="{BB962C8B-B14F-4D97-AF65-F5344CB8AC3E}">
        <p14:creationId xmlns:p14="http://schemas.microsoft.com/office/powerpoint/2010/main" val="3442984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1219200"/>
            <a:ext cx="8686800" cy="830997"/>
          </a:xfrm>
          <a:prstGeom prst="rect">
            <a:avLst/>
          </a:prstGeom>
        </p:spPr>
        <p:txBody>
          <a:bodyPr wrap="square">
            <a:spAutoFit/>
          </a:bodyPr>
          <a:lstStyle/>
          <a:p>
            <a:r>
              <a:rPr lang="id-ID" sz="2400" dirty="0">
                <a:latin typeface="Times New Roman" pitchFamily="18" charset="0"/>
                <a:cs typeface="Times New Roman" pitchFamily="18" charset="0"/>
              </a:rPr>
              <a:t>This negative relationship between unemployment and GDP is called </a:t>
            </a:r>
            <a:r>
              <a:rPr lang="id-ID" sz="2400" b="1" dirty="0">
                <a:latin typeface="Times New Roman" pitchFamily="18" charset="0"/>
                <a:cs typeface="Times New Roman" pitchFamily="18" charset="0"/>
              </a:rPr>
              <a:t>Okun’s law, </a:t>
            </a:r>
            <a:r>
              <a:rPr lang="id-ID" sz="2400" dirty="0">
                <a:latin typeface="Times New Roman" pitchFamily="18" charset="0"/>
                <a:cs typeface="Times New Roman" pitchFamily="18" charset="0"/>
              </a:rPr>
              <a:t>after Arthur Okun, the economist who ﬁrst studied it</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396836"/>
            <a:ext cx="7239000" cy="133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73" y="3733800"/>
            <a:ext cx="752388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55073" y="5023247"/>
            <a:ext cx="7752484" cy="707886"/>
          </a:xfrm>
          <a:prstGeom prst="rect">
            <a:avLst/>
          </a:prstGeom>
        </p:spPr>
        <p:txBody>
          <a:bodyPr wrap="square">
            <a:spAutoFit/>
          </a:bodyPr>
          <a:lstStyle/>
          <a:p>
            <a:r>
              <a:rPr lang="id-ID" sz="2000" dirty="0"/>
              <a:t>In this case, Okun’s law says that GDP would fall by 1 percent, indicating that</a:t>
            </a:r>
            <a:r>
              <a:rPr lang="en-US" sz="2000" dirty="0"/>
              <a:t> </a:t>
            </a:r>
            <a:r>
              <a:rPr lang="id-ID" sz="2000" dirty="0"/>
              <a:t>the economy is in a recession.</a:t>
            </a:r>
          </a:p>
        </p:txBody>
      </p:sp>
      <p:sp>
        <p:nvSpPr>
          <p:cNvPr id="5" name="Rectangle 4"/>
          <p:cNvSpPr/>
          <p:nvPr/>
        </p:nvSpPr>
        <p:spPr>
          <a:xfrm>
            <a:off x="755073" y="5791200"/>
            <a:ext cx="7455842" cy="707886"/>
          </a:xfrm>
          <a:prstGeom prst="rect">
            <a:avLst/>
          </a:prstGeom>
        </p:spPr>
        <p:txBody>
          <a:bodyPr wrap="square">
            <a:spAutoFit/>
          </a:bodyPr>
          <a:lstStyle/>
          <a:p>
            <a:r>
              <a:rPr lang="en-US" sz="2000" dirty="0"/>
              <a:t>The declines in the production of goods and services that occur during recessions are always associated with increases in joblessness.</a:t>
            </a:r>
          </a:p>
        </p:txBody>
      </p:sp>
      <p:sp>
        <p:nvSpPr>
          <p:cNvPr id="8" name="TextBox 7"/>
          <p:cNvSpPr txBox="1"/>
          <p:nvPr/>
        </p:nvSpPr>
        <p:spPr>
          <a:xfrm>
            <a:off x="1663775" y="271789"/>
            <a:ext cx="6156237" cy="523220"/>
          </a:xfrm>
          <a:prstGeom prst="rect">
            <a:avLst/>
          </a:prstGeom>
          <a:noFill/>
        </p:spPr>
        <p:txBody>
          <a:bodyPr wrap="none" rtlCol="0">
            <a:spAutoFit/>
          </a:bodyPr>
          <a:lstStyle/>
          <a:p>
            <a:r>
              <a:rPr lang="id-ID" sz="2800" b="1" dirty="0">
                <a:solidFill>
                  <a:srgbClr val="0070C0"/>
                </a:solidFill>
              </a:rPr>
              <a:t>Tingkat Pengangguran dan Hukum Okun</a:t>
            </a:r>
          </a:p>
        </p:txBody>
      </p:sp>
    </p:spTree>
    <p:extLst>
      <p:ext uri="{BB962C8B-B14F-4D97-AF65-F5344CB8AC3E}">
        <p14:creationId xmlns:p14="http://schemas.microsoft.com/office/powerpoint/2010/main" val="108596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sz="3200" b="1" dirty="0">
                <a:solidFill>
                  <a:srgbClr val="FF0000"/>
                </a:solidFill>
              </a:rPr>
              <a:t>Leading Economic Indicators</a:t>
            </a:r>
          </a:p>
        </p:txBody>
      </p:sp>
      <p:sp>
        <p:nvSpPr>
          <p:cNvPr id="3" name="Content Placeholder 2"/>
          <p:cNvSpPr>
            <a:spLocks noGrp="1"/>
          </p:cNvSpPr>
          <p:nvPr>
            <p:ph idx="1"/>
          </p:nvPr>
        </p:nvSpPr>
        <p:spPr>
          <a:xfrm>
            <a:off x="304800" y="914400"/>
            <a:ext cx="8610600" cy="5715000"/>
          </a:xfrm>
        </p:spPr>
        <p:txBody>
          <a:bodyPr>
            <a:noAutofit/>
          </a:bodyPr>
          <a:lstStyle/>
          <a:p>
            <a:pPr>
              <a:spcBef>
                <a:spcPts val="0"/>
              </a:spcBef>
            </a:pPr>
            <a:r>
              <a:rPr lang="en-US" sz="2000" dirty="0"/>
              <a:t>Many economists, particularly those </a:t>
            </a:r>
            <a:r>
              <a:rPr lang="en-US" sz="2400" b="1" dirty="0"/>
              <a:t>working in business and government</a:t>
            </a:r>
            <a:r>
              <a:rPr lang="en-US" sz="2000" dirty="0"/>
              <a:t>, are engaged in the task of </a:t>
            </a:r>
            <a:r>
              <a:rPr lang="en-US" sz="2400" b="1" dirty="0"/>
              <a:t>forecasting short-run ﬂuctuation</a:t>
            </a:r>
            <a:r>
              <a:rPr lang="en-US" sz="2000" b="1" dirty="0"/>
              <a:t>s </a:t>
            </a:r>
            <a:r>
              <a:rPr lang="en-US" sz="2000" dirty="0"/>
              <a:t>in the economy. </a:t>
            </a:r>
          </a:p>
          <a:p>
            <a:pPr>
              <a:spcBef>
                <a:spcPts val="0"/>
              </a:spcBef>
            </a:pPr>
            <a:r>
              <a:rPr lang="en-US" sz="2400" b="1" dirty="0"/>
              <a:t>Busines</a:t>
            </a:r>
            <a:r>
              <a:rPr lang="en-US" sz="2000" b="1" dirty="0"/>
              <a:t>s</a:t>
            </a:r>
            <a:r>
              <a:rPr lang="en-US" sz="2000" dirty="0"/>
              <a:t> economists are interested in forecasting to </a:t>
            </a:r>
            <a:r>
              <a:rPr lang="en-US" sz="2400" b="1" dirty="0"/>
              <a:t>help their companies plan for changes in the economic environment</a:t>
            </a:r>
            <a:r>
              <a:rPr lang="en-US" sz="2000" dirty="0"/>
              <a:t>.</a:t>
            </a:r>
          </a:p>
          <a:p>
            <a:pPr>
              <a:spcBef>
                <a:spcPts val="0"/>
              </a:spcBef>
            </a:pPr>
            <a:r>
              <a:rPr lang="en-US" sz="2400" b="1" dirty="0"/>
              <a:t>Government</a:t>
            </a:r>
            <a:r>
              <a:rPr lang="en-US" sz="2000" dirty="0"/>
              <a:t> economists are interested in forecasting for </a:t>
            </a:r>
            <a:r>
              <a:rPr lang="en-US" sz="2400" b="1" dirty="0"/>
              <a:t>two reasons</a:t>
            </a:r>
            <a:r>
              <a:rPr lang="en-US" sz="2000" dirty="0"/>
              <a:t>. </a:t>
            </a:r>
          </a:p>
          <a:p>
            <a:pPr lvl="1">
              <a:spcBef>
                <a:spcPts val="0"/>
              </a:spcBef>
            </a:pPr>
            <a:r>
              <a:rPr lang="en-US" sz="2000" dirty="0"/>
              <a:t>First, the economic environment affects the government; for example, the state of the economy inﬂuences how much tax revenue the government collects.</a:t>
            </a:r>
          </a:p>
          <a:p>
            <a:pPr lvl="1">
              <a:spcBef>
                <a:spcPts val="0"/>
              </a:spcBef>
            </a:pPr>
            <a:r>
              <a:rPr lang="en-US" sz="2000" dirty="0"/>
              <a:t>Second, the government can affect the economy through its use of monetary and ﬁscal policy.</a:t>
            </a:r>
          </a:p>
          <a:p>
            <a:pPr>
              <a:spcBef>
                <a:spcPts val="0"/>
              </a:spcBef>
            </a:pPr>
            <a:r>
              <a:rPr lang="en-US" sz="2000" dirty="0"/>
              <a:t>Economic forecasts are, therefore, an input into policy planning.</a:t>
            </a:r>
          </a:p>
          <a:p>
            <a:pPr>
              <a:spcBef>
                <a:spcPts val="0"/>
              </a:spcBef>
            </a:pPr>
            <a:r>
              <a:rPr lang="en-US" sz="2000" b="1" dirty="0"/>
              <a:t>One way that economists </a:t>
            </a:r>
            <a:r>
              <a:rPr lang="en-US" sz="2000" dirty="0"/>
              <a:t>arrive at their forecasts is </a:t>
            </a:r>
            <a:r>
              <a:rPr lang="en-US" sz="2400" b="1" dirty="0"/>
              <a:t>by looking at leading indicators</a:t>
            </a:r>
            <a:r>
              <a:rPr lang="en-US" sz="2000" dirty="0"/>
              <a:t>, which are variables that tend to ﬂuctuate in advance of the overall economy. </a:t>
            </a:r>
          </a:p>
          <a:p>
            <a:pPr>
              <a:spcBef>
                <a:spcPts val="0"/>
              </a:spcBef>
            </a:pPr>
            <a:r>
              <a:rPr lang="en-US" sz="2000" dirty="0"/>
              <a:t>Forecasts can differ in part because economists hold varying opinions about which leading indicators are most reliable. </a:t>
            </a:r>
            <a:endParaRPr lang="en-US" sz="2000" b="1" dirty="0"/>
          </a:p>
        </p:txBody>
      </p:sp>
    </p:spTree>
    <p:extLst>
      <p:ext uri="{BB962C8B-B14F-4D97-AF65-F5344CB8AC3E}">
        <p14:creationId xmlns:p14="http://schemas.microsoft.com/office/powerpoint/2010/main" val="21775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784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8382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766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sz="3200" b="1" dirty="0">
                <a:solidFill>
                  <a:srgbClr val="FF0000"/>
                </a:solidFill>
              </a:rPr>
              <a:t>Leading Economic Indicators</a:t>
            </a:r>
          </a:p>
        </p:txBody>
      </p:sp>
      <p:sp>
        <p:nvSpPr>
          <p:cNvPr id="3" name="Content Placeholder 2"/>
          <p:cNvSpPr>
            <a:spLocks noGrp="1"/>
          </p:cNvSpPr>
          <p:nvPr>
            <p:ph idx="1"/>
          </p:nvPr>
        </p:nvSpPr>
        <p:spPr>
          <a:xfrm>
            <a:off x="457200" y="914400"/>
            <a:ext cx="8229600" cy="1085850"/>
          </a:xfrm>
        </p:spPr>
        <p:txBody>
          <a:bodyPr>
            <a:noAutofit/>
          </a:bodyPr>
          <a:lstStyle/>
          <a:p>
            <a:pPr marL="0" indent="0">
              <a:spcBef>
                <a:spcPts val="0"/>
              </a:spcBef>
              <a:buNone/>
            </a:pPr>
            <a:r>
              <a:rPr lang="en-US" sz="2400" dirty="0"/>
              <a:t>The </a:t>
            </a:r>
            <a:r>
              <a:rPr lang="en-US" sz="2400" i="1" dirty="0"/>
              <a:t>index of leading economic indicators</a:t>
            </a:r>
            <a:r>
              <a:rPr lang="en-US" sz="1800" i="1" dirty="0"/>
              <a:t>.</a:t>
            </a:r>
          </a:p>
          <a:p>
            <a:pPr marL="0" indent="0">
              <a:buNone/>
            </a:pPr>
            <a:r>
              <a:rPr lang="en-US" sz="1800" dirty="0"/>
              <a:t>This index includes ten data series that are often used to forecast changes in economic activity about six to nine months into the future. Here is a list of the series:</a:t>
            </a: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000250"/>
            <a:ext cx="82804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387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sz="3200" b="1" dirty="0">
                <a:solidFill>
                  <a:srgbClr val="FF0000"/>
                </a:solidFill>
              </a:rPr>
              <a:t>Leading Economic Indicators</a:t>
            </a:r>
          </a:p>
        </p:txBody>
      </p:sp>
      <p:sp>
        <p:nvSpPr>
          <p:cNvPr id="3" name="Content Placeholder 2"/>
          <p:cNvSpPr>
            <a:spLocks noGrp="1"/>
          </p:cNvSpPr>
          <p:nvPr>
            <p:ph idx="1"/>
          </p:nvPr>
        </p:nvSpPr>
        <p:spPr>
          <a:xfrm>
            <a:off x="457200" y="914400"/>
            <a:ext cx="8229600" cy="381000"/>
          </a:xfrm>
        </p:spPr>
        <p:txBody>
          <a:bodyPr>
            <a:noAutofit/>
          </a:bodyPr>
          <a:lstStyle/>
          <a:p>
            <a:pPr marL="0" indent="0">
              <a:spcBef>
                <a:spcPts val="0"/>
              </a:spcBef>
              <a:buNone/>
            </a:pPr>
            <a:r>
              <a:rPr lang="en-US" sz="2400" dirty="0"/>
              <a:t>The </a:t>
            </a:r>
            <a:r>
              <a:rPr lang="en-US" sz="2400" i="1" dirty="0"/>
              <a:t>index of leading economic indicators</a:t>
            </a:r>
            <a:r>
              <a:rPr lang="en-US" sz="1800" i="1" dirty="0"/>
              <a:t>.</a:t>
            </a:r>
          </a:p>
        </p:txBody>
      </p:sp>
      <p:sp>
        <p:nvSpPr>
          <p:cNvPr id="5" name="TextBox 4"/>
          <p:cNvSpPr txBox="1"/>
          <p:nvPr/>
        </p:nvSpPr>
        <p:spPr>
          <a:xfrm>
            <a:off x="533400" y="1447800"/>
            <a:ext cx="8382000" cy="5062924"/>
          </a:xfrm>
          <a:prstGeom prst="rect">
            <a:avLst/>
          </a:prstGeom>
          <a:solidFill>
            <a:srgbClr val="FAFDD3"/>
          </a:solidFill>
        </p:spPr>
        <p:txBody>
          <a:bodyPr wrap="square">
            <a:spAutoFit/>
          </a:bodyPr>
          <a:lstStyle/>
          <a:p>
            <a:pPr marL="457200" indent="-457200">
              <a:buFontTx/>
              <a:buAutoNum type="arabicPeriod"/>
              <a:defRPr/>
            </a:pPr>
            <a:r>
              <a:rPr lang="id-ID" sz="2300" dirty="0">
                <a:latin typeface="Times New Roman" pitchFamily="18" charset="0"/>
              </a:rPr>
              <a:t>Rata-rata produksi per pekerja per minggu di ind</a:t>
            </a:r>
            <a:r>
              <a:rPr lang="en-US" sz="2300" dirty="0">
                <a:latin typeface="Times New Roman" pitchFamily="18" charset="0"/>
              </a:rPr>
              <a:t>u</a:t>
            </a:r>
            <a:r>
              <a:rPr lang="id-ID" sz="2300" dirty="0">
                <a:latin typeface="Times New Roman" pitchFamily="18" charset="0"/>
              </a:rPr>
              <a:t>stri manufaktur</a:t>
            </a:r>
          </a:p>
          <a:p>
            <a:pPr marL="457200" indent="-457200">
              <a:buFontTx/>
              <a:buAutoNum type="arabicPeriod"/>
              <a:defRPr/>
            </a:pPr>
            <a:r>
              <a:rPr lang="id-ID" sz="2300" dirty="0">
                <a:latin typeface="Times New Roman" pitchFamily="18" charset="0"/>
              </a:rPr>
              <a:t>Rata-rata klaim asuransi pengangguran per minggu</a:t>
            </a:r>
          </a:p>
          <a:p>
            <a:pPr marL="457200" indent="-457200">
              <a:buFontTx/>
              <a:buAutoNum type="arabicPeriod"/>
              <a:defRPr/>
            </a:pPr>
            <a:r>
              <a:rPr lang="id-ID" sz="2300" dirty="0">
                <a:latin typeface="Times New Roman" pitchFamily="18" charset="0"/>
              </a:rPr>
              <a:t>Order baru untuk barang konsumsi dan bahan baku, yang disesuaikan dengan inflasi</a:t>
            </a:r>
          </a:p>
          <a:p>
            <a:pPr marL="457200" indent="-457200">
              <a:buFontTx/>
              <a:buAutoNum type="arabicPeriod"/>
              <a:defRPr/>
            </a:pPr>
            <a:r>
              <a:rPr lang="id-ID" sz="2300" dirty="0">
                <a:latin typeface="Times New Roman" pitchFamily="18" charset="0"/>
              </a:rPr>
              <a:t>Kinerja vendor, mengukur jumlah perusahaan yang menerima kiriman yang lambat dari supplier</a:t>
            </a:r>
          </a:p>
          <a:p>
            <a:pPr marL="457200" indent="-457200">
              <a:buFontTx/>
              <a:buAutoNum type="arabicPeriod"/>
              <a:defRPr/>
            </a:pPr>
            <a:r>
              <a:rPr lang="id-ID" sz="2300" dirty="0">
                <a:latin typeface="Times New Roman" pitchFamily="18" charset="0"/>
              </a:rPr>
              <a:t>Order baru untuk barang modal (bukan untuk pertahanan/militer)</a:t>
            </a:r>
          </a:p>
          <a:p>
            <a:pPr marL="457200" indent="-457200">
              <a:buFontTx/>
              <a:buAutoNum type="arabicPeriod"/>
              <a:defRPr/>
            </a:pPr>
            <a:r>
              <a:rPr lang="id-ID" sz="2300" dirty="0">
                <a:latin typeface="Times New Roman" pitchFamily="18" charset="0"/>
              </a:rPr>
              <a:t>Isu ijin pembangunan gedung baru</a:t>
            </a:r>
          </a:p>
          <a:p>
            <a:pPr marL="457200" indent="-457200">
              <a:buFontTx/>
              <a:buAutoNum type="arabicPeriod"/>
              <a:defRPr/>
            </a:pPr>
            <a:r>
              <a:rPr lang="id-ID" sz="2300" dirty="0">
                <a:latin typeface="Times New Roman" pitchFamily="18" charset="0"/>
              </a:rPr>
              <a:t>Indeks harg</a:t>
            </a:r>
            <a:r>
              <a:rPr lang="en-US" sz="2300" dirty="0">
                <a:latin typeface="Times New Roman" pitchFamily="18" charset="0"/>
              </a:rPr>
              <a:t>a</a:t>
            </a:r>
            <a:r>
              <a:rPr lang="id-ID" sz="2300" dirty="0">
                <a:latin typeface="Times New Roman" pitchFamily="18" charset="0"/>
              </a:rPr>
              <a:t> saham</a:t>
            </a:r>
          </a:p>
          <a:p>
            <a:pPr marL="457200" indent="-457200">
              <a:buFontTx/>
              <a:buAutoNum type="arabicPeriod"/>
              <a:defRPr/>
            </a:pPr>
            <a:r>
              <a:rPr lang="id-ID" sz="2300" dirty="0">
                <a:latin typeface="Times New Roman" pitchFamily="18" charset="0"/>
              </a:rPr>
              <a:t>Jumlah unag beredar dalam arti luas (M2), yang disesuaikan dengan inflasi</a:t>
            </a:r>
          </a:p>
          <a:p>
            <a:pPr marL="457200" indent="-457200">
              <a:buFontTx/>
              <a:buAutoNum type="arabicPeriod"/>
              <a:defRPr/>
            </a:pPr>
            <a:r>
              <a:rPr lang="id-ID" sz="2300" dirty="0">
                <a:latin typeface="Times New Roman" pitchFamily="18" charset="0"/>
              </a:rPr>
              <a:t>Spread suku bunga : spread hasil saham 10 tahun dan tag</a:t>
            </a:r>
            <a:r>
              <a:rPr lang="en-US" sz="2300" dirty="0">
                <a:latin typeface="Times New Roman" pitchFamily="18" charset="0"/>
              </a:rPr>
              <a:t>i</a:t>
            </a:r>
            <a:r>
              <a:rPr lang="id-ID" sz="2300" dirty="0">
                <a:latin typeface="Times New Roman" pitchFamily="18" charset="0"/>
              </a:rPr>
              <a:t>han obligasi 3 bulan</a:t>
            </a:r>
          </a:p>
          <a:p>
            <a:pPr marL="457200" indent="-457200">
              <a:buFontTx/>
              <a:buAutoNum type="arabicPeriod"/>
              <a:defRPr/>
            </a:pPr>
            <a:r>
              <a:rPr lang="id-ID" sz="2300" dirty="0">
                <a:latin typeface="Times New Roman" pitchFamily="18" charset="0"/>
              </a:rPr>
              <a:t>Indeks ekspektasi konsum</a:t>
            </a:r>
            <a:r>
              <a:rPr lang="en-US" sz="2300" dirty="0">
                <a:latin typeface="Times New Roman" pitchFamily="18" charset="0"/>
              </a:rPr>
              <a:t>s</a:t>
            </a:r>
            <a:r>
              <a:rPr lang="id-ID" sz="2400" dirty="0">
                <a:latin typeface="Times New Roman" pitchFamily="18" charset="0"/>
              </a:rPr>
              <a:t>i </a:t>
            </a:r>
          </a:p>
        </p:txBody>
      </p:sp>
    </p:spTree>
    <p:extLst>
      <p:ext uri="{BB962C8B-B14F-4D97-AF65-F5344CB8AC3E}">
        <p14:creationId xmlns:p14="http://schemas.microsoft.com/office/powerpoint/2010/main" val="3172207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sz="3200" b="1" dirty="0">
                <a:solidFill>
                  <a:srgbClr val="FF0000"/>
                </a:solidFill>
              </a:rPr>
              <a:t>Leading Economic Indicators</a:t>
            </a:r>
          </a:p>
        </p:txBody>
      </p:sp>
      <p:pic>
        <p:nvPicPr>
          <p:cNvPr id="1229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38200"/>
            <a:ext cx="8001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1782" y="494391"/>
            <a:ext cx="1270861" cy="369332"/>
          </a:xfrm>
          <a:prstGeom prst="rect">
            <a:avLst/>
          </a:prstGeom>
          <a:noFill/>
        </p:spPr>
        <p:txBody>
          <a:bodyPr wrap="none" rtlCol="0">
            <a:spAutoFit/>
          </a:bodyPr>
          <a:lstStyle/>
          <a:p>
            <a:r>
              <a:rPr lang="en-US" b="1" dirty="0"/>
              <a:t>INDONESIA</a:t>
            </a:r>
          </a:p>
        </p:txBody>
      </p:sp>
    </p:spTree>
    <p:extLst>
      <p:ext uri="{BB962C8B-B14F-4D97-AF65-F5344CB8AC3E}">
        <p14:creationId xmlns:p14="http://schemas.microsoft.com/office/powerpoint/2010/main" val="612177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90600" y="1371600"/>
            <a:ext cx="7162800" cy="3048000"/>
          </a:xfrm>
        </p:spPr>
        <p:txBody>
          <a:bodyPr/>
          <a:lstStyle/>
          <a:p>
            <a:pPr>
              <a:spcBef>
                <a:spcPct val="60000"/>
              </a:spcBef>
              <a:buClr>
                <a:srgbClr val="CC0000"/>
              </a:buClr>
            </a:pPr>
            <a:r>
              <a:rPr lang="en-US" sz="2800" b="1" dirty="0"/>
              <a:t>Long run</a:t>
            </a:r>
            <a:r>
              <a:rPr lang="en-US" sz="2800" dirty="0"/>
              <a:t>:  </a:t>
            </a:r>
            <a:br>
              <a:rPr lang="en-US" sz="2800" dirty="0"/>
            </a:br>
            <a:r>
              <a:rPr lang="en-US" sz="2800" dirty="0"/>
              <a:t>Prices are flexible, respond to changes in supply or demand</a:t>
            </a:r>
          </a:p>
          <a:p>
            <a:pPr>
              <a:spcBef>
                <a:spcPct val="60000"/>
              </a:spcBef>
              <a:buClr>
                <a:srgbClr val="CC0000"/>
              </a:buClr>
            </a:pPr>
            <a:r>
              <a:rPr lang="en-US" sz="2800" b="1" dirty="0"/>
              <a:t>Short run</a:t>
            </a:r>
            <a:r>
              <a:rPr lang="en-US" sz="2800" dirty="0"/>
              <a:t>:</a:t>
            </a:r>
            <a:br>
              <a:rPr lang="en-US" sz="2800" dirty="0"/>
            </a:br>
            <a:r>
              <a:rPr lang="en-US" sz="2800" dirty="0"/>
              <a:t>many prices are “sticky” at some predetermined level</a:t>
            </a:r>
          </a:p>
        </p:txBody>
      </p:sp>
      <p:sp>
        <p:nvSpPr>
          <p:cNvPr id="161796" name="Text Box 4"/>
          <p:cNvSpPr txBox="1">
            <a:spLocks noChangeArrowheads="1"/>
          </p:cNvSpPr>
          <p:nvPr/>
        </p:nvSpPr>
        <p:spPr bwMode="auto">
          <a:xfrm>
            <a:off x="1447800" y="4876800"/>
            <a:ext cx="6553200" cy="1003300"/>
          </a:xfrm>
          <a:prstGeom prst="rect">
            <a:avLst/>
          </a:prstGeom>
          <a:noFill/>
          <a:ln w="57150" cmpd="thickThin">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dirty="0">
                <a:latin typeface="Arial" charset="0"/>
              </a:rPr>
              <a:t>The economy behaves much differently when prices are sticky.</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9342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675" y="704850"/>
            <a:ext cx="5267325"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2531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1796"/>
                                        </p:tgtEl>
                                        <p:attrNameLst>
                                          <p:attrName>style.visibility</p:attrName>
                                        </p:attrNameLst>
                                      </p:cBhvr>
                                      <p:to>
                                        <p:strVal val="visible"/>
                                      </p:to>
                                    </p:set>
                                    <p:animEffect transition="in" filter="checkerboard(across)">
                                      <p:cBhvr>
                                        <p:cTn id="7" dur="500"/>
                                        <p:tgtEl>
                                          <p:spTgt spid="161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23" name="Rectangle 3"/>
          <p:cNvSpPr>
            <a:spLocks noGrp="1" noChangeArrowheads="1"/>
          </p:cNvSpPr>
          <p:nvPr>
            <p:ph type="body" idx="1"/>
          </p:nvPr>
        </p:nvSpPr>
        <p:spPr>
          <a:xfrm>
            <a:off x="685800" y="533400"/>
            <a:ext cx="7924800" cy="4800600"/>
          </a:xfrm>
        </p:spPr>
        <p:txBody>
          <a:bodyPr/>
          <a:lstStyle/>
          <a:p>
            <a:pPr marL="0" indent="0">
              <a:buClr>
                <a:schemeClr val="accent1"/>
              </a:buClr>
              <a:buNone/>
            </a:pPr>
            <a:r>
              <a:rPr lang="en-US" b="1" dirty="0">
                <a:solidFill>
                  <a:srgbClr val="0070C0"/>
                </a:solidFill>
              </a:rPr>
              <a:t>In Classical Macroeconomic Theory</a:t>
            </a:r>
            <a:r>
              <a:rPr lang="en-US" sz="2800" b="1" dirty="0"/>
              <a:t>:</a:t>
            </a:r>
            <a:br>
              <a:rPr lang="en-US" sz="2800" b="1" i="1" dirty="0"/>
            </a:br>
            <a:r>
              <a:rPr lang="en-US" sz="1400" i="1" dirty="0"/>
              <a:t>(what we studied in chapters 3-8)</a:t>
            </a:r>
          </a:p>
          <a:p>
            <a:pPr marL="0" indent="0">
              <a:buClr>
                <a:schemeClr val="accent1"/>
              </a:buClr>
              <a:buNone/>
            </a:pPr>
            <a:endParaRPr lang="en-US" sz="2800" dirty="0"/>
          </a:p>
          <a:p>
            <a:pPr>
              <a:buClr>
                <a:schemeClr val="accent1"/>
              </a:buClr>
            </a:pPr>
            <a:r>
              <a:rPr lang="en-US" sz="2800" dirty="0"/>
              <a:t>Output is determined by the supply side:</a:t>
            </a:r>
          </a:p>
          <a:p>
            <a:pPr lvl="1">
              <a:buClr>
                <a:srgbClr val="990099"/>
              </a:buClr>
              <a:buSzTx/>
            </a:pPr>
            <a:r>
              <a:rPr lang="en-US" dirty="0"/>
              <a:t>supplies of capital, labor</a:t>
            </a:r>
          </a:p>
          <a:p>
            <a:pPr lvl="1">
              <a:buClr>
                <a:srgbClr val="990099"/>
              </a:buClr>
              <a:buSzTx/>
            </a:pPr>
            <a:r>
              <a:rPr lang="en-US" dirty="0"/>
              <a:t>technology</a:t>
            </a:r>
          </a:p>
          <a:p>
            <a:pPr>
              <a:buClr>
                <a:schemeClr val="accent1"/>
              </a:buClr>
              <a:buSzTx/>
            </a:pPr>
            <a:r>
              <a:rPr lang="en-US" sz="2800" dirty="0"/>
              <a:t>Changes in demand for goods &amp; services </a:t>
            </a:r>
            <a:br>
              <a:rPr lang="en-US" sz="2800" dirty="0"/>
            </a:br>
            <a:r>
              <a:rPr lang="en-US" sz="2800" dirty="0"/>
              <a:t>(</a:t>
            </a:r>
            <a:r>
              <a:rPr lang="en-US" sz="2800" b="1" i="1" dirty="0"/>
              <a:t>C</a:t>
            </a:r>
            <a:r>
              <a:rPr lang="en-US" sz="2800" dirty="0"/>
              <a:t>, </a:t>
            </a:r>
            <a:r>
              <a:rPr lang="en-US" sz="2800" b="1" i="1" dirty="0"/>
              <a:t>I</a:t>
            </a:r>
            <a:r>
              <a:rPr lang="en-US" sz="2800" dirty="0"/>
              <a:t>, </a:t>
            </a:r>
            <a:r>
              <a:rPr lang="en-US" sz="2800" b="1" i="1" dirty="0"/>
              <a:t>G</a:t>
            </a:r>
            <a:r>
              <a:rPr lang="en-US" sz="1400" b="1" i="1" dirty="0"/>
              <a:t> </a:t>
            </a:r>
            <a:r>
              <a:rPr lang="en-US" sz="2800" dirty="0"/>
              <a:t>) only affect prices, not quantities.</a:t>
            </a:r>
          </a:p>
          <a:p>
            <a:pPr>
              <a:buClr>
                <a:schemeClr val="accent1"/>
              </a:buClr>
              <a:buSzTx/>
            </a:pPr>
            <a:r>
              <a:rPr lang="en-US" sz="2800" b="1" dirty="0">
                <a:solidFill>
                  <a:srgbClr val="00B0F0"/>
                </a:solidFill>
              </a:rPr>
              <a:t>Complete price flexibility is a crucial assumption</a:t>
            </a:r>
            <a:r>
              <a:rPr lang="en-US" sz="2800" dirty="0"/>
              <a:t>,</a:t>
            </a:r>
          </a:p>
          <a:p>
            <a:pPr>
              <a:spcBef>
                <a:spcPct val="10000"/>
              </a:spcBef>
              <a:buClr>
                <a:schemeClr val="accent1"/>
              </a:buClr>
            </a:pPr>
            <a:r>
              <a:rPr lang="en-US" sz="2800" dirty="0"/>
              <a:t>So </a:t>
            </a:r>
            <a:r>
              <a:rPr lang="en-US" sz="2800" dirty="0">
                <a:solidFill>
                  <a:srgbClr val="FF0000"/>
                </a:solidFill>
              </a:rPr>
              <a:t>classical theory applies in the long run</a:t>
            </a:r>
            <a:r>
              <a:rPr lang="en-US" sz="2800" dirty="0"/>
              <a:t>.</a:t>
            </a:r>
          </a:p>
        </p:txBody>
      </p:sp>
    </p:spTree>
    <p:extLst>
      <p:ext uri="{BB962C8B-B14F-4D97-AF65-F5344CB8AC3E}">
        <p14:creationId xmlns:p14="http://schemas.microsoft.com/office/powerpoint/2010/main" val="160680734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wipe(left)">
                                      <p:cBhvr>
                                        <p:cTn id="7" dur="500"/>
                                        <p:tgtEl>
                                          <p:spTgt spid="1843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23">
                                            <p:txEl>
                                              <p:pRg st="2" end="2"/>
                                            </p:txEl>
                                          </p:spTgt>
                                        </p:tgtEl>
                                        <p:attrNameLst>
                                          <p:attrName>style.visibility</p:attrName>
                                        </p:attrNameLst>
                                      </p:cBhvr>
                                      <p:to>
                                        <p:strVal val="visible"/>
                                      </p:to>
                                    </p:set>
                                    <p:animEffect transition="in" filter="wipe(left)">
                                      <p:cBhvr>
                                        <p:cTn id="12" dur="500"/>
                                        <p:tgtEl>
                                          <p:spTgt spid="184323">
                                            <p:txEl>
                                              <p:pRg st="2" end="2"/>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84323">
                                            <p:txEl>
                                              <p:pRg st="3" end="3"/>
                                            </p:txEl>
                                          </p:spTgt>
                                        </p:tgtEl>
                                        <p:attrNameLst>
                                          <p:attrName>style.visibility</p:attrName>
                                        </p:attrNameLst>
                                      </p:cBhvr>
                                      <p:to>
                                        <p:strVal val="visible"/>
                                      </p:to>
                                    </p:set>
                                    <p:animEffect transition="in" filter="wipe(left)">
                                      <p:cBhvr>
                                        <p:cTn id="15" dur="500"/>
                                        <p:tgtEl>
                                          <p:spTgt spid="184323">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84323">
                                            <p:txEl>
                                              <p:pRg st="4" end="4"/>
                                            </p:txEl>
                                          </p:spTgt>
                                        </p:tgtEl>
                                        <p:attrNameLst>
                                          <p:attrName>style.visibility</p:attrName>
                                        </p:attrNameLst>
                                      </p:cBhvr>
                                      <p:to>
                                        <p:strVal val="visible"/>
                                      </p:to>
                                    </p:set>
                                    <p:animEffect transition="in" filter="wipe(left)">
                                      <p:cBhvr>
                                        <p:cTn id="18" dur="500"/>
                                        <p:tgtEl>
                                          <p:spTgt spid="184323">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4323">
                                            <p:txEl>
                                              <p:pRg st="5" end="5"/>
                                            </p:txEl>
                                          </p:spTgt>
                                        </p:tgtEl>
                                        <p:attrNameLst>
                                          <p:attrName>style.visibility</p:attrName>
                                        </p:attrNameLst>
                                      </p:cBhvr>
                                      <p:to>
                                        <p:strVal val="visible"/>
                                      </p:to>
                                    </p:set>
                                    <p:animEffect transition="in" filter="wipe(left)">
                                      <p:cBhvr>
                                        <p:cTn id="23" dur="500"/>
                                        <p:tgtEl>
                                          <p:spTgt spid="184323">
                                            <p:txEl>
                                              <p:pRg st="5" end="5"/>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4323">
                                            <p:txEl>
                                              <p:pRg st="6" end="6"/>
                                            </p:txEl>
                                          </p:spTgt>
                                        </p:tgtEl>
                                        <p:attrNameLst>
                                          <p:attrName>style.visibility</p:attrName>
                                        </p:attrNameLst>
                                      </p:cBhvr>
                                      <p:to>
                                        <p:strVal val="visible"/>
                                      </p:to>
                                    </p:set>
                                    <p:animEffect transition="in" filter="wipe(left)">
                                      <p:cBhvr>
                                        <p:cTn id="28" dur="500"/>
                                        <p:tgtEl>
                                          <p:spTgt spid="184323">
                                            <p:txEl>
                                              <p:pRg st="6" end="6"/>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4323">
                                            <p:txEl>
                                              <p:pRg st="7" end="7"/>
                                            </p:txEl>
                                          </p:spTgt>
                                        </p:tgtEl>
                                        <p:attrNameLst>
                                          <p:attrName>style.visibility</p:attrName>
                                        </p:attrNameLst>
                                      </p:cBhvr>
                                      <p:to>
                                        <p:strVal val="visible"/>
                                      </p:to>
                                    </p:set>
                                    <p:animEffect transition="in" filter="wipe(left)">
                                      <p:cBhvr>
                                        <p:cTn id="33" dur="500"/>
                                        <p:tgtEl>
                                          <p:spTgt spid="1843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Rectangle 3"/>
          <p:cNvSpPr>
            <a:spLocks noGrp="1" noChangeArrowheads="1"/>
          </p:cNvSpPr>
          <p:nvPr>
            <p:ph type="body" idx="1"/>
          </p:nvPr>
        </p:nvSpPr>
        <p:spPr>
          <a:xfrm>
            <a:off x="533400" y="533400"/>
            <a:ext cx="4114800" cy="4038600"/>
          </a:xfrm>
        </p:spPr>
        <p:txBody>
          <a:bodyPr>
            <a:normAutofit fontScale="85000" lnSpcReduction="10000"/>
          </a:bodyPr>
          <a:lstStyle/>
          <a:p>
            <a:pPr marL="0" indent="0">
              <a:lnSpc>
                <a:spcPct val="120000"/>
              </a:lnSpc>
              <a:spcBef>
                <a:spcPts val="500"/>
              </a:spcBef>
              <a:buFont typeface="Wingdings" pitchFamily="2" charset="2"/>
              <a:buNone/>
            </a:pPr>
            <a:r>
              <a:rPr lang="en-US" b="1" dirty="0">
                <a:solidFill>
                  <a:srgbClr val="0070C0"/>
                </a:solidFill>
              </a:rPr>
              <a:t>When prices are sticky</a:t>
            </a:r>
          </a:p>
          <a:p>
            <a:pPr marL="0" indent="0">
              <a:lnSpc>
                <a:spcPct val="120000"/>
              </a:lnSpc>
              <a:spcBef>
                <a:spcPts val="500"/>
              </a:spcBef>
              <a:buFont typeface="Wingdings" pitchFamily="2" charset="2"/>
              <a:buNone/>
            </a:pPr>
            <a:r>
              <a:rPr lang="en-US" sz="2800" dirty="0"/>
              <a:t>…output and employment also depend on demand for goods &amp; services, which is affected by:</a:t>
            </a:r>
          </a:p>
          <a:p>
            <a:pPr marL="461963" lvl="1">
              <a:lnSpc>
                <a:spcPct val="120000"/>
              </a:lnSpc>
              <a:spcBef>
                <a:spcPts val="500"/>
              </a:spcBef>
              <a:buClr>
                <a:srgbClr val="996600"/>
              </a:buClr>
              <a:buSzTx/>
              <a:buFont typeface="Wingdings" pitchFamily="2" charset="2"/>
              <a:buChar char="§"/>
            </a:pPr>
            <a:r>
              <a:rPr lang="en-US" dirty="0"/>
              <a:t>fiscal policy (</a:t>
            </a:r>
            <a:r>
              <a:rPr lang="en-US" b="1" i="1" dirty="0"/>
              <a:t>G</a:t>
            </a:r>
            <a:r>
              <a:rPr lang="en-US" dirty="0"/>
              <a:t> </a:t>
            </a:r>
            <a:r>
              <a:rPr lang="en-US" sz="1400" dirty="0"/>
              <a:t> </a:t>
            </a:r>
            <a:r>
              <a:rPr lang="en-US" dirty="0"/>
              <a:t>and </a:t>
            </a:r>
            <a:r>
              <a:rPr lang="en-US" b="1" i="1" dirty="0"/>
              <a:t>T</a:t>
            </a:r>
            <a:r>
              <a:rPr lang="en-US" sz="1400" dirty="0"/>
              <a:t> </a:t>
            </a:r>
            <a:r>
              <a:rPr lang="en-US" dirty="0"/>
              <a:t>)</a:t>
            </a:r>
          </a:p>
          <a:p>
            <a:pPr marL="461963" lvl="1">
              <a:lnSpc>
                <a:spcPct val="120000"/>
              </a:lnSpc>
              <a:spcBef>
                <a:spcPts val="500"/>
              </a:spcBef>
              <a:buClr>
                <a:srgbClr val="996600"/>
              </a:buClr>
              <a:buSzTx/>
              <a:buFont typeface="Wingdings" pitchFamily="2" charset="2"/>
              <a:buChar char="§"/>
            </a:pPr>
            <a:r>
              <a:rPr lang="en-US" dirty="0"/>
              <a:t>monetary policy (</a:t>
            </a:r>
            <a:r>
              <a:rPr lang="en-US" b="1" i="1" dirty="0"/>
              <a:t>M</a:t>
            </a:r>
            <a:r>
              <a:rPr lang="en-US" sz="1400" dirty="0"/>
              <a:t> </a:t>
            </a:r>
            <a:r>
              <a:rPr lang="en-US" dirty="0"/>
              <a:t>)</a:t>
            </a:r>
          </a:p>
          <a:p>
            <a:pPr marL="461963" lvl="1">
              <a:lnSpc>
                <a:spcPct val="120000"/>
              </a:lnSpc>
              <a:spcBef>
                <a:spcPts val="500"/>
              </a:spcBef>
              <a:buClr>
                <a:srgbClr val="996600"/>
              </a:buClr>
              <a:buSzTx/>
              <a:buFont typeface="Wingdings" pitchFamily="2" charset="2"/>
              <a:buChar char="§"/>
            </a:pPr>
            <a:r>
              <a:rPr lang="en-US" dirty="0"/>
              <a:t>other factors, like exogenous changes </a:t>
            </a:r>
            <a:br>
              <a:rPr lang="en-US" dirty="0"/>
            </a:br>
            <a:r>
              <a:rPr lang="en-US" dirty="0"/>
              <a:t>in </a:t>
            </a:r>
            <a:r>
              <a:rPr lang="en-US" b="1" i="1" dirty="0"/>
              <a:t>C</a:t>
            </a:r>
            <a:r>
              <a:rPr lang="en-US" dirty="0"/>
              <a:t>  or </a:t>
            </a:r>
            <a:r>
              <a:rPr lang="en-US" b="1" i="1" dirty="0"/>
              <a:t>I</a:t>
            </a:r>
            <a:r>
              <a:rPr lang="en-US" dirty="0"/>
              <a:t>.  </a:t>
            </a:r>
          </a:p>
        </p:txBody>
      </p:sp>
      <p:sp>
        <p:nvSpPr>
          <p:cNvPr id="2" name="TextBox 1"/>
          <p:cNvSpPr txBox="1"/>
          <p:nvPr/>
        </p:nvSpPr>
        <p:spPr>
          <a:xfrm>
            <a:off x="4038600" y="3733800"/>
            <a:ext cx="4841049" cy="2821285"/>
          </a:xfrm>
          <a:prstGeom prst="rect">
            <a:avLst/>
          </a:prstGeom>
          <a:solidFill>
            <a:srgbClr val="F5F8EE"/>
          </a:solidFill>
        </p:spPr>
        <p:txBody>
          <a:bodyPr wrap="square" rtlCol="0">
            <a:spAutoFit/>
          </a:bodyPr>
          <a:lstStyle/>
          <a:p>
            <a:pPr>
              <a:spcAft>
                <a:spcPts val="800"/>
              </a:spcAft>
            </a:pPr>
            <a:r>
              <a:rPr lang="id-ID" sz="2400" b="1" dirty="0">
                <a:latin typeface="Times New Roman" pitchFamily="18" charset="0"/>
                <a:cs typeface="Times New Roman" pitchFamily="18" charset="0"/>
              </a:rPr>
              <a:t>Variabel Kebijakan</a:t>
            </a:r>
            <a:r>
              <a:rPr lang="id-ID" sz="2400" dirty="0">
                <a:latin typeface="Times New Roman" pitchFamily="18" charset="0"/>
                <a:cs typeface="Times New Roman" pitchFamily="18" charset="0"/>
              </a:rPr>
              <a:t>:</a:t>
            </a:r>
          </a:p>
          <a:p>
            <a:pPr marL="285750" indent="-285750">
              <a:spcAft>
                <a:spcPts val="800"/>
              </a:spcAft>
              <a:buFont typeface="Arial" pitchFamily="34" charset="0"/>
              <a:buChar char="•"/>
            </a:pPr>
            <a:r>
              <a:rPr lang="id-ID" sz="2400" dirty="0">
                <a:latin typeface="Times New Roman" pitchFamily="18" charset="0"/>
                <a:cs typeface="Times New Roman" pitchFamily="18" charset="0"/>
              </a:rPr>
              <a:t>Pemerintah: G dan T</a:t>
            </a:r>
          </a:p>
          <a:p>
            <a:pPr marL="285750" indent="-285750">
              <a:spcAft>
                <a:spcPts val="800"/>
              </a:spcAft>
              <a:buFont typeface="Arial" pitchFamily="34" charset="0"/>
              <a:buChar char="•"/>
            </a:pPr>
            <a:r>
              <a:rPr lang="id-ID" sz="2400" dirty="0">
                <a:latin typeface="Times New Roman" pitchFamily="18" charset="0"/>
                <a:cs typeface="Times New Roman" pitchFamily="18" charset="0"/>
              </a:rPr>
              <a:t>Bank Sentral (BS): M</a:t>
            </a:r>
          </a:p>
          <a:p>
            <a:pPr>
              <a:spcAft>
                <a:spcPts val="800"/>
              </a:spcAft>
            </a:pPr>
            <a:r>
              <a:rPr lang="id-ID" sz="2400" b="1" dirty="0">
                <a:latin typeface="Times New Roman" pitchFamily="18" charset="0"/>
                <a:cs typeface="Times New Roman" pitchFamily="18" charset="0"/>
              </a:rPr>
              <a:t>Variabel </a:t>
            </a:r>
            <a:r>
              <a:rPr lang="en-US" sz="2400" b="1" dirty="0">
                <a:latin typeface="Times New Roman" pitchFamily="18" charset="0"/>
                <a:cs typeface="Times New Roman" pitchFamily="18" charset="0"/>
              </a:rPr>
              <a:t>E</a:t>
            </a:r>
            <a:r>
              <a:rPr lang="id-ID" sz="2400" b="1" dirty="0">
                <a:latin typeface="Times New Roman" pitchFamily="18" charset="0"/>
                <a:cs typeface="Times New Roman" pitchFamily="18" charset="0"/>
              </a:rPr>
              <a:t>ksogen</a:t>
            </a:r>
            <a:r>
              <a:rPr lang="id-ID" sz="2400" dirty="0">
                <a:latin typeface="Times New Roman" pitchFamily="18" charset="0"/>
                <a:cs typeface="Times New Roman" pitchFamily="18" charset="0"/>
              </a:rPr>
              <a:t>: </a:t>
            </a:r>
          </a:p>
          <a:p>
            <a:pPr marL="342900" indent="-342900">
              <a:spcAft>
                <a:spcPts val="800"/>
              </a:spcAft>
              <a:buFont typeface="Arial" pitchFamily="34" charset="0"/>
              <a:buChar char="•"/>
            </a:pPr>
            <a:r>
              <a:rPr lang="id-ID" sz="2400" dirty="0">
                <a:latin typeface="Times New Roman" pitchFamily="18" charset="0"/>
                <a:cs typeface="Times New Roman" pitchFamily="18" charset="0"/>
              </a:rPr>
              <a:t>Rumah Tangga: C</a:t>
            </a:r>
          </a:p>
          <a:p>
            <a:pPr marL="342900" indent="-342900">
              <a:spcAft>
                <a:spcPts val="800"/>
              </a:spcAft>
              <a:buFont typeface="Arial" pitchFamily="34" charset="0"/>
              <a:buChar char="•"/>
            </a:pPr>
            <a:r>
              <a:rPr lang="id-ID" sz="2400" dirty="0">
                <a:latin typeface="Times New Roman" pitchFamily="18" charset="0"/>
                <a:cs typeface="Times New Roman" pitchFamily="18" charset="0"/>
              </a:rPr>
              <a:t>Perusahaan: I</a:t>
            </a:r>
          </a:p>
        </p:txBody>
      </p:sp>
    </p:spTree>
    <p:extLst>
      <p:ext uri="{BB962C8B-B14F-4D97-AF65-F5344CB8AC3E}">
        <p14:creationId xmlns:p14="http://schemas.microsoft.com/office/powerpoint/2010/main" val="3570121320"/>
      </p:ext>
    </p:extLst>
  </p:cSld>
  <p:clrMapOvr>
    <a:masterClrMapping/>
  </p:clrMapOvr>
  <p:transition>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609600" y="381000"/>
            <a:ext cx="8382000" cy="838200"/>
          </a:xfrm>
        </p:spPr>
        <p:txBody>
          <a:bodyPr>
            <a:normAutofit fontScale="90000"/>
          </a:bodyPr>
          <a:lstStyle/>
          <a:p>
            <a:pPr algn="l">
              <a:lnSpc>
                <a:spcPct val="90000"/>
              </a:lnSpc>
            </a:pPr>
            <a:r>
              <a:rPr lang="en-US" sz="3600" b="1" dirty="0">
                <a:solidFill>
                  <a:srgbClr val="0070C0"/>
                </a:solidFill>
              </a:rPr>
              <a:t>The model of aggregate demand and supply</a:t>
            </a:r>
          </a:p>
        </p:txBody>
      </p:sp>
      <p:sp>
        <p:nvSpPr>
          <p:cNvPr id="191491" name="Rectangle 3"/>
          <p:cNvSpPr>
            <a:spLocks noGrp="1" noChangeArrowheads="1"/>
          </p:cNvSpPr>
          <p:nvPr>
            <p:ph type="body" idx="1"/>
          </p:nvPr>
        </p:nvSpPr>
        <p:spPr>
          <a:xfrm>
            <a:off x="762000" y="1371600"/>
            <a:ext cx="7620000" cy="4800600"/>
          </a:xfrm>
        </p:spPr>
        <p:txBody>
          <a:bodyPr/>
          <a:lstStyle/>
          <a:p>
            <a:pPr>
              <a:lnSpc>
                <a:spcPct val="105000"/>
              </a:lnSpc>
              <a:spcBef>
                <a:spcPct val="60000"/>
              </a:spcBef>
              <a:buClr>
                <a:schemeClr val="accent2"/>
              </a:buClr>
            </a:pPr>
            <a:r>
              <a:rPr lang="en-US" sz="2800" dirty="0"/>
              <a:t>the paradigm that </a:t>
            </a:r>
            <a:r>
              <a:rPr lang="en-US" sz="2800" dirty="0">
                <a:solidFill>
                  <a:srgbClr val="FF0000"/>
                </a:solidFill>
              </a:rPr>
              <a:t>most mainstream economists &amp; policymakers use to think about economic fluctuations and policies to stabilize the economy </a:t>
            </a:r>
          </a:p>
          <a:p>
            <a:pPr>
              <a:lnSpc>
                <a:spcPct val="105000"/>
              </a:lnSpc>
              <a:spcBef>
                <a:spcPct val="60000"/>
              </a:spcBef>
              <a:buClr>
                <a:schemeClr val="accent2"/>
              </a:buClr>
            </a:pPr>
            <a:r>
              <a:rPr lang="en-US" sz="2800" dirty="0"/>
              <a:t>shows how the price level and aggregate output are determined.</a:t>
            </a:r>
          </a:p>
          <a:p>
            <a:pPr>
              <a:lnSpc>
                <a:spcPct val="105000"/>
              </a:lnSpc>
              <a:spcBef>
                <a:spcPct val="60000"/>
              </a:spcBef>
              <a:buClr>
                <a:schemeClr val="accent2"/>
              </a:buClr>
            </a:pPr>
            <a:r>
              <a:rPr lang="en-US" sz="2800" dirty="0"/>
              <a:t>shows how the economy’s behavior is different in the short run and long run.</a:t>
            </a:r>
          </a:p>
          <a:p>
            <a:pPr>
              <a:lnSpc>
                <a:spcPct val="105000"/>
              </a:lnSpc>
              <a:spcBef>
                <a:spcPct val="60000"/>
              </a:spcBef>
              <a:buClr>
                <a:schemeClr val="accent2"/>
              </a:buClr>
            </a:pPr>
            <a:endParaRPr lang="en-US" sz="2800" dirty="0"/>
          </a:p>
        </p:txBody>
      </p:sp>
    </p:spTree>
    <p:extLst>
      <p:ext uri="{BB962C8B-B14F-4D97-AF65-F5344CB8AC3E}">
        <p14:creationId xmlns:p14="http://schemas.microsoft.com/office/powerpoint/2010/main" val="3199645048"/>
      </p:ext>
    </p:extLst>
  </p:cSld>
  <p:clrMapOvr>
    <a:masterClrMapping/>
  </p:clrMapOvr>
  <p:transition>
    <p:cover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Grp="1" noChangeArrowheads="1"/>
          </p:cNvSpPr>
          <p:nvPr>
            <p:ph type="body" idx="1"/>
          </p:nvPr>
        </p:nvSpPr>
        <p:spPr>
          <a:xfrm>
            <a:off x="533400" y="1143000"/>
            <a:ext cx="8229600" cy="4525963"/>
          </a:xfrm>
        </p:spPr>
        <p:txBody>
          <a:bodyPr/>
          <a:lstStyle/>
          <a:p>
            <a:pPr>
              <a:lnSpc>
                <a:spcPct val="105000"/>
              </a:lnSpc>
              <a:spcBef>
                <a:spcPct val="45000"/>
              </a:spcBef>
              <a:buClr>
                <a:srgbClr val="FF9900"/>
              </a:buClr>
            </a:pPr>
            <a:r>
              <a:rPr lang="en-US" sz="2800" dirty="0">
                <a:solidFill>
                  <a:srgbClr val="FF0000"/>
                </a:solidFill>
              </a:rPr>
              <a:t>The aggregate demand (AD) curve shows the relationship between the price level and the quantity of output demanded</a:t>
            </a:r>
            <a:r>
              <a:rPr lang="en-US" sz="2800" dirty="0"/>
              <a:t>. </a:t>
            </a:r>
          </a:p>
          <a:p>
            <a:pPr>
              <a:lnSpc>
                <a:spcPct val="105000"/>
              </a:lnSpc>
              <a:spcBef>
                <a:spcPct val="45000"/>
              </a:spcBef>
              <a:buClr>
                <a:srgbClr val="FF9900"/>
              </a:buClr>
            </a:pPr>
            <a:r>
              <a:rPr lang="en-US" sz="2800" dirty="0"/>
              <a:t>For this chapter’s intro to the AD/AS model, </a:t>
            </a:r>
            <a:br>
              <a:rPr lang="en-US" sz="2800" dirty="0"/>
            </a:br>
            <a:r>
              <a:rPr lang="en-US" sz="2800" dirty="0"/>
              <a:t>we use a simple theory of aggregate demand </a:t>
            </a:r>
            <a:r>
              <a:rPr lang="en-US" sz="2800" dirty="0">
                <a:solidFill>
                  <a:srgbClr val="FF0000"/>
                </a:solidFill>
              </a:rPr>
              <a:t>based on the Quantity Theory of Money</a:t>
            </a:r>
            <a:r>
              <a:rPr lang="en-US" sz="2800" dirty="0"/>
              <a:t>.  </a:t>
            </a:r>
          </a:p>
          <a:p>
            <a:pPr>
              <a:lnSpc>
                <a:spcPct val="105000"/>
              </a:lnSpc>
              <a:spcBef>
                <a:spcPct val="45000"/>
              </a:spcBef>
              <a:buClr>
                <a:srgbClr val="FF9900"/>
              </a:buClr>
            </a:pPr>
            <a:r>
              <a:rPr lang="en-US" sz="2800" dirty="0"/>
              <a:t>Chapters 10-12 develop the theory of aggregate demand in more detail.  </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782"/>
            <a:ext cx="403383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6805125"/>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304800" y="304800"/>
            <a:ext cx="8610600" cy="838200"/>
          </a:xfrm>
        </p:spPr>
        <p:txBody>
          <a:bodyPr>
            <a:normAutofit/>
          </a:bodyPr>
          <a:lstStyle/>
          <a:p>
            <a:pPr algn="l">
              <a:lnSpc>
                <a:spcPct val="90000"/>
              </a:lnSpc>
            </a:pPr>
            <a:r>
              <a:rPr lang="en-US" sz="2800" b="1" dirty="0">
                <a:solidFill>
                  <a:srgbClr val="FF0000"/>
                </a:solidFill>
              </a:rPr>
              <a:t>The Quantity Equation as Aggregate Demand</a:t>
            </a:r>
          </a:p>
        </p:txBody>
      </p:sp>
      <p:sp>
        <p:nvSpPr>
          <p:cNvPr id="192515" name="Rectangle 3"/>
          <p:cNvSpPr>
            <a:spLocks noGrp="1" noChangeArrowheads="1"/>
          </p:cNvSpPr>
          <p:nvPr>
            <p:ph type="body" idx="1"/>
          </p:nvPr>
        </p:nvSpPr>
        <p:spPr>
          <a:xfrm>
            <a:off x="990600" y="1219200"/>
            <a:ext cx="7543800" cy="4876800"/>
          </a:xfrm>
        </p:spPr>
        <p:txBody>
          <a:bodyPr/>
          <a:lstStyle/>
          <a:p>
            <a:pPr>
              <a:lnSpc>
                <a:spcPct val="110000"/>
              </a:lnSpc>
              <a:buClr>
                <a:srgbClr val="339966"/>
              </a:buClr>
            </a:pPr>
            <a:r>
              <a:rPr lang="en-US" sz="2800" dirty="0"/>
              <a:t>From Chapter 4, recall the quantity equation</a:t>
            </a:r>
          </a:p>
          <a:p>
            <a:pPr>
              <a:lnSpc>
                <a:spcPct val="110000"/>
              </a:lnSpc>
              <a:spcBef>
                <a:spcPct val="10000"/>
              </a:spcBef>
              <a:buClr>
                <a:srgbClr val="339966"/>
              </a:buClr>
              <a:buFont typeface="Wingdings" pitchFamily="2" charset="2"/>
              <a:buNone/>
            </a:pPr>
            <a:r>
              <a:rPr lang="en-US" sz="2800" dirty="0"/>
              <a:t>				</a:t>
            </a:r>
            <a:r>
              <a:rPr lang="en-US" sz="2800" b="1" i="1" dirty="0"/>
              <a:t>M</a:t>
            </a:r>
            <a:r>
              <a:rPr lang="en-US" sz="2800" dirty="0"/>
              <a:t> </a:t>
            </a:r>
            <a:r>
              <a:rPr lang="en-US" sz="2800" b="1" i="1" dirty="0"/>
              <a:t>V</a:t>
            </a:r>
            <a:r>
              <a:rPr lang="en-US" sz="2800" dirty="0"/>
              <a:t>  =  </a:t>
            </a:r>
            <a:r>
              <a:rPr lang="en-US" sz="2800" b="1" i="1" dirty="0"/>
              <a:t>P</a:t>
            </a:r>
            <a:r>
              <a:rPr lang="en-US" sz="2800" dirty="0"/>
              <a:t> </a:t>
            </a:r>
            <a:r>
              <a:rPr lang="en-US" sz="2800" b="1" i="1" dirty="0"/>
              <a:t>Y</a:t>
            </a:r>
            <a:r>
              <a:rPr lang="en-US" sz="2800" dirty="0"/>
              <a:t>  </a:t>
            </a:r>
          </a:p>
          <a:p>
            <a:pPr>
              <a:lnSpc>
                <a:spcPct val="110000"/>
              </a:lnSpc>
              <a:spcBef>
                <a:spcPct val="5000"/>
              </a:spcBef>
              <a:buClr>
                <a:srgbClr val="339966"/>
              </a:buClr>
              <a:buFont typeface="Wingdings" pitchFamily="2" charset="2"/>
              <a:buNone/>
            </a:pPr>
            <a:r>
              <a:rPr lang="en-US" sz="2800" dirty="0"/>
              <a:t>	and the money demand function it implies:	</a:t>
            </a:r>
          </a:p>
          <a:p>
            <a:pPr>
              <a:lnSpc>
                <a:spcPct val="110000"/>
              </a:lnSpc>
              <a:spcBef>
                <a:spcPct val="10000"/>
              </a:spcBef>
              <a:buClr>
                <a:srgbClr val="339966"/>
              </a:buClr>
              <a:buFont typeface="Wingdings" pitchFamily="2" charset="2"/>
              <a:buNone/>
            </a:pPr>
            <a:r>
              <a:rPr lang="en-US" sz="2800" dirty="0"/>
              <a:t>				(</a:t>
            </a:r>
            <a:r>
              <a:rPr lang="en-US" sz="2800" b="1" i="1" dirty="0"/>
              <a:t>M</a:t>
            </a:r>
            <a:r>
              <a:rPr lang="en-US" sz="2800" i="1" dirty="0"/>
              <a:t>/</a:t>
            </a:r>
            <a:r>
              <a:rPr lang="en-US" sz="2800" b="1" i="1" dirty="0"/>
              <a:t>P</a:t>
            </a:r>
            <a:r>
              <a:rPr lang="en-US" sz="1400" b="1" i="1" dirty="0"/>
              <a:t> </a:t>
            </a:r>
            <a:r>
              <a:rPr lang="en-US" sz="2800" dirty="0"/>
              <a:t>)</a:t>
            </a:r>
            <a:r>
              <a:rPr lang="en-US" sz="3200" baseline="30000" dirty="0"/>
              <a:t>d</a:t>
            </a:r>
            <a:r>
              <a:rPr lang="en-US" sz="2800" dirty="0"/>
              <a:t> = </a:t>
            </a:r>
            <a:r>
              <a:rPr lang="en-US" sz="2800" b="1" i="1" dirty="0"/>
              <a:t>k</a:t>
            </a:r>
            <a:r>
              <a:rPr lang="en-US" sz="2800" dirty="0"/>
              <a:t> </a:t>
            </a:r>
            <a:r>
              <a:rPr lang="en-US" sz="2800" b="1" i="1" dirty="0"/>
              <a:t>Y</a:t>
            </a:r>
            <a:br>
              <a:rPr lang="en-US" sz="2800" b="1" i="1" dirty="0"/>
            </a:br>
            <a:r>
              <a:rPr lang="en-US" sz="2800" dirty="0"/>
              <a:t>where </a:t>
            </a:r>
            <a:r>
              <a:rPr lang="en-US" sz="2800" b="1" i="1" dirty="0"/>
              <a:t>V</a:t>
            </a:r>
            <a:r>
              <a:rPr lang="en-US" sz="2800" dirty="0"/>
              <a:t> = 1/</a:t>
            </a:r>
            <a:r>
              <a:rPr lang="en-US" sz="2800" b="1" i="1" dirty="0"/>
              <a:t>k</a:t>
            </a:r>
            <a:r>
              <a:rPr lang="en-US" sz="2800" dirty="0"/>
              <a:t> = velocity.</a:t>
            </a:r>
          </a:p>
          <a:p>
            <a:pPr>
              <a:lnSpc>
                <a:spcPct val="110000"/>
              </a:lnSpc>
              <a:spcBef>
                <a:spcPct val="50000"/>
              </a:spcBef>
              <a:buClr>
                <a:srgbClr val="339966"/>
              </a:buClr>
            </a:pPr>
            <a:r>
              <a:rPr lang="en-US" sz="2800" dirty="0"/>
              <a:t>For given values of </a:t>
            </a:r>
            <a:r>
              <a:rPr lang="en-US" sz="2800" b="1" i="1" dirty="0"/>
              <a:t>M</a:t>
            </a:r>
            <a:r>
              <a:rPr lang="en-US" sz="2800" dirty="0"/>
              <a:t>  and </a:t>
            </a:r>
            <a:r>
              <a:rPr lang="en-US" sz="2800" b="1" i="1" dirty="0"/>
              <a:t>V</a:t>
            </a:r>
            <a:r>
              <a:rPr lang="en-US" sz="2800" dirty="0"/>
              <a:t>,  these equations imply an inverse relationship between </a:t>
            </a:r>
            <a:r>
              <a:rPr lang="en-US" sz="2800" b="1" i="1" dirty="0"/>
              <a:t>P</a:t>
            </a:r>
            <a:r>
              <a:rPr lang="en-US" sz="2800" dirty="0"/>
              <a:t>  and </a:t>
            </a:r>
            <a:r>
              <a:rPr lang="en-US" sz="2800" b="1" i="1" dirty="0"/>
              <a:t>Y</a:t>
            </a:r>
            <a:r>
              <a:rPr lang="en-US" sz="2800" i="1" dirty="0"/>
              <a:t>:</a:t>
            </a:r>
          </a:p>
        </p:txBody>
      </p:sp>
    </p:spTree>
    <p:extLst>
      <p:ext uri="{BB962C8B-B14F-4D97-AF65-F5344CB8AC3E}">
        <p14:creationId xmlns:p14="http://schemas.microsoft.com/office/powerpoint/2010/main" val="1499289338"/>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17" y="1752600"/>
            <a:ext cx="8021781"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533400" y="457200"/>
            <a:ext cx="8153399" cy="1219200"/>
          </a:xfrm>
          <a:prstGeom prst="rect">
            <a:avLst/>
          </a:prstGeom>
          <a:solidFill>
            <a:srgbClr val="F5F8EE"/>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500" dirty="0">
                <a:latin typeface="Times New Roman" pitchFamily="18" charset="0"/>
                <a:cs typeface="Times New Roman" pitchFamily="18" charset="0"/>
              </a:rPr>
              <a:t>An increase in the price level causes a fall in real money balances </a:t>
            </a:r>
            <a:r>
              <a:rPr lang="en-US" sz="2500" dirty="0">
                <a:latin typeface="Times New Roman" pitchFamily="18" charset="0"/>
                <a:cs typeface="Times New Roman" pitchFamily="18" charset="0"/>
                <a:sym typeface="Symbol" pitchFamily="18" charset="2"/>
              </a:rPr>
              <a:t>(</a:t>
            </a:r>
            <a:r>
              <a:rPr lang="en-US" sz="2500" b="1" i="1" dirty="0">
                <a:latin typeface="Times New Roman" pitchFamily="18" charset="0"/>
                <a:cs typeface="Times New Roman" pitchFamily="18" charset="0"/>
                <a:sym typeface="Symbol" pitchFamily="18" charset="2"/>
              </a:rPr>
              <a:t>M</a:t>
            </a:r>
            <a:r>
              <a:rPr lang="en-US" sz="2500" i="1" dirty="0">
                <a:latin typeface="Times New Roman" pitchFamily="18" charset="0"/>
                <a:cs typeface="Times New Roman" pitchFamily="18" charset="0"/>
                <a:sym typeface="Symbol" pitchFamily="18" charset="2"/>
              </a:rPr>
              <a:t>/</a:t>
            </a:r>
            <a:r>
              <a:rPr lang="en-US" sz="2500" b="1" i="1" dirty="0">
                <a:latin typeface="Times New Roman" pitchFamily="18" charset="0"/>
                <a:cs typeface="Times New Roman" pitchFamily="18" charset="0"/>
                <a:sym typeface="Symbol" pitchFamily="18" charset="2"/>
              </a:rPr>
              <a:t>P </a:t>
            </a:r>
            <a:r>
              <a:rPr lang="en-US" sz="2500" dirty="0">
                <a:latin typeface="Times New Roman" pitchFamily="18" charset="0"/>
                <a:cs typeface="Times New Roman" pitchFamily="18" charset="0"/>
                <a:sym typeface="Symbol" pitchFamily="18" charset="2"/>
              </a:rPr>
              <a:t>), causing a decrease in the demand for goods &amp; services: </a:t>
            </a:r>
            <a:r>
              <a:rPr lang="en-US" sz="2500" b="1" dirty="0">
                <a:solidFill>
                  <a:srgbClr val="FF0000"/>
                </a:solidFill>
                <a:latin typeface="Times New Roman" pitchFamily="18" charset="0"/>
                <a:cs typeface="Times New Roman" pitchFamily="18" charset="0"/>
                <a:sym typeface="Symbol" pitchFamily="18" charset="2"/>
              </a:rPr>
              <a:t>P </a:t>
            </a:r>
            <a:r>
              <a:rPr lang="en-US" sz="2500" b="1" dirty="0">
                <a:solidFill>
                  <a:srgbClr val="FF0000"/>
                </a:solidFill>
                <a:latin typeface="Times New Roman" pitchFamily="18" charset="0"/>
                <a:cs typeface="Times New Roman" pitchFamily="18" charset="0"/>
                <a:sym typeface="Symbol"/>
              </a:rPr>
              <a:t></a:t>
            </a:r>
            <a:r>
              <a:rPr lang="en-US" sz="2500" dirty="0">
                <a:latin typeface="Times New Roman" pitchFamily="18" charset="0"/>
                <a:cs typeface="Times New Roman" pitchFamily="18" charset="0"/>
                <a:sym typeface="Wingdings" pitchFamily="2" charset="2"/>
              </a:rPr>
              <a:t> (M/P) </a:t>
            </a:r>
            <a:r>
              <a:rPr lang="en-US" sz="2500" dirty="0">
                <a:latin typeface="Times New Roman" pitchFamily="18" charset="0"/>
                <a:cs typeface="Times New Roman" pitchFamily="18" charset="0"/>
                <a:sym typeface="Symbol" pitchFamily="18" charset="2"/>
              </a:rPr>
              <a:t>↓</a:t>
            </a:r>
            <a:r>
              <a:rPr lang="en-US" sz="2500" dirty="0">
                <a:latin typeface="Times New Roman" pitchFamily="18" charset="0"/>
                <a:cs typeface="Times New Roman" pitchFamily="18" charset="0"/>
                <a:sym typeface="Symbol"/>
              </a:rPr>
              <a:t> </a:t>
            </a:r>
            <a:r>
              <a:rPr lang="en-US" sz="2500" dirty="0">
                <a:latin typeface="Times New Roman" pitchFamily="18" charset="0"/>
                <a:cs typeface="Times New Roman" pitchFamily="18" charset="0"/>
                <a:sym typeface="Wingdings" pitchFamily="2" charset="2"/>
              </a:rPr>
              <a:t> D for </a:t>
            </a:r>
            <a:r>
              <a:rPr lang="en-US" sz="2500" dirty="0">
                <a:latin typeface="Times New Roman" pitchFamily="18" charset="0"/>
                <a:cs typeface="Times New Roman" pitchFamily="18" charset="0"/>
                <a:sym typeface="Symbol" pitchFamily="18" charset="2"/>
              </a:rPr>
              <a:t>goods &amp; services</a:t>
            </a:r>
            <a:r>
              <a:rPr lang="en-US" sz="2500" baseline="30000" dirty="0">
                <a:latin typeface="Times New Roman" pitchFamily="18" charset="0"/>
                <a:cs typeface="Times New Roman" pitchFamily="18" charset="0"/>
                <a:sym typeface="Wingdings" pitchFamily="2" charset="2"/>
              </a:rPr>
              <a:t> </a:t>
            </a:r>
            <a:r>
              <a:rPr lang="id-ID" sz="2500" dirty="0">
                <a:latin typeface="Times New Roman" pitchFamily="18" charset="0"/>
                <a:cs typeface="Times New Roman" pitchFamily="18" charset="0"/>
                <a:sym typeface="Symbol" pitchFamily="18" charset="2"/>
              </a:rPr>
              <a:t>↓</a:t>
            </a:r>
            <a:r>
              <a:rPr lang="en-US" sz="2500" b="1" dirty="0">
                <a:solidFill>
                  <a:srgbClr val="FF0000"/>
                </a:solidFill>
                <a:latin typeface="Times New Roman" pitchFamily="18" charset="0"/>
                <a:cs typeface="Times New Roman" pitchFamily="18" charset="0"/>
                <a:sym typeface="Symbol" pitchFamily="18" charset="2"/>
              </a:rPr>
              <a:t> </a:t>
            </a:r>
            <a:r>
              <a:rPr lang="en-US" sz="2500" dirty="0">
                <a:latin typeface="Times New Roman" pitchFamily="18" charset="0"/>
                <a:cs typeface="Times New Roman" pitchFamily="18" charset="0"/>
                <a:sym typeface="Wingdings" pitchFamily="2" charset="2"/>
              </a:rPr>
              <a:t> </a:t>
            </a:r>
            <a:r>
              <a:rPr lang="en-US" sz="2500" b="1" dirty="0">
                <a:solidFill>
                  <a:srgbClr val="FF0000"/>
                </a:solidFill>
                <a:latin typeface="Times New Roman" pitchFamily="18" charset="0"/>
                <a:cs typeface="Times New Roman" pitchFamily="18" charset="0"/>
                <a:sym typeface="Wingdings" pitchFamily="2" charset="2"/>
              </a:rPr>
              <a:t>Y </a:t>
            </a:r>
            <a:r>
              <a:rPr lang="id-ID" sz="2500" b="1" dirty="0">
                <a:solidFill>
                  <a:srgbClr val="FF0000"/>
                </a:solidFill>
                <a:latin typeface="Times New Roman" pitchFamily="18" charset="0"/>
                <a:cs typeface="Times New Roman" pitchFamily="18" charset="0"/>
                <a:sym typeface="Symbol" pitchFamily="18" charset="2"/>
              </a:rPr>
              <a:t>↓</a:t>
            </a:r>
            <a:r>
              <a:rPr lang="en-US" sz="2500" b="1" dirty="0">
                <a:solidFill>
                  <a:srgbClr val="FF0000"/>
                </a:solidFill>
                <a:latin typeface="Times New Roman" pitchFamily="18" charset="0"/>
                <a:cs typeface="Times New Roman" pitchFamily="18" charset="0"/>
                <a:sym typeface="Symbol" pitchFamily="18" charset="2"/>
              </a:rPr>
              <a:t> </a:t>
            </a:r>
            <a:endParaRPr lang="id-ID" sz="2500" b="1" dirty="0">
              <a:solidFill>
                <a:srgbClr val="FF0000"/>
              </a:solidFill>
              <a:latin typeface="Times New Roman" pitchFamily="18" charset="0"/>
              <a:cs typeface="Times New Roman" pitchFamily="18" charset="0"/>
              <a:sym typeface="Symbol" pitchFamily="18" charset="2"/>
            </a:endParaRPr>
          </a:p>
        </p:txBody>
      </p:sp>
    </p:spTree>
    <p:extLst>
      <p:ext uri="{BB962C8B-B14F-4D97-AF65-F5344CB8AC3E}">
        <p14:creationId xmlns:p14="http://schemas.microsoft.com/office/powerpoint/2010/main" val="107389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91200"/>
          </a:xfrm>
        </p:spPr>
        <p:txBody>
          <a:bodyPr>
            <a:noAutofit/>
          </a:bodyPr>
          <a:lstStyle/>
          <a:p>
            <a:r>
              <a:rPr lang="en-US" sz="2800" dirty="0"/>
              <a:t>Economists call these </a:t>
            </a:r>
            <a:r>
              <a:rPr lang="en-US" sz="2800" dirty="0">
                <a:solidFill>
                  <a:srgbClr val="FF0000"/>
                </a:solidFill>
              </a:rPr>
              <a:t>short-run ﬂuctuations in output and employment </a:t>
            </a:r>
            <a:r>
              <a:rPr lang="en-US" i="1" dirty="0">
                <a:solidFill>
                  <a:srgbClr val="0070C0"/>
                </a:solidFill>
              </a:rPr>
              <a:t>the</a:t>
            </a:r>
            <a:r>
              <a:rPr lang="en-US" dirty="0">
                <a:solidFill>
                  <a:srgbClr val="0070C0"/>
                </a:solidFill>
              </a:rPr>
              <a:t> </a:t>
            </a:r>
            <a:r>
              <a:rPr lang="en-US" i="1" dirty="0">
                <a:solidFill>
                  <a:srgbClr val="0070C0"/>
                </a:solidFill>
              </a:rPr>
              <a:t>business cycle</a:t>
            </a:r>
            <a:r>
              <a:rPr lang="en-US" sz="2800" i="1" dirty="0">
                <a:solidFill>
                  <a:srgbClr val="FF0000"/>
                </a:solidFill>
              </a:rPr>
              <a:t>. </a:t>
            </a:r>
          </a:p>
          <a:p>
            <a:r>
              <a:rPr lang="en-US" sz="2800" dirty="0"/>
              <a:t>Recessions are actually as </a:t>
            </a:r>
            <a:r>
              <a:rPr lang="en-US" dirty="0">
                <a:solidFill>
                  <a:srgbClr val="0070C0"/>
                </a:solidFill>
              </a:rPr>
              <a:t>irregula</a:t>
            </a:r>
            <a:r>
              <a:rPr lang="en-US" sz="2800" dirty="0">
                <a:solidFill>
                  <a:srgbClr val="0070C0"/>
                </a:solidFill>
              </a:rPr>
              <a:t>r</a:t>
            </a:r>
            <a:r>
              <a:rPr lang="en-US" sz="2800" dirty="0"/>
              <a:t> as they are common. Sometimes they occur close together, while at other times they are much farther apart. </a:t>
            </a:r>
          </a:p>
        </p:txBody>
      </p:sp>
    </p:spTree>
    <p:extLst>
      <p:ext uri="{BB962C8B-B14F-4D97-AF65-F5344CB8AC3E}">
        <p14:creationId xmlns:p14="http://schemas.microsoft.com/office/powerpoint/2010/main" val="886286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1436" y="214312"/>
            <a:ext cx="3927764"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676400" y="604837"/>
            <a:ext cx="2165978" cy="606961"/>
          </a:xfrm>
          <a:prstGeom prst="rect">
            <a:avLst/>
          </a:prstGeom>
        </p:spPr>
        <p:txBody>
          <a:bodyPr wrap="none">
            <a:spAutoFit/>
          </a:bodyPr>
          <a:lstStyle/>
          <a:p>
            <a:pPr>
              <a:lnSpc>
                <a:spcPct val="110000"/>
              </a:lnSpc>
              <a:spcBef>
                <a:spcPct val="10000"/>
              </a:spcBef>
              <a:buClr>
                <a:srgbClr val="339966"/>
              </a:buClr>
              <a:buFont typeface="Wingdings" pitchFamily="2" charset="2"/>
              <a:buNone/>
            </a:pPr>
            <a:r>
              <a:rPr lang="en-US" sz="3200" b="1" i="1" dirty="0"/>
              <a:t>M</a:t>
            </a:r>
            <a:r>
              <a:rPr lang="en-US" sz="3200" dirty="0"/>
              <a:t> </a:t>
            </a:r>
            <a:r>
              <a:rPr lang="en-US" sz="3200" b="1" i="1" dirty="0"/>
              <a:t>V</a:t>
            </a:r>
            <a:r>
              <a:rPr lang="en-US" sz="3200" dirty="0"/>
              <a:t>  =  </a:t>
            </a:r>
            <a:r>
              <a:rPr lang="en-US" sz="3200" b="1" i="1" dirty="0"/>
              <a:t>P</a:t>
            </a:r>
            <a:r>
              <a:rPr lang="en-US" sz="3200" dirty="0"/>
              <a:t> </a:t>
            </a:r>
            <a:r>
              <a:rPr lang="en-US" sz="3200" b="1" i="1" dirty="0"/>
              <a:t>Y</a:t>
            </a:r>
            <a:r>
              <a:rPr lang="en-US" sz="3200" dirty="0"/>
              <a:t>  </a:t>
            </a:r>
          </a:p>
        </p:txBody>
      </p:sp>
      <p:sp>
        <p:nvSpPr>
          <p:cNvPr id="6" name="Rectangle 5"/>
          <p:cNvSpPr/>
          <p:nvPr/>
        </p:nvSpPr>
        <p:spPr>
          <a:xfrm>
            <a:off x="678871" y="1447800"/>
            <a:ext cx="7661563" cy="1200329"/>
          </a:xfrm>
          <a:prstGeom prst="rect">
            <a:avLst/>
          </a:prstGeom>
        </p:spPr>
        <p:txBody>
          <a:bodyPr wrap="square">
            <a:spAutoFit/>
          </a:bodyPr>
          <a:lstStyle/>
          <a:p>
            <a:r>
              <a:rPr lang="en-US" sz="2400" dirty="0"/>
              <a:t>The money supply </a:t>
            </a:r>
            <a:r>
              <a:rPr lang="en-US" sz="2400" i="1" dirty="0"/>
              <a:t>M and the </a:t>
            </a:r>
            <a:r>
              <a:rPr lang="en-US" sz="2400" dirty="0"/>
              <a:t>velocity of money </a:t>
            </a:r>
            <a:r>
              <a:rPr lang="en-US" sz="2400" i="1" dirty="0"/>
              <a:t>V determine the nominal value of output PY.</a:t>
            </a:r>
            <a:endParaRPr lang="en-US" sz="2400" dirty="0"/>
          </a:p>
          <a:p>
            <a:r>
              <a:rPr lang="en-US" sz="2400" dirty="0"/>
              <a:t>Once PY is ﬁxed, if P goes up, Y must go down.</a:t>
            </a:r>
          </a:p>
        </p:txBody>
      </p:sp>
      <p:sp>
        <p:nvSpPr>
          <p:cNvPr id="7" name="Rectangle 6"/>
          <p:cNvSpPr/>
          <p:nvPr/>
        </p:nvSpPr>
        <p:spPr>
          <a:xfrm>
            <a:off x="862985" y="3553691"/>
            <a:ext cx="3556615" cy="634020"/>
          </a:xfrm>
          <a:prstGeom prst="rect">
            <a:avLst/>
          </a:prstGeom>
        </p:spPr>
        <p:txBody>
          <a:bodyPr wrap="none">
            <a:spAutoFit/>
          </a:bodyPr>
          <a:lstStyle/>
          <a:p>
            <a:pPr>
              <a:lnSpc>
                <a:spcPct val="110000"/>
              </a:lnSpc>
              <a:spcBef>
                <a:spcPct val="10000"/>
              </a:spcBef>
              <a:buClr>
                <a:srgbClr val="339966"/>
              </a:buClr>
              <a:buFont typeface="Wingdings" pitchFamily="2" charset="2"/>
              <a:buNone/>
            </a:pPr>
            <a:r>
              <a:rPr lang="id-ID" sz="3200" b="1" i="1" dirty="0"/>
              <a:t>M</a:t>
            </a:r>
            <a:r>
              <a:rPr lang="id-ID" sz="3200" dirty="0"/>
              <a:t> </a:t>
            </a:r>
            <a:r>
              <a:rPr lang="id-ID" sz="3200" b="1" i="1" dirty="0"/>
              <a:t>V</a:t>
            </a:r>
            <a:r>
              <a:rPr lang="id-ID" sz="3200" dirty="0"/>
              <a:t> </a:t>
            </a:r>
            <a:r>
              <a:rPr lang="id-ID" sz="2400" dirty="0"/>
              <a:t>tetap</a:t>
            </a:r>
            <a:r>
              <a:rPr lang="id-ID" sz="3200" dirty="0"/>
              <a:t> =  </a:t>
            </a:r>
            <a:r>
              <a:rPr lang="id-ID" sz="3200" b="1" i="1" dirty="0"/>
              <a:t>P</a:t>
            </a:r>
            <a:r>
              <a:rPr lang="id-ID" sz="3200" dirty="0"/>
              <a:t> </a:t>
            </a:r>
            <a:r>
              <a:rPr lang="id-ID" sz="3200" dirty="0">
                <a:sym typeface="Symbol"/>
              </a:rPr>
              <a:t> </a:t>
            </a:r>
            <a:r>
              <a:rPr lang="en-US" sz="3200" dirty="0">
                <a:sym typeface="Symbol"/>
              </a:rPr>
              <a:t> </a:t>
            </a:r>
            <a:r>
              <a:rPr lang="id-ID" sz="3200" b="1" i="1" dirty="0"/>
              <a:t>Y </a:t>
            </a:r>
            <a:r>
              <a:rPr lang="id-ID" sz="3200" b="1" i="1" dirty="0">
                <a:latin typeface="Times New Roman"/>
                <a:cs typeface="Times New Roman"/>
              </a:rPr>
              <a:t>↓</a:t>
            </a:r>
            <a:r>
              <a:rPr lang="id-ID" sz="3200" dirty="0"/>
              <a:t>  </a:t>
            </a:r>
          </a:p>
        </p:txBody>
      </p:sp>
      <p:sp>
        <p:nvSpPr>
          <p:cNvPr id="8" name="Oval 7"/>
          <p:cNvSpPr/>
          <p:nvPr/>
        </p:nvSpPr>
        <p:spPr>
          <a:xfrm>
            <a:off x="3048000" y="3151909"/>
            <a:ext cx="457200" cy="45720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9" name="Oval 8"/>
          <p:cNvSpPr/>
          <p:nvPr/>
        </p:nvSpPr>
        <p:spPr>
          <a:xfrm>
            <a:off x="1828800" y="3325091"/>
            <a:ext cx="457200" cy="4572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
        <p:nvSpPr>
          <p:cNvPr id="10" name="Oval 9"/>
          <p:cNvSpPr/>
          <p:nvPr/>
        </p:nvSpPr>
        <p:spPr>
          <a:xfrm>
            <a:off x="3842378" y="4187711"/>
            <a:ext cx="457200" cy="4572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151909"/>
            <a:ext cx="3733800" cy="317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5486400" y="5105400"/>
            <a:ext cx="6858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486400" y="4596420"/>
            <a:ext cx="3429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29300" y="4644911"/>
            <a:ext cx="0" cy="1374889"/>
          </a:xfrm>
          <a:prstGeom prst="line">
            <a:avLst/>
          </a:prstGeom>
          <a:ln w="28575">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72200" y="5105400"/>
            <a:ext cx="0" cy="9144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17388" y="4951511"/>
            <a:ext cx="369012" cy="307777"/>
          </a:xfrm>
          <a:prstGeom prst="rect">
            <a:avLst/>
          </a:prstGeom>
          <a:noFill/>
        </p:spPr>
        <p:txBody>
          <a:bodyPr wrap="none" rtlCol="0">
            <a:spAutoFit/>
          </a:bodyPr>
          <a:lstStyle/>
          <a:p>
            <a:r>
              <a:rPr lang="en-US" sz="1400" b="1" dirty="0"/>
              <a:t>P1</a:t>
            </a:r>
          </a:p>
        </p:txBody>
      </p:sp>
      <p:sp>
        <p:nvSpPr>
          <p:cNvPr id="19" name="Rectangle 18"/>
          <p:cNvSpPr/>
          <p:nvPr/>
        </p:nvSpPr>
        <p:spPr>
          <a:xfrm>
            <a:off x="5094740" y="4475634"/>
            <a:ext cx="397866" cy="338554"/>
          </a:xfrm>
          <a:prstGeom prst="rect">
            <a:avLst/>
          </a:prstGeom>
        </p:spPr>
        <p:txBody>
          <a:bodyPr wrap="none">
            <a:spAutoFit/>
          </a:bodyPr>
          <a:lstStyle/>
          <a:p>
            <a:r>
              <a:rPr lang="en-US" sz="1600" b="1" dirty="0">
                <a:solidFill>
                  <a:srgbClr val="FF0000"/>
                </a:solidFill>
              </a:rPr>
              <a:t>P2</a:t>
            </a:r>
          </a:p>
        </p:txBody>
      </p:sp>
      <p:sp>
        <p:nvSpPr>
          <p:cNvPr id="21" name="Rectangle 20"/>
          <p:cNvSpPr/>
          <p:nvPr/>
        </p:nvSpPr>
        <p:spPr>
          <a:xfrm>
            <a:off x="5630367" y="5986046"/>
            <a:ext cx="396262" cy="338554"/>
          </a:xfrm>
          <a:prstGeom prst="rect">
            <a:avLst/>
          </a:prstGeom>
        </p:spPr>
        <p:txBody>
          <a:bodyPr wrap="none">
            <a:spAutoFit/>
          </a:bodyPr>
          <a:lstStyle/>
          <a:p>
            <a:r>
              <a:rPr lang="en-US" sz="1600" b="1" dirty="0">
                <a:solidFill>
                  <a:srgbClr val="FF0000"/>
                </a:solidFill>
              </a:rPr>
              <a:t>Y2</a:t>
            </a:r>
          </a:p>
        </p:txBody>
      </p:sp>
      <p:sp>
        <p:nvSpPr>
          <p:cNvPr id="22" name="Rectangle 21"/>
          <p:cNvSpPr/>
          <p:nvPr/>
        </p:nvSpPr>
        <p:spPr>
          <a:xfrm>
            <a:off x="6026629" y="5979118"/>
            <a:ext cx="397866" cy="338554"/>
          </a:xfrm>
          <a:prstGeom prst="rect">
            <a:avLst/>
          </a:prstGeom>
        </p:spPr>
        <p:txBody>
          <a:bodyPr wrap="none">
            <a:spAutoFit/>
          </a:bodyPr>
          <a:lstStyle/>
          <a:p>
            <a:r>
              <a:rPr lang="en-US" sz="1600" b="1" dirty="0"/>
              <a:t>Y1</a:t>
            </a:r>
          </a:p>
        </p:txBody>
      </p:sp>
      <p:cxnSp>
        <p:nvCxnSpPr>
          <p:cNvPr id="23" name="Straight Arrow Connector 22"/>
          <p:cNvCxnSpPr/>
          <p:nvPr/>
        </p:nvCxnSpPr>
        <p:spPr>
          <a:xfrm flipV="1">
            <a:off x="5630367" y="4644911"/>
            <a:ext cx="1" cy="3066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828498" y="5791200"/>
            <a:ext cx="3429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4731991" y="4722911"/>
            <a:ext cx="457200" cy="4572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a:t>
            </a:r>
          </a:p>
        </p:txBody>
      </p:sp>
      <p:sp>
        <p:nvSpPr>
          <p:cNvPr id="29" name="Oval 28"/>
          <p:cNvSpPr/>
          <p:nvPr/>
        </p:nvSpPr>
        <p:spPr>
          <a:xfrm>
            <a:off x="5771348" y="6303818"/>
            <a:ext cx="457200" cy="45720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a:t>
            </a:r>
          </a:p>
        </p:txBody>
      </p:sp>
    </p:spTree>
    <p:extLst>
      <p:ext uri="{BB962C8B-B14F-4D97-AF65-F5344CB8AC3E}">
        <p14:creationId xmlns:p14="http://schemas.microsoft.com/office/powerpoint/2010/main" val="2633519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487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82" y="1219200"/>
            <a:ext cx="8208818"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06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487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55" y="1676400"/>
            <a:ext cx="47244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182" y="990600"/>
            <a:ext cx="1731818"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91200" y="1828800"/>
            <a:ext cx="2514600" cy="1938992"/>
          </a:xfrm>
          <a:prstGeom prst="rect">
            <a:avLst/>
          </a:prstGeom>
          <a:solidFill>
            <a:schemeClr val="bg1">
              <a:lumMod val="95000"/>
            </a:schemeClr>
          </a:solidFill>
        </p:spPr>
        <p:txBody>
          <a:bodyPr wrap="square" rtlCol="0">
            <a:spAutoFit/>
          </a:bodyPr>
          <a:lstStyle/>
          <a:p>
            <a:pPr marL="342900" indent="-342900">
              <a:buFont typeface="Arial" pitchFamily="34" charset="0"/>
              <a:buChar char="•"/>
            </a:pPr>
            <a:r>
              <a:rPr lang="id-ID" sz="2400" dirty="0">
                <a:latin typeface="Times New Roman" pitchFamily="18" charset="0"/>
                <a:cs typeface="Times New Roman" pitchFamily="18" charset="0"/>
              </a:rPr>
              <a:t>M ↓ </a:t>
            </a:r>
            <a:r>
              <a:rPr lang="id-ID" sz="2400" dirty="0">
                <a:latin typeface="Times New Roman" pitchFamily="18" charset="0"/>
                <a:cs typeface="Times New Roman" pitchFamily="18" charset="0"/>
                <a:sym typeface="Wingdings" pitchFamily="2" charset="2"/>
              </a:rPr>
              <a:t> PY ↓ dengan P tertentu  Y ↓ </a:t>
            </a:r>
          </a:p>
          <a:p>
            <a:pPr marL="342900" indent="-342900">
              <a:buFont typeface="Arial" pitchFamily="34" charset="0"/>
              <a:buChar char="•"/>
            </a:pPr>
            <a:r>
              <a:rPr lang="id-ID" sz="2400" dirty="0">
                <a:latin typeface="Times New Roman" pitchFamily="18" charset="0"/>
                <a:cs typeface="Times New Roman" pitchFamily="18" charset="0"/>
              </a:rPr>
              <a:t>M ↓ </a:t>
            </a:r>
            <a:r>
              <a:rPr lang="id-ID" sz="2400" dirty="0">
                <a:latin typeface="Times New Roman" pitchFamily="18" charset="0"/>
                <a:cs typeface="Times New Roman" pitchFamily="18" charset="0"/>
                <a:sym typeface="Wingdings" pitchFamily="2" charset="2"/>
              </a:rPr>
              <a:t> geser AD kekiri</a:t>
            </a:r>
            <a:endParaRPr lang="id-ID" sz="2400" dirty="0">
              <a:latin typeface="Times New Roman" pitchFamily="18" charset="0"/>
              <a:cs typeface="Times New Roman" pitchFamily="18" charset="0"/>
            </a:endParaRPr>
          </a:p>
        </p:txBody>
      </p:sp>
      <p:cxnSp>
        <p:nvCxnSpPr>
          <p:cNvPr id="4" name="Straight Connector 3"/>
          <p:cNvCxnSpPr/>
          <p:nvPr/>
        </p:nvCxnSpPr>
        <p:spPr>
          <a:xfrm>
            <a:off x="1676400" y="3581400"/>
            <a:ext cx="1600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476500" y="3581400"/>
            <a:ext cx="0" cy="114300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76600" y="3581400"/>
            <a:ext cx="0" cy="1143000"/>
          </a:xfrm>
          <a:prstGeom prst="line">
            <a:avLst/>
          </a:prstGeom>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35585" y="3460015"/>
            <a:ext cx="369012" cy="307777"/>
          </a:xfrm>
          <a:prstGeom prst="rect">
            <a:avLst/>
          </a:prstGeom>
          <a:noFill/>
        </p:spPr>
        <p:txBody>
          <a:bodyPr wrap="none" rtlCol="0">
            <a:spAutoFit/>
          </a:bodyPr>
          <a:lstStyle/>
          <a:p>
            <a:r>
              <a:rPr lang="en-US" sz="1400" b="1" dirty="0"/>
              <a:t>P1</a:t>
            </a:r>
          </a:p>
        </p:txBody>
      </p:sp>
      <p:sp>
        <p:nvSpPr>
          <p:cNvPr id="13" name="TextBox 12"/>
          <p:cNvSpPr txBox="1"/>
          <p:nvPr/>
        </p:nvSpPr>
        <p:spPr>
          <a:xfrm>
            <a:off x="2286000" y="4821868"/>
            <a:ext cx="369012" cy="307777"/>
          </a:xfrm>
          <a:prstGeom prst="rect">
            <a:avLst/>
          </a:prstGeom>
          <a:noFill/>
        </p:spPr>
        <p:txBody>
          <a:bodyPr wrap="none" rtlCol="0">
            <a:spAutoFit/>
          </a:bodyPr>
          <a:lstStyle/>
          <a:p>
            <a:r>
              <a:rPr lang="en-US" sz="1400" b="1" dirty="0">
                <a:solidFill>
                  <a:srgbClr val="FF0000"/>
                </a:solidFill>
              </a:rPr>
              <a:t>Y2</a:t>
            </a:r>
          </a:p>
        </p:txBody>
      </p:sp>
      <p:sp>
        <p:nvSpPr>
          <p:cNvPr id="14" name="TextBox 13"/>
          <p:cNvSpPr txBox="1"/>
          <p:nvPr/>
        </p:nvSpPr>
        <p:spPr>
          <a:xfrm>
            <a:off x="3092094" y="4828795"/>
            <a:ext cx="369012" cy="307777"/>
          </a:xfrm>
          <a:prstGeom prst="rect">
            <a:avLst/>
          </a:prstGeom>
          <a:noFill/>
        </p:spPr>
        <p:txBody>
          <a:bodyPr wrap="none" rtlCol="0">
            <a:spAutoFit/>
          </a:bodyPr>
          <a:lstStyle/>
          <a:p>
            <a:r>
              <a:rPr lang="en-US" sz="1400" b="1" dirty="0">
                <a:solidFill>
                  <a:srgbClr val="000099"/>
                </a:solidFill>
              </a:rPr>
              <a:t>Y1</a:t>
            </a:r>
          </a:p>
        </p:txBody>
      </p:sp>
    </p:spTree>
    <p:extLst>
      <p:ext uri="{BB962C8B-B14F-4D97-AF65-F5344CB8AC3E}">
        <p14:creationId xmlns:p14="http://schemas.microsoft.com/office/powerpoint/2010/main" val="2687088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4876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82" y="990600"/>
            <a:ext cx="1731818"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54182" y="2057400"/>
            <a:ext cx="2514600" cy="1938992"/>
          </a:xfrm>
          <a:prstGeom prst="rect">
            <a:avLst/>
          </a:prstGeom>
          <a:solidFill>
            <a:schemeClr val="accent3">
              <a:lumMod val="20000"/>
              <a:lumOff val="80000"/>
            </a:schemeClr>
          </a:solidFill>
        </p:spPr>
        <p:txBody>
          <a:bodyPr wrap="square" rtlCol="0">
            <a:spAutoFit/>
          </a:bodyPr>
          <a:lstStyle/>
          <a:p>
            <a:pPr marL="342900" indent="-342900">
              <a:buFont typeface="Arial" pitchFamily="34" charset="0"/>
              <a:buChar char="•"/>
            </a:pPr>
            <a:r>
              <a:rPr lang="id-ID" sz="2400" dirty="0">
                <a:latin typeface="Times New Roman" pitchFamily="18" charset="0"/>
                <a:cs typeface="Times New Roman" pitchFamily="18" charset="0"/>
              </a:rPr>
              <a:t>M </a:t>
            </a:r>
            <a:r>
              <a:rPr lang="id-ID" sz="2400" dirty="0">
                <a:latin typeface="Times New Roman" pitchFamily="18" charset="0"/>
                <a:cs typeface="Times New Roman" pitchFamily="18" charset="0"/>
                <a:sym typeface="Symbol"/>
              </a:rPr>
              <a:t></a:t>
            </a:r>
            <a:r>
              <a:rPr lang="id-ID" sz="2400" dirty="0">
                <a:latin typeface="Times New Roman" pitchFamily="18" charset="0"/>
                <a:cs typeface="Times New Roman" pitchFamily="18" charset="0"/>
              </a:rPr>
              <a:t> </a:t>
            </a:r>
            <a:r>
              <a:rPr lang="id-ID" sz="2400" dirty="0">
                <a:latin typeface="Times New Roman" pitchFamily="18" charset="0"/>
                <a:cs typeface="Times New Roman" pitchFamily="18" charset="0"/>
                <a:sym typeface="Wingdings" pitchFamily="2" charset="2"/>
              </a:rPr>
              <a:t> PY </a:t>
            </a:r>
            <a:r>
              <a:rPr lang="id-ID" sz="2400" dirty="0">
                <a:latin typeface="Times New Roman" pitchFamily="18" charset="0"/>
                <a:cs typeface="Times New Roman" pitchFamily="18" charset="0"/>
                <a:sym typeface="Symbol"/>
              </a:rPr>
              <a:t></a:t>
            </a:r>
            <a:r>
              <a:rPr lang="id-ID" sz="2400" dirty="0">
                <a:latin typeface="Times New Roman" pitchFamily="18" charset="0"/>
                <a:cs typeface="Times New Roman" pitchFamily="18" charset="0"/>
                <a:sym typeface="Wingdings" pitchFamily="2" charset="2"/>
              </a:rPr>
              <a:t> dengan P tertentu  Y </a:t>
            </a:r>
            <a:r>
              <a:rPr lang="id-ID" sz="2400" dirty="0">
                <a:latin typeface="Times New Roman" pitchFamily="18" charset="0"/>
                <a:cs typeface="Times New Roman" pitchFamily="18" charset="0"/>
                <a:sym typeface="Symbol"/>
              </a:rPr>
              <a:t></a:t>
            </a:r>
            <a:r>
              <a:rPr lang="id-ID" sz="2400" dirty="0">
                <a:latin typeface="Times New Roman" pitchFamily="18" charset="0"/>
                <a:cs typeface="Times New Roman" pitchFamily="18" charset="0"/>
                <a:sym typeface="Wingdings" pitchFamily="2" charset="2"/>
              </a:rPr>
              <a:t> </a:t>
            </a:r>
          </a:p>
          <a:p>
            <a:pPr marL="342900" indent="-342900">
              <a:buFont typeface="Arial" pitchFamily="34" charset="0"/>
              <a:buChar char="•"/>
            </a:pPr>
            <a:r>
              <a:rPr lang="id-ID" sz="2400" dirty="0">
                <a:latin typeface="Times New Roman" pitchFamily="18" charset="0"/>
                <a:cs typeface="Times New Roman" pitchFamily="18" charset="0"/>
              </a:rPr>
              <a:t>M </a:t>
            </a:r>
            <a:r>
              <a:rPr lang="id-ID" sz="2400" dirty="0">
                <a:latin typeface="Times New Roman" pitchFamily="18" charset="0"/>
                <a:cs typeface="Times New Roman" pitchFamily="18" charset="0"/>
                <a:sym typeface="Symbol"/>
              </a:rPr>
              <a:t></a:t>
            </a:r>
            <a:r>
              <a:rPr lang="id-ID" sz="2400" dirty="0">
                <a:latin typeface="Times New Roman" pitchFamily="18" charset="0"/>
                <a:cs typeface="Times New Roman" pitchFamily="18" charset="0"/>
              </a:rPr>
              <a:t> </a:t>
            </a:r>
            <a:r>
              <a:rPr lang="id-ID" sz="2400" dirty="0">
                <a:latin typeface="Times New Roman" pitchFamily="18" charset="0"/>
                <a:cs typeface="Times New Roman" pitchFamily="18" charset="0"/>
                <a:sym typeface="Wingdings" pitchFamily="2" charset="2"/>
              </a:rPr>
              <a:t> geser AD kekanan</a:t>
            </a:r>
            <a:endParaRPr lang="id-ID" sz="2400" dirty="0">
              <a:latin typeface="Times New Roman" pitchFamily="18" charset="0"/>
              <a:cs typeface="Times New Roman" pitchFamily="18" charset="0"/>
            </a:endParaRPr>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600200"/>
            <a:ext cx="4876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28797" y="4049677"/>
            <a:ext cx="369012" cy="307777"/>
          </a:xfrm>
          <a:prstGeom prst="rect">
            <a:avLst/>
          </a:prstGeom>
          <a:noFill/>
        </p:spPr>
        <p:txBody>
          <a:bodyPr wrap="none" rtlCol="0">
            <a:spAutoFit/>
          </a:bodyPr>
          <a:lstStyle/>
          <a:p>
            <a:r>
              <a:rPr lang="en-US" sz="1400" b="1" dirty="0"/>
              <a:t>P1</a:t>
            </a:r>
          </a:p>
        </p:txBody>
      </p:sp>
      <p:sp>
        <p:nvSpPr>
          <p:cNvPr id="7" name="TextBox 6"/>
          <p:cNvSpPr txBox="1"/>
          <p:nvPr/>
        </p:nvSpPr>
        <p:spPr>
          <a:xfrm>
            <a:off x="5704340" y="5646701"/>
            <a:ext cx="369012" cy="307777"/>
          </a:xfrm>
          <a:prstGeom prst="rect">
            <a:avLst/>
          </a:prstGeom>
          <a:noFill/>
        </p:spPr>
        <p:txBody>
          <a:bodyPr wrap="none" rtlCol="0">
            <a:spAutoFit/>
          </a:bodyPr>
          <a:lstStyle/>
          <a:p>
            <a:r>
              <a:rPr lang="en-US" sz="1400" b="1" dirty="0">
                <a:solidFill>
                  <a:srgbClr val="000099"/>
                </a:solidFill>
              </a:rPr>
              <a:t>Y1</a:t>
            </a:r>
          </a:p>
        </p:txBody>
      </p:sp>
      <p:cxnSp>
        <p:nvCxnSpPr>
          <p:cNvPr id="4" name="Straight Connector 3"/>
          <p:cNvCxnSpPr/>
          <p:nvPr/>
        </p:nvCxnSpPr>
        <p:spPr>
          <a:xfrm>
            <a:off x="5017212" y="4203565"/>
            <a:ext cx="17645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781800" y="4218709"/>
            <a:ext cx="0" cy="141711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99506" y="4203565"/>
            <a:ext cx="0" cy="1432258"/>
          </a:xfrm>
          <a:prstGeom prst="line">
            <a:avLst/>
          </a:prstGeom>
          <a:ln w="1905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97294" y="5635823"/>
            <a:ext cx="369012" cy="307777"/>
          </a:xfrm>
          <a:prstGeom prst="rect">
            <a:avLst/>
          </a:prstGeom>
          <a:noFill/>
        </p:spPr>
        <p:txBody>
          <a:bodyPr wrap="none" rtlCol="0">
            <a:spAutoFit/>
          </a:bodyPr>
          <a:lstStyle/>
          <a:p>
            <a:r>
              <a:rPr lang="en-US" sz="1400" b="1" dirty="0">
                <a:solidFill>
                  <a:srgbClr val="FF0000"/>
                </a:solidFill>
              </a:rPr>
              <a:t>Y2</a:t>
            </a:r>
          </a:p>
        </p:txBody>
      </p:sp>
    </p:spTree>
    <p:extLst>
      <p:ext uri="{BB962C8B-B14F-4D97-AF65-F5344CB8AC3E}">
        <p14:creationId xmlns:p14="http://schemas.microsoft.com/office/powerpoint/2010/main" val="3005707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Grp="1" noChangeArrowheads="1"/>
          </p:cNvSpPr>
          <p:nvPr>
            <p:ph type="body" idx="1"/>
          </p:nvPr>
        </p:nvSpPr>
        <p:spPr>
          <a:xfrm>
            <a:off x="914400" y="1376901"/>
            <a:ext cx="7696200" cy="1524000"/>
          </a:xfrm>
        </p:spPr>
        <p:txBody>
          <a:bodyPr>
            <a:normAutofit/>
          </a:bodyPr>
          <a:lstStyle/>
          <a:p>
            <a:pPr>
              <a:lnSpc>
                <a:spcPct val="105000"/>
              </a:lnSpc>
              <a:buClr>
                <a:srgbClr val="996633"/>
              </a:buClr>
            </a:pPr>
            <a:r>
              <a:rPr lang="en-US" sz="2400" dirty="0"/>
              <a:t>Recall from chapter 3:  </a:t>
            </a:r>
            <a:br>
              <a:rPr lang="en-US" sz="2400" dirty="0"/>
            </a:br>
            <a:r>
              <a:rPr lang="en-US" sz="2400" dirty="0"/>
              <a:t>In the long run, output is determined by  factor supplies and technology</a:t>
            </a:r>
          </a:p>
        </p:txBody>
      </p:sp>
      <p:graphicFrame>
        <p:nvGraphicFramePr>
          <p:cNvPr id="195588" name="Object 4"/>
          <p:cNvGraphicFramePr>
            <a:graphicFrameLocks noChangeAspect="1"/>
          </p:cNvGraphicFramePr>
          <p:nvPr/>
        </p:nvGraphicFramePr>
        <p:xfrm>
          <a:off x="3175000" y="2767013"/>
          <a:ext cx="2466975" cy="661987"/>
        </p:xfrm>
        <a:graphic>
          <a:graphicData uri="http://schemas.openxmlformats.org/presentationml/2006/ole">
            <mc:AlternateContent xmlns:mc="http://schemas.openxmlformats.org/markup-compatibility/2006">
              <mc:Choice xmlns:v="urn:schemas-microsoft-com:vml" Requires="v">
                <p:oleObj spid="_x0000_s28742" name="Equation" r:id="rId4" imgW="901440" imgH="241200" progId="Equation.DSMT4">
                  <p:embed/>
                </p:oleObj>
              </mc:Choice>
              <mc:Fallback>
                <p:oleObj name="Equation" r:id="rId4" imgW="90144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00" y="2767013"/>
                        <a:ext cx="2466975" cy="66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5589" name="Text Box 5"/>
          <p:cNvSpPr txBox="1">
            <a:spLocks noChangeArrowheads="1"/>
          </p:cNvSpPr>
          <p:nvPr/>
        </p:nvSpPr>
        <p:spPr bwMode="auto">
          <a:xfrm>
            <a:off x="914400" y="3735388"/>
            <a:ext cx="79248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spcBef>
                <a:spcPct val="40000"/>
              </a:spcBef>
              <a:buSzPct val="110000"/>
              <a:buFont typeface="Wingdings" pitchFamily="2" charset="2"/>
              <a:buNone/>
            </a:pPr>
            <a:r>
              <a:rPr lang="en-US" sz="2800" dirty="0">
                <a:latin typeface="Tahoma" pitchFamily="34" charset="0"/>
              </a:rPr>
              <a:t>	</a:t>
            </a:r>
            <a:r>
              <a:rPr lang="en-US" dirty="0">
                <a:latin typeface="Tahoma" pitchFamily="34" charset="0"/>
              </a:rPr>
              <a:t>is the </a:t>
            </a:r>
            <a:r>
              <a:rPr lang="en-US" b="1" dirty="0">
                <a:solidFill>
                  <a:srgbClr val="CC0066"/>
                </a:solidFill>
                <a:latin typeface="Tahoma" pitchFamily="34" charset="0"/>
              </a:rPr>
              <a:t>full-employment</a:t>
            </a:r>
            <a:r>
              <a:rPr lang="en-US" dirty="0">
                <a:latin typeface="Tahoma" pitchFamily="34" charset="0"/>
              </a:rPr>
              <a:t> or </a:t>
            </a:r>
            <a:r>
              <a:rPr lang="en-US" b="1" dirty="0">
                <a:solidFill>
                  <a:srgbClr val="CC0066"/>
                </a:solidFill>
                <a:latin typeface="Tahoma" pitchFamily="34" charset="0"/>
              </a:rPr>
              <a:t>natural</a:t>
            </a:r>
            <a:r>
              <a:rPr lang="en-US" dirty="0">
                <a:latin typeface="Tahoma" pitchFamily="34" charset="0"/>
              </a:rPr>
              <a:t> level of output, the level of output at which the economy’s resources are fully employed.</a:t>
            </a:r>
          </a:p>
        </p:txBody>
      </p:sp>
      <p:graphicFrame>
        <p:nvGraphicFramePr>
          <p:cNvPr id="195590" name="Object 6"/>
          <p:cNvGraphicFramePr>
            <a:graphicFrameLocks noChangeAspect="1"/>
          </p:cNvGraphicFramePr>
          <p:nvPr>
            <p:extLst>
              <p:ext uri="{D42A27DB-BD31-4B8C-83A1-F6EECF244321}">
                <p14:modId xmlns:p14="http://schemas.microsoft.com/office/powerpoint/2010/main" val="2842605982"/>
              </p:ext>
            </p:extLst>
          </p:nvPr>
        </p:nvGraphicFramePr>
        <p:xfrm>
          <a:off x="887413" y="3735388"/>
          <a:ext cx="455612" cy="460375"/>
        </p:xfrm>
        <a:graphic>
          <a:graphicData uri="http://schemas.openxmlformats.org/presentationml/2006/ole">
            <mc:AlternateContent xmlns:mc="http://schemas.openxmlformats.org/markup-compatibility/2006">
              <mc:Choice xmlns:v="urn:schemas-microsoft-com:vml" Requires="v">
                <p:oleObj spid="_x0000_s28743" name="Equation" r:id="rId6" imgW="164880" imgH="215640" progId="Equation.DSMT4">
                  <p:embed/>
                </p:oleObj>
              </mc:Choice>
              <mc:Fallback>
                <p:oleObj name="Equation" r:id="rId6" imgW="164880" imgH="21564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7413" y="3735388"/>
                        <a:ext cx="455612" cy="460375"/>
                      </a:xfrm>
                      <a:prstGeom prst="rect">
                        <a:avLst/>
                      </a:prstGeom>
                      <a:noFill/>
                      <a:ln>
                        <a:noFill/>
                      </a:ln>
                      <a:effectLst/>
                    </p:spPr>
                  </p:pic>
                </p:oleObj>
              </mc:Fallback>
            </mc:AlternateContent>
          </a:graphicData>
        </a:graphic>
      </p:graphicFrame>
      <p:sp>
        <p:nvSpPr>
          <p:cNvPr id="195591" name="Text Box 7"/>
          <p:cNvSpPr txBox="1">
            <a:spLocks noChangeArrowheads="1"/>
          </p:cNvSpPr>
          <p:nvPr/>
        </p:nvSpPr>
        <p:spPr bwMode="auto">
          <a:xfrm>
            <a:off x="1371600" y="5184775"/>
            <a:ext cx="64770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05000"/>
              </a:lnSpc>
              <a:spcBef>
                <a:spcPct val="30000"/>
              </a:spcBef>
              <a:buSzPct val="110000"/>
              <a:buFont typeface="Wingdings" pitchFamily="2" charset="2"/>
              <a:buNone/>
            </a:pPr>
            <a:r>
              <a:rPr lang="en-US" sz="2800" i="1" dirty="0">
                <a:solidFill>
                  <a:srgbClr val="FF0000"/>
                </a:solidFill>
                <a:latin typeface="Tahoma" pitchFamily="34" charset="0"/>
              </a:rPr>
              <a:t>“Full employment” means that </a:t>
            </a:r>
            <a:br>
              <a:rPr lang="en-US" sz="2800" i="1" dirty="0">
                <a:solidFill>
                  <a:srgbClr val="FF0000"/>
                </a:solidFill>
                <a:latin typeface="Tahoma" pitchFamily="34" charset="0"/>
              </a:rPr>
            </a:br>
            <a:r>
              <a:rPr lang="en-US" sz="2800" i="1" dirty="0">
                <a:solidFill>
                  <a:srgbClr val="FF0000"/>
                </a:solidFill>
                <a:latin typeface="Tahoma" pitchFamily="34" charset="0"/>
              </a:rPr>
              <a:t>unemployment equals its natural rate</a:t>
            </a:r>
            <a:r>
              <a:rPr lang="en-US" sz="2800" i="1" dirty="0">
                <a:latin typeface="Tahoma" pitchFamily="34" charset="0"/>
              </a:rPr>
              <a:t>.</a:t>
            </a:r>
            <a:endParaRPr lang="en-US" dirty="0"/>
          </a:p>
        </p:txBody>
      </p:sp>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61109" y="685800"/>
            <a:ext cx="5177508" cy="523220"/>
          </a:xfrm>
          <a:prstGeom prst="rect">
            <a:avLst/>
          </a:prstGeom>
        </p:spPr>
        <p:txBody>
          <a:bodyPr wrap="none">
            <a:spAutoFit/>
          </a:bodyPr>
          <a:lstStyle/>
          <a:p>
            <a:r>
              <a:rPr lang="en-US" sz="2800" b="1" dirty="0">
                <a:solidFill>
                  <a:srgbClr val="7030A0"/>
                </a:solidFill>
              </a:rPr>
              <a:t>Aggregate Supply in the Long Run</a:t>
            </a:r>
          </a:p>
        </p:txBody>
      </p:sp>
    </p:spTree>
    <p:extLst>
      <p:ext uri="{BB962C8B-B14F-4D97-AF65-F5344CB8AC3E}">
        <p14:creationId xmlns:p14="http://schemas.microsoft.com/office/powerpoint/2010/main" val="799386414"/>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95588"/>
                                        </p:tgtEl>
                                        <p:attrNameLst>
                                          <p:attrName>style.visibility</p:attrName>
                                        </p:attrNameLst>
                                      </p:cBhvr>
                                      <p:to>
                                        <p:strVal val="visible"/>
                                      </p:to>
                                    </p:set>
                                    <p:animEffect transition="in" filter="dissolve">
                                      <p:cBhvr>
                                        <p:cTn id="7" dur="500"/>
                                        <p:tgtEl>
                                          <p:spTgt spid="1955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95590"/>
                                        </p:tgtEl>
                                        <p:attrNameLst>
                                          <p:attrName>style.visibility</p:attrName>
                                        </p:attrNameLst>
                                      </p:cBhvr>
                                      <p:to>
                                        <p:strVal val="visible"/>
                                      </p:to>
                                    </p:set>
                                    <p:animEffect transition="in" filter="wipe(left)">
                                      <p:cBhvr>
                                        <p:cTn id="12" dur="500"/>
                                        <p:tgtEl>
                                          <p:spTgt spid="195590"/>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95589">
                                            <p:txEl>
                                              <p:pRg st="0" end="0"/>
                                            </p:txEl>
                                          </p:spTgt>
                                        </p:tgtEl>
                                        <p:attrNameLst>
                                          <p:attrName>style.visibility</p:attrName>
                                        </p:attrNameLst>
                                      </p:cBhvr>
                                      <p:to>
                                        <p:strVal val="visible"/>
                                      </p:to>
                                    </p:set>
                                    <p:animEffect transition="in" filter="wipe(left)">
                                      <p:cBhvr>
                                        <p:cTn id="16" dur="500"/>
                                        <p:tgtEl>
                                          <p:spTgt spid="19558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95591"/>
                                        </p:tgtEl>
                                        <p:attrNameLst>
                                          <p:attrName>style.visibility</p:attrName>
                                        </p:attrNameLst>
                                      </p:cBhvr>
                                      <p:to>
                                        <p:strVal val="visible"/>
                                      </p:to>
                                    </p:set>
                                    <p:animEffect transition="in" filter="dissolve">
                                      <p:cBhvr>
                                        <p:cTn id="21" dur="500"/>
                                        <p:tgtEl>
                                          <p:spTgt spid="195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9" grpId="0" build="p" autoUpdateAnimBg="0" advAuto="0"/>
      <p:bldP spid="195591"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7" name="Rectangle 3"/>
          <p:cNvSpPr>
            <a:spLocks noGrp="1" noChangeArrowheads="1"/>
          </p:cNvSpPr>
          <p:nvPr>
            <p:ph type="body" idx="1"/>
          </p:nvPr>
        </p:nvSpPr>
        <p:spPr>
          <a:xfrm>
            <a:off x="914400" y="1376901"/>
            <a:ext cx="7696200" cy="1524000"/>
          </a:xfrm>
        </p:spPr>
        <p:txBody>
          <a:bodyPr>
            <a:normAutofit/>
          </a:bodyPr>
          <a:lstStyle/>
          <a:p>
            <a:pPr>
              <a:lnSpc>
                <a:spcPct val="105000"/>
              </a:lnSpc>
              <a:buClr>
                <a:srgbClr val="996633"/>
              </a:buClr>
            </a:pPr>
            <a:r>
              <a:rPr lang="en-US" sz="2400" dirty="0"/>
              <a:t>Recall from chapter 3:  </a:t>
            </a:r>
            <a:br>
              <a:rPr lang="en-US" sz="2400" dirty="0"/>
            </a:br>
            <a:r>
              <a:rPr lang="en-US" sz="2400" dirty="0"/>
              <a:t>In the long run, output is determined by factor supplies and technology</a:t>
            </a:r>
          </a:p>
        </p:txBody>
      </p:sp>
      <p:graphicFrame>
        <p:nvGraphicFramePr>
          <p:cNvPr id="195588" name="Object 4"/>
          <p:cNvGraphicFramePr>
            <a:graphicFrameLocks noChangeAspect="1"/>
          </p:cNvGraphicFramePr>
          <p:nvPr/>
        </p:nvGraphicFramePr>
        <p:xfrm>
          <a:off x="3175000" y="2767013"/>
          <a:ext cx="2466975" cy="661987"/>
        </p:xfrm>
        <a:graphic>
          <a:graphicData uri="http://schemas.openxmlformats.org/presentationml/2006/ole">
            <mc:AlternateContent xmlns:mc="http://schemas.openxmlformats.org/markup-compatibility/2006">
              <mc:Choice xmlns:v="urn:schemas-microsoft-com:vml" Requires="v">
                <p:oleObj spid="_x0000_s26660" name="Equation" r:id="rId4" imgW="901440" imgH="241200" progId="Equation.DSMT4">
                  <p:embed/>
                </p:oleObj>
              </mc:Choice>
              <mc:Fallback>
                <p:oleObj name="Equation" r:id="rId4" imgW="90144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000" y="2767013"/>
                        <a:ext cx="2466975" cy="66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61109" y="685800"/>
            <a:ext cx="5177508" cy="523220"/>
          </a:xfrm>
          <a:prstGeom prst="rect">
            <a:avLst/>
          </a:prstGeom>
        </p:spPr>
        <p:txBody>
          <a:bodyPr wrap="none">
            <a:spAutoFit/>
          </a:bodyPr>
          <a:lstStyle/>
          <a:p>
            <a:r>
              <a:rPr lang="en-US" sz="2800" b="1" dirty="0">
                <a:solidFill>
                  <a:srgbClr val="7030A0"/>
                </a:solidFill>
              </a:rPr>
              <a:t>Aggregate Supply in the Long Run</a:t>
            </a:r>
          </a:p>
        </p:txBody>
      </p:sp>
      <p:sp>
        <p:nvSpPr>
          <p:cNvPr id="9" name="Text Box 1029"/>
          <p:cNvSpPr txBox="1">
            <a:spLocks noChangeArrowheads="1"/>
          </p:cNvSpPr>
          <p:nvPr/>
        </p:nvSpPr>
        <p:spPr bwMode="auto">
          <a:xfrm>
            <a:off x="914400" y="3735388"/>
            <a:ext cx="7467600" cy="192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spcBef>
                <a:spcPct val="60000"/>
              </a:spcBef>
              <a:buClr>
                <a:srgbClr val="996633"/>
              </a:buClr>
              <a:buSzPct val="110000"/>
              <a:buFont typeface="Wingdings" pitchFamily="2" charset="2"/>
              <a:buChar char="§"/>
            </a:pPr>
            <a:r>
              <a:rPr lang="en-US" sz="2800" dirty="0">
                <a:latin typeface="Tahoma" pitchFamily="34" charset="0"/>
              </a:rPr>
              <a:t>Full-employment output does not depend on the price level,</a:t>
            </a:r>
          </a:p>
          <a:p>
            <a:pPr>
              <a:spcBef>
                <a:spcPct val="30000"/>
              </a:spcBef>
              <a:buClr>
                <a:srgbClr val="996633"/>
              </a:buClr>
              <a:buSzPct val="110000"/>
              <a:buFont typeface="Wingdings" pitchFamily="2" charset="2"/>
              <a:buNone/>
            </a:pPr>
            <a:r>
              <a:rPr lang="en-US" sz="2800" dirty="0">
                <a:latin typeface="Tahoma" pitchFamily="34" charset="0"/>
              </a:rPr>
              <a:t>	so the long run aggregate supply (LRAS) curve is vertical:</a:t>
            </a:r>
            <a:endParaRPr lang="en-US" dirty="0"/>
          </a:p>
        </p:txBody>
      </p:sp>
    </p:spTree>
    <p:extLst>
      <p:ext uri="{BB962C8B-B14F-4D97-AF65-F5344CB8AC3E}">
        <p14:creationId xmlns:p14="http://schemas.microsoft.com/office/powerpoint/2010/main" val="3969623844"/>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95588"/>
                                        </p:tgtEl>
                                        <p:attrNameLst>
                                          <p:attrName>style.visibility</p:attrName>
                                        </p:attrNameLst>
                                      </p:cBhvr>
                                      <p:to>
                                        <p:strVal val="visible"/>
                                      </p:to>
                                    </p:set>
                                    <p:animEffect transition="in" filter="dissolve">
                                      <p:cBhvr>
                                        <p:cTn id="7" dur="500"/>
                                        <p:tgtEl>
                                          <p:spTgt spid="19558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1109" y="685800"/>
            <a:ext cx="5177508" cy="523220"/>
          </a:xfrm>
          <a:prstGeom prst="rect">
            <a:avLst/>
          </a:prstGeom>
        </p:spPr>
        <p:txBody>
          <a:bodyPr wrap="none">
            <a:spAutoFit/>
          </a:bodyPr>
          <a:lstStyle/>
          <a:p>
            <a:r>
              <a:rPr lang="en-US" sz="2800" b="1" dirty="0">
                <a:solidFill>
                  <a:srgbClr val="7030A0"/>
                </a:solidFill>
              </a:rPr>
              <a:t>Aggregate Supply in the Long Run</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109" y="1510145"/>
            <a:ext cx="7620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17"/>
          <p:cNvSpPr txBox="1">
            <a:spLocks noChangeArrowheads="1"/>
          </p:cNvSpPr>
          <p:nvPr/>
        </p:nvSpPr>
        <p:spPr>
          <a:xfrm>
            <a:off x="6248400" y="4398818"/>
            <a:ext cx="2514600" cy="1676400"/>
          </a:xfrm>
          <a:prstGeom prst="rect">
            <a:avLst/>
          </a:prstGeom>
          <a:solidFill>
            <a:schemeClr val="accent3">
              <a:lumMod val="20000"/>
              <a:lumOff val="80000"/>
            </a:schemeClr>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id-ID" sz="2500" dirty="0"/>
              <a:t>The LRAS curve is vertical at the full-employment level of output (Ybar</a:t>
            </a:r>
            <a:r>
              <a:rPr lang="en-US" sz="2500" dirty="0"/>
              <a:t>). </a:t>
            </a:r>
          </a:p>
        </p:txBody>
      </p:sp>
    </p:spTree>
    <p:extLst>
      <p:ext uri="{BB962C8B-B14F-4D97-AF65-F5344CB8AC3E}">
        <p14:creationId xmlns:p14="http://schemas.microsoft.com/office/powerpoint/2010/main" val="60867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1109" y="685800"/>
            <a:ext cx="6453498" cy="523220"/>
          </a:xfrm>
          <a:prstGeom prst="rect">
            <a:avLst/>
          </a:prstGeom>
        </p:spPr>
        <p:txBody>
          <a:bodyPr wrap="none">
            <a:spAutoFit/>
          </a:bodyPr>
          <a:lstStyle/>
          <a:p>
            <a:r>
              <a:rPr lang="en-US" sz="2800" b="1" dirty="0">
                <a:solidFill>
                  <a:srgbClr val="00B050"/>
                </a:solidFill>
              </a:rPr>
              <a:t>Shifts in Aggregate Supply in the Long Run</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154" y="1447800"/>
            <a:ext cx="8125691"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93281" y="3588511"/>
            <a:ext cx="425116" cy="369332"/>
          </a:xfrm>
          <a:prstGeom prst="rect">
            <a:avLst/>
          </a:prstGeom>
          <a:noFill/>
        </p:spPr>
        <p:txBody>
          <a:bodyPr wrap="none" rtlCol="0">
            <a:spAutoFit/>
          </a:bodyPr>
          <a:lstStyle/>
          <a:p>
            <a:r>
              <a:rPr lang="en-US" b="1" dirty="0"/>
              <a:t>P1</a:t>
            </a:r>
          </a:p>
        </p:txBody>
      </p:sp>
      <p:sp>
        <p:nvSpPr>
          <p:cNvPr id="8" name="TextBox 7"/>
          <p:cNvSpPr txBox="1"/>
          <p:nvPr/>
        </p:nvSpPr>
        <p:spPr>
          <a:xfrm>
            <a:off x="1293281" y="4673723"/>
            <a:ext cx="425116" cy="369332"/>
          </a:xfrm>
          <a:prstGeom prst="rect">
            <a:avLst/>
          </a:prstGeom>
          <a:noFill/>
        </p:spPr>
        <p:txBody>
          <a:bodyPr wrap="none" rtlCol="0">
            <a:spAutoFit/>
          </a:bodyPr>
          <a:lstStyle/>
          <a:p>
            <a:r>
              <a:rPr lang="en-US" b="1" dirty="0">
                <a:solidFill>
                  <a:srgbClr val="FF0000"/>
                </a:solidFill>
              </a:rPr>
              <a:t>P1</a:t>
            </a:r>
          </a:p>
        </p:txBody>
      </p:sp>
    </p:spTree>
    <p:extLst>
      <p:ext uri="{BB962C8B-B14F-4D97-AF65-F5344CB8AC3E}">
        <p14:creationId xmlns:p14="http://schemas.microsoft.com/office/powerpoint/2010/main" val="2853267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1109" y="685800"/>
            <a:ext cx="6453498" cy="523220"/>
          </a:xfrm>
          <a:prstGeom prst="rect">
            <a:avLst/>
          </a:prstGeom>
        </p:spPr>
        <p:txBody>
          <a:bodyPr wrap="none">
            <a:spAutoFit/>
          </a:bodyPr>
          <a:lstStyle/>
          <a:p>
            <a:r>
              <a:rPr lang="en-US" sz="2800" b="1" dirty="0">
                <a:solidFill>
                  <a:srgbClr val="00B050"/>
                </a:solidFill>
              </a:rPr>
              <a:t>Shifts in Aggregate Supply in the Long Run</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5715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968497" y="1830456"/>
            <a:ext cx="2988467" cy="769441"/>
          </a:xfrm>
          <a:prstGeom prst="rect">
            <a:avLst/>
          </a:prstGeom>
          <a:solidFill>
            <a:srgbClr val="FAFDD3"/>
          </a:solidFill>
        </p:spPr>
        <p:txBody>
          <a:bodyPr wrap="square" rtlCol="0">
            <a:spAutoFit/>
          </a:bodyPr>
          <a:lstStyle/>
          <a:p>
            <a:pPr marL="342900" indent="-342900">
              <a:buFont typeface="Arial" pitchFamily="34" charset="0"/>
              <a:buChar char="•"/>
            </a:pPr>
            <a:r>
              <a:rPr lang="id-ID" sz="2200" dirty="0">
                <a:latin typeface="Times New Roman" pitchFamily="18" charset="0"/>
                <a:cs typeface="Times New Roman" pitchFamily="18" charset="0"/>
              </a:rPr>
              <a:t>LRAS dan AD1</a:t>
            </a:r>
            <a:r>
              <a:rPr lang="id-ID" sz="2200" dirty="0">
                <a:latin typeface="Times New Roman" pitchFamily="18" charset="0"/>
                <a:cs typeface="Times New Roman" pitchFamily="18" charset="0"/>
                <a:sym typeface="Wingdings" pitchFamily="2" charset="2"/>
              </a:rPr>
              <a:t></a:t>
            </a:r>
            <a:r>
              <a:rPr lang="id-ID" sz="2200" dirty="0">
                <a:latin typeface="Times New Roman" pitchFamily="18" charset="0"/>
                <a:cs typeface="Times New Roman" pitchFamily="18" charset="0"/>
              </a:rPr>
              <a:t> A: P1 dan Ybar</a:t>
            </a:r>
          </a:p>
        </p:txBody>
      </p:sp>
      <p:sp>
        <p:nvSpPr>
          <p:cNvPr id="2" name="TextBox 1"/>
          <p:cNvSpPr txBox="1"/>
          <p:nvPr/>
        </p:nvSpPr>
        <p:spPr>
          <a:xfrm>
            <a:off x="1080723" y="3777734"/>
            <a:ext cx="425116" cy="369332"/>
          </a:xfrm>
          <a:prstGeom prst="rect">
            <a:avLst/>
          </a:prstGeom>
          <a:noFill/>
        </p:spPr>
        <p:txBody>
          <a:bodyPr wrap="none" rtlCol="0">
            <a:spAutoFit/>
          </a:bodyPr>
          <a:lstStyle/>
          <a:p>
            <a:r>
              <a:rPr lang="en-US" b="1" dirty="0"/>
              <a:t>P1</a:t>
            </a:r>
          </a:p>
        </p:txBody>
      </p:sp>
      <p:sp>
        <p:nvSpPr>
          <p:cNvPr id="9" name="TextBox 8"/>
          <p:cNvSpPr txBox="1"/>
          <p:nvPr/>
        </p:nvSpPr>
        <p:spPr>
          <a:xfrm>
            <a:off x="1080723" y="5029200"/>
            <a:ext cx="425116" cy="369332"/>
          </a:xfrm>
          <a:prstGeom prst="rect">
            <a:avLst/>
          </a:prstGeom>
          <a:noFill/>
        </p:spPr>
        <p:txBody>
          <a:bodyPr wrap="none" rtlCol="0">
            <a:spAutoFit/>
          </a:bodyPr>
          <a:lstStyle/>
          <a:p>
            <a:r>
              <a:rPr lang="en-US" b="1" dirty="0">
                <a:solidFill>
                  <a:srgbClr val="FF0000"/>
                </a:solidFill>
              </a:rPr>
              <a:t>P1</a:t>
            </a:r>
          </a:p>
        </p:txBody>
      </p:sp>
      <p:sp>
        <p:nvSpPr>
          <p:cNvPr id="10" name="Rectangle 9"/>
          <p:cNvSpPr/>
          <p:nvPr/>
        </p:nvSpPr>
        <p:spPr>
          <a:xfrm>
            <a:off x="5968497" y="4175098"/>
            <a:ext cx="2981539" cy="769441"/>
          </a:xfrm>
          <a:prstGeom prst="rect">
            <a:avLst/>
          </a:prstGeom>
          <a:solidFill>
            <a:srgbClr val="FAFDD3"/>
          </a:solidFill>
        </p:spPr>
        <p:txBody>
          <a:bodyPr wrap="square">
            <a:spAutoFit/>
          </a:bodyPr>
          <a:lstStyle/>
          <a:p>
            <a:pPr marL="342900" indent="-342900">
              <a:buFont typeface="Arial" pitchFamily="34" charset="0"/>
              <a:buChar char="•"/>
            </a:pPr>
            <a:r>
              <a:rPr lang="id-ID" sz="2200" dirty="0">
                <a:latin typeface="Times New Roman" pitchFamily="18" charset="0"/>
                <a:cs typeface="Times New Roman" pitchFamily="18" charset="0"/>
                <a:sym typeface="Wingdings" pitchFamily="2" charset="2"/>
              </a:rPr>
              <a:t>LRAS dan AD2 B: P2 dan Ybar</a:t>
            </a:r>
          </a:p>
        </p:txBody>
      </p:sp>
      <p:sp>
        <p:nvSpPr>
          <p:cNvPr id="3" name="Rectangle 2"/>
          <p:cNvSpPr/>
          <p:nvPr/>
        </p:nvSpPr>
        <p:spPr>
          <a:xfrm>
            <a:off x="6028122" y="5235852"/>
            <a:ext cx="2971800" cy="769441"/>
          </a:xfrm>
          <a:prstGeom prst="rect">
            <a:avLst/>
          </a:prstGeom>
          <a:solidFill>
            <a:srgbClr val="F5F8EE"/>
          </a:solidFill>
        </p:spPr>
        <p:txBody>
          <a:bodyPr wrap="square">
            <a:spAutoFit/>
          </a:bodyPr>
          <a:lstStyle/>
          <a:p>
            <a:pPr marL="342900" indent="-342900">
              <a:buFont typeface="Arial" pitchFamily="34" charset="0"/>
              <a:buChar char="•"/>
            </a:pPr>
            <a:r>
              <a:rPr lang="id-ID" sz="2200" dirty="0">
                <a:latin typeface="Times New Roman" pitchFamily="18" charset="0"/>
                <a:cs typeface="Times New Roman" pitchFamily="18" charset="0"/>
              </a:rPr>
              <a:t>M </a:t>
            </a:r>
            <a:r>
              <a:rPr lang="id-ID" sz="2200" dirty="0">
                <a:latin typeface="Times New Roman" pitchFamily="18" charset="0"/>
                <a:cs typeface="Times New Roman" pitchFamily="18" charset="0"/>
                <a:sym typeface="Symbol"/>
              </a:rPr>
              <a:t> </a:t>
            </a:r>
            <a:r>
              <a:rPr lang="id-ID" sz="2200" dirty="0">
                <a:latin typeface="Times New Roman" pitchFamily="18" charset="0"/>
                <a:cs typeface="Times New Roman" pitchFamily="18" charset="0"/>
                <a:sym typeface="Wingdings" pitchFamily="2" charset="2"/>
              </a:rPr>
              <a:t> P </a:t>
            </a:r>
            <a:r>
              <a:rPr lang="id-ID" sz="2200" dirty="0">
                <a:latin typeface="Times New Roman" pitchFamily="18" charset="0"/>
                <a:cs typeface="Times New Roman" pitchFamily="18" charset="0"/>
                <a:sym typeface="Symbol"/>
              </a:rPr>
              <a:t> </a:t>
            </a:r>
            <a:r>
              <a:rPr lang="id-ID" sz="2200" dirty="0">
                <a:latin typeface="Times New Roman" pitchFamily="18" charset="0"/>
                <a:cs typeface="Times New Roman" pitchFamily="18" charset="0"/>
                <a:sym typeface="Wingdings" pitchFamily="2" charset="2"/>
              </a:rPr>
              <a:t>dan Y tetap (Ybar)</a:t>
            </a:r>
            <a:endParaRPr lang="id-ID" sz="2200" dirty="0">
              <a:latin typeface="Times New Roman" pitchFamily="18" charset="0"/>
              <a:cs typeface="Times New Roman" pitchFamily="18" charset="0"/>
            </a:endParaRPr>
          </a:p>
        </p:txBody>
      </p:sp>
      <p:sp>
        <p:nvSpPr>
          <p:cNvPr id="4" name="Rectangle 3"/>
          <p:cNvSpPr/>
          <p:nvPr/>
        </p:nvSpPr>
        <p:spPr>
          <a:xfrm>
            <a:off x="5968497" y="2877648"/>
            <a:ext cx="2981539" cy="1107996"/>
          </a:xfrm>
          <a:prstGeom prst="rect">
            <a:avLst/>
          </a:prstGeom>
          <a:solidFill>
            <a:srgbClr val="F5F8EE"/>
          </a:solidFill>
        </p:spPr>
        <p:txBody>
          <a:bodyPr wrap="square">
            <a:spAutoFit/>
          </a:bodyPr>
          <a:lstStyle/>
          <a:p>
            <a:pPr marL="342900" indent="-342900">
              <a:buFont typeface="Arial" pitchFamily="34" charset="0"/>
              <a:buChar char="•"/>
            </a:pPr>
            <a:r>
              <a:rPr lang="id-ID" sz="2200" dirty="0">
                <a:latin typeface="Times New Roman" pitchFamily="18" charset="0"/>
                <a:cs typeface="Times New Roman" pitchFamily="18" charset="0"/>
              </a:rPr>
              <a:t>M </a:t>
            </a:r>
            <a:r>
              <a:rPr lang="id-ID" sz="2200" dirty="0">
                <a:latin typeface="Times New Roman" pitchFamily="18" charset="0"/>
                <a:cs typeface="Times New Roman" pitchFamily="18" charset="0"/>
                <a:sym typeface="Symbol"/>
              </a:rPr>
              <a:t>↓ </a:t>
            </a:r>
            <a:r>
              <a:rPr lang="id-ID" sz="2200" dirty="0">
                <a:latin typeface="Times New Roman" pitchFamily="18" charset="0"/>
                <a:cs typeface="Times New Roman" pitchFamily="18" charset="0"/>
                <a:sym typeface="Wingdings" pitchFamily="2" charset="2"/>
              </a:rPr>
              <a:t> AD </a:t>
            </a:r>
            <a:r>
              <a:rPr lang="id-ID" sz="2200" dirty="0">
                <a:latin typeface="Times New Roman" pitchFamily="18" charset="0"/>
                <a:cs typeface="Times New Roman" pitchFamily="18" charset="0"/>
                <a:sym typeface="Symbol"/>
              </a:rPr>
              <a:t>↓ geser kiri: AD1 ke AD2; </a:t>
            </a:r>
            <a:r>
              <a:rPr lang="id-ID" sz="2200" dirty="0">
                <a:latin typeface="Times New Roman" pitchFamily="18" charset="0"/>
                <a:cs typeface="Times New Roman" pitchFamily="18" charset="0"/>
                <a:sym typeface="Wingdings" pitchFamily="2" charset="2"/>
              </a:rPr>
              <a:t>LRAS tetap</a:t>
            </a:r>
          </a:p>
        </p:txBody>
      </p:sp>
    </p:spTree>
    <p:extLst>
      <p:ext uri="{BB962C8B-B14F-4D97-AF65-F5344CB8AC3E}">
        <p14:creationId xmlns:p14="http://schemas.microsoft.com/office/powerpoint/2010/main" val="3182531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9618" name="Rectangle 1026"/>
          <p:cNvSpPr>
            <a:spLocks noGrp="1" noChangeArrowheads="1"/>
          </p:cNvSpPr>
          <p:nvPr>
            <p:ph type="title"/>
          </p:nvPr>
        </p:nvSpPr>
        <p:spPr>
          <a:xfrm>
            <a:off x="367145" y="0"/>
            <a:ext cx="8229600" cy="1143000"/>
          </a:xfrm>
        </p:spPr>
        <p:txBody>
          <a:bodyPr/>
          <a:lstStyle/>
          <a:p>
            <a:r>
              <a:rPr lang="en-US" sz="3600" b="1" dirty="0">
                <a:solidFill>
                  <a:srgbClr val="00B050"/>
                </a:solidFill>
              </a:rPr>
              <a:t>Long-run effects of an increase in </a:t>
            </a:r>
            <a:r>
              <a:rPr lang="en-US" sz="3600" b="1" i="1" dirty="0">
                <a:solidFill>
                  <a:srgbClr val="00B050"/>
                </a:solidFill>
              </a:rPr>
              <a:t>M</a:t>
            </a:r>
          </a:p>
        </p:txBody>
      </p:sp>
      <p:grpSp>
        <p:nvGrpSpPr>
          <p:cNvPr id="239620" name="Group 1028"/>
          <p:cNvGrpSpPr>
            <a:grpSpLocks/>
          </p:cNvGrpSpPr>
          <p:nvPr/>
        </p:nvGrpSpPr>
        <p:grpSpPr bwMode="auto">
          <a:xfrm>
            <a:off x="3352800" y="1471613"/>
            <a:ext cx="5257800" cy="4090987"/>
            <a:chOff x="2976" y="1296"/>
            <a:chExt cx="2304" cy="2053"/>
          </a:xfrm>
        </p:grpSpPr>
        <p:grpSp>
          <p:nvGrpSpPr>
            <p:cNvPr id="239621" name="Group 1029"/>
            <p:cNvGrpSpPr>
              <a:grpSpLocks/>
            </p:cNvGrpSpPr>
            <p:nvPr/>
          </p:nvGrpSpPr>
          <p:grpSpPr bwMode="auto">
            <a:xfrm>
              <a:off x="3120" y="1536"/>
              <a:ext cx="1968" cy="1728"/>
              <a:chOff x="2640" y="1056"/>
              <a:chExt cx="2496" cy="2112"/>
            </a:xfrm>
          </p:grpSpPr>
          <p:sp>
            <p:nvSpPr>
              <p:cNvPr id="239622" name="Line 1030"/>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9623" name="Line 1031"/>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9624" name="Text Box 1032"/>
            <p:cNvSpPr txBox="1">
              <a:spLocks noChangeArrowheads="1"/>
            </p:cNvSpPr>
            <p:nvPr/>
          </p:nvSpPr>
          <p:spPr bwMode="auto">
            <a:xfrm>
              <a:off x="4944" y="3120"/>
              <a:ext cx="33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i="1">
                  <a:latin typeface="Tahoma" pitchFamily="34" charset="0"/>
                </a:rPr>
                <a:t>Y</a:t>
              </a:r>
              <a:r>
                <a:rPr lang="en-US">
                  <a:latin typeface="Arial" charset="0"/>
                </a:rPr>
                <a:t> </a:t>
              </a:r>
              <a:endParaRPr lang="en-US" sz="2200">
                <a:latin typeface="Arial" charset="0"/>
              </a:endParaRPr>
            </a:p>
          </p:txBody>
        </p:sp>
        <p:sp>
          <p:nvSpPr>
            <p:cNvPr id="239625" name="Text Box 1033"/>
            <p:cNvSpPr txBox="1">
              <a:spLocks noChangeArrowheads="1"/>
            </p:cNvSpPr>
            <p:nvPr/>
          </p:nvSpPr>
          <p:spPr bwMode="auto">
            <a:xfrm>
              <a:off x="2976" y="1296"/>
              <a:ext cx="24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082675" algn="r"/>
                  <a:tab pos="1830388" algn="r"/>
                </a:tabLst>
                <a:defRPr sz="2400">
                  <a:solidFill>
                    <a:schemeClr val="tx1"/>
                  </a:solidFill>
                  <a:latin typeface="Times New Roman" charset="0"/>
                </a:defRPr>
              </a:lvl1pPr>
              <a:lvl2pPr>
                <a:tabLst>
                  <a:tab pos="1082675" algn="r"/>
                  <a:tab pos="1830388" algn="r"/>
                </a:tabLst>
                <a:defRPr sz="2400">
                  <a:solidFill>
                    <a:schemeClr val="tx1"/>
                  </a:solidFill>
                  <a:latin typeface="Times New Roman" charset="0"/>
                </a:defRPr>
              </a:lvl2pPr>
              <a:lvl3pPr>
                <a:tabLst>
                  <a:tab pos="1082675" algn="r"/>
                  <a:tab pos="1830388" algn="r"/>
                </a:tabLst>
                <a:defRPr sz="2400">
                  <a:solidFill>
                    <a:schemeClr val="tx1"/>
                  </a:solidFill>
                  <a:latin typeface="Times New Roman" charset="0"/>
                </a:defRPr>
              </a:lvl3pPr>
              <a:lvl4pPr>
                <a:tabLst>
                  <a:tab pos="1082675" algn="r"/>
                  <a:tab pos="1830388" algn="r"/>
                </a:tabLst>
                <a:defRPr sz="2400">
                  <a:solidFill>
                    <a:schemeClr val="tx1"/>
                  </a:solidFill>
                  <a:latin typeface="Times New Roman" charset="0"/>
                </a:defRPr>
              </a:lvl4pPr>
              <a:lvl5pPr>
                <a:tabLst>
                  <a:tab pos="1082675" algn="r"/>
                  <a:tab pos="1830388" algn="r"/>
                </a:tabLst>
                <a:defRPr sz="2400">
                  <a:solidFill>
                    <a:schemeClr val="tx1"/>
                  </a:solidFill>
                  <a:latin typeface="Times New Roman" charset="0"/>
                </a:defRPr>
              </a:lvl5pPr>
              <a:lvl6pPr fontAlgn="base">
                <a:spcBef>
                  <a:spcPct val="0"/>
                </a:spcBef>
                <a:spcAft>
                  <a:spcPct val="0"/>
                </a:spcAft>
                <a:tabLst>
                  <a:tab pos="1082675" algn="r"/>
                  <a:tab pos="1830388" algn="r"/>
                </a:tabLst>
                <a:defRPr sz="2400">
                  <a:solidFill>
                    <a:schemeClr val="tx1"/>
                  </a:solidFill>
                  <a:latin typeface="Times New Roman" charset="0"/>
                </a:defRPr>
              </a:lvl6pPr>
              <a:lvl7pPr fontAlgn="base">
                <a:spcBef>
                  <a:spcPct val="0"/>
                </a:spcBef>
                <a:spcAft>
                  <a:spcPct val="0"/>
                </a:spcAft>
                <a:tabLst>
                  <a:tab pos="1082675" algn="r"/>
                  <a:tab pos="1830388" algn="r"/>
                </a:tabLst>
                <a:defRPr sz="2400">
                  <a:solidFill>
                    <a:schemeClr val="tx1"/>
                  </a:solidFill>
                  <a:latin typeface="Times New Roman" charset="0"/>
                </a:defRPr>
              </a:lvl7pPr>
              <a:lvl8pPr fontAlgn="base">
                <a:spcBef>
                  <a:spcPct val="0"/>
                </a:spcBef>
                <a:spcAft>
                  <a:spcPct val="0"/>
                </a:spcAft>
                <a:tabLst>
                  <a:tab pos="1082675" algn="r"/>
                  <a:tab pos="1830388" algn="r"/>
                </a:tabLst>
                <a:defRPr sz="2400">
                  <a:solidFill>
                    <a:schemeClr val="tx1"/>
                  </a:solidFill>
                  <a:latin typeface="Times New Roman" charset="0"/>
                </a:defRPr>
              </a:lvl8pPr>
              <a:lvl9pPr fontAlgn="base">
                <a:spcBef>
                  <a:spcPct val="0"/>
                </a:spcBef>
                <a:spcAft>
                  <a:spcPct val="0"/>
                </a:spcAft>
                <a:tabLst>
                  <a:tab pos="1082675" algn="r"/>
                  <a:tab pos="1830388" algn="r"/>
                </a:tabLst>
                <a:defRPr sz="2400">
                  <a:solidFill>
                    <a:schemeClr val="tx1"/>
                  </a:solidFill>
                  <a:latin typeface="Times New Roman" charset="0"/>
                </a:defRPr>
              </a:lvl9pPr>
            </a:lstStyle>
            <a:p>
              <a:pPr algn="ctr"/>
              <a:r>
                <a:rPr lang="en-US" b="1" i="1">
                  <a:latin typeface="Tahoma" pitchFamily="34" charset="0"/>
                </a:rPr>
                <a:t>P</a:t>
              </a:r>
              <a:endParaRPr lang="en-US" sz="2200">
                <a:latin typeface="Arial" charset="0"/>
              </a:endParaRPr>
            </a:p>
          </p:txBody>
        </p:sp>
      </p:grpSp>
      <p:grpSp>
        <p:nvGrpSpPr>
          <p:cNvPr id="239626" name="Group 1034"/>
          <p:cNvGrpSpPr>
            <a:grpSpLocks/>
          </p:cNvGrpSpPr>
          <p:nvPr/>
        </p:nvGrpSpPr>
        <p:grpSpPr bwMode="auto">
          <a:xfrm>
            <a:off x="4273550" y="1350963"/>
            <a:ext cx="3803650" cy="3602037"/>
            <a:chOff x="2644" y="890"/>
            <a:chExt cx="2396" cy="2269"/>
          </a:xfrm>
        </p:grpSpPr>
        <p:sp>
          <p:nvSpPr>
            <p:cNvPr id="239627" name="Arc 1035"/>
            <p:cNvSpPr>
              <a:spLocks/>
            </p:cNvSpPr>
            <p:nvPr/>
          </p:nvSpPr>
          <p:spPr bwMode="auto">
            <a:xfrm flipH="1" flipV="1">
              <a:off x="2644" y="890"/>
              <a:ext cx="2396" cy="2134"/>
            </a:xfrm>
            <a:custGeom>
              <a:avLst/>
              <a:gdLst>
                <a:gd name="G0" fmla="+- 0 0 0"/>
                <a:gd name="G1" fmla="+- 21056 0 0"/>
                <a:gd name="G2" fmla="+- 21600 0 0"/>
                <a:gd name="T0" fmla="*/ 4815 w 20736"/>
                <a:gd name="T1" fmla="*/ 0 h 21056"/>
                <a:gd name="T2" fmla="*/ 20736 w 20736"/>
                <a:gd name="T3" fmla="*/ 15008 h 21056"/>
                <a:gd name="T4" fmla="*/ 0 w 20736"/>
                <a:gd name="T5" fmla="*/ 21056 h 21056"/>
              </a:gdLst>
              <a:ahLst/>
              <a:cxnLst>
                <a:cxn ang="0">
                  <a:pos x="T0" y="T1"/>
                </a:cxn>
                <a:cxn ang="0">
                  <a:pos x="T2" y="T3"/>
                </a:cxn>
                <a:cxn ang="0">
                  <a:pos x="T4" y="T5"/>
                </a:cxn>
              </a:cxnLst>
              <a:rect l="0" t="0" r="r" b="b"/>
              <a:pathLst>
                <a:path w="20736" h="21056" fill="none" extrusionOk="0">
                  <a:moveTo>
                    <a:pt x="4815" y="-1"/>
                  </a:moveTo>
                  <a:cubicBezTo>
                    <a:pt x="12450" y="1745"/>
                    <a:pt x="18542" y="7488"/>
                    <a:pt x="20735" y="15007"/>
                  </a:cubicBezTo>
                </a:path>
                <a:path w="20736" h="21056" stroke="0" extrusionOk="0">
                  <a:moveTo>
                    <a:pt x="4815" y="-1"/>
                  </a:moveTo>
                  <a:cubicBezTo>
                    <a:pt x="12450" y="1745"/>
                    <a:pt x="18542" y="7488"/>
                    <a:pt x="20735" y="15007"/>
                  </a:cubicBezTo>
                  <a:lnTo>
                    <a:pt x="0" y="21056"/>
                  </a:lnTo>
                  <a:close/>
                </a:path>
              </a:pathLst>
            </a:custGeom>
            <a:noFill/>
            <a:ln w="28575">
              <a:solidFill>
                <a:srgbClr val="00008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628" name="Text Box 1036"/>
            <p:cNvSpPr txBox="1">
              <a:spLocks noChangeArrowheads="1"/>
            </p:cNvSpPr>
            <p:nvPr/>
          </p:nvSpPr>
          <p:spPr bwMode="auto">
            <a:xfrm>
              <a:off x="4425" y="2880"/>
              <a:ext cx="43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300" i="1">
                  <a:latin typeface="Tahoma" pitchFamily="34" charset="0"/>
                </a:rPr>
                <a:t>AD</a:t>
              </a:r>
              <a:r>
                <a:rPr lang="en-US" sz="2300" baseline="-25000">
                  <a:latin typeface="Tahoma" pitchFamily="34" charset="0"/>
                </a:rPr>
                <a:t>1</a:t>
              </a:r>
            </a:p>
          </p:txBody>
        </p:sp>
      </p:grpSp>
      <p:grpSp>
        <p:nvGrpSpPr>
          <p:cNvPr id="239629" name="Group 1037"/>
          <p:cNvGrpSpPr>
            <a:grpSpLocks/>
          </p:cNvGrpSpPr>
          <p:nvPr/>
        </p:nvGrpSpPr>
        <p:grpSpPr bwMode="auto">
          <a:xfrm>
            <a:off x="4806950" y="914400"/>
            <a:ext cx="3803650" cy="3600450"/>
            <a:chOff x="3028" y="576"/>
            <a:chExt cx="2396" cy="2268"/>
          </a:xfrm>
        </p:grpSpPr>
        <p:sp>
          <p:nvSpPr>
            <p:cNvPr id="239630" name="Arc 1038"/>
            <p:cNvSpPr>
              <a:spLocks/>
            </p:cNvSpPr>
            <p:nvPr/>
          </p:nvSpPr>
          <p:spPr bwMode="auto">
            <a:xfrm flipH="1" flipV="1">
              <a:off x="3028" y="576"/>
              <a:ext cx="2396" cy="2134"/>
            </a:xfrm>
            <a:custGeom>
              <a:avLst/>
              <a:gdLst>
                <a:gd name="G0" fmla="+- 0 0 0"/>
                <a:gd name="G1" fmla="+- 21056 0 0"/>
                <a:gd name="G2" fmla="+- 21600 0 0"/>
                <a:gd name="T0" fmla="*/ 4815 w 20736"/>
                <a:gd name="T1" fmla="*/ 0 h 21056"/>
                <a:gd name="T2" fmla="*/ 20736 w 20736"/>
                <a:gd name="T3" fmla="*/ 15008 h 21056"/>
                <a:gd name="T4" fmla="*/ 0 w 20736"/>
                <a:gd name="T5" fmla="*/ 21056 h 21056"/>
              </a:gdLst>
              <a:ahLst/>
              <a:cxnLst>
                <a:cxn ang="0">
                  <a:pos x="T0" y="T1"/>
                </a:cxn>
                <a:cxn ang="0">
                  <a:pos x="T2" y="T3"/>
                </a:cxn>
                <a:cxn ang="0">
                  <a:pos x="T4" y="T5"/>
                </a:cxn>
              </a:cxnLst>
              <a:rect l="0" t="0" r="r" b="b"/>
              <a:pathLst>
                <a:path w="20736" h="21056" fill="none" extrusionOk="0">
                  <a:moveTo>
                    <a:pt x="4815" y="-1"/>
                  </a:moveTo>
                  <a:cubicBezTo>
                    <a:pt x="12450" y="1745"/>
                    <a:pt x="18542" y="7488"/>
                    <a:pt x="20735" y="15007"/>
                  </a:cubicBezTo>
                </a:path>
                <a:path w="20736" h="21056" stroke="0" extrusionOk="0">
                  <a:moveTo>
                    <a:pt x="4815" y="-1"/>
                  </a:moveTo>
                  <a:cubicBezTo>
                    <a:pt x="12450" y="1745"/>
                    <a:pt x="18542" y="7488"/>
                    <a:pt x="20735" y="15007"/>
                  </a:cubicBezTo>
                  <a:lnTo>
                    <a:pt x="0" y="21056"/>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9631" name="Text Box 1039"/>
            <p:cNvSpPr txBox="1">
              <a:spLocks noChangeArrowheads="1"/>
            </p:cNvSpPr>
            <p:nvPr/>
          </p:nvSpPr>
          <p:spPr bwMode="auto">
            <a:xfrm>
              <a:off x="4814" y="2565"/>
              <a:ext cx="43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300" i="1">
                  <a:latin typeface="Tahoma" pitchFamily="34" charset="0"/>
                </a:rPr>
                <a:t>AD</a:t>
              </a:r>
              <a:r>
                <a:rPr lang="en-US" sz="2300" baseline="-25000">
                  <a:latin typeface="Tahoma" pitchFamily="34" charset="0"/>
                </a:rPr>
                <a:t>2</a:t>
              </a:r>
            </a:p>
          </p:txBody>
        </p:sp>
      </p:grpSp>
      <p:sp>
        <p:nvSpPr>
          <p:cNvPr id="239632" name="Line 1040"/>
          <p:cNvSpPr>
            <a:spLocks noChangeShapeType="1"/>
          </p:cNvSpPr>
          <p:nvPr/>
        </p:nvSpPr>
        <p:spPr bwMode="auto">
          <a:xfrm>
            <a:off x="6248400" y="4267200"/>
            <a:ext cx="857250" cy="0"/>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9633" name="Group 1041"/>
          <p:cNvGrpSpPr>
            <a:grpSpLocks/>
          </p:cNvGrpSpPr>
          <p:nvPr/>
        </p:nvGrpSpPr>
        <p:grpSpPr bwMode="auto">
          <a:xfrm>
            <a:off x="5410200" y="1524000"/>
            <a:ext cx="1066800" cy="3865563"/>
            <a:chOff x="3408" y="960"/>
            <a:chExt cx="672" cy="2435"/>
          </a:xfrm>
        </p:grpSpPr>
        <p:sp>
          <p:nvSpPr>
            <p:cNvPr id="239634" name="Line 1042"/>
            <p:cNvSpPr>
              <a:spLocks noChangeShapeType="1"/>
            </p:cNvSpPr>
            <p:nvPr/>
          </p:nvSpPr>
          <p:spPr bwMode="auto">
            <a:xfrm flipV="1">
              <a:off x="3692" y="1235"/>
              <a:ext cx="0" cy="2160"/>
            </a:xfrm>
            <a:prstGeom prst="line">
              <a:avLst/>
            </a:prstGeom>
            <a:noFill/>
            <a:ln w="28575">
              <a:solidFill>
                <a:srgbClr val="0000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9635" name="Text Box 1043"/>
            <p:cNvSpPr txBox="1">
              <a:spLocks noChangeArrowheads="1"/>
            </p:cNvSpPr>
            <p:nvPr/>
          </p:nvSpPr>
          <p:spPr bwMode="auto">
            <a:xfrm>
              <a:off x="3408" y="960"/>
              <a:ext cx="67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300" i="1">
                  <a:latin typeface="Tahoma" pitchFamily="34" charset="0"/>
                </a:rPr>
                <a:t>LRAS</a:t>
              </a:r>
              <a:endParaRPr lang="en-US" sz="2300" baseline="-25000">
                <a:latin typeface="Tahoma" pitchFamily="34" charset="0"/>
              </a:endParaRPr>
            </a:p>
          </p:txBody>
        </p:sp>
      </p:grpSp>
      <p:graphicFrame>
        <p:nvGraphicFramePr>
          <p:cNvPr id="239636" name="Object 1044"/>
          <p:cNvGraphicFramePr>
            <a:graphicFrameLocks noChangeAspect="1"/>
          </p:cNvGraphicFramePr>
          <p:nvPr/>
        </p:nvGraphicFramePr>
        <p:xfrm>
          <a:off x="5719763" y="5367338"/>
          <a:ext cx="350837" cy="458787"/>
        </p:xfrm>
        <a:graphic>
          <a:graphicData uri="http://schemas.openxmlformats.org/presentationml/2006/ole">
            <mc:AlternateContent xmlns:mc="http://schemas.openxmlformats.org/markup-compatibility/2006">
              <mc:Choice xmlns:v="urn:schemas-microsoft-com:vml" Requires="v">
                <p:oleObj spid="_x0000_s29733" name="Equation" r:id="rId4" imgW="164880" imgH="215640" progId="Equation.DSMT4">
                  <p:embed/>
                </p:oleObj>
              </mc:Choice>
              <mc:Fallback>
                <p:oleObj name="Equation" r:id="rId4" imgW="164880" imgH="215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9763" y="5367338"/>
                        <a:ext cx="350837"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9637" name="Line 1045"/>
          <p:cNvSpPr>
            <a:spLocks noChangeShapeType="1"/>
          </p:cNvSpPr>
          <p:nvPr/>
        </p:nvSpPr>
        <p:spPr bwMode="auto">
          <a:xfrm flipV="1">
            <a:off x="6629400" y="3352800"/>
            <a:ext cx="91440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9619" name="Rectangle 1027"/>
          <p:cNvSpPr>
            <a:spLocks noGrp="1" noChangeArrowheads="1"/>
          </p:cNvSpPr>
          <p:nvPr>
            <p:ph type="body" idx="1"/>
          </p:nvPr>
        </p:nvSpPr>
        <p:spPr>
          <a:xfrm>
            <a:off x="6705600" y="1828800"/>
            <a:ext cx="2057400" cy="1600200"/>
          </a:xfrm>
          <a:solidFill>
            <a:srgbClr val="F5F8EE"/>
          </a:solidFill>
        </p:spPr>
        <p:txBody>
          <a:bodyPr>
            <a:normAutofit/>
          </a:bodyPr>
          <a:lstStyle/>
          <a:p>
            <a:pPr marL="0" indent="0">
              <a:buFont typeface="Wingdings" pitchFamily="2" charset="2"/>
              <a:buNone/>
            </a:pPr>
            <a:r>
              <a:rPr lang="en-US" sz="2200" dirty="0"/>
              <a:t>An increase in </a:t>
            </a:r>
            <a:r>
              <a:rPr lang="en-US" sz="2200" b="1" i="1" dirty="0"/>
              <a:t>M</a:t>
            </a:r>
            <a:r>
              <a:rPr lang="en-US" sz="2200" dirty="0"/>
              <a:t>  shifts the </a:t>
            </a:r>
            <a:r>
              <a:rPr lang="en-US" sz="2200" i="1" dirty="0"/>
              <a:t>AD</a:t>
            </a:r>
            <a:r>
              <a:rPr lang="en-US" sz="2200" dirty="0"/>
              <a:t>  curve to the right. </a:t>
            </a:r>
          </a:p>
        </p:txBody>
      </p:sp>
      <p:sp>
        <p:nvSpPr>
          <p:cNvPr id="239638" name="Line 1046"/>
          <p:cNvSpPr>
            <a:spLocks noChangeShapeType="1"/>
          </p:cNvSpPr>
          <p:nvPr/>
        </p:nvSpPr>
        <p:spPr bwMode="auto">
          <a:xfrm flipH="1">
            <a:off x="3681413" y="4235450"/>
            <a:ext cx="2178050"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9640" name="Text Box 1048"/>
          <p:cNvSpPr txBox="1">
            <a:spLocks noChangeArrowheads="1"/>
          </p:cNvSpPr>
          <p:nvPr/>
        </p:nvSpPr>
        <p:spPr bwMode="auto">
          <a:xfrm>
            <a:off x="3305175" y="4030663"/>
            <a:ext cx="38100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91440">
            <a:spAutoFit/>
          </a:bodyPr>
          <a:lstStyle/>
          <a:p>
            <a:pPr>
              <a:spcBef>
                <a:spcPct val="50000"/>
              </a:spcBef>
            </a:pPr>
            <a:r>
              <a:rPr lang="en-US" sz="2300" b="1" i="1">
                <a:latin typeface="Tahoma" pitchFamily="34" charset="0"/>
              </a:rPr>
              <a:t>P</a:t>
            </a:r>
            <a:r>
              <a:rPr lang="en-US" sz="2300" baseline="-25000">
                <a:latin typeface="Tahoma" pitchFamily="34" charset="0"/>
              </a:rPr>
              <a:t>1</a:t>
            </a:r>
          </a:p>
        </p:txBody>
      </p:sp>
      <p:grpSp>
        <p:nvGrpSpPr>
          <p:cNvPr id="239650" name="Group 1058"/>
          <p:cNvGrpSpPr>
            <a:grpSpLocks/>
          </p:cNvGrpSpPr>
          <p:nvPr/>
        </p:nvGrpSpPr>
        <p:grpSpPr bwMode="auto">
          <a:xfrm>
            <a:off x="3305175" y="3200400"/>
            <a:ext cx="2546350" cy="442913"/>
            <a:chOff x="2082" y="2016"/>
            <a:chExt cx="1604" cy="279"/>
          </a:xfrm>
        </p:grpSpPr>
        <p:sp>
          <p:nvSpPr>
            <p:cNvPr id="239639" name="Line 1047"/>
            <p:cNvSpPr>
              <a:spLocks noChangeShapeType="1"/>
            </p:cNvSpPr>
            <p:nvPr/>
          </p:nvSpPr>
          <p:spPr bwMode="auto">
            <a:xfrm flipH="1">
              <a:off x="2314" y="2158"/>
              <a:ext cx="1372" cy="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9641" name="Text Box 1049"/>
            <p:cNvSpPr txBox="1">
              <a:spLocks noChangeArrowheads="1"/>
            </p:cNvSpPr>
            <p:nvPr/>
          </p:nvSpPr>
          <p:spPr bwMode="auto">
            <a:xfrm>
              <a:off x="2082" y="2016"/>
              <a:ext cx="24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91440">
              <a:spAutoFit/>
            </a:bodyPr>
            <a:lstStyle/>
            <a:p>
              <a:pPr>
                <a:spcBef>
                  <a:spcPct val="50000"/>
                </a:spcBef>
              </a:pPr>
              <a:r>
                <a:rPr lang="en-US" sz="2300" b="1" i="1" dirty="0">
                  <a:latin typeface="Tahoma" pitchFamily="34" charset="0"/>
                </a:rPr>
                <a:t>P</a:t>
              </a:r>
              <a:r>
                <a:rPr lang="en-US" sz="2300" baseline="-25000" dirty="0">
                  <a:latin typeface="Tahoma" pitchFamily="34" charset="0"/>
                </a:rPr>
                <a:t>2</a:t>
              </a:r>
            </a:p>
          </p:txBody>
        </p:sp>
      </p:grpSp>
      <p:sp>
        <p:nvSpPr>
          <p:cNvPr id="239642" name="Line 1050"/>
          <p:cNvSpPr>
            <a:spLocks noChangeShapeType="1"/>
          </p:cNvSpPr>
          <p:nvPr/>
        </p:nvSpPr>
        <p:spPr bwMode="auto">
          <a:xfrm flipH="1" flipV="1">
            <a:off x="3892550" y="3446463"/>
            <a:ext cx="1588" cy="760412"/>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9648" name="Group 1056"/>
          <p:cNvGrpSpPr>
            <a:grpSpLocks/>
          </p:cNvGrpSpPr>
          <p:nvPr/>
        </p:nvGrpSpPr>
        <p:grpSpPr bwMode="auto">
          <a:xfrm>
            <a:off x="533400" y="3251200"/>
            <a:ext cx="3352800" cy="1219200"/>
            <a:chOff x="336" y="2048"/>
            <a:chExt cx="2112" cy="768"/>
          </a:xfrm>
        </p:grpSpPr>
        <p:sp>
          <p:nvSpPr>
            <p:cNvPr id="239645" name="Line 1053"/>
            <p:cNvSpPr>
              <a:spLocks noChangeShapeType="1"/>
            </p:cNvSpPr>
            <p:nvPr/>
          </p:nvSpPr>
          <p:spPr bwMode="auto">
            <a:xfrm flipH="1">
              <a:off x="1776" y="2432"/>
              <a:ext cx="67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9643" name="Rectangle 1051"/>
            <p:cNvSpPr>
              <a:spLocks noChangeArrowheads="1"/>
            </p:cNvSpPr>
            <p:nvPr/>
          </p:nvSpPr>
          <p:spPr bwMode="auto">
            <a:xfrm>
              <a:off x="336" y="2048"/>
              <a:ext cx="1488" cy="768"/>
            </a:xfrm>
            <a:prstGeom prst="rect">
              <a:avLst/>
            </a:prstGeom>
            <a:solidFill>
              <a:srgbClr val="F5F8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40000"/>
                </a:spcBef>
                <a:buSzPct val="110000"/>
                <a:buFont typeface="Wingdings" pitchFamily="2" charset="2"/>
                <a:buNone/>
              </a:pPr>
              <a:r>
                <a:rPr lang="en-US" sz="2000" dirty="0">
                  <a:latin typeface="Tahoma" pitchFamily="34" charset="0"/>
                </a:rPr>
                <a:t>In the long run, this increases the price level…</a:t>
              </a:r>
            </a:p>
          </p:txBody>
        </p:sp>
      </p:grpSp>
      <p:grpSp>
        <p:nvGrpSpPr>
          <p:cNvPr id="239649" name="Group 1057"/>
          <p:cNvGrpSpPr>
            <a:grpSpLocks/>
          </p:cNvGrpSpPr>
          <p:nvPr/>
        </p:nvGrpSpPr>
        <p:grpSpPr bwMode="auto">
          <a:xfrm>
            <a:off x="781050" y="5067300"/>
            <a:ext cx="4933950" cy="650875"/>
            <a:chOff x="492" y="3192"/>
            <a:chExt cx="3108" cy="410"/>
          </a:xfrm>
        </p:grpSpPr>
        <p:sp>
          <p:nvSpPr>
            <p:cNvPr id="239647" name="Line 1055"/>
            <p:cNvSpPr>
              <a:spLocks noChangeShapeType="1"/>
            </p:cNvSpPr>
            <p:nvPr/>
          </p:nvSpPr>
          <p:spPr bwMode="auto">
            <a:xfrm>
              <a:off x="2064" y="3552"/>
              <a:ext cx="15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9644" name="Rectangle 1052"/>
            <p:cNvSpPr>
              <a:spLocks noChangeArrowheads="1"/>
            </p:cNvSpPr>
            <p:nvPr/>
          </p:nvSpPr>
          <p:spPr bwMode="auto">
            <a:xfrm>
              <a:off x="492" y="3192"/>
              <a:ext cx="1584" cy="410"/>
            </a:xfrm>
            <a:prstGeom prst="rect">
              <a:avLst/>
            </a:prstGeom>
            <a:solidFill>
              <a:srgbClr val="F5F8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40000"/>
                </a:spcBef>
                <a:buSzPct val="110000"/>
                <a:buFont typeface="Wingdings" pitchFamily="2" charset="2"/>
                <a:buNone/>
              </a:pPr>
              <a:r>
                <a:rPr lang="en-US" sz="2000" dirty="0">
                  <a:latin typeface="Tahoma" pitchFamily="34" charset="0"/>
                </a:rPr>
                <a:t>…but leaves output the same.</a:t>
              </a:r>
            </a:p>
          </p:txBody>
        </p:sp>
      </p:grpSp>
      <p:sp>
        <p:nvSpPr>
          <p:cNvPr id="4" name="TextBox 3"/>
          <p:cNvSpPr txBox="1"/>
          <p:nvPr/>
        </p:nvSpPr>
        <p:spPr>
          <a:xfrm>
            <a:off x="5533809" y="4228811"/>
            <a:ext cx="324128" cy="369332"/>
          </a:xfrm>
          <a:prstGeom prst="rect">
            <a:avLst/>
          </a:prstGeom>
          <a:noFill/>
        </p:spPr>
        <p:txBody>
          <a:bodyPr wrap="none" rtlCol="0">
            <a:spAutoFit/>
          </a:bodyPr>
          <a:lstStyle/>
          <a:p>
            <a:r>
              <a:rPr lang="en-US" b="1" dirty="0">
                <a:solidFill>
                  <a:srgbClr val="0070C0"/>
                </a:solidFill>
              </a:rPr>
              <a:t>A</a:t>
            </a:r>
          </a:p>
        </p:txBody>
      </p:sp>
      <p:sp>
        <p:nvSpPr>
          <p:cNvPr id="5" name="Rectangle 4"/>
          <p:cNvSpPr/>
          <p:nvPr/>
        </p:nvSpPr>
        <p:spPr>
          <a:xfrm>
            <a:off x="5506615" y="3414282"/>
            <a:ext cx="324128" cy="369332"/>
          </a:xfrm>
          <a:prstGeom prst="rect">
            <a:avLst/>
          </a:prstGeom>
        </p:spPr>
        <p:txBody>
          <a:bodyPr wrap="none">
            <a:spAutoFit/>
          </a:bodyPr>
          <a:lstStyle/>
          <a:p>
            <a:r>
              <a:rPr lang="en-US" b="1" dirty="0">
                <a:solidFill>
                  <a:srgbClr val="FF0000"/>
                </a:solidFill>
              </a:rPr>
              <a:t>B</a:t>
            </a:r>
          </a:p>
        </p:txBody>
      </p:sp>
      <p:sp>
        <p:nvSpPr>
          <p:cNvPr id="38" name="TextBox 37"/>
          <p:cNvSpPr txBox="1"/>
          <p:nvPr/>
        </p:nvSpPr>
        <p:spPr>
          <a:xfrm>
            <a:off x="142660" y="1096941"/>
            <a:ext cx="3133940" cy="1785104"/>
          </a:xfrm>
          <a:prstGeom prst="rect">
            <a:avLst/>
          </a:prstGeom>
          <a:solidFill>
            <a:schemeClr val="accent3">
              <a:lumMod val="20000"/>
              <a:lumOff val="80000"/>
            </a:schemeClr>
          </a:solidFill>
        </p:spPr>
        <p:txBody>
          <a:bodyPr wrap="square" rtlCol="0">
            <a:spAutoFit/>
          </a:bodyPr>
          <a:lstStyle/>
          <a:p>
            <a:pPr marL="342900" indent="-342900">
              <a:buFont typeface="Arial" pitchFamily="34" charset="0"/>
              <a:buChar char="•"/>
            </a:pPr>
            <a:r>
              <a:rPr lang="id-ID" sz="2200" dirty="0"/>
              <a:t>LRAS dan AD1</a:t>
            </a:r>
            <a:r>
              <a:rPr lang="id-ID" sz="2200" dirty="0">
                <a:sym typeface="Wingdings" pitchFamily="2" charset="2"/>
              </a:rPr>
              <a:t></a:t>
            </a:r>
            <a:r>
              <a:rPr lang="id-ID" sz="2200" dirty="0"/>
              <a:t> A: P1 dan Ybar</a:t>
            </a:r>
          </a:p>
          <a:p>
            <a:pPr marL="342900" indent="-342900">
              <a:buFont typeface="Arial" pitchFamily="34" charset="0"/>
              <a:buChar char="•"/>
            </a:pPr>
            <a:r>
              <a:rPr lang="id-ID" sz="2200" dirty="0"/>
              <a:t>M </a:t>
            </a:r>
            <a:r>
              <a:rPr lang="id-ID" sz="2200" dirty="0">
                <a:sym typeface="Symbol"/>
              </a:rPr>
              <a:t> </a:t>
            </a:r>
            <a:r>
              <a:rPr lang="id-ID" sz="2200" dirty="0">
                <a:sym typeface="Wingdings" pitchFamily="2" charset="2"/>
              </a:rPr>
              <a:t> AD </a:t>
            </a:r>
            <a:r>
              <a:rPr lang="id-ID" sz="2200" dirty="0">
                <a:sym typeface="Symbol"/>
              </a:rPr>
              <a:t> geser kanan: AD1 ke AD2 ; </a:t>
            </a:r>
            <a:r>
              <a:rPr lang="id-ID" sz="2200" dirty="0">
                <a:sym typeface="Wingdings" pitchFamily="2" charset="2"/>
              </a:rPr>
              <a:t>LRAS tetap</a:t>
            </a:r>
          </a:p>
        </p:txBody>
      </p:sp>
      <p:sp>
        <p:nvSpPr>
          <p:cNvPr id="6" name="Rectangle 5"/>
          <p:cNvSpPr/>
          <p:nvPr/>
        </p:nvSpPr>
        <p:spPr>
          <a:xfrm>
            <a:off x="142660" y="6013422"/>
            <a:ext cx="5153025" cy="769441"/>
          </a:xfrm>
          <a:prstGeom prst="rect">
            <a:avLst/>
          </a:prstGeom>
          <a:solidFill>
            <a:srgbClr val="E1EBCD"/>
          </a:solidFill>
        </p:spPr>
        <p:txBody>
          <a:bodyPr wrap="square">
            <a:spAutoFit/>
          </a:bodyPr>
          <a:lstStyle/>
          <a:p>
            <a:pPr marL="342900" indent="-342900">
              <a:buFont typeface="Arial" pitchFamily="34" charset="0"/>
              <a:buChar char="•"/>
            </a:pPr>
            <a:r>
              <a:rPr lang="id-ID" sz="2200" dirty="0">
                <a:sym typeface="Wingdings" pitchFamily="2" charset="2"/>
              </a:rPr>
              <a:t>LRAS dan AD2 B: P2 dan Ybar</a:t>
            </a:r>
          </a:p>
          <a:p>
            <a:pPr marL="342900" indent="-342900">
              <a:buFont typeface="Arial" pitchFamily="34" charset="0"/>
              <a:buChar char="•"/>
            </a:pPr>
            <a:r>
              <a:rPr lang="id-ID" sz="2200" dirty="0"/>
              <a:t>M </a:t>
            </a:r>
            <a:r>
              <a:rPr lang="id-ID" sz="2200" dirty="0">
                <a:sym typeface="Symbol"/>
              </a:rPr>
              <a:t> </a:t>
            </a:r>
            <a:r>
              <a:rPr lang="id-ID" sz="2200" dirty="0">
                <a:sym typeface="Wingdings" pitchFamily="2" charset="2"/>
              </a:rPr>
              <a:t> P </a:t>
            </a:r>
            <a:r>
              <a:rPr lang="id-ID" sz="2200" dirty="0">
                <a:sym typeface="Symbol"/>
              </a:rPr>
              <a:t> </a:t>
            </a:r>
            <a:r>
              <a:rPr lang="id-ID" sz="2200" dirty="0">
                <a:sym typeface="Wingdings" pitchFamily="2" charset="2"/>
              </a:rPr>
              <a:t>dan Y tetap (Ybar)</a:t>
            </a:r>
            <a:endParaRPr lang="id-ID" sz="2200" dirty="0"/>
          </a:p>
        </p:txBody>
      </p:sp>
      <p:sp>
        <p:nvSpPr>
          <p:cNvPr id="7" name="Down Arrow 6"/>
          <p:cNvSpPr/>
          <p:nvPr/>
        </p:nvSpPr>
        <p:spPr>
          <a:xfrm>
            <a:off x="226219" y="2882045"/>
            <a:ext cx="307181" cy="3131377"/>
          </a:xfrm>
          <a:prstGeom prst="downArrow">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53825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9619"/>
                                        </p:tgtEl>
                                        <p:attrNameLst>
                                          <p:attrName>style.visibility</p:attrName>
                                        </p:attrNameLst>
                                      </p:cBhvr>
                                      <p:to>
                                        <p:strVal val="visible"/>
                                      </p:to>
                                    </p:set>
                                    <p:animEffect transition="in" filter="dissolve">
                                      <p:cBhvr>
                                        <p:cTn id="7" dur="500"/>
                                        <p:tgtEl>
                                          <p:spTgt spid="239619"/>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239637"/>
                                        </p:tgtEl>
                                        <p:attrNameLst>
                                          <p:attrName>style.visibility</p:attrName>
                                        </p:attrNameLst>
                                      </p:cBhvr>
                                      <p:to>
                                        <p:strVal val="visible"/>
                                      </p:to>
                                    </p:set>
                                    <p:animEffect transition="in" filter="strips(downLeft)">
                                      <p:cBhvr>
                                        <p:cTn id="11" dur="500"/>
                                        <p:tgtEl>
                                          <p:spTgt spid="239637"/>
                                        </p:tgtEl>
                                      </p:cBhvr>
                                    </p:animEffect>
                                  </p:childTnLst>
                                </p:cTn>
                              </p:par>
                            </p:childTnLst>
                          </p:cTn>
                        </p:par>
                        <p:par>
                          <p:cTn id="12" fill="hold" nodeType="afterGroup">
                            <p:stCondLst>
                              <p:cond delay="1000"/>
                            </p:stCondLst>
                            <p:childTnLst>
                              <p:par>
                                <p:cTn id="13" presetID="17" presetClass="entr" presetSubtype="8" fill="hold" grpId="0" nodeType="afterEffect">
                                  <p:stCondLst>
                                    <p:cond delay="0"/>
                                  </p:stCondLst>
                                  <p:childTnLst>
                                    <p:set>
                                      <p:cBhvr>
                                        <p:cTn id="14" dur="1" fill="hold">
                                          <p:stCondLst>
                                            <p:cond delay="0"/>
                                          </p:stCondLst>
                                        </p:cTn>
                                        <p:tgtEl>
                                          <p:spTgt spid="239632"/>
                                        </p:tgtEl>
                                        <p:attrNameLst>
                                          <p:attrName>style.visibility</p:attrName>
                                        </p:attrNameLst>
                                      </p:cBhvr>
                                      <p:to>
                                        <p:strVal val="visible"/>
                                      </p:to>
                                    </p:set>
                                    <p:anim calcmode="lin" valueType="num">
                                      <p:cBhvr>
                                        <p:cTn id="15" dur="500" fill="hold"/>
                                        <p:tgtEl>
                                          <p:spTgt spid="239632"/>
                                        </p:tgtEl>
                                        <p:attrNameLst>
                                          <p:attrName>ppt_x</p:attrName>
                                        </p:attrNameLst>
                                      </p:cBhvr>
                                      <p:tavLst>
                                        <p:tav tm="0">
                                          <p:val>
                                            <p:strVal val="#ppt_x-#ppt_w/2"/>
                                          </p:val>
                                        </p:tav>
                                        <p:tav tm="100000">
                                          <p:val>
                                            <p:strVal val="#ppt_x"/>
                                          </p:val>
                                        </p:tav>
                                      </p:tavLst>
                                    </p:anim>
                                    <p:anim calcmode="lin" valueType="num">
                                      <p:cBhvr>
                                        <p:cTn id="16" dur="500" fill="hold"/>
                                        <p:tgtEl>
                                          <p:spTgt spid="239632"/>
                                        </p:tgtEl>
                                        <p:attrNameLst>
                                          <p:attrName>ppt_y</p:attrName>
                                        </p:attrNameLst>
                                      </p:cBhvr>
                                      <p:tavLst>
                                        <p:tav tm="0">
                                          <p:val>
                                            <p:strVal val="#ppt_y"/>
                                          </p:val>
                                        </p:tav>
                                        <p:tav tm="100000">
                                          <p:val>
                                            <p:strVal val="#ppt_y"/>
                                          </p:val>
                                        </p:tav>
                                      </p:tavLst>
                                    </p:anim>
                                    <p:anim calcmode="lin" valueType="num">
                                      <p:cBhvr>
                                        <p:cTn id="17" dur="500" fill="hold"/>
                                        <p:tgtEl>
                                          <p:spTgt spid="239632"/>
                                        </p:tgtEl>
                                        <p:attrNameLst>
                                          <p:attrName>ppt_w</p:attrName>
                                        </p:attrNameLst>
                                      </p:cBhvr>
                                      <p:tavLst>
                                        <p:tav tm="0">
                                          <p:val>
                                            <p:fltVal val="0"/>
                                          </p:val>
                                        </p:tav>
                                        <p:tav tm="100000">
                                          <p:val>
                                            <p:strVal val="#ppt_w"/>
                                          </p:val>
                                        </p:tav>
                                      </p:tavLst>
                                    </p:anim>
                                    <p:anim calcmode="lin" valueType="num">
                                      <p:cBhvr>
                                        <p:cTn id="18" dur="500" fill="hold"/>
                                        <p:tgtEl>
                                          <p:spTgt spid="239632"/>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8" presetClass="entr" presetSubtype="6" fill="hold" nodeType="afterEffect">
                                  <p:stCondLst>
                                    <p:cond delay="0"/>
                                  </p:stCondLst>
                                  <p:childTnLst>
                                    <p:set>
                                      <p:cBhvr>
                                        <p:cTn id="21" dur="1" fill="hold">
                                          <p:stCondLst>
                                            <p:cond delay="0"/>
                                          </p:stCondLst>
                                        </p:cTn>
                                        <p:tgtEl>
                                          <p:spTgt spid="239629"/>
                                        </p:tgtEl>
                                        <p:attrNameLst>
                                          <p:attrName>style.visibility</p:attrName>
                                        </p:attrNameLst>
                                      </p:cBhvr>
                                      <p:to>
                                        <p:strVal val="visible"/>
                                      </p:to>
                                    </p:set>
                                    <p:animEffect transition="in" filter="strips(downRight)">
                                      <p:cBhvr>
                                        <p:cTn id="22" dur="500"/>
                                        <p:tgtEl>
                                          <p:spTgt spid="2396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nodeType="clickEffect">
                                  <p:stCondLst>
                                    <p:cond delay="0"/>
                                  </p:stCondLst>
                                  <p:childTnLst>
                                    <p:set>
                                      <p:cBhvr>
                                        <p:cTn id="26" dur="1" fill="hold">
                                          <p:stCondLst>
                                            <p:cond delay="0"/>
                                          </p:stCondLst>
                                        </p:cTn>
                                        <p:tgtEl>
                                          <p:spTgt spid="239648"/>
                                        </p:tgtEl>
                                        <p:attrNameLst>
                                          <p:attrName>style.visibility</p:attrName>
                                        </p:attrNameLst>
                                      </p:cBhvr>
                                      <p:to>
                                        <p:strVal val="visible"/>
                                      </p:to>
                                    </p:set>
                                    <p:animEffect transition="in" filter="strips(downRight)">
                                      <p:cBhvr>
                                        <p:cTn id="27" dur="500"/>
                                        <p:tgtEl>
                                          <p:spTgt spid="239648"/>
                                        </p:tgtEl>
                                      </p:cBhvr>
                                    </p:animEffect>
                                  </p:childTnLst>
                                </p:cTn>
                              </p:par>
                            </p:childTnLst>
                          </p:cTn>
                        </p:par>
                        <p:par>
                          <p:cTn id="28" fill="hold" nodeType="afterGroup">
                            <p:stCondLst>
                              <p:cond delay="500"/>
                            </p:stCondLst>
                            <p:childTnLst>
                              <p:par>
                                <p:cTn id="29" presetID="17" presetClass="entr" presetSubtype="4" fill="hold" grpId="0" nodeType="afterEffect">
                                  <p:stCondLst>
                                    <p:cond delay="0"/>
                                  </p:stCondLst>
                                  <p:childTnLst>
                                    <p:set>
                                      <p:cBhvr>
                                        <p:cTn id="30" dur="1" fill="hold">
                                          <p:stCondLst>
                                            <p:cond delay="0"/>
                                          </p:stCondLst>
                                        </p:cTn>
                                        <p:tgtEl>
                                          <p:spTgt spid="239642"/>
                                        </p:tgtEl>
                                        <p:attrNameLst>
                                          <p:attrName>style.visibility</p:attrName>
                                        </p:attrNameLst>
                                      </p:cBhvr>
                                      <p:to>
                                        <p:strVal val="visible"/>
                                      </p:to>
                                    </p:set>
                                    <p:anim calcmode="lin" valueType="num">
                                      <p:cBhvr>
                                        <p:cTn id="31" dur="500" fill="hold"/>
                                        <p:tgtEl>
                                          <p:spTgt spid="239642"/>
                                        </p:tgtEl>
                                        <p:attrNameLst>
                                          <p:attrName>ppt_x</p:attrName>
                                        </p:attrNameLst>
                                      </p:cBhvr>
                                      <p:tavLst>
                                        <p:tav tm="0">
                                          <p:val>
                                            <p:strVal val="#ppt_x"/>
                                          </p:val>
                                        </p:tav>
                                        <p:tav tm="100000">
                                          <p:val>
                                            <p:strVal val="#ppt_x"/>
                                          </p:val>
                                        </p:tav>
                                      </p:tavLst>
                                    </p:anim>
                                    <p:anim calcmode="lin" valueType="num">
                                      <p:cBhvr>
                                        <p:cTn id="32" dur="500" fill="hold"/>
                                        <p:tgtEl>
                                          <p:spTgt spid="239642"/>
                                        </p:tgtEl>
                                        <p:attrNameLst>
                                          <p:attrName>ppt_y</p:attrName>
                                        </p:attrNameLst>
                                      </p:cBhvr>
                                      <p:tavLst>
                                        <p:tav tm="0">
                                          <p:val>
                                            <p:strVal val="#ppt_y+#ppt_h/2"/>
                                          </p:val>
                                        </p:tav>
                                        <p:tav tm="100000">
                                          <p:val>
                                            <p:strVal val="#ppt_y"/>
                                          </p:val>
                                        </p:tav>
                                      </p:tavLst>
                                    </p:anim>
                                    <p:anim calcmode="lin" valueType="num">
                                      <p:cBhvr>
                                        <p:cTn id="33" dur="500" fill="hold"/>
                                        <p:tgtEl>
                                          <p:spTgt spid="239642"/>
                                        </p:tgtEl>
                                        <p:attrNameLst>
                                          <p:attrName>ppt_w</p:attrName>
                                        </p:attrNameLst>
                                      </p:cBhvr>
                                      <p:tavLst>
                                        <p:tav tm="0">
                                          <p:val>
                                            <p:strVal val="#ppt_w"/>
                                          </p:val>
                                        </p:tav>
                                        <p:tav tm="100000">
                                          <p:val>
                                            <p:strVal val="#ppt_w"/>
                                          </p:val>
                                        </p:tav>
                                      </p:tavLst>
                                    </p:anim>
                                    <p:anim calcmode="lin" valueType="num">
                                      <p:cBhvr>
                                        <p:cTn id="34" dur="500" fill="hold"/>
                                        <p:tgtEl>
                                          <p:spTgt spid="239642"/>
                                        </p:tgtEl>
                                        <p:attrNameLst>
                                          <p:attrName>ppt_h</p:attrName>
                                        </p:attrNameLst>
                                      </p:cBhvr>
                                      <p:tavLst>
                                        <p:tav tm="0">
                                          <p:val>
                                            <p:fltVal val="0"/>
                                          </p:val>
                                        </p:tav>
                                        <p:tav tm="100000">
                                          <p:val>
                                            <p:strVal val="#ppt_h"/>
                                          </p:val>
                                        </p:tav>
                                      </p:tavLst>
                                    </p:anim>
                                  </p:childTnLst>
                                </p:cTn>
                              </p:par>
                            </p:childTnLst>
                          </p:cTn>
                        </p:par>
                        <p:par>
                          <p:cTn id="35" fill="hold" nodeType="afterGroup">
                            <p:stCondLst>
                              <p:cond delay="1000"/>
                            </p:stCondLst>
                            <p:childTnLst>
                              <p:par>
                                <p:cTn id="36" presetID="22" presetClass="entr" presetSubtype="2" fill="hold" nodeType="afterEffect">
                                  <p:stCondLst>
                                    <p:cond delay="0"/>
                                  </p:stCondLst>
                                  <p:childTnLst>
                                    <p:set>
                                      <p:cBhvr>
                                        <p:cTn id="37" dur="1" fill="hold">
                                          <p:stCondLst>
                                            <p:cond delay="0"/>
                                          </p:stCondLst>
                                        </p:cTn>
                                        <p:tgtEl>
                                          <p:spTgt spid="239650"/>
                                        </p:tgtEl>
                                        <p:attrNameLst>
                                          <p:attrName>style.visibility</p:attrName>
                                        </p:attrNameLst>
                                      </p:cBhvr>
                                      <p:to>
                                        <p:strVal val="visible"/>
                                      </p:to>
                                    </p:set>
                                    <p:animEffect transition="in" filter="wipe(right)">
                                      <p:cBhvr>
                                        <p:cTn id="38" dur="500"/>
                                        <p:tgtEl>
                                          <p:spTgt spid="23965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239649"/>
                                        </p:tgtEl>
                                        <p:attrNameLst>
                                          <p:attrName>style.visibility</p:attrName>
                                        </p:attrNameLst>
                                      </p:cBhvr>
                                      <p:to>
                                        <p:strVal val="visible"/>
                                      </p:to>
                                    </p:set>
                                    <p:animEffect transition="in" filter="wipe(left)">
                                      <p:cBhvr>
                                        <p:cTn id="43" dur="500"/>
                                        <p:tgtEl>
                                          <p:spTgt spid="239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32" grpId="0" animBg="1"/>
      <p:bldP spid="239637" grpId="0" animBg="1"/>
      <p:bldP spid="239619" grpId="0" animBg="1" autoUpdateAnimBg="0"/>
      <p:bldP spid="2396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4724400" y="1745673"/>
            <a:ext cx="4267200" cy="1981200"/>
          </a:xfrm>
          <a:solidFill>
            <a:srgbClr val="FEF1E6"/>
          </a:solidFill>
        </p:spPr>
        <p:txBody>
          <a:bodyPr/>
          <a:lstStyle/>
          <a:p>
            <a:r>
              <a:rPr lang="id-ID" sz="2200" b="1" i="1" dirty="0">
                <a:effectLst/>
              </a:rPr>
              <a:t>Ekspansi</a:t>
            </a:r>
            <a:r>
              <a:rPr lang="id-ID" sz="2200" dirty="0">
                <a:effectLst/>
              </a:rPr>
              <a:t> atau </a:t>
            </a:r>
            <a:r>
              <a:rPr lang="id-ID" sz="2200" b="1" i="1" dirty="0">
                <a:effectLst/>
              </a:rPr>
              <a:t>ledakan</a:t>
            </a:r>
            <a:r>
              <a:rPr lang="id-ID" sz="2200" dirty="0">
                <a:effectLst/>
              </a:rPr>
              <a:t> : periode dalam siklus bisnis  dari lembah naik ke  puncak, dimana pada  periode itu </a:t>
            </a:r>
            <a:r>
              <a:rPr lang="id-ID" sz="2200" b="1" dirty="0">
                <a:effectLst/>
              </a:rPr>
              <a:t>output dan  kesempatan kerja meningkat</a:t>
            </a:r>
            <a:r>
              <a:rPr lang="id-ID" sz="2200" dirty="0">
                <a:effectLst/>
              </a:rPr>
              <a:t>.</a:t>
            </a:r>
          </a:p>
        </p:txBody>
      </p:sp>
      <p:pic>
        <p:nvPicPr>
          <p:cNvPr id="56324" name="Picture 4" descr="fig16-4-3"/>
          <p:cNvPicPr>
            <a:picLocks noChangeAspect="1" noChangeArrowheads="1"/>
          </p:cNvPicPr>
          <p:nvPr/>
        </p:nvPicPr>
        <p:blipFill>
          <a:blip r:embed="rId2" cstate="print"/>
          <a:srcRect/>
          <a:stretch>
            <a:fillRect/>
          </a:stretch>
        </p:blipFill>
        <p:spPr bwMode="auto">
          <a:xfrm>
            <a:off x="514350" y="1752600"/>
            <a:ext cx="4057650" cy="3246438"/>
          </a:xfrm>
          <a:prstGeom prst="rect">
            <a:avLst/>
          </a:prstGeom>
          <a:noFill/>
        </p:spPr>
      </p:pic>
      <p:pic>
        <p:nvPicPr>
          <p:cNvPr id="56325" name="Picture 5" descr="fig16-4-2"/>
          <p:cNvPicPr>
            <a:picLocks noChangeAspect="1" noChangeArrowheads="1"/>
          </p:cNvPicPr>
          <p:nvPr/>
        </p:nvPicPr>
        <p:blipFill>
          <a:blip r:embed="rId3" cstate="print"/>
          <a:srcRect/>
          <a:stretch>
            <a:fillRect/>
          </a:stretch>
        </p:blipFill>
        <p:spPr bwMode="auto">
          <a:xfrm>
            <a:off x="514350" y="1752600"/>
            <a:ext cx="4057650" cy="3246438"/>
          </a:xfrm>
          <a:prstGeom prst="rect">
            <a:avLst/>
          </a:prstGeom>
          <a:noFill/>
        </p:spPr>
      </p:pic>
      <p:pic>
        <p:nvPicPr>
          <p:cNvPr id="56326" name="Picture 6" descr="fig16-4-1"/>
          <p:cNvPicPr>
            <a:picLocks noChangeAspect="1" noChangeArrowheads="1"/>
          </p:cNvPicPr>
          <p:nvPr/>
        </p:nvPicPr>
        <p:blipFill>
          <a:blip r:embed="rId4" cstate="print"/>
          <a:srcRect/>
          <a:stretch>
            <a:fillRect/>
          </a:stretch>
        </p:blipFill>
        <p:spPr bwMode="auto">
          <a:xfrm>
            <a:off x="514350" y="1752600"/>
            <a:ext cx="4057650" cy="3246438"/>
          </a:xfrm>
          <a:prstGeom prst="rect">
            <a:avLst/>
          </a:prstGeom>
          <a:noFill/>
        </p:spPr>
      </p:pic>
      <p:pic>
        <p:nvPicPr>
          <p:cNvPr id="56327" name="Picture 7" descr="fig16-4"/>
          <p:cNvPicPr>
            <a:picLocks noChangeAspect="1" noChangeArrowheads="1"/>
          </p:cNvPicPr>
          <p:nvPr/>
        </p:nvPicPr>
        <p:blipFill>
          <a:blip r:embed="rId5" cstate="print"/>
          <a:srcRect/>
          <a:stretch>
            <a:fillRect/>
          </a:stretch>
        </p:blipFill>
        <p:spPr bwMode="auto">
          <a:xfrm>
            <a:off x="514350" y="1752600"/>
            <a:ext cx="4057650" cy="3246438"/>
          </a:xfrm>
          <a:prstGeom prst="rect">
            <a:avLst/>
          </a:prstGeom>
          <a:noFill/>
        </p:spPr>
      </p:pic>
      <p:sp>
        <p:nvSpPr>
          <p:cNvPr id="56328" name="Rectangle 8"/>
          <p:cNvSpPr>
            <a:spLocks noChangeArrowheads="1"/>
          </p:cNvSpPr>
          <p:nvPr/>
        </p:nvSpPr>
        <p:spPr bwMode="auto">
          <a:xfrm>
            <a:off x="4800600" y="4191000"/>
            <a:ext cx="4114800" cy="2163220"/>
          </a:xfrm>
          <a:prstGeom prst="rect">
            <a:avLst/>
          </a:prstGeom>
          <a:solidFill>
            <a:srgbClr val="F1F5E7"/>
          </a:solidFill>
          <a:ln w="9525">
            <a:noFill/>
            <a:miter lim="800000"/>
            <a:headEnd/>
            <a:tailEnd/>
          </a:ln>
          <a:effectLst/>
        </p:spPr>
        <p:txBody>
          <a:bodyPr/>
          <a:lstStyle/>
          <a:p>
            <a:pPr marL="342900" indent="-342900" eaLnBrk="0" hangingPunct="0">
              <a:buFontTx/>
              <a:buChar char="•"/>
            </a:pPr>
            <a:r>
              <a:rPr lang="id-ID" sz="2200" b="1" i="1" dirty="0"/>
              <a:t>Kontraksi, resesi</a:t>
            </a:r>
            <a:r>
              <a:rPr lang="id-ID" sz="2200" dirty="0"/>
              <a:t>, atau </a:t>
            </a:r>
            <a:r>
              <a:rPr lang="id-ID" sz="2200" b="1" i="1" dirty="0"/>
              <a:t>penurunan</a:t>
            </a:r>
            <a:r>
              <a:rPr lang="id-ID" sz="2200" dirty="0"/>
              <a:t> :  periode  dari  puncak turun ke lembah, dimana selama periode  itu </a:t>
            </a:r>
            <a:r>
              <a:rPr lang="id-ID" sz="2200" b="1" dirty="0"/>
              <a:t>output dan kesempatan kerja menurun</a:t>
            </a:r>
            <a:r>
              <a:rPr lang="id-ID" sz="2200" dirty="0"/>
              <a:t>.</a:t>
            </a:r>
          </a:p>
        </p:txBody>
      </p:sp>
      <p:sp>
        <p:nvSpPr>
          <p:cNvPr id="3" name="Rectangle 2"/>
          <p:cNvSpPr/>
          <p:nvPr/>
        </p:nvSpPr>
        <p:spPr>
          <a:xfrm>
            <a:off x="507421" y="761999"/>
            <a:ext cx="8290213" cy="769441"/>
          </a:xfrm>
          <a:prstGeom prst="rect">
            <a:avLst/>
          </a:prstGeom>
        </p:spPr>
        <p:txBody>
          <a:bodyPr wrap="square">
            <a:spAutoFit/>
          </a:bodyPr>
          <a:lstStyle/>
          <a:p>
            <a:r>
              <a:rPr lang="id-ID" sz="2200" dirty="0"/>
              <a:t>Kegiatan perekonomian dalam memproduksi barang dan jasa, </a:t>
            </a:r>
            <a:r>
              <a:rPr lang="id-ID" sz="2200" b="1" dirty="0">
                <a:solidFill>
                  <a:srgbClr val="FF0000"/>
                </a:solidFill>
              </a:rPr>
              <a:t>naik turun mengikuti siklus bisnis</a:t>
            </a:r>
          </a:p>
        </p:txBody>
      </p:sp>
      <p:sp>
        <p:nvSpPr>
          <p:cNvPr id="4" name="Rectangle 3"/>
          <p:cNvSpPr/>
          <p:nvPr/>
        </p:nvSpPr>
        <p:spPr>
          <a:xfrm>
            <a:off x="337703" y="5153891"/>
            <a:ext cx="4314825" cy="1200329"/>
          </a:xfrm>
          <a:prstGeom prst="rect">
            <a:avLst/>
          </a:prstGeom>
          <a:solidFill>
            <a:srgbClr val="FAFDD3"/>
          </a:solidFill>
        </p:spPr>
        <p:txBody>
          <a:bodyPr wrap="square">
            <a:spAutoFit/>
          </a:bodyPr>
          <a:lstStyle/>
          <a:p>
            <a:r>
              <a:rPr lang="id-ID" dirty="0"/>
              <a:t>Kegiatan perekonomian dalam memproduksi barang dan jasa </a:t>
            </a:r>
            <a:r>
              <a:rPr lang="id-ID" dirty="0">
                <a:sym typeface="Wingdings" pitchFamily="2" charset="2"/>
              </a:rPr>
              <a:t> GDP (Gross Domestic Product) = PDB (Produk Domestik Bruto) </a:t>
            </a:r>
            <a:endParaRPr lang="id-ID" dirty="0"/>
          </a:p>
        </p:txBody>
      </p:sp>
      <p:sp>
        <p:nvSpPr>
          <p:cNvPr id="2" name="Slide Number Placeholder 1"/>
          <p:cNvSpPr>
            <a:spLocks noGrp="1"/>
          </p:cNvSpPr>
          <p:nvPr>
            <p:ph type="sldNum" sz="quarter" idx="12"/>
          </p:nvPr>
        </p:nvSpPr>
        <p:spPr/>
        <p:txBody>
          <a:bodyPr/>
          <a:lstStyle/>
          <a:p>
            <a:fld id="{E041B7E6-BD7B-4AEB-9F4D-06FB223C9463}" type="slidenum">
              <a:rPr lang="en-US" smtClean="0"/>
              <a:t>4</a:t>
            </a:fld>
            <a:endParaRPr lang="en-US"/>
          </a:p>
        </p:txBody>
      </p:sp>
      <p:sp>
        <p:nvSpPr>
          <p:cNvPr id="6" name="Rectangle 5"/>
          <p:cNvSpPr/>
          <p:nvPr/>
        </p:nvSpPr>
        <p:spPr>
          <a:xfrm>
            <a:off x="0" y="34636"/>
            <a:ext cx="9144000" cy="384721"/>
          </a:xfrm>
          <a:prstGeom prst="rect">
            <a:avLst/>
          </a:prstGeom>
          <a:solidFill>
            <a:schemeClr val="bg2"/>
          </a:solidFill>
        </p:spPr>
        <p:txBody>
          <a:bodyPr wrap="square">
            <a:spAutoFit/>
          </a:bodyPr>
          <a:lstStyle/>
          <a:p>
            <a:pPr algn="ctr"/>
            <a:r>
              <a:rPr lang="en-US" sz="1900" dirty="0"/>
              <a:t>Economists call these short-run ﬂuctuations in output and employment the </a:t>
            </a:r>
            <a:r>
              <a:rPr lang="en-US" sz="1900" i="1" dirty="0">
                <a:solidFill>
                  <a:srgbClr val="FF0000"/>
                </a:solidFill>
              </a:rPr>
              <a:t>business cycle</a:t>
            </a:r>
            <a:endParaRPr lang="en-US" sz="1900" dirty="0"/>
          </a:p>
        </p:txBody>
      </p:sp>
    </p:spTree>
    <p:extLst>
      <p:ext uri="{BB962C8B-B14F-4D97-AF65-F5344CB8AC3E}">
        <p14:creationId xmlns:p14="http://schemas.microsoft.com/office/powerpoint/2010/main" val="34486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box(out)">
                                      <p:cBhvr>
                                        <p:cTn id="7" dur="500"/>
                                        <p:tgtEl>
                                          <p:spTgt spid="563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6325"/>
                                        </p:tgtEl>
                                        <p:attrNameLst>
                                          <p:attrName>style.visibility</p:attrName>
                                        </p:attrNameLst>
                                      </p:cBhvr>
                                      <p:to>
                                        <p:strVal val="visible"/>
                                      </p:to>
                                    </p:set>
                                    <p:animEffect transition="in" filter="box(out)">
                                      <p:cBhvr>
                                        <p:cTn id="12" dur="500"/>
                                        <p:tgtEl>
                                          <p:spTgt spid="5632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56326"/>
                                        </p:tgtEl>
                                        <p:attrNameLst>
                                          <p:attrName>style.visibility</p:attrName>
                                        </p:attrNameLst>
                                      </p:cBhvr>
                                      <p:to>
                                        <p:strVal val="visible"/>
                                      </p:to>
                                    </p:set>
                                    <p:animEffect transition="in" filter="box(out)">
                                      <p:cBhvr>
                                        <p:cTn id="17" dur="500"/>
                                        <p:tgtEl>
                                          <p:spTgt spid="563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6328">
                                            <p:txEl>
                                              <p:pRg st="0" end="0"/>
                                            </p:txEl>
                                          </p:spTgt>
                                        </p:tgtEl>
                                        <p:attrNameLst>
                                          <p:attrName>style.visibility</p:attrName>
                                        </p:attrNameLst>
                                      </p:cBhvr>
                                      <p:to>
                                        <p:strVal val="visible"/>
                                      </p:to>
                                    </p:set>
                                    <p:animEffect transition="in" filter="wipe(left)">
                                      <p:cBhvr>
                                        <p:cTn id="22" dur="500"/>
                                        <p:tgtEl>
                                          <p:spTgt spid="5632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56327"/>
                                        </p:tgtEl>
                                        <p:attrNameLst>
                                          <p:attrName>style.visibility</p:attrName>
                                        </p:attrNameLst>
                                      </p:cBhvr>
                                      <p:to>
                                        <p:strVal val="visible"/>
                                      </p:to>
                                    </p:set>
                                    <p:animEffect transition="in" filter="box(out)">
                                      <p:cBhvr>
                                        <p:cTn id="27" dur="500"/>
                                        <p:tgtEl>
                                          <p:spTgt spid="56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8"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31692"/>
            <a:ext cx="4191000" cy="639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0"/>
          <p:cNvSpPr txBox="1">
            <a:spLocks noChangeArrowheads="1"/>
          </p:cNvSpPr>
          <p:nvPr/>
        </p:nvSpPr>
        <p:spPr>
          <a:xfrm>
            <a:off x="6400800" y="3124200"/>
            <a:ext cx="2514600" cy="3429000"/>
          </a:xfrm>
          <a:prstGeom prst="rect">
            <a:avLst/>
          </a:prstGeom>
          <a:solidFill>
            <a:schemeClr val="accent6">
              <a:lumMod val="20000"/>
              <a:lumOff val="80000"/>
            </a:schemeClr>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500" dirty="0"/>
              <a:t>The SRAS curve is horizontal:</a:t>
            </a:r>
          </a:p>
          <a:p>
            <a:pPr marL="0" indent="0">
              <a:buFont typeface="Wingdings" pitchFamily="2" charset="2"/>
              <a:buNone/>
            </a:pPr>
            <a:r>
              <a:rPr lang="en-US" sz="2500" dirty="0"/>
              <a:t>The price level is fixed at a predetermined level, and firms sell as much as buyers demand.</a:t>
            </a:r>
          </a:p>
        </p:txBody>
      </p:sp>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76400"/>
            <a:ext cx="5638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872" y="1343888"/>
            <a:ext cx="3131127" cy="1524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379110" y="3773759"/>
            <a:ext cx="308098" cy="369332"/>
          </a:xfrm>
          <a:prstGeom prst="rect">
            <a:avLst/>
          </a:prstGeom>
          <a:noFill/>
        </p:spPr>
        <p:txBody>
          <a:bodyPr wrap="none" rtlCol="0">
            <a:spAutoFit/>
          </a:bodyPr>
          <a:lstStyle/>
          <a:p>
            <a:r>
              <a:rPr lang="en-US" b="1" dirty="0"/>
              <a:t>P</a:t>
            </a:r>
          </a:p>
        </p:txBody>
      </p:sp>
    </p:spTree>
    <p:extLst>
      <p:ext uri="{BB962C8B-B14F-4D97-AF65-F5344CB8AC3E}">
        <p14:creationId xmlns:p14="http://schemas.microsoft.com/office/powerpoint/2010/main" val="103564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3400" y="685800"/>
            <a:ext cx="6934200" cy="369332"/>
          </a:xfrm>
          <a:prstGeom prst="rect">
            <a:avLst/>
          </a:prstGeom>
        </p:spPr>
        <p:txBody>
          <a:bodyPr wrap="square">
            <a:spAutoFit/>
          </a:bodyPr>
          <a:lstStyle/>
          <a:p>
            <a:r>
              <a:rPr lang="en-US" b="1" dirty="0"/>
              <a:t>Shifts in Aggregate Demand in the Short Run</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14" y="1295400"/>
            <a:ext cx="5806786" cy="510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42900"/>
            <a:ext cx="3048000" cy="2456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400800" y="3505200"/>
            <a:ext cx="2544473" cy="1785104"/>
          </a:xfrm>
          <a:prstGeom prst="rect">
            <a:avLst/>
          </a:prstGeom>
          <a:solidFill>
            <a:schemeClr val="accent6">
              <a:lumMod val="20000"/>
              <a:lumOff val="80000"/>
            </a:schemeClr>
          </a:solidFill>
        </p:spPr>
        <p:txBody>
          <a:bodyPr wrap="square" rtlCol="0">
            <a:spAutoFit/>
          </a:bodyPr>
          <a:lstStyle/>
          <a:p>
            <a:r>
              <a:rPr lang="id-ID" sz="2200" dirty="0"/>
              <a:t>M </a:t>
            </a:r>
            <a:r>
              <a:rPr lang="id-ID" sz="2200" dirty="0">
                <a:sym typeface="Symbol"/>
              </a:rPr>
              <a:t> </a:t>
            </a:r>
            <a:r>
              <a:rPr lang="id-ID" sz="2200" dirty="0">
                <a:sym typeface="Wingdings" pitchFamily="2" charset="2"/>
              </a:rPr>
              <a:t> AD </a:t>
            </a:r>
            <a:r>
              <a:rPr lang="id-ID" sz="2200" dirty="0">
                <a:sym typeface="Symbol"/>
              </a:rPr>
              <a:t> geser kanan: AD1 ke AD2 </a:t>
            </a:r>
            <a:r>
              <a:rPr lang="id-ID" sz="2200" dirty="0">
                <a:sym typeface="Wingdings" pitchFamily="2" charset="2"/>
              </a:rPr>
              <a:t> SRAS tetap  P </a:t>
            </a:r>
            <a:r>
              <a:rPr lang="id-ID" sz="2200" dirty="0">
                <a:sym typeface="Symbol"/>
              </a:rPr>
              <a:t>tetap </a:t>
            </a:r>
            <a:r>
              <a:rPr lang="id-ID" sz="2200" dirty="0">
                <a:sym typeface="Wingdings" pitchFamily="2" charset="2"/>
              </a:rPr>
              <a:t> Y </a:t>
            </a:r>
            <a:r>
              <a:rPr lang="id-ID" sz="2200" dirty="0">
                <a:sym typeface="Symbol"/>
              </a:rPr>
              <a:t> dari Y1 ke Y2</a:t>
            </a:r>
            <a:endParaRPr lang="id-ID" sz="2200" dirty="0"/>
          </a:p>
        </p:txBody>
      </p:sp>
      <p:sp>
        <p:nvSpPr>
          <p:cNvPr id="4" name="TextBox 3"/>
          <p:cNvSpPr txBox="1"/>
          <p:nvPr/>
        </p:nvSpPr>
        <p:spPr>
          <a:xfrm>
            <a:off x="1253505" y="3629037"/>
            <a:ext cx="308098" cy="369332"/>
          </a:xfrm>
          <a:prstGeom prst="rect">
            <a:avLst/>
          </a:prstGeom>
          <a:noFill/>
        </p:spPr>
        <p:txBody>
          <a:bodyPr wrap="none" rtlCol="0">
            <a:spAutoFit/>
          </a:bodyPr>
          <a:lstStyle/>
          <a:p>
            <a:r>
              <a:rPr lang="en-US" b="1" dirty="0"/>
              <a:t>P</a:t>
            </a:r>
          </a:p>
        </p:txBody>
      </p:sp>
    </p:spTree>
    <p:extLst>
      <p:ext uri="{BB962C8B-B14F-4D97-AF65-F5344CB8AC3E}">
        <p14:creationId xmlns:p14="http://schemas.microsoft.com/office/powerpoint/2010/main" val="1213767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57200" y="838200"/>
            <a:ext cx="8229600" cy="579438"/>
          </a:xfrm>
        </p:spPr>
        <p:txBody>
          <a:bodyPr>
            <a:normAutofit/>
          </a:bodyPr>
          <a:lstStyle/>
          <a:p>
            <a:pPr algn="l" eaLnBrk="1" hangingPunct="1">
              <a:defRPr/>
            </a:pPr>
            <a:r>
              <a:rPr lang="en-US" sz="2800" b="1" dirty="0"/>
              <a:t>Short-run effects of an increase in </a:t>
            </a:r>
            <a:r>
              <a:rPr lang="en-US" sz="2800" b="1" i="1" dirty="0"/>
              <a:t>M</a:t>
            </a:r>
          </a:p>
        </p:txBody>
      </p:sp>
      <p:grpSp>
        <p:nvGrpSpPr>
          <p:cNvPr id="23556" name="Group 3"/>
          <p:cNvGrpSpPr>
            <a:grpSpLocks/>
          </p:cNvGrpSpPr>
          <p:nvPr/>
        </p:nvGrpSpPr>
        <p:grpSpPr bwMode="auto">
          <a:xfrm>
            <a:off x="3352800" y="1471613"/>
            <a:ext cx="5257800" cy="4090987"/>
            <a:chOff x="2976" y="1296"/>
            <a:chExt cx="2304" cy="2053"/>
          </a:xfrm>
        </p:grpSpPr>
        <p:grpSp>
          <p:nvGrpSpPr>
            <p:cNvPr id="23584" name="Group 4"/>
            <p:cNvGrpSpPr>
              <a:grpSpLocks/>
            </p:cNvGrpSpPr>
            <p:nvPr/>
          </p:nvGrpSpPr>
          <p:grpSpPr bwMode="auto">
            <a:xfrm>
              <a:off x="3120" y="1536"/>
              <a:ext cx="1968" cy="1728"/>
              <a:chOff x="2640" y="1056"/>
              <a:chExt cx="2496" cy="2112"/>
            </a:xfrm>
          </p:grpSpPr>
          <p:sp>
            <p:nvSpPr>
              <p:cNvPr id="23587" name="Line 5"/>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88" name="Line 6"/>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585" name="Text Box 7"/>
            <p:cNvSpPr txBox="1">
              <a:spLocks noChangeArrowheads="1"/>
            </p:cNvSpPr>
            <p:nvPr/>
          </p:nvSpPr>
          <p:spPr bwMode="auto">
            <a:xfrm>
              <a:off x="4944" y="3120"/>
              <a:ext cx="33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b="1" i="1">
                  <a:latin typeface="Tahoma" pitchFamily="34" charset="0"/>
                </a:rPr>
                <a:t>Y</a:t>
              </a:r>
              <a:r>
                <a:rPr lang="en-US">
                  <a:latin typeface="Arial" charset="0"/>
                </a:rPr>
                <a:t> </a:t>
              </a:r>
              <a:endParaRPr lang="en-US" sz="2200">
                <a:latin typeface="Arial" charset="0"/>
              </a:endParaRPr>
            </a:p>
          </p:txBody>
        </p:sp>
        <p:sp>
          <p:nvSpPr>
            <p:cNvPr id="23586" name="Text Box 8"/>
            <p:cNvSpPr txBox="1">
              <a:spLocks noChangeArrowheads="1"/>
            </p:cNvSpPr>
            <p:nvPr/>
          </p:nvSpPr>
          <p:spPr bwMode="auto">
            <a:xfrm>
              <a:off x="2976" y="1296"/>
              <a:ext cx="24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082675" algn="r"/>
                  <a:tab pos="1830388" algn="r"/>
                </a:tabLst>
                <a:defRPr sz="2400">
                  <a:solidFill>
                    <a:schemeClr val="tx1"/>
                  </a:solidFill>
                  <a:latin typeface="Times New Roman" charset="0"/>
                </a:defRPr>
              </a:lvl1pPr>
              <a:lvl2pPr marL="742950" indent="-285750" eaLnBrk="0" hangingPunct="0">
                <a:tabLst>
                  <a:tab pos="1082675" algn="r"/>
                  <a:tab pos="1830388" algn="r"/>
                </a:tabLst>
                <a:defRPr sz="2400">
                  <a:solidFill>
                    <a:schemeClr val="tx1"/>
                  </a:solidFill>
                  <a:latin typeface="Times New Roman" charset="0"/>
                </a:defRPr>
              </a:lvl2pPr>
              <a:lvl3pPr marL="1143000" indent="-228600" eaLnBrk="0" hangingPunct="0">
                <a:tabLst>
                  <a:tab pos="1082675" algn="r"/>
                  <a:tab pos="1830388" algn="r"/>
                </a:tabLst>
                <a:defRPr sz="2400">
                  <a:solidFill>
                    <a:schemeClr val="tx1"/>
                  </a:solidFill>
                  <a:latin typeface="Times New Roman" charset="0"/>
                </a:defRPr>
              </a:lvl3pPr>
              <a:lvl4pPr marL="1600200" indent="-228600" eaLnBrk="0" hangingPunct="0">
                <a:tabLst>
                  <a:tab pos="1082675" algn="r"/>
                  <a:tab pos="1830388" algn="r"/>
                </a:tabLst>
                <a:defRPr sz="2400">
                  <a:solidFill>
                    <a:schemeClr val="tx1"/>
                  </a:solidFill>
                  <a:latin typeface="Times New Roman" charset="0"/>
                </a:defRPr>
              </a:lvl4pPr>
              <a:lvl5pPr marL="2057400" indent="-228600" eaLnBrk="0" hangingPunct="0">
                <a:tabLst>
                  <a:tab pos="1082675" algn="r"/>
                  <a:tab pos="1830388" algn="r"/>
                </a:tabLst>
                <a:defRPr sz="2400">
                  <a:solidFill>
                    <a:schemeClr val="tx1"/>
                  </a:solidFill>
                  <a:latin typeface="Times New Roman" charset="0"/>
                </a:defRPr>
              </a:lvl5pPr>
              <a:lvl6pPr marL="2514600" indent="-228600" eaLnBrk="0" fontAlgn="base" hangingPunct="0">
                <a:spcBef>
                  <a:spcPct val="0"/>
                </a:spcBef>
                <a:spcAft>
                  <a:spcPct val="0"/>
                </a:spcAft>
                <a:tabLst>
                  <a:tab pos="1082675" algn="r"/>
                  <a:tab pos="1830388" algn="r"/>
                </a:tabLst>
                <a:defRPr sz="2400">
                  <a:solidFill>
                    <a:schemeClr val="tx1"/>
                  </a:solidFill>
                  <a:latin typeface="Times New Roman" charset="0"/>
                </a:defRPr>
              </a:lvl6pPr>
              <a:lvl7pPr marL="2971800" indent="-228600" eaLnBrk="0" fontAlgn="base" hangingPunct="0">
                <a:spcBef>
                  <a:spcPct val="0"/>
                </a:spcBef>
                <a:spcAft>
                  <a:spcPct val="0"/>
                </a:spcAft>
                <a:tabLst>
                  <a:tab pos="1082675" algn="r"/>
                  <a:tab pos="1830388" algn="r"/>
                </a:tabLst>
                <a:defRPr sz="2400">
                  <a:solidFill>
                    <a:schemeClr val="tx1"/>
                  </a:solidFill>
                  <a:latin typeface="Times New Roman" charset="0"/>
                </a:defRPr>
              </a:lvl7pPr>
              <a:lvl8pPr marL="3429000" indent="-228600" eaLnBrk="0" fontAlgn="base" hangingPunct="0">
                <a:spcBef>
                  <a:spcPct val="0"/>
                </a:spcBef>
                <a:spcAft>
                  <a:spcPct val="0"/>
                </a:spcAft>
                <a:tabLst>
                  <a:tab pos="1082675" algn="r"/>
                  <a:tab pos="1830388" algn="r"/>
                </a:tabLst>
                <a:defRPr sz="2400">
                  <a:solidFill>
                    <a:schemeClr val="tx1"/>
                  </a:solidFill>
                  <a:latin typeface="Times New Roman" charset="0"/>
                </a:defRPr>
              </a:lvl8pPr>
              <a:lvl9pPr marL="3886200" indent="-228600" eaLnBrk="0" fontAlgn="base" hangingPunct="0">
                <a:spcBef>
                  <a:spcPct val="0"/>
                </a:spcBef>
                <a:spcAft>
                  <a:spcPct val="0"/>
                </a:spcAft>
                <a:tabLst>
                  <a:tab pos="1082675" algn="r"/>
                  <a:tab pos="1830388" algn="r"/>
                </a:tabLst>
                <a:defRPr sz="2400">
                  <a:solidFill>
                    <a:schemeClr val="tx1"/>
                  </a:solidFill>
                  <a:latin typeface="Times New Roman" charset="0"/>
                </a:defRPr>
              </a:lvl9pPr>
            </a:lstStyle>
            <a:p>
              <a:pPr algn="ctr" eaLnBrk="1" hangingPunct="1"/>
              <a:r>
                <a:rPr lang="en-US" b="1" i="1">
                  <a:latin typeface="Tahoma" pitchFamily="34" charset="0"/>
                </a:rPr>
                <a:t>P</a:t>
              </a:r>
              <a:endParaRPr lang="en-US" sz="2200">
                <a:latin typeface="Arial" charset="0"/>
              </a:endParaRPr>
            </a:p>
          </p:txBody>
        </p:sp>
      </p:grpSp>
      <p:grpSp>
        <p:nvGrpSpPr>
          <p:cNvPr id="23557" name="Group 9"/>
          <p:cNvGrpSpPr>
            <a:grpSpLocks/>
          </p:cNvGrpSpPr>
          <p:nvPr/>
        </p:nvGrpSpPr>
        <p:grpSpPr bwMode="auto">
          <a:xfrm>
            <a:off x="4556125" y="1343025"/>
            <a:ext cx="3803650" cy="3602038"/>
            <a:chOff x="2644" y="890"/>
            <a:chExt cx="2396" cy="2269"/>
          </a:xfrm>
        </p:grpSpPr>
        <p:sp>
          <p:nvSpPr>
            <p:cNvPr id="23582" name="Arc 10"/>
            <p:cNvSpPr>
              <a:spLocks/>
            </p:cNvSpPr>
            <p:nvPr/>
          </p:nvSpPr>
          <p:spPr bwMode="auto">
            <a:xfrm flipH="1" flipV="1">
              <a:off x="2644" y="890"/>
              <a:ext cx="2396" cy="2134"/>
            </a:xfrm>
            <a:custGeom>
              <a:avLst/>
              <a:gdLst>
                <a:gd name="T0" fmla="*/ 556 w 20736"/>
                <a:gd name="T1" fmla="*/ 0 h 21056"/>
                <a:gd name="T2" fmla="*/ 2396 w 20736"/>
                <a:gd name="T3" fmla="*/ 1521 h 21056"/>
                <a:gd name="T4" fmla="*/ 0 w 20736"/>
                <a:gd name="T5" fmla="*/ 2134 h 21056"/>
                <a:gd name="T6" fmla="*/ 0 60000 65536"/>
                <a:gd name="T7" fmla="*/ 0 60000 65536"/>
                <a:gd name="T8" fmla="*/ 0 60000 65536"/>
              </a:gdLst>
              <a:ahLst/>
              <a:cxnLst>
                <a:cxn ang="T6">
                  <a:pos x="T0" y="T1"/>
                </a:cxn>
                <a:cxn ang="T7">
                  <a:pos x="T2" y="T3"/>
                </a:cxn>
                <a:cxn ang="T8">
                  <a:pos x="T4" y="T5"/>
                </a:cxn>
              </a:cxnLst>
              <a:rect l="0" t="0" r="r" b="b"/>
              <a:pathLst>
                <a:path w="20736" h="21056" fill="none" extrusionOk="0">
                  <a:moveTo>
                    <a:pt x="4815" y="-1"/>
                  </a:moveTo>
                  <a:cubicBezTo>
                    <a:pt x="12450" y="1745"/>
                    <a:pt x="18542" y="7488"/>
                    <a:pt x="20735" y="15007"/>
                  </a:cubicBezTo>
                </a:path>
                <a:path w="20736" h="21056" stroke="0" extrusionOk="0">
                  <a:moveTo>
                    <a:pt x="4815" y="-1"/>
                  </a:moveTo>
                  <a:cubicBezTo>
                    <a:pt x="12450" y="1745"/>
                    <a:pt x="18542" y="7488"/>
                    <a:pt x="20735" y="15007"/>
                  </a:cubicBezTo>
                  <a:lnTo>
                    <a:pt x="0" y="21056"/>
                  </a:lnTo>
                  <a:lnTo>
                    <a:pt x="4815" y="-1"/>
                  </a:lnTo>
                  <a:close/>
                </a:path>
              </a:pathLst>
            </a:custGeom>
            <a:noFill/>
            <a:ln w="28575">
              <a:solidFill>
                <a:srgbClr val="00008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3" name="Text Box 11"/>
            <p:cNvSpPr txBox="1">
              <a:spLocks noChangeArrowheads="1"/>
            </p:cNvSpPr>
            <p:nvPr/>
          </p:nvSpPr>
          <p:spPr bwMode="auto">
            <a:xfrm>
              <a:off x="4425" y="2880"/>
              <a:ext cx="43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i="1">
                  <a:latin typeface="Tahoma" pitchFamily="34" charset="0"/>
                </a:rPr>
                <a:t>AD</a:t>
              </a:r>
              <a:r>
                <a:rPr lang="en-US" sz="2300" baseline="-25000">
                  <a:latin typeface="Tahoma" pitchFamily="34" charset="0"/>
                </a:rPr>
                <a:t>1</a:t>
              </a:r>
            </a:p>
          </p:txBody>
        </p:sp>
      </p:grpSp>
      <p:grpSp>
        <p:nvGrpSpPr>
          <p:cNvPr id="251916" name="Group 12"/>
          <p:cNvGrpSpPr>
            <a:grpSpLocks/>
          </p:cNvGrpSpPr>
          <p:nvPr/>
        </p:nvGrpSpPr>
        <p:grpSpPr bwMode="auto">
          <a:xfrm>
            <a:off x="4848225" y="914400"/>
            <a:ext cx="3803650" cy="3600450"/>
            <a:chOff x="3028" y="576"/>
            <a:chExt cx="2396" cy="2268"/>
          </a:xfrm>
        </p:grpSpPr>
        <p:sp>
          <p:nvSpPr>
            <p:cNvPr id="23580" name="Arc 13"/>
            <p:cNvSpPr>
              <a:spLocks/>
            </p:cNvSpPr>
            <p:nvPr/>
          </p:nvSpPr>
          <p:spPr bwMode="auto">
            <a:xfrm flipH="1" flipV="1">
              <a:off x="3028" y="576"/>
              <a:ext cx="2396" cy="2134"/>
            </a:xfrm>
            <a:custGeom>
              <a:avLst/>
              <a:gdLst>
                <a:gd name="T0" fmla="*/ 556 w 20736"/>
                <a:gd name="T1" fmla="*/ 0 h 21056"/>
                <a:gd name="T2" fmla="*/ 2396 w 20736"/>
                <a:gd name="T3" fmla="*/ 1521 h 21056"/>
                <a:gd name="T4" fmla="*/ 0 w 20736"/>
                <a:gd name="T5" fmla="*/ 2134 h 21056"/>
                <a:gd name="T6" fmla="*/ 0 60000 65536"/>
                <a:gd name="T7" fmla="*/ 0 60000 65536"/>
                <a:gd name="T8" fmla="*/ 0 60000 65536"/>
              </a:gdLst>
              <a:ahLst/>
              <a:cxnLst>
                <a:cxn ang="T6">
                  <a:pos x="T0" y="T1"/>
                </a:cxn>
                <a:cxn ang="T7">
                  <a:pos x="T2" y="T3"/>
                </a:cxn>
                <a:cxn ang="T8">
                  <a:pos x="T4" y="T5"/>
                </a:cxn>
              </a:cxnLst>
              <a:rect l="0" t="0" r="r" b="b"/>
              <a:pathLst>
                <a:path w="20736" h="21056" fill="none" extrusionOk="0">
                  <a:moveTo>
                    <a:pt x="4815" y="-1"/>
                  </a:moveTo>
                  <a:cubicBezTo>
                    <a:pt x="12450" y="1745"/>
                    <a:pt x="18542" y="7488"/>
                    <a:pt x="20735" y="15007"/>
                  </a:cubicBezTo>
                </a:path>
                <a:path w="20736" h="21056" stroke="0" extrusionOk="0">
                  <a:moveTo>
                    <a:pt x="4815" y="-1"/>
                  </a:moveTo>
                  <a:cubicBezTo>
                    <a:pt x="12450" y="1745"/>
                    <a:pt x="18542" y="7488"/>
                    <a:pt x="20735" y="15007"/>
                  </a:cubicBezTo>
                  <a:lnTo>
                    <a:pt x="0" y="21056"/>
                  </a:lnTo>
                  <a:lnTo>
                    <a:pt x="4815" y="-1"/>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81" name="Text Box 14"/>
            <p:cNvSpPr txBox="1">
              <a:spLocks noChangeArrowheads="1"/>
            </p:cNvSpPr>
            <p:nvPr/>
          </p:nvSpPr>
          <p:spPr bwMode="auto">
            <a:xfrm>
              <a:off x="4814" y="2565"/>
              <a:ext cx="43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i="1">
                  <a:latin typeface="Tahoma" pitchFamily="34" charset="0"/>
                </a:rPr>
                <a:t>AD</a:t>
              </a:r>
              <a:r>
                <a:rPr lang="en-US" sz="2300" baseline="-25000">
                  <a:latin typeface="Tahoma" pitchFamily="34" charset="0"/>
                </a:rPr>
                <a:t>2</a:t>
              </a:r>
            </a:p>
          </p:txBody>
        </p:sp>
      </p:grpSp>
      <p:sp>
        <p:nvSpPr>
          <p:cNvPr id="251925" name="Rectangle 21"/>
          <p:cNvSpPr>
            <a:spLocks noGrp="1" noChangeArrowheads="1"/>
          </p:cNvSpPr>
          <p:nvPr>
            <p:ph type="body" idx="1"/>
          </p:nvPr>
        </p:nvSpPr>
        <p:spPr>
          <a:xfrm>
            <a:off x="6172200" y="1981200"/>
            <a:ext cx="2057400" cy="1219200"/>
          </a:xfrm>
          <a:solidFill>
            <a:srgbClr val="FFFFCC"/>
          </a:solidFill>
        </p:spPr>
        <p:txBody>
          <a:bodyPr/>
          <a:lstStyle/>
          <a:p>
            <a:pPr marL="0" indent="0" eaLnBrk="1" hangingPunct="1">
              <a:buFont typeface="Wingdings" pitchFamily="2" charset="2"/>
              <a:buNone/>
            </a:pPr>
            <a:r>
              <a:rPr lang="en-US" sz="2400"/>
              <a:t>…an increase in aggregate demand…</a:t>
            </a:r>
          </a:p>
        </p:txBody>
      </p:sp>
      <p:grpSp>
        <p:nvGrpSpPr>
          <p:cNvPr id="251947" name="Group 43"/>
          <p:cNvGrpSpPr>
            <a:grpSpLocks/>
          </p:cNvGrpSpPr>
          <p:nvPr/>
        </p:nvGrpSpPr>
        <p:grpSpPr bwMode="auto">
          <a:xfrm>
            <a:off x="609600" y="1676400"/>
            <a:ext cx="2670175" cy="2300288"/>
            <a:chOff x="384" y="1056"/>
            <a:chExt cx="1682" cy="1449"/>
          </a:xfrm>
        </p:grpSpPr>
        <p:sp>
          <p:nvSpPr>
            <p:cNvPr id="23578" name="Line 20"/>
            <p:cNvSpPr>
              <a:spLocks noChangeShapeType="1"/>
            </p:cNvSpPr>
            <p:nvPr/>
          </p:nvSpPr>
          <p:spPr bwMode="auto">
            <a:xfrm flipH="1" flipV="1">
              <a:off x="1134" y="1801"/>
              <a:ext cx="932" cy="70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9" name="Rectangle 24"/>
            <p:cNvSpPr>
              <a:spLocks noChangeArrowheads="1"/>
            </p:cNvSpPr>
            <p:nvPr/>
          </p:nvSpPr>
          <p:spPr bwMode="auto">
            <a:xfrm>
              <a:off x="384" y="1056"/>
              <a:ext cx="1536" cy="76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40000"/>
                </a:spcBef>
                <a:buSzPct val="110000"/>
                <a:buFont typeface="Wingdings" pitchFamily="2" charset="2"/>
                <a:buNone/>
              </a:pPr>
              <a:r>
                <a:rPr lang="en-US">
                  <a:latin typeface="Tahoma" pitchFamily="34" charset="0"/>
                </a:rPr>
                <a:t>In the short run when prices are sticky,…</a:t>
              </a:r>
            </a:p>
          </p:txBody>
        </p:sp>
      </p:grpSp>
      <p:grpSp>
        <p:nvGrpSpPr>
          <p:cNvPr id="251949" name="Group 45"/>
          <p:cNvGrpSpPr>
            <a:grpSpLocks/>
          </p:cNvGrpSpPr>
          <p:nvPr/>
        </p:nvGrpSpPr>
        <p:grpSpPr bwMode="auto">
          <a:xfrm>
            <a:off x="990600" y="5240338"/>
            <a:ext cx="5894388" cy="931862"/>
            <a:chOff x="624" y="3301"/>
            <a:chExt cx="3713" cy="587"/>
          </a:xfrm>
        </p:grpSpPr>
        <p:sp>
          <p:nvSpPr>
            <p:cNvPr id="23573" name="Line 15"/>
            <p:cNvSpPr>
              <a:spLocks noChangeShapeType="1"/>
            </p:cNvSpPr>
            <p:nvPr/>
          </p:nvSpPr>
          <p:spPr bwMode="auto">
            <a:xfrm>
              <a:off x="3716" y="3301"/>
              <a:ext cx="621" cy="0"/>
            </a:xfrm>
            <a:prstGeom prst="line">
              <a:avLst/>
            </a:prstGeom>
            <a:noFill/>
            <a:ln w="28575">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574" name="Group 44"/>
            <p:cNvGrpSpPr>
              <a:grpSpLocks/>
            </p:cNvGrpSpPr>
            <p:nvPr/>
          </p:nvGrpSpPr>
          <p:grpSpPr bwMode="auto">
            <a:xfrm>
              <a:off x="624" y="3303"/>
              <a:ext cx="3409" cy="585"/>
              <a:chOff x="624" y="3303"/>
              <a:chExt cx="3409" cy="585"/>
            </a:xfrm>
          </p:grpSpPr>
          <p:sp>
            <p:nvSpPr>
              <p:cNvPr id="23575" name="Line 23"/>
              <p:cNvSpPr>
                <a:spLocks noChangeShapeType="1"/>
              </p:cNvSpPr>
              <p:nvPr/>
            </p:nvSpPr>
            <p:spPr bwMode="auto">
              <a:xfrm flipH="1" flipV="1">
                <a:off x="4033" y="3303"/>
                <a:ext cx="0" cy="4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6" name="Line 26"/>
              <p:cNvSpPr>
                <a:spLocks noChangeShapeType="1"/>
              </p:cNvSpPr>
              <p:nvPr/>
            </p:nvSpPr>
            <p:spPr bwMode="auto">
              <a:xfrm>
                <a:off x="2064" y="3744"/>
                <a:ext cx="19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7" name="Rectangle 27"/>
              <p:cNvSpPr>
                <a:spLocks noChangeArrowheads="1"/>
              </p:cNvSpPr>
              <p:nvPr/>
            </p:nvSpPr>
            <p:spPr bwMode="auto">
              <a:xfrm>
                <a:off x="624" y="3360"/>
                <a:ext cx="1488" cy="52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40000"/>
                  </a:spcBef>
                  <a:buSzPct val="110000"/>
                  <a:buFont typeface="Wingdings" pitchFamily="2" charset="2"/>
                  <a:buNone/>
                </a:pPr>
                <a:r>
                  <a:rPr lang="en-US">
                    <a:latin typeface="Tahoma" pitchFamily="34" charset="0"/>
                  </a:rPr>
                  <a:t>…causes output to rise.</a:t>
                </a:r>
              </a:p>
            </p:txBody>
          </p:sp>
        </p:grpSp>
      </p:grpSp>
      <p:grpSp>
        <p:nvGrpSpPr>
          <p:cNvPr id="23562" name="Group 28"/>
          <p:cNvGrpSpPr>
            <a:grpSpLocks/>
          </p:cNvGrpSpPr>
          <p:nvPr/>
        </p:nvGrpSpPr>
        <p:grpSpPr bwMode="auto">
          <a:xfrm>
            <a:off x="3298825" y="3667125"/>
            <a:ext cx="5083175" cy="544513"/>
            <a:chOff x="2078" y="2310"/>
            <a:chExt cx="3202" cy="343"/>
          </a:xfrm>
        </p:grpSpPr>
        <p:graphicFrame>
          <p:nvGraphicFramePr>
            <p:cNvPr id="23570" name="Object 29"/>
            <p:cNvGraphicFramePr>
              <a:graphicFrameLocks noChangeAspect="1"/>
            </p:cNvGraphicFramePr>
            <p:nvPr/>
          </p:nvGraphicFramePr>
          <p:xfrm>
            <a:off x="2078" y="2364"/>
            <a:ext cx="221" cy="289"/>
          </p:xfrm>
          <a:graphic>
            <a:graphicData uri="http://schemas.openxmlformats.org/presentationml/2006/ole">
              <mc:AlternateContent xmlns:mc="http://schemas.openxmlformats.org/markup-compatibility/2006">
                <mc:Choice xmlns:v="urn:schemas-microsoft-com:vml" Requires="v">
                  <p:oleObj spid="_x0000_s31773" name="Equation" r:id="rId4" imgW="164885" imgH="215619" progId="Equation.DSMT4">
                    <p:embed/>
                  </p:oleObj>
                </mc:Choice>
                <mc:Fallback>
                  <p:oleObj name="Equation" r:id="rId4"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8" y="2364"/>
                          <a:ext cx="221"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3571" name="Line 30"/>
            <p:cNvSpPr>
              <a:spLocks noChangeShapeType="1"/>
            </p:cNvSpPr>
            <p:nvPr/>
          </p:nvSpPr>
          <p:spPr bwMode="auto">
            <a:xfrm>
              <a:off x="2319" y="2536"/>
              <a:ext cx="2544" cy="0"/>
            </a:xfrm>
            <a:prstGeom prst="line">
              <a:avLst/>
            </a:prstGeom>
            <a:noFill/>
            <a:ln w="28575">
              <a:solidFill>
                <a:srgbClr val="0000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2" name="Text Box 31"/>
            <p:cNvSpPr txBox="1">
              <a:spLocks noChangeArrowheads="1"/>
            </p:cNvSpPr>
            <p:nvPr/>
          </p:nvSpPr>
          <p:spPr bwMode="auto">
            <a:xfrm>
              <a:off x="4704" y="2310"/>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i="1">
                  <a:latin typeface="Tahoma" pitchFamily="34" charset="0"/>
                </a:rPr>
                <a:t>SRAS</a:t>
              </a:r>
              <a:endParaRPr lang="en-US"/>
            </a:p>
          </p:txBody>
        </p:sp>
      </p:grpSp>
      <p:grpSp>
        <p:nvGrpSpPr>
          <p:cNvPr id="251939" name="Group 35"/>
          <p:cNvGrpSpPr>
            <a:grpSpLocks/>
          </p:cNvGrpSpPr>
          <p:nvPr/>
        </p:nvGrpSpPr>
        <p:grpSpPr bwMode="auto">
          <a:xfrm>
            <a:off x="6748463" y="4017963"/>
            <a:ext cx="381000" cy="1849437"/>
            <a:chOff x="4251" y="2531"/>
            <a:chExt cx="240" cy="1165"/>
          </a:xfrm>
        </p:grpSpPr>
        <p:sp>
          <p:nvSpPr>
            <p:cNvPr id="23568" name="Text Box 36"/>
            <p:cNvSpPr txBox="1">
              <a:spLocks noChangeArrowheads="1"/>
            </p:cNvSpPr>
            <p:nvPr/>
          </p:nvSpPr>
          <p:spPr bwMode="auto">
            <a:xfrm>
              <a:off x="4251" y="3417"/>
              <a:ext cx="24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9144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b="1" i="1">
                  <a:latin typeface="Tahoma" pitchFamily="34" charset="0"/>
                </a:rPr>
                <a:t>Y</a:t>
              </a:r>
              <a:r>
                <a:rPr lang="en-US" sz="2300" baseline="-25000">
                  <a:latin typeface="Tahoma" pitchFamily="34" charset="0"/>
                </a:rPr>
                <a:t>2</a:t>
              </a:r>
            </a:p>
          </p:txBody>
        </p:sp>
        <p:sp>
          <p:nvSpPr>
            <p:cNvPr id="23569" name="Line 37"/>
            <p:cNvSpPr>
              <a:spLocks noChangeShapeType="1"/>
            </p:cNvSpPr>
            <p:nvPr/>
          </p:nvSpPr>
          <p:spPr bwMode="auto">
            <a:xfrm flipH="1">
              <a:off x="4346" y="2531"/>
              <a:ext cx="0" cy="86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564" name="Text Box 39"/>
          <p:cNvSpPr txBox="1">
            <a:spLocks noChangeArrowheads="1"/>
          </p:cNvSpPr>
          <p:nvPr/>
        </p:nvSpPr>
        <p:spPr bwMode="auto">
          <a:xfrm>
            <a:off x="5680075" y="5418138"/>
            <a:ext cx="381000" cy="44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9144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b="1" i="1">
                <a:latin typeface="Tahoma" pitchFamily="34" charset="0"/>
              </a:rPr>
              <a:t>Y</a:t>
            </a:r>
            <a:r>
              <a:rPr lang="en-US" sz="2300" baseline="-25000">
                <a:latin typeface="Tahoma" pitchFamily="34" charset="0"/>
              </a:rPr>
              <a:t>1</a:t>
            </a:r>
          </a:p>
        </p:txBody>
      </p:sp>
      <p:sp>
        <p:nvSpPr>
          <p:cNvPr id="23565" name="Line 40"/>
          <p:cNvSpPr>
            <a:spLocks noChangeShapeType="1"/>
          </p:cNvSpPr>
          <p:nvPr/>
        </p:nvSpPr>
        <p:spPr bwMode="auto">
          <a:xfrm flipH="1">
            <a:off x="5835650" y="4025900"/>
            <a:ext cx="1588" cy="13652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45" name="Line 41"/>
          <p:cNvSpPr>
            <a:spLocks noChangeShapeType="1"/>
          </p:cNvSpPr>
          <p:nvPr/>
        </p:nvSpPr>
        <p:spPr bwMode="auto">
          <a:xfrm>
            <a:off x="5324475" y="3505200"/>
            <a:ext cx="614363" cy="0"/>
          </a:xfrm>
          <a:prstGeom prst="line">
            <a:avLst/>
          </a:prstGeom>
          <a:noFill/>
          <a:ln w="28575">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46" name="Line 42"/>
          <p:cNvSpPr>
            <a:spLocks noChangeShapeType="1"/>
          </p:cNvSpPr>
          <p:nvPr/>
        </p:nvSpPr>
        <p:spPr bwMode="auto">
          <a:xfrm flipH="1">
            <a:off x="5600700" y="2514600"/>
            <a:ext cx="571500" cy="952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3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122526" y="3417888"/>
            <a:ext cx="2544473" cy="1785104"/>
          </a:xfrm>
          <a:prstGeom prst="rect">
            <a:avLst/>
          </a:prstGeom>
          <a:solidFill>
            <a:schemeClr val="accent3">
              <a:lumMod val="20000"/>
              <a:lumOff val="80000"/>
            </a:schemeClr>
          </a:solidFill>
        </p:spPr>
        <p:txBody>
          <a:bodyPr wrap="square" rtlCol="0">
            <a:spAutoFit/>
          </a:bodyPr>
          <a:lstStyle/>
          <a:p>
            <a:r>
              <a:rPr lang="id-ID" sz="2200" dirty="0"/>
              <a:t>M </a:t>
            </a:r>
            <a:r>
              <a:rPr lang="id-ID" sz="2200" dirty="0">
                <a:sym typeface="Symbol"/>
              </a:rPr>
              <a:t> </a:t>
            </a:r>
            <a:r>
              <a:rPr lang="id-ID" sz="2200" dirty="0">
                <a:sym typeface="Wingdings" pitchFamily="2" charset="2"/>
              </a:rPr>
              <a:t> AD </a:t>
            </a:r>
            <a:r>
              <a:rPr lang="id-ID" sz="2200" dirty="0">
                <a:sym typeface="Symbol"/>
              </a:rPr>
              <a:t> geser kanan: AD1 ke AD2 </a:t>
            </a:r>
            <a:r>
              <a:rPr lang="id-ID" sz="2200" dirty="0">
                <a:sym typeface="Wingdings" pitchFamily="2" charset="2"/>
              </a:rPr>
              <a:t> SRAS tetap  P </a:t>
            </a:r>
            <a:r>
              <a:rPr lang="id-ID" sz="2200" dirty="0">
                <a:sym typeface="Symbol"/>
              </a:rPr>
              <a:t>tetap pada Pbar </a:t>
            </a:r>
            <a:r>
              <a:rPr lang="id-ID" sz="2200" dirty="0">
                <a:sym typeface="Wingdings" pitchFamily="2" charset="2"/>
              </a:rPr>
              <a:t> Y </a:t>
            </a:r>
            <a:r>
              <a:rPr lang="id-ID" sz="2200" dirty="0">
                <a:sym typeface="Symbol"/>
              </a:rPr>
              <a:t> dari Y1 ke Y2</a:t>
            </a:r>
            <a:endParaRPr lang="id-ID" sz="2200" dirty="0"/>
          </a:p>
        </p:txBody>
      </p:sp>
    </p:spTree>
    <p:extLst>
      <p:ext uri="{BB962C8B-B14F-4D97-AF65-F5344CB8AC3E}">
        <p14:creationId xmlns:p14="http://schemas.microsoft.com/office/powerpoint/2010/main" val="1863565621"/>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51947"/>
                                        </p:tgtEl>
                                        <p:attrNameLst>
                                          <p:attrName>style.visibility</p:attrName>
                                        </p:attrNameLst>
                                      </p:cBhvr>
                                      <p:to>
                                        <p:strVal val="visible"/>
                                      </p:to>
                                    </p:set>
                                    <p:animEffect transition="in" filter="strips(downRight)">
                                      <p:cBhvr>
                                        <p:cTn id="7" dur="500"/>
                                        <p:tgtEl>
                                          <p:spTgt spid="2519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51925"/>
                                        </p:tgtEl>
                                        <p:attrNameLst>
                                          <p:attrName>style.visibility</p:attrName>
                                        </p:attrNameLst>
                                      </p:cBhvr>
                                      <p:to>
                                        <p:strVal val="visible"/>
                                      </p:to>
                                    </p:set>
                                    <p:animEffect transition="in" filter="strips(downLeft)">
                                      <p:cBhvr>
                                        <p:cTn id="12" dur="500"/>
                                        <p:tgtEl>
                                          <p:spTgt spid="251925"/>
                                        </p:tgtEl>
                                      </p:cBhvr>
                                    </p:animEffect>
                                  </p:childTnLst>
                                </p:cTn>
                              </p:par>
                            </p:childTnLst>
                          </p:cTn>
                        </p:par>
                        <p:par>
                          <p:cTn id="13" fill="hold" nodeType="afterGroup">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251946"/>
                                        </p:tgtEl>
                                        <p:attrNameLst>
                                          <p:attrName>style.visibility</p:attrName>
                                        </p:attrNameLst>
                                      </p:cBhvr>
                                      <p:to>
                                        <p:strVal val="visible"/>
                                      </p:to>
                                    </p:set>
                                    <p:animEffect transition="in" filter="strips(downLeft)">
                                      <p:cBhvr>
                                        <p:cTn id="16" dur="500"/>
                                        <p:tgtEl>
                                          <p:spTgt spid="251946"/>
                                        </p:tgtEl>
                                      </p:cBhvr>
                                    </p:animEffect>
                                  </p:childTnLst>
                                </p:cTn>
                              </p:par>
                            </p:childTnLst>
                          </p:cTn>
                        </p:par>
                        <p:par>
                          <p:cTn id="17" fill="hold" nodeType="afterGroup">
                            <p:stCondLst>
                              <p:cond delay="1000"/>
                            </p:stCondLst>
                            <p:childTnLst>
                              <p:par>
                                <p:cTn id="18" presetID="17" presetClass="entr" presetSubtype="8" fill="hold" grpId="0" nodeType="afterEffect">
                                  <p:stCondLst>
                                    <p:cond delay="0"/>
                                  </p:stCondLst>
                                  <p:childTnLst>
                                    <p:set>
                                      <p:cBhvr>
                                        <p:cTn id="19" dur="1" fill="hold">
                                          <p:stCondLst>
                                            <p:cond delay="0"/>
                                          </p:stCondLst>
                                        </p:cTn>
                                        <p:tgtEl>
                                          <p:spTgt spid="251945"/>
                                        </p:tgtEl>
                                        <p:attrNameLst>
                                          <p:attrName>style.visibility</p:attrName>
                                        </p:attrNameLst>
                                      </p:cBhvr>
                                      <p:to>
                                        <p:strVal val="visible"/>
                                      </p:to>
                                    </p:set>
                                    <p:anim calcmode="lin" valueType="num">
                                      <p:cBhvr>
                                        <p:cTn id="20" dur="500" fill="hold"/>
                                        <p:tgtEl>
                                          <p:spTgt spid="251945"/>
                                        </p:tgtEl>
                                        <p:attrNameLst>
                                          <p:attrName>ppt_x</p:attrName>
                                        </p:attrNameLst>
                                      </p:cBhvr>
                                      <p:tavLst>
                                        <p:tav tm="0">
                                          <p:val>
                                            <p:strVal val="#ppt_x-#ppt_w/2"/>
                                          </p:val>
                                        </p:tav>
                                        <p:tav tm="100000">
                                          <p:val>
                                            <p:strVal val="#ppt_x"/>
                                          </p:val>
                                        </p:tav>
                                      </p:tavLst>
                                    </p:anim>
                                    <p:anim calcmode="lin" valueType="num">
                                      <p:cBhvr>
                                        <p:cTn id="21" dur="500" fill="hold"/>
                                        <p:tgtEl>
                                          <p:spTgt spid="251945"/>
                                        </p:tgtEl>
                                        <p:attrNameLst>
                                          <p:attrName>ppt_y</p:attrName>
                                        </p:attrNameLst>
                                      </p:cBhvr>
                                      <p:tavLst>
                                        <p:tav tm="0">
                                          <p:val>
                                            <p:strVal val="#ppt_y"/>
                                          </p:val>
                                        </p:tav>
                                        <p:tav tm="100000">
                                          <p:val>
                                            <p:strVal val="#ppt_y"/>
                                          </p:val>
                                        </p:tav>
                                      </p:tavLst>
                                    </p:anim>
                                    <p:anim calcmode="lin" valueType="num">
                                      <p:cBhvr>
                                        <p:cTn id="22" dur="500" fill="hold"/>
                                        <p:tgtEl>
                                          <p:spTgt spid="251945"/>
                                        </p:tgtEl>
                                        <p:attrNameLst>
                                          <p:attrName>ppt_w</p:attrName>
                                        </p:attrNameLst>
                                      </p:cBhvr>
                                      <p:tavLst>
                                        <p:tav tm="0">
                                          <p:val>
                                            <p:fltVal val="0"/>
                                          </p:val>
                                        </p:tav>
                                        <p:tav tm="100000">
                                          <p:val>
                                            <p:strVal val="#ppt_w"/>
                                          </p:val>
                                        </p:tav>
                                      </p:tavLst>
                                    </p:anim>
                                    <p:anim calcmode="lin" valueType="num">
                                      <p:cBhvr>
                                        <p:cTn id="23" dur="500" fill="hold"/>
                                        <p:tgtEl>
                                          <p:spTgt spid="251945"/>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1500"/>
                            </p:stCondLst>
                            <p:childTnLst>
                              <p:par>
                                <p:cTn id="25" presetID="18" presetClass="entr" presetSubtype="6" fill="hold" nodeType="afterEffect">
                                  <p:stCondLst>
                                    <p:cond delay="0"/>
                                  </p:stCondLst>
                                  <p:childTnLst>
                                    <p:set>
                                      <p:cBhvr>
                                        <p:cTn id="26" dur="1" fill="hold">
                                          <p:stCondLst>
                                            <p:cond delay="0"/>
                                          </p:stCondLst>
                                        </p:cTn>
                                        <p:tgtEl>
                                          <p:spTgt spid="251916"/>
                                        </p:tgtEl>
                                        <p:attrNameLst>
                                          <p:attrName>style.visibility</p:attrName>
                                        </p:attrNameLst>
                                      </p:cBhvr>
                                      <p:to>
                                        <p:strVal val="visible"/>
                                      </p:to>
                                    </p:set>
                                    <p:animEffect transition="in" filter="strips(downRight)">
                                      <p:cBhvr>
                                        <p:cTn id="27" dur="500"/>
                                        <p:tgtEl>
                                          <p:spTgt spid="2519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3" fill="hold" nodeType="clickEffect">
                                  <p:stCondLst>
                                    <p:cond delay="0"/>
                                  </p:stCondLst>
                                  <p:childTnLst>
                                    <p:set>
                                      <p:cBhvr>
                                        <p:cTn id="31" dur="1" fill="hold">
                                          <p:stCondLst>
                                            <p:cond delay="0"/>
                                          </p:stCondLst>
                                        </p:cTn>
                                        <p:tgtEl>
                                          <p:spTgt spid="251949"/>
                                        </p:tgtEl>
                                        <p:attrNameLst>
                                          <p:attrName>style.visibility</p:attrName>
                                        </p:attrNameLst>
                                      </p:cBhvr>
                                      <p:to>
                                        <p:strVal val="visible"/>
                                      </p:to>
                                    </p:set>
                                    <p:animEffect transition="in" filter="strips(upRight)">
                                      <p:cBhvr>
                                        <p:cTn id="32" dur="500"/>
                                        <p:tgtEl>
                                          <p:spTgt spid="251949"/>
                                        </p:tgtEl>
                                      </p:cBhvr>
                                    </p:animEffect>
                                  </p:childTnLst>
                                </p:cTn>
                              </p:par>
                            </p:childTnLst>
                          </p:cTn>
                        </p:par>
                        <p:par>
                          <p:cTn id="33" fill="hold" nodeType="afterGroup">
                            <p:stCondLst>
                              <p:cond delay="500"/>
                            </p:stCondLst>
                            <p:childTnLst>
                              <p:par>
                                <p:cTn id="34" presetID="22" presetClass="entr" presetSubtype="1" fill="hold" nodeType="afterEffect">
                                  <p:stCondLst>
                                    <p:cond delay="0"/>
                                  </p:stCondLst>
                                  <p:childTnLst>
                                    <p:set>
                                      <p:cBhvr>
                                        <p:cTn id="35" dur="1" fill="hold">
                                          <p:stCondLst>
                                            <p:cond delay="0"/>
                                          </p:stCondLst>
                                        </p:cTn>
                                        <p:tgtEl>
                                          <p:spTgt spid="251939"/>
                                        </p:tgtEl>
                                        <p:attrNameLst>
                                          <p:attrName>style.visibility</p:attrName>
                                        </p:attrNameLst>
                                      </p:cBhvr>
                                      <p:to>
                                        <p:strVal val="visible"/>
                                      </p:to>
                                    </p:set>
                                    <p:animEffect transition="in" filter="wipe(up)">
                                      <p:cBhvr>
                                        <p:cTn id="36" dur="500"/>
                                        <p:tgtEl>
                                          <p:spTgt spid="251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25" grpId="0" animBg="1" autoUpdateAnimBg="0"/>
      <p:bldP spid="251945" grpId="0" animBg="1"/>
      <p:bldP spid="25194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31830"/>
            <a:ext cx="4038600" cy="51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00" y="1524000"/>
            <a:ext cx="7924800" cy="4113947"/>
          </a:xfrm>
          <a:prstGeom prst="rect">
            <a:avLst/>
          </a:prstGeom>
        </p:spPr>
        <p:txBody>
          <a:bodyPr wrap="square">
            <a:spAutoFit/>
          </a:bodyPr>
          <a:lstStyle/>
          <a:p>
            <a:pPr>
              <a:spcAft>
                <a:spcPts val="800"/>
              </a:spcAft>
            </a:pPr>
            <a:r>
              <a:rPr lang="en-US" sz="2400" dirty="0"/>
              <a:t>We can summarize our analysis so far as follows: </a:t>
            </a:r>
          </a:p>
          <a:p>
            <a:pPr marL="342900" indent="-342900">
              <a:spcAft>
                <a:spcPts val="800"/>
              </a:spcAft>
              <a:buFont typeface="Arial" pitchFamily="34" charset="0"/>
              <a:buChar char="•"/>
            </a:pPr>
            <a:r>
              <a:rPr lang="en-US" sz="2400" dirty="0"/>
              <a:t>Over </a:t>
            </a:r>
            <a:r>
              <a:rPr lang="en-US" sz="2800" dirty="0">
                <a:solidFill>
                  <a:srgbClr val="FF0000"/>
                </a:solidFill>
              </a:rPr>
              <a:t>long periods</a:t>
            </a:r>
            <a:r>
              <a:rPr lang="en-US" sz="2400" dirty="0"/>
              <a:t> of time, </a:t>
            </a:r>
            <a:r>
              <a:rPr lang="en-US" sz="2800" dirty="0">
                <a:solidFill>
                  <a:srgbClr val="FF0000"/>
                </a:solidFill>
              </a:rPr>
              <a:t>prices are ﬂexible,</a:t>
            </a:r>
            <a:r>
              <a:rPr lang="en-US" sz="2400" dirty="0"/>
              <a:t> the </a:t>
            </a:r>
            <a:r>
              <a:rPr lang="en-US" sz="2800" dirty="0">
                <a:solidFill>
                  <a:srgbClr val="FF0000"/>
                </a:solidFill>
              </a:rPr>
              <a:t>aggregate supply curve is vertical</a:t>
            </a:r>
            <a:r>
              <a:rPr lang="en-US" sz="2400" dirty="0"/>
              <a:t>, and </a:t>
            </a:r>
            <a:r>
              <a:rPr lang="en-US" sz="2800" dirty="0">
                <a:solidFill>
                  <a:srgbClr val="FF0000"/>
                </a:solidFill>
              </a:rPr>
              <a:t>changes in aggregate demand affect the price level but not output</a:t>
            </a:r>
            <a:r>
              <a:rPr lang="en-US" sz="2400" dirty="0"/>
              <a:t>. </a:t>
            </a:r>
          </a:p>
          <a:p>
            <a:pPr marL="342900" indent="-342900">
              <a:spcAft>
                <a:spcPts val="800"/>
              </a:spcAft>
              <a:buFont typeface="Arial" pitchFamily="34" charset="0"/>
              <a:buChar char="•"/>
            </a:pPr>
            <a:r>
              <a:rPr lang="en-US" sz="2400" dirty="0"/>
              <a:t>Over </a:t>
            </a:r>
            <a:r>
              <a:rPr lang="en-US" sz="2800" b="1" dirty="0">
                <a:solidFill>
                  <a:srgbClr val="0070C0"/>
                </a:solidFill>
              </a:rPr>
              <a:t>short periods </a:t>
            </a:r>
            <a:r>
              <a:rPr lang="en-US" sz="2400" dirty="0"/>
              <a:t>of time, </a:t>
            </a:r>
            <a:r>
              <a:rPr lang="en-US" sz="2800" b="1" dirty="0">
                <a:solidFill>
                  <a:srgbClr val="0070C0"/>
                </a:solidFill>
              </a:rPr>
              <a:t>prices are sticky</a:t>
            </a:r>
            <a:r>
              <a:rPr lang="en-US" sz="2400" dirty="0"/>
              <a:t>, the </a:t>
            </a:r>
            <a:r>
              <a:rPr lang="en-US" sz="2800" b="1" dirty="0">
                <a:solidFill>
                  <a:srgbClr val="0070C0"/>
                </a:solidFill>
              </a:rPr>
              <a:t>aggregate supply curve is ﬂat</a:t>
            </a:r>
            <a:r>
              <a:rPr lang="en-US" sz="2400" dirty="0"/>
              <a:t>, and </a:t>
            </a:r>
            <a:r>
              <a:rPr lang="en-US" sz="2800" b="1" dirty="0">
                <a:solidFill>
                  <a:srgbClr val="0070C0"/>
                </a:solidFill>
              </a:rPr>
              <a:t>changes in aggregate demand do affect the economy’s output of goods and services</a:t>
            </a:r>
            <a:r>
              <a:rPr lang="en-US" sz="2400" dirty="0"/>
              <a:t>.</a:t>
            </a:r>
          </a:p>
        </p:txBody>
      </p:sp>
    </p:spTree>
    <p:extLst>
      <p:ext uri="{BB962C8B-B14F-4D97-AF65-F5344CB8AC3E}">
        <p14:creationId xmlns:p14="http://schemas.microsoft.com/office/powerpoint/2010/main" val="1845595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31830"/>
            <a:ext cx="4038600" cy="51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33400" y="1170708"/>
            <a:ext cx="4648200" cy="5098832"/>
          </a:xfrm>
          <a:prstGeom prst="rect">
            <a:avLst/>
          </a:prstGeom>
        </p:spPr>
        <p:txBody>
          <a:bodyPr wrap="square">
            <a:spAutoFit/>
          </a:bodyPr>
          <a:lstStyle/>
          <a:p>
            <a:pPr>
              <a:spcAft>
                <a:spcPts val="800"/>
              </a:spcAft>
            </a:pPr>
            <a:r>
              <a:rPr lang="en-US" sz="2400" dirty="0"/>
              <a:t>We can summarize our analysis so far as follows: </a:t>
            </a:r>
          </a:p>
          <a:p>
            <a:pPr marL="342900" indent="-342900">
              <a:spcAft>
                <a:spcPts val="800"/>
              </a:spcAft>
              <a:buFont typeface="Arial" pitchFamily="34" charset="0"/>
              <a:buChar char="•"/>
            </a:pPr>
            <a:r>
              <a:rPr lang="en-US" sz="2400" dirty="0"/>
              <a:t>Over </a:t>
            </a:r>
            <a:r>
              <a:rPr lang="en-US" sz="2400" dirty="0">
                <a:solidFill>
                  <a:srgbClr val="FF0000"/>
                </a:solidFill>
              </a:rPr>
              <a:t>long periods</a:t>
            </a:r>
            <a:r>
              <a:rPr lang="en-US" sz="2400" dirty="0"/>
              <a:t> of time, </a:t>
            </a:r>
            <a:r>
              <a:rPr lang="en-US" sz="2400" dirty="0">
                <a:solidFill>
                  <a:srgbClr val="FF0000"/>
                </a:solidFill>
              </a:rPr>
              <a:t>prices are ﬂexible,</a:t>
            </a:r>
            <a:r>
              <a:rPr lang="en-US" sz="2400" dirty="0"/>
              <a:t> the </a:t>
            </a:r>
            <a:r>
              <a:rPr lang="en-US" sz="2400" dirty="0">
                <a:solidFill>
                  <a:srgbClr val="FF0000"/>
                </a:solidFill>
              </a:rPr>
              <a:t>aggregate supply curve is vertical</a:t>
            </a:r>
            <a:r>
              <a:rPr lang="en-US" sz="2400" dirty="0"/>
              <a:t>, and </a:t>
            </a:r>
            <a:r>
              <a:rPr lang="en-US" sz="2400" dirty="0">
                <a:solidFill>
                  <a:srgbClr val="FF0000"/>
                </a:solidFill>
              </a:rPr>
              <a:t>changes in aggregate demand affect the price level but not output</a:t>
            </a:r>
            <a:r>
              <a:rPr lang="en-US" sz="2400" dirty="0"/>
              <a:t>. </a:t>
            </a:r>
          </a:p>
          <a:p>
            <a:pPr marL="342900" indent="-342900">
              <a:spcAft>
                <a:spcPts val="800"/>
              </a:spcAft>
              <a:buFont typeface="Arial" pitchFamily="34" charset="0"/>
              <a:buChar char="•"/>
            </a:pPr>
            <a:r>
              <a:rPr lang="en-US" sz="2400" dirty="0"/>
              <a:t>Over </a:t>
            </a:r>
            <a:r>
              <a:rPr lang="en-US" sz="2400" b="1" dirty="0">
                <a:solidFill>
                  <a:srgbClr val="0070C0"/>
                </a:solidFill>
              </a:rPr>
              <a:t>short periods </a:t>
            </a:r>
            <a:r>
              <a:rPr lang="en-US" sz="2400" dirty="0"/>
              <a:t>of time, </a:t>
            </a:r>
            <a:r>
              <a:rPr lang="en-US" sz="2400" b="1" dirty="0">
                <a:solidFill>
                  <a:srgbClr val="0070C0"/>
                </a:solidFill>
              </a:rPr>
              <a:t>prices are sticky</a:t>
            </a:r>
            <a:r>
              <a:rPr lang="en-US" sz="2400" dirty="0"/>
              <a:t>, the </a:t>
            </a:r>
            <a:r>
              <a:rPr lang="en-US" sz="2400" b="1" dirty="0">
                <a:solidFill>
                  <a:srgbClr val="0070C0"/>
                </a:solidFill>
              </a:rPr>
              <a:t>aggregate supply curve is ﬂat</a:t>
            </a:r>
            <a:r>
              <a:rPr lang="en-US" sz="2400" dirty="0"/>
              <a:t>, and </a:t>
            </a:r>
            <a:r>
              <a:rPr lang="en-US" sz="2400" b="1" dirty="0">
                <a:solidFill>
                  <a:srgbClr val="0070C0"/>
                </a:solidFill>
              </a:rPr>
              <a:t>changes in aggregate demand do affect the economy’s output of goods and services</a:t>
            </a:r>
            <a:r>
              <a:rPr lang="en-US" sz="2400" dirty="0"/>
              <a:t>.</a:t>
            </a:r>
          </a:p>
        </p:txBody>
      </p:sp>
      <p:sp>
        <p:nvSpPr>
          <p:cNvPr id="2" name="TextBox 1"/>
          <p:cNvSpPr txBox="1"/>
          <p:nvPr/>
        </p:nvSpPr>
        <p:spPr>
          <a:xfrm>
            <a:off x="5943600" y="2171246"/>
            <a:ext cx="2590800" cy="1697901"/>
          </a:xfrm>
          <a:prstGeom prst="rect">
            <a:avLst/>
          </a:prstGeom>
          <a:solidFill>
            <a:srgbClr val="F5F8EE"/>
          </a:solidFill>
        </p:spPr>
        <p:txBody>
          <a:bodyPr wrap="square" rtlCol="0">
            <a:spAutoFit/>
          </a:bodyPr>
          <a:lstStyle/>
          <a:p>
            <a:pPr>
              <a:spcBef>
                <a:spcPts val="500"/>
              </a:spcBef>
            </a:pPr>
            <a:r>
              <a:rPr lang="id-ID" sz="2400" dirty="0">
                <a:latin typeface="Times New Roman" pitchFamily="18" charset="0"/>
                <a:cs typeface="Times New Roman" pitchFamily="18" charset="0"/>
              </a:rPr>
              <a:t>Jangka Panjang: </a:t>
            </a:r>
          </a:p>
          <a:p>
            <a:pPr>
              <a:spcBef>
                <a:spcPts val="500"/>
              </a:spcBef>
            </a:pPr>
            <a:r>
              <a:rPr lang="id-ID" sz="2400" dirty="0">
                <a:latin typeface="Times New Roman" pitchFamily="18" charset="0"/>
                <a:cs typeface="Times New Roman" pitchFamily="18" charset="0"/>
              </a:rPr>
              <a:t>P fleksibel.</a:t>
            </a:r>
          </a:p>
          <a:p>
            <a:pPr>
              <a:spcBef>
                <a:spcPts val="500"/>
              </a:spcBef>
            </a:pPr>
            <a:r>
              <a:rPr lang="id-ID" sz="2400" dirty="0">
                <a:latin typeface="Times New Roman" pitchFamily="18" charset="0"/>
                <a:cs typeface="Times New Roman" pitchFamily="18" charset="0"/>
              </a:rPr>
              <a:t>AS vertikal, ∆AD </a:t>
            </a:r>
            <a:r>
              <a:rPr lang="id-ID" sz="2400" dirty="0">
                <a:latin typeface="Times New Roman" pitchFamily="18" charset="0"/>
                <a:cs typeface="Times New Roman" pitchFamily="18" charset="0"/>
                <a:sym typeface="Wingdings" pitchFamily="2" charset="2"/>
              </a:rPr>
              <a:t> </a:t>
            </a:r>
            <a:r>
              <a:rPr lang="id-ID" sz="2400" dirty="0">
                <a:latin typeface="Times New Roman" pitchFamily="18" charset="0"/>
                <a:cs typeface="Times New Roman" pitchFamily="18" charset="0"/>
              </a:rPr>
              <a:t>∆P; Y tetap</a:t>
            </a:r>
          </a:p>
        </p:txBody>
      </p:sp>
      <p:sp>
        <p:nvSpPr>
          <p:cNvPr id="3" name="Rectangle 2"/>
          <p:cNvSpPr/>
          <p:nvPr/>
        </p:nvSpPr>
        <p:spPr>
          <a:xfrm>
            <a:off x="5867400" y="4267200"/>
            <a:ext cx="2743200" cy="1697901"/>
          </a:xfrm>
          <a:prstGeom prst="rect">
            <a:avLst/>
          </a:prstGeom>
          <a:solidFill>
            <a:srgbClr val="FAFDD3"/>
          </a:solidFill>
        </p:spPr>
        <p:txBody>
          <a:bodyPr wrap="square">
            <a:spAutoFit/>
          </a:bodyPr>
          <a:lstStyle/>
          <a:p>
            <a:pPr>
              <a:spcBef>
                <a:spcPts val="500"/>
              </a:spcBef>
            </a:pPr>
            <a:r>
              <a:rPr lang="id-ID" sz="2400" dirty="0">
                <a:latin typeface="Times New Roman" pitchFamily="18" charset="0"/>
                <a:cs typeface="Times New Roman" pitchFamily="18" charset="0"/>
              </a:rPr>
              <a:t>Jangka Pendek: </a:t>
            </a:r>
          </a:p>
          <a:p>
            <a:pPr>
              <a:spcBef>
                <a:spcPts val="500"/>
              </a:spcBef>
            </a:pPr>
            <a:r>
              <a:rPr lang="id-ID" sz="2400" dirty="0">
                <a:latin typeface="Times New Roman" pitchFamily="18" charset="0"/>
                <a:cs typeface="Times New Roman" pitchFamily="18" charset="0"/>
              </a:rPr>
              <a:t>P tetap.</a:t>
            </a:r>
          </a:p>
          <a:p>
            <a:pPr>
              <a:spcBef>
                <a:spcPts val="500"/>
              </a:spcBef>
            </a:pPr>
            <a:r>
              <a:rPr lang="id-ID" sz="2400" dirty="0">
                <a:latin typeface="Times New Roman" pitchFamily="18" charset="0"/>
                <a:cs typeface="Times New Roman" pitchFamily="18" charset="0"/>
              </a:rPr>
              <a:t>AS horinsontal, ∆AD </a:t>
            </a:r>
            <a:r>
              <a:rPr lang="id-ID" sz="2400" dirty="0">
                <a:latin typeface="Times New Roman" pitchFamily="18" charset="0"/>
                <a:cs typeface="Times New Roman" pitchFamily="18" charset="0"/>
                <a:sym typeface="Wingdings" pitchFamily="2" charset="2"/>
              </a:rPr>
              <a:t> </a:t>
            </a:r>
            <a:r>
              <a:rPr lang="id-ID" sz="2400" dirty="0">
                <a:latin typeface="Times New Roman" pitchFamily="18" charset="0"/>
                <a:cs typeface="Times New Roman" pitchFamily="18" charset="0"/>
              </a:rPr>
              <a:t>P tetap; ∆Y</a:t>
            </a:r>
          </a:p>
        </p:txBody>
      </p:sp>
      <p:sp>
        <p:nvSpPr>
          <p:cNvPr id="4" name="Right Arrow 3"/>
          <p:cNvSpPr/>
          <p:nvPr/>
        </p:nvSpPr>
        <p:spPr>
          <a:xfrm>
            <a:off x="5389418" y="2590887"/>
            <a:ext cx="381000" cy="484632"/>
          </a:xfrm>
          <a:prstGeom prst="rightArrow">
            <a:avLst/>
          </a:prstGeom>
          <a:solidFill>
            <a:srgbClr val="E1EBC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5330536" y="4873834"/>
            <a:ext cx="381000" cy="484632"/>
          </a:xfrm>
          <a:prstGeom prst="rightArrow">
            <a:avLst/>
          </a:prstGeom>
          <a:solidFill>
            <a:srgbClr val="FAFDD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863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31830"/>
            <a:ext cx="4038600" cy="51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371600"/>
            <a:ext cx="8305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46556" y="4110243"/>
            <a:ext cx="425116" cy="369332"/>
          </a:xfrm>
          <a:prstGeom prst="rect">
            <a:avLst/>
          </a:prstGeom>
          <a:noFill/>
        </p:spPr>
        <p:txBody>
          <a:bodyPr wrap="none" rtlCol="0">
            <a:spAutoFit/>
          </a:bodyPr>
          <a:lstStyle/>
          <a:p>
            <a:r>
              <a:rPr lang="en-US" b="1" dirty="0"/>
              <a:t>P1</a:t>
            </a:r>
          </a:p>
        </p:txBody>
      </p:sp>
      <p:sp>
        <p:nvSpPr>
          <p:cNvPr id="3" name="TextBox 2"/>
          <p:cNvSpPr txBox="1"/>
          <p:nvPr/>
        </p:nvSpPr>
        <p:spPr>
          <a:xfrm>
            <a:off x="3352800" y="4294909"/>
            <a:ext cx="324128" cy="369332"/>
          </a:xfrm>
          <a:prstGeom prst="rect">
            <a:avLst/>
          </a:prstGeom>
          <a:noFill/>
        </p:spPr>
        <p:txBody>
          <a:bodyPr wrap="none" rtlCol="0">
            <a:spAutoFit/>
          </a:bodyPr>
          <a:lstStyle/>
          <a:p>
            <a:r>
              <a:rPr lang="en-US" b="1" dirty="0"/>
              <a:t>A</a:t>
            </a:r>
          </a:p>
        </p:txBody>
      </p:sp>
    </p:spTree>
    <p:extLst>
      <p:ext uri="{BB962C8B-B14F-4D97-AF65-F5344CB8AC3E}">
        <p14:creationId xmlns:p14="http://schemas.microsoft.com/office/powerpoint/2010/main" val="17034692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31830"/>
            <a:ext cx="4038600" cy="511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2459182" y="3521608"/>
            <a:ext cx="0" cy="1905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42521" y="3791772"/>
            <a:ext cx="308098" cy="369332"/>
          </a:xfrm>
          <a:prstGeom prst="rect">
            <a:avLst/>
          </a:prstGeom>
          <a:noFill/>
        </p:spPr>
        <p:txBody>
          <a:bodyPr wrap="none" rtlCol="0">
            <a:spAutoFit/>
          </a:bodyPr>
          <a:lstStyle/>
          <a:p>
            <a:r>
              <a:rPr lang="en-US" b="1" dirty="0"/>
              <a:t>P</a:t>
            </a:r>
          </a:p>
        </p:txBody>
      </p:sp>
      <p:sp>
        <p:nvSpPr>
          <p:cNvPr id="10" name="TextBox 9"/>
          <p:cNvSpPr txBox="1"/>
          <p:nvPr/>
        </p:nvSpPr>
        <p:spPr>
          <a:xfrm>
            <a:off x="5742708" y="3014639"/>
            <a:ext cx="3248891" cy="3596369"/>
          </a:xfrm>
          <a:prstGeom prst="rect">
            <a:avLst/>
          </a:prstGeom>
          <a:solidFill>
            <a:srgbClr val="F1F5E7"/>
          </a:solidFill>
        </p:spPr>
        <p:txBody>
          <a:bodyPr wrap="square" rtlCol="0">
            <a:spAutoFit/>
          </a:bodyPr>
          <a:lstStyle/>
          <a:p>
            <a:pPr>
              <a:lnSpc>
                <a:spcPct val="110000"/>
              </a:lnSpc>
            </a:pPr>
            <a:r>
              <a:rPr lang="id-ID" sz="2300" dirty="0"/>
              <a:t>Pada titik </a:t>
            </a:r>
            <a:r>
              <a:rPr lang="id-ID" sz="2300" b="1" dirty="0">
                <a:solidFill>
                  <a:srgbClr val="FF0000"/>
                </a:solidFill>
              </a:rPr>
              <a:t>A</a:t>
            </a:r>
            <a:r>
              <a:rPr lang="id-ID" sz="2300" dirty="0"/>
              <a:t>: M </a:t>
            </a:r>
            <a:r>
              <a:rPr lang="id-ID" sz="2300" dirty="0">
                <a:latin typeface="Times New Roman"/>
                <a:cs typeface="Times New Roman"/>
                <a:sym typeface="Symbol"/>
              </a:rPr>
              <a:t>↓</a:t>
            </a:r>
            <a:r>
              <a:rPr lang="id-ID" sz="2300" dirty="0">
                <a:sym typeface="Symbol"/>
              </a:rPr>
              <a:t> </a:t>
            </a:r>
            <a:r>
              <a:rPr lang="id-ID" sz="2300" dirty="0">
                <a:sym typeface="Wingdings" pitchFamily="2" charset="2"/>
              </a:rPr>
              <a:t> AD </a:t>
            </a:r>
            <a:r>
              <a:rPr lang="id-ID" sz="2300" dirty="0">
                <a:latin typeface="Times New Roman"/>
                <a:cs typeface="Times New Roman"/>
                <a:sym typeface="Symbol"/>
              </a:rPr>
              <a:t>↓ </a:t>
            </a:r>
            <a:r>
              <a:rPr lang="id-ID" sz="2300" dirty="0">
                <a:sym typeface="Symbol"/>
              </a:rPr>
              <a:t>geser kiri: AD1 ke AD2 </a:t>
            </a:r>
            <a:r>
              <a:rPr lang="id-ID" sz="2300" dirty="0">
                <a:sym typeface="Wingdings" pitchFamily="2" charset="2"/>
              </a:rPr>
              <a:t> AD2 dan SRAS  titik </a:t>
            </a:r>
            <a:r>
              <a:rPr lang="id-ID" sz="2300" b="1" dirty="0">
                <a:solidFill>
                  <a:srgbClr val="FF0000"/>
                </a:solidFill>
                <a:sym typeface="Wingdings" pitchFamily="2" charset="2"/>
              </a:rPr>
              <a:t>B</a:t>
            </a:r>
            <a:r>
              <a:rPr lang="id-ID" sz="2300" dirty="0">
                <a:sym typeface="Wingdings" pitchFamily="2" charset="2"/>
              </a:rPr>
              <a:t>:  P </a:t>
            </a:r>
            <a:r>
              <a:rPr lang="id-ID" sz="2300" dirty="0">
                <a:sym typeface="Symbol"/>
              </a:rPr>
              <a:t>tetap pada P1 </a:t>
            </a:r>
            <a:r>
              <a:rPr lang="id-ID" sz="2300" dirty="0">
                <a:sym typeface="Wingdings" pitchFamily="2" charset="2"/>
              </a:rPr>
              <a:t>dan Y </a:t>
            </a:r>
            <a:r>
              <a:rPr lang="id-ID" sz="2300" dirty="0">
                <a:latin typeface="Times New Roman"/>
                <a:cs typeface="Times New Roman"/>
                <a:sym typeface="Symbol"/>
              </a:rPr>
              <a:t>↓</a:t>
            </a:r>
            <a:r>
              <a:rPr lang="id-ID" sz="2300" dirty="0">
                <a:sym typeface="Symbol"/>
              </a:rPr>
              <a:t> dari Ybar ke Y1 (Y1&lt;Ybar);</a:t>
            </a:r>
            <a:r>
              <a:rPr lang="id-ID" sz="2300" dirty="0">
                <a:sym typeface="Wingdings" pitchFamily="2" charset="2"/>
              </a:rPr>
              <a:t> AD2 dan LRAS  kelebihan AS  P turun sampai pada tingkat Y bar  titik </a:t>
            </a:r>
            <a:r>
              <a:rPr lang="id-ID" sz="2300" b="1" dirty="0">
                <a:solidFill>
                  <a:srgbClr val="FF0000"/>
                </a:solidFill>
                <a:sym typeface="Wingdings" pitchFamily="2" charset="2"/>
              </a:rPr>
              <a:t>C</a:t>
            </a:r>
            <a:r>
              <a:rPr lang="id-ID" sz="2300" dirty="0">
                <a:sym typeface="Wingdings" pitchFamily="2" charset="2"/>
              </a:rPr>
              <a:t>: P2 dan Y bar</a:t>
            </a:r>
            <a:endParaRPr lang="id-ID" sz="2300" dirty="0"/>
          </a:p>
        </p:txBody>
      </p:sp>
      <p:pic>
        <p:nvPicPr>
          <p:cNvPr id="358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54" y="1338239"/>
            <a:ext cx="5396346" cy="468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437586" y="5712813"/>
            <a:ext cx="421910" cy="369332"/>
          </a:xfrm>
          <a:prstGeom prst="rect">
            <a:avLst/>
          </a:prstGeom>
          <a:noFill/>
        </p:spPr>
        <p:txBody>
          <a:bodyPr wrap="none" rtlCol="0">
            <a:spAutoFit/>
          </a:bodyPr>
          <a:lstStyle/>
          <a:p>
            <a:r>
              <a:rPr lang="en-US" b="1" dirty="0"/>
              <a:t>Y1</a:t>
            </a:r>
          </a:p>
        </p:txBody>
      </p:sp>
      <p:cxnSp>
        <p:nvCxnSpPr>
          <p:cNvPr id="5" name="Straight Connector 4"/>
          <p:cNvCxnSpPr/>
          <p:nvPr/>
        </p:nvCxnSpPr>
        <p:spPr>
          <a:xfrm>
            <a:off x="2648541" y="3848296"/>
            <a:ext cx="10718" cy="184378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44655" y="3700046"/>
            <a:ext cx="425116" cy="369332"/>
          </a:xfrm>
          <a:prstGeom prst="rect">
            <a:avLst/>
          </a:prstGeom>
          <a:noFill/>
        </p:spPr>
        <p:txBody>
          <a:bodyPr wrap="none" rtlCol="0">
            <a:spAutoFit/>
          </a:bodyPr>
          <a:lstStyle/>
          <a:p>
            <a:r>
              <a:rPr lang="en-US" b="1" dirty="0"/>
              <a:t>P1</a:t>
            </a:r>
          </a:p>
        </p:txBody>
      </p:sp>
      <p:pic>
        <p:nvPicPr>
          <p:cNvPr id="358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28600"/>
            <a:ext cx="3124200" cy="2786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Connector 13"/>
          <p:cNvCxnSpPr/>
          <p:nvPr/>
        </p:nvCxnSpPr>
        <p:spPr>
          <a:xfrm>
            <a:off x="1442521" y="4734833"/>
            <a:ext cx="2062679"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04255" y="4427055"/>
            <a:ext cx="397866" cy="338554"/>
          </a:xfrm>
          <a:prstGeom prst="rect">
            <a:avLst/>
          </a:prstGeom>
          <a:noFill/>
        </p:spPr>
        <p:txBody>
          <a:bodyPr wrap="none" rtlCol="0">
            <a:spAutoFit/>
          </a:bodyPr>
          <a:lstStyle/>
          <a:p>
            <a:r>
              <a:rPr lang="en-US" sz="1600" b="1" dirty="0">
                <a:solidFill>
                  <a:srgbClr val="FF0000"/>
                </a:solidFill>
              </a:rPr>
              <a:t>P2</a:t>
            </a:r>
          </a:p>
        </p:txBody>
      </p:sp>
    </p:spTree>
    <p:extLst>
      <p:ext uri="{BB962C8B-B14F-4D97-AF65-F5344CB8AC3E}">
        <p14:creationId xmlns:p14="http://schemas.microsoft.com/office/powerpoint/2010/main" val="2929660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457200" y="609600"/>
            <a:ext cx="8229600" cy="808038"/>
          </a:xfrm>
        </p:spPr>
        <p:txBody>
          <a:bodyPr>
            <a:normAutofit/>
          </a:bodyPr>
          <a:lstStyle/>
          <a:p>
            <a:pPr algn="l" eaLnBrk="1" hangingPunct="1">
              <a:defRPr/>
            </a:pPr>
            <a:r>
              <a:rPr lang="en-US" sz="2800" b="1" dirty="0"/>
              <a:t>The SR &amp; LR effects of </a:t>
            </a:r>
            <a:r>
              <a:rPr lang="en-US" sz="2800" b="1" dirty="0">
                <a:sym typeface="Symbol" pitchFamily="18" charset="2"/>
              </a:rPr>
              <a:t></a:t>
            </a:r>
            <a:r>
              <a:rPr lang="en-US" sz="2800" b="1" i="1" dirty="0"/>
              <a:t>M</a:t>
            </a:r>
            <a:r>
              <a:rPr lang="en-US" sz="2800" b="1" dirty="0"/>
              <a:t> &gt; 0</a:t>
            </a:r>
          </a:p>
        </p:txBody>
      </p:sp>
      <p:grpSp>
        <p:nvGrpSpPr>
          <p:cNvPr id="25604" name="Group 3"/>
          <p:cNvGrpSpPr>
            <a:grpSpLocks/>
          </p:cNvGrpSpPr>
          <p:nvPr/>
        </p:nvGrpSpPr>
        <p:grpSpPr bwMode="auto">
          <a:xfrm>
            <a:off x="3352800" y="1471613"/>
            <a:ext cx="5257800" cy="4090987"/>
            <a:chOff x="2976" y="1296"/>
            <a:chExt cx="2304" cy="2053"/>
          </a:xfrm>
        </p:grpSpPr>
        <p:grpSp>
          <p:nvGrpSpPr>
            <p:cNvPr id="25637" name="Group 4"/>
            <p:cNvGrpSpPr>
              <a:grpSpLocks/>
            </p:cNvGrpSpPr>
            <p:nvPr/>
          </p:nvGrpSpPr>
          <p:grpSpPr bwMode="auto">
            <a:xfrm>
              <a:off x="3120" y="1536"/>
              <a:ext cx="1968" cy="1728"/>
              <a:chOff x="2640" y="1056"/>
              <a:chExt cx="2496" cy="2112"/>
            </a:xfrm>
          </p:grpSpPr>
          <p:sp>
            <p:nvSpPr>
              <p:cNvPr id="25640" name="Line 5"/>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41" name="Line 6"/>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638" name="Text Box 7"/>
            <p:cNvSpPr txBox="1">
              <a:spLocks noChangeArrowheads="1"/>
            </p:cNvSpPr>
            <p:nvPr/>
          </p:nvSpPr>
          <p:spPr bwMode="auto">
            <a:xfrm>
              <a:off x="4944" y="3120"/>
              <a:ext cx="33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b="1" i="1">
                  <a:latin typeface="Tahoma" pitchFamily="34" charset="0"/>
                </a:rPr>
                <a:t>Y</a:t>
              </a:r>
              <a:r>
                <a:rPr lang="en-US">
                  <a:latin typeface="Arial" charset="0"/>
                </a:rPr>
                <a:t> </a:t>
              </a:r>
              <a:endParaRPr lang="en-US" sz="2200">
                <a:latin typeface="Arial" charset="0"/>
              </a:endParaRPr>
            </a:p>
          </p:txBody>
        </p:sp>
        <p:sp>
          <p:nvSpPr>
            <p:cNvPr id="25639" name="Text Box 8"/>
            <p:cNvSpPr txBox="1">
              <a:spLocks noChangeArrowheads="1"/>
            </p:cNvSpPr>
            <p:nvPr/>
          </p:nvSpPr>
          <p:spPr bwMode="auto">
            <a:xfrm>
              <a:off x="2976" y="1296"/>
              <a:ext cx="24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082675" algn="r"/>
                  <a:tab pos="1830388" algn="r"/>
                </a:tabLst>
                <a:defRPr sz="2400">
                  <a:solidFill>
                    <a:schemeClr val="tx1"/>
                  </a:solidFill>
                  <a:latin typeface="Times New Roman" charset="0"/>
                </a:defRPr>
              </a:lvl1pPr>
              <a:lvl2pPr marL="742950" indent="-285750" eaLnBrk="0" hangingPunct="0">
                <a:tabLst>
                  <a:tab pos="1082675" algn="r"/>
                  <a:tab pos="1830388" algn="r"/>
                </a:tabLst>
                <a:defRPr sz="2400">
                  <a:solidFill>
                    <a:schemeClr val="tx1"/>
                  </a:solidFill>
                  <a:latin typeface="Times New Roman" charset="0"/>
                </a:defRPr>
              </a:lvl2pPr>
              <a:lvl3pPr marL="1143000" indent="-228600" eaLnBrk="0" hangingPunct="0">
                <a:tabLst>
                  <a:tab pos="1082675" algn="r"/>
                  <a:tab pos="1830388" algn="r"/>
                </a:tabLst>
                <a:defRPr sz="2400">
                  <a:solidFill>
                    <a:schemeClr val="tx1"/>
                  </a:solidFill>
                  <a:latin typeface="Times New Roman" charset="0"/>
                </a:defRPr>
              </a:lvl3pPr>
              <a:lvl4pPr marL="1600200" indent="-228600" eaLnBrk="0" hangingPunct="0">
                <a:tabLst>
                  <a:tab pos="1082675" algn="r"/>
                  <a:tab pos="1830388" algn="r"/>
                </a:tabLst>
                <a:defRPr sz="2400">
                  <a:solidFill>
                    <a:schemeClr val="tx1"/>
                  </a:solidFill>
                  <a:latin typeface="Times New Roman" charset="0"/>
                </a:defRPr>
              </a:lvl4pPr>
              <a:lvl5pPr marL="2057400" indent="-228600" eaLnBrk="0" hangingPunct="0">
                <a:tabLst>
                  <a:tab pos="1082675" algn="r"/>
                  <a:tab pos="1830388" algn="r"/>
                </a:tabLst>
                <a:defRPr sz="2400">
                  <a:solidFill>
                    <a:schemeClr val="tx1"/>
                  </a:solidFill>
                  <a:latin typeface="Times New Roman" charset="0"/>
                </a:defRPr>
              </a:lvl5pPr>
              <a:lvl6pPr marL="2514600" indent="-228600" eaLnBrk="0" fontAlgn="base" hangingPunct="0">
                <a:spcBef>
                  <a:spcPct val="0"/>
                </a:spcBef>
                <a:spcAft>
                  <a:spcPct val="0"/>
                </a:spcAft>
                <a:tabLst>
                  <a:tab pos="1082675" algn="r"/>
                  <a:tab pos="1830388" algn="r"/>
                </a:tabLst>
                <a:defRPr sz="2400">
                  <a:solidFill>
                    <a:schemeClr val="tx1"/>
                  </a:solidFill>
                  <a:latin typeface="Times New Roman" charset="0"/>
                </a:defRPr>
              </a:lvl6pPr>
              <a:lvl7pPr marL="2971800" indent="-228600" eaLnBrk="0" fontAlgn="base" hangingPunct="0">
                <a:spcBef>
                  <a:spcPct val="0"/>
                </a:spcBef>
                <a:spcAft>
                  <a:spcPct val="0"/>
                </a:spcAft>
                <a:tabLst>
                  <a:tab pos="1082675" algn="r"/>
                  <a:tab pos="1830388" algn="r"/>
                </a:tabLst>
                <a:defRPr sz="2400">
                  <a:solidFill>
                    <a:schemeClr val="tx1"/>
                  </a:solidFill>
                  <a:latin typeface="Times New Roman" charset="0"/>
                </a:defRPr>
              </a:lvl7pPr>
              <a:lvl8pPr marL="3429000" indent="-228600" eaLnBrk="0" fontAlgn="base" hangingPunct="0">
                <a:spcBef>
                  <a:spcPct val="0"/>
                </a:spcBef>
                <a:spcAft>
                  <a:spcPct val="0"/>
                </a:spcAft>
                <a:tabLst>
                  <a:tab pos="1082675" algn="r"/>
                  <a:tab pos="1830388" algn="r"/>
                </a:tabLst>
                <a:defRPr sz="2400">
                  <a:solidFill>
                    <a:schemeClr val="tx1"/>
                  </a:solidFill>
                  <a:latin typeface="Times New Roman" charset="0"/>
                </a:defRPr>
              </a:lvl8pPr>
              <a:lvl9pPr marL="3886200" indent="-228600" eaLnBrk="0" fontAlgn="base" hangingPunct="0">
                <a:spcBef>
                  <a:spcPct val="0"/>
                </a:spcBef>
                <a:spcAft>
                  <a:spcPct val="0"/>
                </a:spcAft>
                <a:tabLst>
                  <a:tab pos="1082675" algn="r"/>
                  <a:tab pos="1830388" algn="r"/>
                </a:tabLst>
                <a:defRPr sz="2400">
                  <a:solidFill>
                    <a:schemeClr val="tx1"/>
                  </a:solidFill>
                  <a:latin typeface="Times New Roman" charset="0"/>
                </a:defRPr>
              </a:lvl9pPr>
            </a:lstStyle>
            <a:p>
              <a:pPr algn="ctr" eaLnBrk="1" hangingPunct="1"/>
              <a:r>
                <a:rPr lang="en-US" b="1" i="1">
                  <a:latin typeface="Tahoma" pitchFamily="34" charset="0"/>
                </a:rPr>
                <a:t>P</a:t>
              </a:r>
              <a:endParaRPr lang="en-US" sz="2200">
                <a:latin typeface="Arial" charset="0"/>
              </a:endParaRPr>
            </a:p>
          </p:txBody>
        </p:sp>
      </p:grpSp>
      <p:grpSp>
        <p:nvGrpSpPr>
          <p:cNvPr id="25605" name="Group 9"/>
          <p:cNvGrpSpPr>
            <a:grpSpLocks/>
          </p:cNvGrpSpPr>
          <p:nvPr/>
        </p:nvGrpSpPr>
        <p:grpSpPr bwMode="auto">
          <a:xfrm>
            <a:off x="4556125" y="1343025"/>
            <a:ext cx="3803650" cy="3602038"/>
            <a:chOff x="2644" y="890"/>
            <a:chExt cx="2396" cy="2269"/>
          </a:xfrm>
        </p:grpSpPr>
        <p:sp>
          <p:nvSpPr>
            <p:cNvPr id="25635" name="Arc 10"/>
            <p:cNvSpPr>
              <a:spLocks/>
            </p:cNvSpPr>
            <p:nvPr/>
          </p:nvSpPr>
          <p:spPr bwMode="auto">
            <a:xfrm flipH="1" flipV="1">
              <a:off x="2644" y="890"/>
              <a:ext cx="2396" cy="2134"/>
            </a:xfrm>
            <a:custGeom>
              <a:avLst/>
              <a:gdLst>
                <a:gd name="T0" fmla="*/ 556 w 20736"/>
                <a:gd name="T1" fmla="*/ 0 h 21056"/>
                <a:gd name="T2" fmla="*/ 2396 w 20736"/>
                <a:gd name="T3" fmla="*/ 1521 h 21056"/>
                <a:gd name="T4" fmla="*/ 0 w 20736"/>
                <a:gd name="T5" fmla="*/ 2134 h 21056"/>
                <a:gd name="T6" fmla="*/ 0 60000 65536"/>
                <a:gd name="T7" fmla="*/ 0 60000 65536"/>
                <a:gd name="T8" fmla="*/ 0 60000 65536"/>
              </a:gdLst>
              <a:ahLst/>
              <a:cxnLst>
                <a:cxn ang="T6">
                  <a:pos x="T0" y="T1"/>
                </a:cxn>
                <a:cxn ang="T7">
                  <a:pos x="T2" y="T3"/>
                </a:cxn>
                <a:cxn ang="T8">
                  <a:pos x="T4" y="T5"/>
                </a:cxn>
              </a:cxnLst>
              <a:rect l="0" t="0" r="r" b="b"/>
              <a:pathLst>
                <a:path w="20736" h="21056" fill="none" extrusionOk="0">
                  <a:moveTo>
                    <a:pt x="4815" y="-1"/>
                  </a:moveTo>
                  <a:cubicBezTo>
                    <a:pt x="12450" y="1745"/>
                    <a:pt x="18542" y="7488"/>
                    <a:pt x="20735" y="15007"/>
                  </a:cubicBezTo>
                </a:path>
                <a:path w="20736" h="21056" stroke="0" extrusionOk="0">
                  <a:moveTo>
                    <a:pt x="4815" y="-1"/>
                  </a:moveTo>
                  <a:cubicBezTo>
                    <a:pt x="12450" y="1745"/>
                    <a:pt x="18542" y="7488"/>
                    <a:pt x="20735" y="15007"/>
                  </a:cubicBezTo>
                  <a:lnTo>
                    <a:pt x="0" y="21056"/>
                  </a:lnTo>
                  <a:lnTo>
                    <a:pt x="4815" y="-1"/>
                  </a:lnTo>
                  <a:close/>
                </a:path>
              </a:pathLst>
            </a:custGeom>
            <a:noFill/>
            <a:ln w="28575">
              <a:solidFill>
                <a:srgbClr val="00008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6" name="Text Box 11"/>
            <p:cNvSpPr txBox="1">
              <a:spLocks noChangeArrowheads="1"/>
            </p:cNvSpPr>
            <p:nvPr/>
          </p:nvSpPr>
          <p:spPr bwMode="auto">
            <a:xfrm>
              <a:off x="4425" y="2880"/>
              <a:ext cx="43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i="1">
                  <a:latin typeface="Tahoma" pitchFamily="34" charset="0"/>
                </a:rPr>
                <a:t>AD</a:t>
              </a:r>
              <a:r>
                <a:rPr lang="en-US" sz="2300" baseline="-25000">
                  <a:latin typeface="Tahoma" pitchFamily="34" charset="0"/>
                </a:rPr>
                <a:t>1</a:t>
              </a:r>
            </a:p>
          </p:txBody>
        </p:sp>
      </p:grpSp>
      <p:grpSp>
        <p:nvGrpSpPr>
          <p:cNvPr id="247820" name="Group 12"/>
          <p:cNvGrpSpPr>
            <a:grpSpLocks/>
          </p:cNvGrpSpPr>
          <p:nvPr/>
        </p:nvGrpSpPr>
        <p:grpSpPr bwMode="auto">
          <a:xfrm>
            <a:off x="4848225" y="914400"/>
            <a:ext cx="3803650" cy="3600450"/>
            <a:chOff x="3028" y="576"/>
            <a:chExt cx="2396" cy="2268"/>
          </a:xfrm>
        </p:grpSpPr>
        <p:sp>
          <p:nvSpPr>
            <p:cNvPr id="25633" name="Arc 13"/>
            <p:cNvSpPr>
              <a:spLocks/>
            </p:cNvSpPr>
            <p:nvPr/>
          </p:nvSpPr>
          <p:spPr bwMode="auto">
            <a:xfrm flipH="1" flipV="1">
              <a:off x="3028" y="576"/>
              <a:ext cx="2396" cy="2134"/>
            </a:xfrm>
            <a:custGeom>
              <a:avLst/>
              <a:gdLst>
                <a:gd name="T0" fmla="*/ 556 w 20736"/>
                <a:gd name="T1" fmla="*/ 0 h 21056"/>
                <a:gd name="T2" fmla="*/ 2396 w 20736"/>
                <a:gd name="T3" fmla="*/ 1521 h 21056"/>
                <a:gd name="T4" fmla="*/ 0 w 20736"/>
                <a:gd name="T5" fmla="*/ 2134 h 21056"/>
                <a:gd name="T6" fmla="*/ 0 60000 65536"/>
                <a:gd name="T7" fmla="*/ 0 60000 65536"/>
                <a:gd name="T8" fmla="*/ 0 60000 65536"/>
              </a:gdLst>
              <a:ahLst/>
              <a:cxnLst>
                <a:cxn ang="T6">
                  <a:pos x="T0" y="T1"/>
                </a:cxn>
                <a:cxn ang="T7">
                  <a:pos x="T2" y="T3"/>
                </a:cxn>
                <a:cxn ang="T8">
                  <a:pos x="T4" y="T5"/>
                </a:cxn>
              </a:cxnLst>
              <a:rect l="0" t="0" r="r" b="b"/>
              <a:pathLst>
                <a:path w="20736" h="21056" fill="none" extrusionOk="0">
                  <a:moveTo>
                    <a:pt x="4815" y="-1"/>
                  </a:moveTo>
                  <a:cubicBezTo>
                    <a:pt x="12450" y="1745"/>
                    <a:pt x="18542" y="7488"/>
                    <a:pt x="20735" y="15007"/>
                  </a:cubicBezTo>
                </a:path>
                <a:path w="20736" h="21056" stroke="0" extrusionOk="0">
                  <a:moveTo>
                    <a:pt x="4815" y="-1"/>
                  </a:moveTo>
                  <a:cubicBezTo>
                    <a:pt x="12450" y="1745"/>
                    <a:pt x="18542" y="7488"/>
                    <a:pt x="20735" y="15007"/>
                  </a:cubicBezTo>
                  <a:lnTo>
                    <a:pt x="0" y="21056"/>
                  </a:lnTo>
                  <a:lnTo>
                    <a:pt x="4815" y="-1"/>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34" name="Text Box 14"/>
            <p:cNvSpPr txBox="1">
              <a:spLocks noChangeArrowheads="1"/>
            </p:cNvSpPr>
            <p:nvPr/>
          </p:nvSpPr>
          <p:spPr bwMode="auto">
            <a:xfrm>
              <a:off x="4814" y="2565"/>
              <a:ext cx="43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i="1">
                  <a:latin typeface="Tahoma" pitchFamily="34" charset="0"/>
                </a:rPr>
                <a:t>AD</a:t>
              </a:r>
              <a:r>
                <a:rPr lang="en-US" sz="2300" baseline="-25000">
                  <a:latin typeface="Tahoma" pitchFamily="34" charset="0"/>
                </a:rPr>
                <a:t>2</a:t>
              </a:r>
            </a:p>
          </p:txBody>
        </p:sp>
      </p:grpSp>
      <p:sp>
        <p:nvSpPr>
          <p:cNvPr id="247823" name="Line 15"/>
          <p:cNvSpPr>
            <a:spLocks noChangeShapeType="1"/>
          </p:cNvSpPr>
          <p:nvPr/>
        </p:nvSpPr>
        <p:spPr bwMode="auto">
          <a:xfrm>
            <a:off x="5899150" y="5240338"/>
            <a:ext cx="985838" cy="0"/>
          </a:xfrm>
          <a:prstGeom prst="line">
            <a:avLst/>
          </a:prstGeom>
          <a:noFill/>
          <a:ln w="28575">
            <a:solidFill>
              <a:srgbClr val="FF0000"/>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5608" name="Group 16"/>
          <p:cNvGrpSpPr>
            <a:grpSpLocks/>
          </p:cNvGrpSpPr>
          <p:nvPr/>
        </p:nvGrpSpPr>
        <p:grpSpPr bwMode="auto">
          <a:xfrm>
            <a:off x="5410200" y="1524000"/>
            <a:ext cx="1066800" cy="3865563"/>
            <a:chOff x="3408" y="960"/>
            <a:chExt cx="672" cy="2435"/>
          </a:xfrm>
        </p:grpSpPr>
        <p:sp>
          <p:nvSpPr>
            <p:cNvPr id="25631" name="Line 17"/>
            <p:cNvSpPr>
              <a:spLocks noChangeShapeType="1"/>
            </p:cNvSpPr>
            <p:nvPr/>
          </p:nvSpPr>
          <p:spPr bwMode="auto">
            <a:xfrm flipV="1">
              <a:off x="3692" y="1235"/>
              <a:ext cx="0" cy="2160"/>
            </a:xfrm>
            <a:prstGeom prst="line">
              <a:avLst/>
            </a:prstGeom>
            <a:noFill/>
            <a:ln w="28575">
              <a:solidFill>
                <a:srgbClr val="0000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2" name="Text Box 18"/>
            <p:cNvSpPr txBox="1">
              <a:spLocks noChangeArrowheads="1"/>
            </p:cNvSpPr>
            <p:nvPr/>
          </p:nvSpPr>
          <p:spPr bwMode="auto">
            <a:xfrm>
              <a:off x="3408" y="960"/>
              <a:ext cx="67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i="1">
                  <a:latin typeface="Tahoma" pitchFamily="34" charset="0"/>
                </a:rPr>
                <a:t>LRAS</a:t>
              </a:r>
              <a:endParaRPr lang="en-US" sz="2300" baseline="-25000">
                <a:latin typeface="Tahoma" pitchFamily="34" charset="0"/>
              </a:endParaRPr>
            </a:p>
          </p:txBody>
        </p:sp>
      </p:grpSp>
      <p:graphicFrame>
        <p:nvGraphicFramePr>
          <p:cNvPr id="25609" name="Object 19"/>
          <p:cNvGraphicFramePr>
            <a:graphicFrameLocks noChangeAspect="1"/>
          </p:cNvGraphicFramePr>
          <p:nvPr/>
        </p:nvGraphicFramePr>
        <p:xfrm>
          <a:off x="5715000" y="5389563"/>
          <a:ext cx="306388" cy="401637"/>
        </p:xfrm>
        <a:graphic>
          <a:graphicData uri="http://schemas.openxmlformats.org/presentationml/2006/ole">
            <mc:AlternateContent xmlns:mc="http://schemas.openxmlformats.org/markup-compatibility/2006">
              <mc:Choice xmlns:v="urn:schemas-microsoft-com:vml" Requires="v">
                <p:oleObj spid="_x0000_s36922" name="Equation" r:id="rId4" imgW="164885" imgH="215619" progId="Equation.DSMT4">
                  <p:embed/>
                </p:oleObj>
              </mc:Choice>
              <mc:Fallback>
                <p:oleObj name="Equation" r:id="rId4"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5389563"/>
                        <a:ext cx="306388" cy="40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5610" name="Group 45"/>
          <p:cNvGrpSpPr>
            <a:grpSpLocks/>
          </p:cNvGrpSpPr>
          <p:nvPr/>
        </p:nvGrpSpPr>
        <p:grpSpPr bwMode="auto">
          <a:xfrm>
            <a:off x="3298825" y="3667125"/>
            <a:ext cx="5083175" cy="544513"/>
            <a:chOff x="2078" y="2310"/>
            <a:chExt cx="3202" cy="343"/>
          </a:xfrm>
        </p:grpSpPr>
        <p:graphicFrame>
          <p:nvGraphicFramePr>
            <p:cNvPr id="25628" name="Object 34"/>
            <p:cNvGraphicFramePr>
              <a:graphicFrameLocks noChangeAspect="1"/>
            </p:cNvGraphicFramePr>
            <p:nvPr/>
          </p:nvGraphicFramePr>
          <p:xfrm>
            <a:off x="2078" y="2364"/>
            <a:ext cx="221" cy="289"/>
          </p:xfrm>
          <a:graphic>
            <a:graphicData uri="http://schemas.openxmlformats.org/presentationml/2006/ole">
              <mc:AlternateContent xmlns:mc="http://schemas.openxmlformats.org/markup-compatibility/2006">
                <mc:Choice xmlns:v="urn:schemas-microsoft-com:vml" Requires="v">
                  <p:oleObj spid="_x0000_s36923" name="Equation" r:id="rId6" imgW="164885" imgH="215619" progId="Equation.DSMT4">
                    <p:embed/>
                  </p:oleObj>
                </mc:Choice>
                <mc:Fallback>
                  <p:oleObj name="Equation" r:id="rId6" imgW="164885" imgH="21561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8" y="2364"/>
                          <a:ext cx="221"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29" name="Line 35"/>
            <p:cNvSpPr>
              <a:spLocks noChangeShapeType="1"/>
            </p:cNvSpPr>
            <p:nvPr/>
          </p:nvSpPr>
          <p:spPr bwMode="auto">
            <a:xfrm>
              <a:off x="2319" y="2536"/>
              <a:ext cx="2544" cy="0"/>
            </a:xfrm>
            <a:prstGeom prst="line">
              <a:avLst/>
            </a:prstGeom>
            <a:noFill/>
            <a:ln w="28575">
              <a:solidFill>
                <a:srgbClr val="0000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30" name="Text Box 36"/>
            <p:cNvSpPr txBox="1">
              <a:spLocks noChangeArrowheads="1"/>
            </p:cNvSpPr>
            <p:nvPr/>
          </p:nvSpPr>
          <p:spPr bwMode="auto">
            <a:xfrm>
              <a:off x="4704" y="2310"/>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i="1">
                  <a:latin typeface="Tahoma" pitchFamily="34" charset="0"/>
                </a:rPr>
                <a:t>SRAS</a:t>
              </a:r>
              <a:endParaRPr lang="en-US"/>
            </a:p>
          </p:txBody>
        </p:sp>
      </p:grpSp>
      <p:grpSp>
        <p:nvGrpSpPr>
          <p:cNvPr id="247852" name="Group 44"/>
          <p:cNvGrpSpPr>
            <a:grpSpLocks/>
          </p:cNvGrpSpPr>
          <p:nvPr/>
        </p:nvGrpSpPr>
        <p:grpSpPr bwMode="auto">
          <a:xfrm>
            <a:off x="3308350" y="3171825"/>
            <a:ext cx="2540000" cy="442913"/>
            <a:chOff x="2084" y="1998"/>
            <a:chExt cx="1600" cy="279"/>
          </a:xfrm>
        </p:grpSpPr>
        <p:sp>
          <p:nvSpPr>
            <p:cNvPr id="25626" name="Text Box 23"/>
            <p:cNvSpPr txBox="1">
              <a:spLocks noChangeArrowheads="1"/>
            </p:cNvSpPr>
            <p:nvPr/>
          </p:nvSpPr>
          <p:spPr bwMode="auto">
            <a:xfrm>
              <a:off x="2084" y="1998"/>
              <a:ext cx="24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9144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b="1" i="1">
                  <a:latin typeface="Tahoma" pitchFamily="34" charset="0"/>
                </a:rPr>
                <a:t>P</a:t>
              </a:r>
              <a:r>
                <a:rPr lang="en-US" sz="2300" baseline="-25000">
                  <a:latin typeface="Tahoma" pitchFamily="34" charset="0"/>
                </a:rPr>
                <a:t>2</a:t>
              </a:r>
            </a:p>
          </p:txBody>
        </p:sp>
        <p:sp>
          <p:nvSpPr>
            <p:cNvPr id="25627" name="Line 39"/>
            <p:cNvSpPr>
              <a:spLocks noChangeShapeType="1"/>
            </p:cNvSpPr>
            <p:nvPr/>
          </p:nvSpPr>
          <p:spPr bwMode="auto">
            <a:xfrm>
              <a:off x="2319" y="2132"/>
              <a:ext cx="1365" cy="0"/>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47854" name="Group 46"/>
          <p:cNvGrpSpPr>
            <a:grpSpLocks/>
          </p:cNvGrpSpPr>
          <p:nvPr/>
        </p:nvGrpSpPr>
        <p:grpSpPr bwMode="auto">
          <a:xfrm>
            <a:off x="6748463" y="4017963"/>
            <a:ext cx="381000" cy="1849437"/>
            <a:chOff x="4251" y="2531"/>
            <a:chExt cx="240" cy="1165"/>
          </a:xfrm>
        </p:grpSpPr>
        <p:sp>
          <p:nvSpPr>
            <p:cNvPr id="25624" name="Text Box 41"/>
            <p:cNvSpPr txBox="1">
              <a:spLocks noChangeArrowheads="1"/>
            </p:cNvSpPr>
            <p:nvPr/>
          </p:nvSpPr>
          <p:spPr bwMode="auto">
            <a:xfrm>
              <a:off x="4251" y="3417"/>
              <a:ext cx="24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9144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b="1" i="1">
                  <a:latin typeface="Tahoma" pitchFamily="34" charset="0"/>
                </a:rPr>
                <a:t>Y</a:t>
              </a:r>
              <a:r>
                <a:rPr lang="en-US" sz="2300" baseline="-25000">
                  <a:latin typeface="Tahoma" pitchFamily="34" charset="0"/>
                </a:rPr>
                <a:t>2</a:t>
              </a:r>
            </a:p>
          </p:txBody>
        </p:sp>
        <p:sp>
          <p:nvSpPr>
            <p:cNvPr id="25625" name="Line 43"/>
            <p:cNvSpPr>
              <a:spLocks noChangeShapeType="1"/>
            </p:cNvSpPr>
            <p:nvPr/>
          </p:nvSpPr>
          <p:spPr bwMode="auto">
            <a:xfrm flipH="1">
              <a:off x="4346" y="2531"/>
              <a:ext cx="0" cy="86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613" name="Rectangle 47"/>
          <p:cNvSpPr>
            <a:spLocks noGrp="1" noChangeArrowheads="1"/>
          </p:cNvSpPr>
          <p:nvPr>
            <p:ph type="body" idx="1"/>
          </p:nvPr>
        </p:nvSpPr>
        <p:spPr>
          <a:xfrm>
            <a:off x="457200" y="1745456"/>
            <a:ext cx="2438400" cy="914400"/>
          </a:xfrm>
          <a:solidFill>
            <a:schemeClr val="bg1"/>
          </a:solidFill>
          <a:ln>
            <a:solidFill>
              <a:schemeClr val="tx1"/>
            </a:solidFill>
            <a:miter lim="800000"/>
            <a:headEnd/>
            <a:tailEnd/>
          </a:ln>
        </p:spPr>
        <p:txBody>
          <a:bodyPr>
            <a:normAutofit/>
          </a:bodyPr>
          <a:lstStyle/>
          <a:p>
            <a:pPr marL="577850" indent="-577850" eaLnBrk="1" hangingPunct="1">
              <a:buFont typeface="Wingdings" pitchFamily="2" charset="2"/>
              <a:buNone/>
            </a:pPr>
            <a:r>
              <a:rPr lang="en-US" sz="2400" dirty="0"/>
              <a:t>A = initial equilibrium</a:t>
            </a:r>
          </a:p>
        </p:txBody>
      </p:sp>
      <p:sp>
        <p:nvSpPr>
          <p:cNvPr id="25614" name="Text Box 48"/>
          <p:cNvSpPr txBox="1">
            <a:spLocks noChangeArrowheads="1"/>
          </p:cNvSpPr>
          <p:nvPr/>
        </p:nvSpPr>
        <p:spPr bwMode="auto">
          <a:xfrm>
            <a:off x="5591175" y="4030663"/>
            <a:ext cx="2286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a:latin typeface="Tahoma" pitchFamily="34" charset="0"/>
              </a:rPr>
              <a:t>A</a:t>
            </a:r>
            <a:endParaRPr lang="en-US" sz="2300"/>
          </a:p>
        </p:txBody>
      </p:sp>
      <p:sp>
        <p:nvSpPr>
          <p:cNvPr id="247857" name="Text Box 49"/>
          <p:cNvSpPr txBox="1">
            <a:spLocks noChangeArrowheads="1"/>
          </p:cNvSpPr>
          <p:nvPr/>
        </p:nvSpPr>
        <p:spPr bwMode="auto">
          <a:xfrm>
            <a:off x="6870700" y="3649663"/>
            <a:ext cx="2286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a:latin typeface="Tahoma" pitchFamily="34" charset="0"/>
              </a:rPr>
              <a:t>B</a:t>
            </a:r>
            <a:endParaRPr lang="en-US" sz="2300"/>
          </a:p>
        </p:txBody>
      </p:sp>
      <p:sp>
        <p:nvSpPr>
          <p:cNvPr id="247858" name="Text Box 50"/>
          <p:cNvSpPr txBox="1">
            <a:spLocks noChangeArrowheads="1"/>
          </p:cNvSpPr>
          <p:nvPr/>
        </p:nvSpPr>
        <p:spPr bwMode="auto">
          <a:xfrm>
            <a:off x="5956300" y="3089275"/>
            <a:ext cx="2286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a:latin typeface="Tahoma" pitchFamily="34" charset="0"/>
              </a:rPr>
              <a:t>C</a:t>
            </a:r>
            <a:endParaRPr lang="en-US" sz="2300"/>
          </a:p>
        </p:txBody>
      </p:sp>
      <p:sp>
        <p:nvSpPr>
          <p:cNvPr id="247859" name="Rectangle 51"/>
          <p:cNvSpPr>
            <a:spLocks noChangeArrowheads="1"/>
          </p:cNvSpPr>
          <p:nvPr/>
        </p:nvSpPr>
        <p:spPr bwMode="auto">
          <a:xfrm>
            <a:off x="381000" y="3036887"/>
            <a:ext cx="2514600" cy="14779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77850" indent="-577850">
              <a:spcBef>
                <a:spcPct val="40000"/>
              </a:spcBef>
              <a:buSzPct val="110000"/>
              <a:buFont typeface="Wingdings" pitchFamily="2" charset="2"/>
              <a:buNone/>
            </a:pPr>
            <a:r>
              <a:rPr lang="id-ID" sz="2400" dirty="0"/>
              <a:t>B = new short-run eq’m after Fed increases </a:t>
            </a:r>
            <a:r>
              <a:rPr lang="id-ID" sz="2400" b="1" i="1" dirty="0"/>
              <a:t>M</a:t>
            </a:r>
          </a:p>
        </p:txBody>
      </p:sp>
      <p:sp>
        <p:nvSpPr>
          <p:cNvPr id="247860" name="Rectangle 52"/>
          <p:cNvSpPr>
            <a:spLocks noChangeArrowheads="1"/>
          </p:cNvSpPr>
          <p:nvPr/>
        </p:nvSpPr>
        <p:spPr bwMode="auto">
          <a:xfrm>
            <a:off x="495300" y="5188744"/>
            <a:ext cx="2286000" cy="9144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77850" indent="-577850">
              <a:spcBef>
                <a:spcPct val="40000"/>
              </a:spcBef>
              <a:buSzPct val="110000"/>
              <a:buFont typeface="Wingdings" pitchFamily="2" charset="2"/>
              <a:buNone/>
            </a:pPr>
            <a:r>
              <a:rPr lang="en-US" sz="2400" dirty="0"/>
              <a:t>C = long-run equilibrium</a:t>
            </a:r>
          </a:p>
        </p:txBody>
      </p:sp>
      <p:sp>
        <p:nvSpPr>
          <p:cNvPr id="247861" name="Line 53"/>
          <p:cNvSpPr>
            <a:spLocks noChangeShapeType="1"/>
          </p:cNvSpPr>
          <p:nvPr/>
        </p:nvSpPr>
        <p:spPr bwMode="auto">
          <a:xfrm flipH="1" flipV="1">
            <a:off x="6604000" y="3886200"/>
            <a:ext cx="61913" cy="31750"/>
          </a:xfrm>
          <a:prstGeom prst="line">
            <a:avLst/>
          </a:prstGeom>
          <a:noFill/>
          <a:ln w="28575">
            <a:solidFill>
              <a:schemeClr val="tx1"/>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862" name="Line 54"/>
          <p:cNvSpPr>
            <a:spLocks noChangeShapeType="1"/>
          </p:cNvSpPr>
          <p:nvPr/>
        </p:nvSpPr>
        <p:spPr bwMode="auto">
          <a:xfrm flipH="1" flipV="1">
            <a:off x="6445250" y="3798888"/>
            <a:ext cx="52388" cy="31750"/>
          </a:xfrm>
          <a:prstGeom prst="line">
            <a:avLst/>
          </a:prstGeom>
          <a:noFill/>
          <a:ln w="28575">
            <a:solidFill>
              <a:schemeClr val="tx1"/>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863" name="Line 55"/>
          <p:cNvSpPr>
            <a:spLocks noChangeShapeType="1"/>
          </p:cNvSpPr>
          <p:nvPr/>
        </p:nvSpPr>
        <p:spPr bwMode="auto">
          <a:xfrm flipH="1" flipV="1">
            <a:off x="6283325" y="3697288"/>
            <a:ext cx="57150" cy="38100"/>
          </a:xfrm>
          <a:prstGeom prst="line">
            <a:avLst/>
          </a:prstGeom>
          <a:noFill/>
          <a:ln w="28575">
            <a:solidFill>
              <a:schemeClr val="tx1"/>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864" name="Line 56"/>
          <p:cNvSpPr>
            <a:spLocks noChangeShapeType="1"/>
          </p:cNvSpPr>
          <p:nvPr/>
        </p:nvSpPr>
        <p:spPr bwMode="auto">
          <a:xfrm flipH="1" flipV="1">
            <a:off x="6134100" y="3597275"/>
            <a:ext cx="53975" cy="39688"/>
          </a:xfrm>
          <a:prstGeom prst="line">
            <a:avLst/>
          </a:prstGeom>
          <a:noFill/>
          <a:ln w="28575">
            <a:solidFill>
              <a:schemeClr val="tx1"/>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7865" name="Line 57"/>
          <p:cNvSpPr>
            <a:spLocks noChangeShapeType="1"/>
          </p:cNvSpPr>
          <p:nvPr/>
        </p:nvSpPr>
        <p:spPr bwMode="auto">
          <a:xfrm flipH="1" flipV="1">
            <a:off x="5984875" y="3481388"/>
            <a:ext cx="47625" cy="41275"/>
          </a:xfrm>
          <a:prstGeom prst="line">
            <a:avLst/>
          </a:prstGeom>
          <a:noFill/>
          <a:ln w="28575">
            <a:solidFill>
              <a:schemeClr val="tx1"/>
            </a:solidFill>
            <a:round/>
            <a:headEnd/>
            <a:tailEnd type="arrow"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0"/>
            <a:ext cx="4267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350073" y="424116"/>
            <a:ext cx="692818" cy="461665"/>
          </a:xfrm>
          <a:prstGeom prst="rect">
            <a:avLst/>
          </a:prstGeom>
        </p:spPr>
        <p:txBody>
          <a:bodyPr wrap="none">
            <a:spAutoFit/>
          </a:bodyPr>
          <a:lstStyle/>
          <a:p>
            <a:r>
              <a:rPr lang="en-US" b="1" dirty="0">
                <a:solidFill>
                  <a:srgbClr val="FF0000"/>
                </a:solidFill>
                <a:sym typeface="Wingdings" pitchFamily="2" charset="2"/>
              </a:rPr>
              <a:t> </a:t>
            </a:r>
            <a:r>
              <a:rPr lang="id-ID" sz="2400" b="1" dirty="0">
                <a:solidFill>
                  <a:srgbClr val="FF0000"/>
                </a:solidFill>
              </a:rPr>
              <a:t>M</a:t>
            </a:r>
            <a:r>
              <a:rPr lang="id-ID" sz="2400" b="1" dirty="0">
                <a:solidFill>
                  <a:srgbClr val="FF0000"/>
                </a:solidFill>
                <a:sym typeface="Symbol"/>
              </a:rPr>
              <a:t></a:t>
            </a:r>
            <a:endParaRPr lang="en-US" sz="2400" b="1" dirty="0">
              <a:solidFill>
                <a:srgbClr val="FF0000"/>
              </a:solidFill>
            </a:endParaRPr>
          </a:p>
        </p:txBody>
      </p:sp>
      <p:sp>
        <p:nvSpPr>
          <p:cNvPr id="43" name="TextBox 42"/>
          <p:cNvSpPr txBox="1"/>
          <p:nvPr/>
        </p:nvSpPr>
        <p:spPr>
          <a:xfrm>
            <a:off x="6397914" y="131729"/>
            <a:ext cx="2559050" cy="1508105"/>
          </a:xfrm>
          <a:prstGeom prst="rect">
            <a:avLst/>
          </a:prstGeom>
          <a:solidFill>
            <a:srgbClr val="FCFEDE"/>
          </a:solidFill>
        </p:spPr>
        <p:txBody>
          <a:bodyPr wrap="square" rtlCol="0">
            <a:spAutoFit/>
          </a:bodyPr>
          <a:lstStyle/>
          <a:p>
            <a:r>
              <a:rPr lang="id-ID" sz="2300" dirty="0"/>
              <a:t>Pada titik </a:t>
            </a:r>
            <a:r>
              <a:rPr lang="id-ID" sz="2300" b="1" dirty="0">
                <a:solidFill>
                  <a:srgbClr val="FF0000"/>
                </a:solidFill>
              </a:rPr>
              <a:t>A</a:t>
            </a:r>
            <a:r>
              <a:rPr lang="id-ID" sz="2300" dirty="0"/>
              <a:t>: </a:t>
            </a:r>
            <a:r>
              <a:rPr lang="en-US" sz="2300" dirty="0"/>
              <a:t>……………</a:t>
            </a:r>
            <a:r>
              <a:rPr lang="id-ID" sz="2300" dirty="0">
                <a:sym typeface="Wingdings" pitchFamily="2" charset="2"/>
              </a:rPr>
              <a:t> titik </a:t>
            </a:r>
            <a:r>
              <a:rPr lang="id-ID" sz="2300" b="1" dirty="0">
                <a:solidFill>
                  <a:srgbClr val="FF0000"/>
                </a:solidFill>
                <a:sym typeface="Wingdings" pitchFamily="2" charset="2"/>
              </a:rPr>
              <a:t>B</a:t>
            </a:r>
            <a:r>
              <a:rPr lang="id-ID" sz="2300" dirty="0">
                <a:sym typeface="Wingdings" pitchFamily="2" charset="2"/>
              </a:rPr>
              <a:t>: </a:t>
            </a:r>
            <a:r>
              <a:rPr lang="en-US" sz="2300" dirty="0">
                <a:sym typeface="Wingdings" pitchFamily="2" charset="2"/>
              </a:rPr>
              <a:t>……………… </a:t>
            </a:r>
            <a:r>
              <a:rPr lang="id-ID" sz="2300" dirty="0">
                <a:sym typeface="Wingdings" pitchFamily="2" charset="2"/>
              </a:rPr>
              <a:t> titik </a:t>
            </a:r>
            <a:r>
              <a:rPr lang="id-ID" sz="2300" b="1" dirty="0">
                <a:solidFill>
                  <a:srgbClr val="FF0000"/>
                </a:solidFill>
                <a:sym typeface="Wingdings" pitchFamily="2" charset="2"/>
              </a:rPr>
              <a:t>C</a:t>
            </a:r>
            <a:r>
              <a:rPr lang="en-US" sz="2300" dirty="0">
                <a:sym typeface="Wingdings" pitchFamily="2" charset="2"/>
              </a:rPr>
              <a:t>: </a:t>
            </a:r>
            <a:r>
              <a:rPr lang="id-ID" sz="2300" dirty="0">
                <a:sym typeface="Wingdings" pitchFamily="2" charset="2"/>
              </a:rPr>
              <a:t>P2 dan Ybar</a:t>
            </a:r>
            <a:endParaRPr lang="id-ID" sz="2300" b="1" dirty="0">
              <a:solidFill>
                <a:srgbClr val="FF0000"/>
              </a:solidFill>
            </a:endParaRPr>
          </a:p>
        </p:txBody>
      </p:sp>
      <p:sp>
        <p:nvSpPr>
          <p:cNvPr id="3" name="Right Arrow 2"/>
          <p:cNvSpPr/>
          <p:nvPr/>
        </p:nvSpPr>
        <p:spPr>
          <a:xfrm>
            <a:off x="6126162" y="429768"/>
            <a:ext cx="21431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9735255"/>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47820"/>
                                        </p:tgtEl>
                                        <p:attrNameLst>
                                          <p:attrName>style.visibility</p:attrName>
                                        </p:attrNameLst>
                                      </p:cBhvr>
                                      <p:to>
                                        <p:strVal val="visible"/>
                                      </p:to>
                                    </p:set>
                                    <p:animEffect transition="in" filter="strips(downRight)">
                                      <p:cBhvr>
                                        <p:cTn id="7" dur="500"/>
                                        <p:tgtEl>
                                          <p:spTgt spid="247820"/>
                                        </p:tgtEl>
                                      </p:cBhvr>
                                    </p:animEffect>
                                  </p:childTnLst>
                                </p:cTn>
                              </p:par>
                            </p:childTnLst>
                          </p:cTn>
                        </p:par>
                        <p:par>
                          <p:cTn id="8" fill="hold" nodeType="afterGroup">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247823"/>
                                        </p:tgtEl>
                                        <p:attrNameLst>
                                          <p:attrName>style.visibility</p:attrName>
                                        </p:attrNameLst>
                                      </p:cBhvr>
                                      <p:to>
                                        <p:strVal val="visible"/>
                                      </p:to>
                                    </p:set>
                                    <p:anim calcmode="lin" valueType="num">
                                      <p:cBhvr>
                                        <p:cTn id="11" dur="500" fill="hold"/>
                                        <p:tgtEl>
                                          <p:spTgt spid="247823"/>
                                        </p:tgtEl>
                                        <p:attrNameLst>
                                          <p:attrName>ppt_x</p:attrName>
                                        </p:attrNameLst>
                                      </p:cBhvr>
                                      <p:tavLst>
                                        <p:tav tm="0">
                                          <p:val>
                                            <p:strVal val="#ppt_x-#ppt_w/2"/>
                                          </p:val>
                                        </p:tav>
                                        <p:tav tm="100000">
                                          <p:val>
                                            <p:strVal val="#ppt_x"/>
                                          </p:val>
                                        </p:tav>
                                      </p:tavLst>
                                    </p:anim>
                                    <p:anim calcmode="lin" valueType="num">
                                      <p:cBhvr>
                                        <p:cTn id="12" dur="500" fill="hold"/>
                                        <p:tgtEl>
                                          <p:spTgt spid="247823"/>
                                        </p:tgtEl>
                                        <p:attrNameLst>
                                          <p:attrName>ppt_y</p:attrName>
                                        </p:attrNameLst>
                                      </p:cBhvr>
                                      <p:tavLst>
                                        <p:tav tm="0">
                                          <p:val>
                                            <p:strVal val="#ppt_y"/>
                                          </p:val>
                                        </p:tav>
                                        <p:tav tm="100000">
                                          <p:val>
                                            <p:strVal val="#ppt_y"/>
                                          </p:val>
                                        </p:tav>
                                      </p:tavLst>
                                    </p:anim>
                                    <p:anim calcmode="lin" valueType="num">
                                      <p:cBhvr>
                                        <p:cTn id="13" dur="500" fill="hold"/>
                                        <p:tgtEl>
                                          <p:spTgt spid="247823"/>
                                        </p:tgtEl>
                                        <p:attrNameLst>
                                          <p:attrName>ppt_w</p:attrName>
                                        </p:attrNameLst>
                                      </p:cBhvr>
                                      <p:tavLst>
                                        <p:tav tm="0">
                                          <p:val>
                                            <p:fltVal val="0"/>
                                          </p:val>
                                        </p:tav>
                                        <p:tav tm="100000">
                                          <p:val>
                                            <p:strVal val="#ppt_w"/>
                                          </p:val>
                                        </p:tav>
                                      </p:tavLst>
                                    </p:anim>
                                    <p:anim calcmode="lin" valueType="num">
                                      <p:cBhvr>
                                        <p:cTn id="14" dur="500" fill="hold"/>
                                        <p:tgtEl>
                                          <p:spTgt spid="247823"/>
                                        </p:tgtEl>
                                        <p:attrNameLst>
                                          <p:attrName>ppt_h</p:attrName>
                                        </p:attrNameLst>
                                      </p:cBhvr>
                                      <p:tavLst>
                                        <p:tav tm="0">
                                          <p:val>
                                            <p:strVal val="#ppt_h"/>
                                          </p:val>
                                        </p:tav>
                                        <p:tav tm="100000">
                                          <p:val>
                                            <p:strVal val="#ppt_h"/>
                                          </p:val>
                                        </p:tav>
                                      </p:tavLst>
                                    </p:anim>
                                  </p:childTnLst>
                                </p:cTn>
                              </p:par>
                            </p:childTnLst>
                          </p:cTn>
                        </p:par>
                        <p:par>
                          <p:cTn id="15" fill="hold" nodeType="afterGroup">
                            <p:stCondLst>
                              <p:cond delay="1000"/>
                            </p:stCondLst>
                            <p:childTnLst>
                              <p:par>
                                <p:cTn id="16" presetID="22" presetClass="entr" presetSubtype="1" fill="hold" nodeType="afterEffect">
                                  <p:stCondLst>
                                    <p:cond delay="0"/>
                                  </p:stCondLst>
                                  <p:childTnLst>
                                    <p:set>
                                      <p:cBhvr>
                                        <p:cTn id="17" dur="1" fill="hold">
                                          <p:stCondLst>
                                            <p:cond delay="0"/>
                                          </p:stCondLst>
                                        </p:cTn>
                                        <p:tgtEl>
                                          <p:spTgt spid="247854"/>
                                        </p:tgtEl>
                                        <p:attrNameLst>
                                          <p:attrName>style.visibility</p:attrName>
                                        </p:attrNameLst>
                                      </p:cBhvr>
                                      <p:to>
                                        <p:strVal val="visible"/>
                                      </p:to>
                                    </p:set>
                                    <p:animEffect transition="in" filter="wipe(up)">
                                      <p:cBhvr>
                                        <p:cTn id="18" dur="500"/>
                                        <p:tgtEl>
                                          <p:spTgt spid="247854"/>
                                        </p:tgtEl>
                                      </p:cBhvr>
                                    </p:animEffect>
                                  </p:childTnLst>
                                </p:cTn>
                              </p:par>
                            </p:childTnLst>
                          </p:cTn>
                        </p:par>
                        <p:par>
                          <p:cTn id="19" fill="hold" nodeType="afterGroup">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247857"/>
                                        </p:tgtEl>
                                        <p:attrNameLst>
                                          <p:attrName>style.visibility</p:attrName>
                                        </p:attrNameLst>
                                      </p:cBhvr>
                                      <p:to>
                                        <p:strVal val="visible"/>
                                      </p:to>
                                    </p:set>
                                    <p:animEffect transition="in" filter="strips(downLeft)">
                                      <p:cBhvr>
                                        <p:cTn id="22" dur="500"/>
                                        <p:tgtEl>
                                          <p:spTgt spid="247857"/>
                                        </p:tgtEl>
                                      </p:cBhvr>
                                    </p:animEffect>
                                  </p:childTnLst>
                                </p:cTn>
                              </p:par>
                            </p:childTnLst>
                          </p:cTn>
                        </p:par>
                        <p:par>
                          <p:cTn id="23" fill="hold" nodeType="afterGroup">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247859"/>
                                        </p:tgtEl>
                                        <p:attrNameLst>
                                          <p:attrName>style.visibility</p:attrName>
                                        </p:attrNameLst>
                                      </p:cBhvr>
                                      <p:to>
                                        <p:strVal val="visible"/>
                                      </p:to>
                                    </p:set>
                                    <p:animEffect transition="in" filter="dissolve">
                                      <p:cBhvr>
                                        <p:cTn id="26" dur="500"/>
                                        <p:tgtEl>
                                          <p:spTgt spid="24785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ntr" presetSubtype="9" fill="hold" grpId="0" nodeType="clickEffect">
                                  <p:stCondLst>
                                    <p:cond delay="0"/>
                                  </p:stCondLst>
                                  <p:childTnLst>
                                    <p:set>
                                      <p:cBhvr>
                                        <p:cTn id="30" dur="1" fill="hold">
                                          <p:stCondLst>
                                            <p:cond delay="0"/>
                                          </p:stCondLst>
                                        </p:cTn>
                                        <p:tgtEl>
                                          <p:spTgt spid="247861"/>
                                        </p:tgtEl>
                                        <p:attrNameLst>
                                          <p:attrName>style.visibility</p:attrName>
                                        </p:attrNameLst>
                                      </p:cBhvr>
                                      <p:to>
                                        <p:strVal val="visible"/>
                                      </p:to>
                                    </p:set>
                                    <p:animEffect transition="in" filter="strips(upLeft)">
                                      <p:cBhvr>
                                        <p:cTn id="31" dur="500"/>
                                        <p:tgtEl>
                                          <p:spTgt spid="247861"/>
                                        </p:tgtEl>
                                      </p:cBhvr>
                                    </p:animEffect>
                                  </p:childTnLst>
                                </p:cTn>
                              </p:par>
                            </p:childTnLst>
                          </p:cTn>
                        </p:par>
                        <p:par>
                          <p:cTn id="32" fill="hold" nodeType="afterGroup">
                            <p:stCondLst>
                              <p:cond delay="500"/>
                            </p:stCondLst>
                            <p:childTnLst>
                              <p:par>
                                <p:cTn id="33" presetID="18" presetClass="entr" presetSubtype="9" fill="hold" grpId="0" nodeType="afterEffect">
                                  <p:stCondLst>
                                    <p:cond delay="0"/>
                                  </p:stCondLst>
                                  <p:childTnLst>
                                    <p:set>
                                      <p:cBhvr>
                                        <p:cTn id="34" dur="1" fill="hold">
                                          <p:stCondLst>
                                            <p:cond delay="0"/>
                                          </p:stCondLst>
                                        </p:cTn>
                                        <p:tgtEl>
                                          <p:spTgt spid="247862"/>
                                        </p:tgtEl>
                                        <p:attrNameLst>
                                          <p:attrName>style.visibility</p:attrName>
                                        </p:attrNameLst>
                                      </p:cBhvr>
                                      <p:to>
                                        <p:strVal val="visible"/>
                                      </p:to>
                                    </p:set>
                                    <p:animEffect transition="in" filter="strips(upLeft)">
                                      <p:cBhvr>
                                        <p:cTn id="35" dur="500"/>
                                        <p:tgtEl>
                                          <p:spTgt spid="247862"/>
                                        </p:tgtEl>
                                      </p:cBhvr>
                                    </p:animEffect>
                                  </p:childTnLst>
                                </p:cTn>
                              </p:par>
                            </p:childTnLst>
                          </p:cTn>
                        </p:par>
                        <p:par>
                          <p:cTn id="36" fill="hold" nodeType="afterGroup">
                            <p:stCondLst>
                              <p:cond delay="1000"/>
                            </p:stCondLst>
                            <p:childTnLst>
                              <p:par>
                                <p:cTn id="37" presetID="18" presetClass="entr" presetSubtype="9" fill="hold" grpId="0" nodeType="afterEffect">
                                  <p:stCondLst>
                                    <p:cond delay="0"/>
                                  </p:stCondLst>
                                  <p:childTnLst>
                                    <p:set>
                                      <p:cBhvr>
                                        <p:cTn id="38" dur="1" fill="hold">
                                          <p:stCondLst>
                                            <p:cond delay="0"/>
                                          </p:stCondLst>
                                        </p:cTn>
                                        <p:tgtEl>
                                          <p:spTgt spid="247863"/>
                                        </p:tgtEl>
                                        <p:attrNameLst>
                                          <p:attrName>style.visibility</p:attrName>
                                        </p:attrNameLst>
                                      </p:cBhvr>
                                      <p:to>
                                        <p:strVal val="visible"/>
                                      </p:to>
                                    </p:set>
                                    <p:animEffect transition="in" filter="strips(upLeft)">
                                      <p:cBhvr>
                                        <p:cTn id="39" dur="500"/>
                                        <p:tgtEl>
                                          <p:spTgt spid="247863"/>
                                        </p:tgtEl>
                                      </p:cBhvr>
                                    </p:animEffect>
                                  </p:childTnLst>
                                </p:cTn>
                              </p:par>
                            </p:childTnLst>
                          </p:cTn>
                        </p:par>
                        <p:par>
                          <p:cTn id="40" fill="hold" nodeType="afterGroup">
                            <p:stCondLst>
                              <p:cond delay="1500"/>
                            </p:stCondLst>
                            <p:childTnLst>
                              <p:par>
                                <p:cTn id="41" presetID="18" presetClass="entr" presetSubtype="9" fill="hold" grpId="0" nodeType="afterEffect">
                                  <p:stCondLst>
                                    <p:cond delay="0"/>
                                  </p:stCondLst>
                                  <p:childTnLst>
                                    <p:set>
                                      <p:cBhvr>
                                        <p:cTn id="42" dur="1" fill="hold">
                                          <p:stCondLst>
                                            <p:cond delay="0"/>
                                          </p:stCondLst>
                                        </p:cTn>
                                        <p:tgtEl>
                                          <p:spTgt spid="247864"/>
                                        </p:tgtEl>
                                        <p:attrNameLst>
                                          <p:attrName>style.visibility</p:attrName>
                                        </p:attrNameLst>
                                      </p:cBhvr>
                                      <p:to>
                                        <p:strVal val="visible"/>
                                      </p:to>
                                    </p:set>
                                    <p:animEffect transition="in" filter="strips(upLeft)">
                                      <p:cBhvr>
                                        <p:cTn id="43" dur="500"/>
                                        <p:tgtEl>
                                          <p:spTgt spid="247864"/>
                                        </p:tgtEl>
                                      </p:cBhvr>
                                    </p:animEffect>
                                  </p:childTnLst>
                                </p:cTn>
                              </p:par>
                            </p:childTnLst>
                          </p:cTn>
                        </p:par>
                        <p:par>
                          <p:cTn id="44" fill="hold" nodeType="afterGroup">
                            <p:stCondLst>
                              <p:cond delay="2000"/>
                            </p:stCondLst>
                            <p:childTnLst>
                              <p:par>
                                <p:cTn id="45" presetID="18" presetClass="entr" presetSubtype="9" fill="hold" grpId="0" nodeType="afterEffect">
                                  <p:stCondLst>
                                    <p:cond delay="0"/>
                                  </p:stCondLst>
                                  <p:childTnLst>
                                    <p:set>
                                      <p:cBhvr>
                                        <p:cTn id="46" dur="1" fill="hold">
                                          <p:stCondLst>
                                            <p:cond delay="0"/>
                                          </p:stCondLst>
                                        </p:cTn>
                                        <p:tgtEl>
                                          <p:spTgt spid="247865"/>
                                        </p:tgtEl>
                                        <p:attrNameLst>
                                          <p:attrName>style.visibility</p:attrName>
                                        </p:attrNameLst>
                                      </p:cBhvr>
                                      <p:to>
                                        <p:strVal val="visible"/>
                                      </p:to>
                                    </p:set>
                                    <p:animEffect transition="in" filter="strips(upLeft)">
                                      <p:cBhvr>
                                        <p:cTn id="47" dur="500"/>
                                        <p:tgtEl>
                                          <p:spTgt spid="247865"/>
                                        </p:tgtEl>
                                      </p:cBhvr>
                                    </p:animEffect>
                                  </p:childTnLst>
                                </p:cTn>
                              </p:par>
                            </p:childTnLst>
                          </p:cTn>
                        </p:par>
                        <p:par>
                          <p:cTn id="48" fill="hold" nodeType="afterGroup">
                            <p:stCondLst>
                              <p:cond delay="2500"/>
                            </p:stCondLst>
                            <p:childTnLst>
                              <p:par>
                                <p:cTn id="49" presetID="18" presetClass="entr" presetSubtype="12" fill="hold" grpId="0" nodeType="afterEffect">
                                  <p:stCondLst>
                                    <p:cond delay="0"/>
                                  </p:stCondLst>
                                  <p:childTnLst>
                                    <p:set>
                                      <p:cBhvr>
                                        <p:cTn id="50" dur="1" fill="hold">
                                          <p:stCondLst>
                                            <p:cond delay="0"/>
                                          </p:stCondLst>
                                        </p:cTn>
                                        <p:tgtEl>
                                          <p:spTgt spid="247858"/>
                                        </p:tgtEl>
                                        <p:attrNameLst>
                                          <p:attrName>style.visibility</p:attrName>
                                        </p:attrNameLst>
                                      </p:cBhvr>
                                      <p:to>
                                        <p:strVal val="visible"/>
                                      </p:to>
                                    </p:set>
                                    <p:animEffect transition="in" filter="strips(downLeft)">
                                      <p:cBhvr>
                                        <p:cTn id="51" dur="500"/>
                                        <p:tgtEl>
                                          <p:spTgt spid="247858"/>
                                        </p:tgtEl>
                                      </p:cBhvr>
                                    </p:animEffect>
                                  </p:childTnLst>
                                </p:cTn>
                              </p:par>
                            </p:childTnLst>
                          </p:cTn>
                        </p:par>
                        <p:par>
                          <p:cTn id="52" fill="hold" nodeType="afterGroup">
                            <p:stCondLst>
                              <p:cond delay="3000"/>
                            </p:stCondLst>
                            <p:childTnLst>
                              <p:par>
                                <p:cTn id="53" presetID="22" presetClass="entr" presetSubtype="2" fill="hold" nodeType="afterEffect">
                                  <p:stCondLst>
                                    <p:cond delay="0"/>
                                  </p:stCondLst>
                                  <p:childTnLst>
                                    <p:set>
                                      <p:cBhvr>
                                        <p:cTn id="54" dur="1" fill="hold">
                                          <p:stCondLst>
                                            <p:cond delay="0"/>
                                          </p:stCondLst>
                                        </p:cTn>
                                        <p:tgtEl>
                                          <p:spTgt spid="247852"/>
                                        </p:tgtEl>
                                        <p:attrNameLst>
                                          <p:attrName>style.visibility</p:attrName>
                                        </p:attrNameLst>
                                      </p:cBhvr>
                                      <p:to>
                                        <p:strVal val="visible"/>
                                      </p:to>
                                    </p:set>
                                    <p:animEffect transition="in" filter="wipe(right)">
                                      <p:cBhvr>
                                        <p:cTn id="55" dur="500"/>
                                        <p:tgtEl>
                                          <p:spTgt spid="247852"/>
                                        </p:tgtEl>
                                      </p:cBhvr>
                                    </p:animEffect>
                                  </p:childTnLst>
                                </p:cTn>
                              </p:par>
                            </p:childTnLst>
                          </p:cTn>
                        </p:par>
                        <p:par>
                          <p:cTn id="56" fill="hold" nodeType="afterGroup">
                            <p:stCondLst>
                              <p:cond delay="3500"/>
                            </p:stCondLst>
                            <p:childTnLst>
                              <p:par>
                                <p:cTn id="57" presetID="9" presetClass="entr" presetSubtype="0" fill="hold" grpId="0" nodeType="afterEffect">
                                  <p:stCondLst>
                                    <p:cond delay="0"/>
                                  </p:stCondLst>
                                  <p:childTnLst>
                                    <p:set>
                                      <p:cBhvr>
                                        <p:cTn id="58" dur="1" fill="hold">
                                          <p:stCondLst>
                                            <p:cond delay="0"/>
                                          </p:stCondLst>
                                        </p:cTn>
                                        <p:tgtEl>
                                          <p:spTgt spid="247860"/>
                                        </p:tgtEl>
                                        <p:attrNameLst>
                                          <p:attrName>style.visibility</p:attrName>
                                        </p:attrNameLst>
                                      </p:cBhvr>
                                      <p:to>
                                        <p:strVal val="visible"/>
                                      </p:to>
                                    </p:set>
                                    <p:animEffect transition="in" filter="dissolve">
                                      <p:cBhvr>
                                        <p:cTn id="59" dur="500"/>
                                        <p:tgtEl>
                                          <p:spTgt spid="247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23" grpId="0" animBg="1"/>
      <p:bldP spid="247857" grpId="0" autoUpdateAnimBg="0"/>
      <p:bldP spid="247858" grpId="0" autoUpdateAnimBg="0"/>
      <p:bldP spid="247859" grpId="0" animBg="1" autoUpdateAnimBg="0"/>
      <p:bldP spid="247860" grpId="0" animBg="1" autoUpdateAnimBg="0"/>
      <p:bldP spid="247861" grpId="0" animBg="1"/>
      <p:bldP spid="247862" grpId="0" animBg="1"/>
      <p:bldP spid="247863" grpId="0" animBg="1"/>
      <p:bldP spid="247864" grpId="0" animBg="1"/>
      <p:bldP spid="24786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4751676"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346364" y="990600"/>
            <a:ext cx="8153400" cy="528550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Bef>
                <a:spcPts val="800"/>
              </a:spcBef>
              <a:buClr>
                <a:srgbClr val="FF9900"/>
              </a:buClr>
            </a:pPr>
            <a:r>
              <a:rPr lang="id-ID" b="1" dirty="0">
                <a:solidFill>
                  <a:srgbClr val="990033"/>
                </a:solidFill>
                <a:latin typeface="Times New Roman" pitchFamily="18" charset="0"/>
                <a:cs typeface="Times New Roman" pitchFamily="18" charset="0"/>
              </a:rPr>
              <a:t>shocks</a:t>
            </a:r>
            <a:r>
              <a:rPr lang="id-ID" sz="2800" dirty="0">
                <a:latin typeface="Times New Roman" pitchFamily="18" charset="0"/>
                <a:cs typeface="Times New Roman" pitchFamily="18" charset="0"/>
              </a:rPr>
              <a:t>:  exogenous changes in aggregate supply or demand. </a:t>
            </a:r>
            <a:r>
              <a:rPr lang="id-ID" sz="2800" dirty="0">
                <a:latin typeface="Times New Roman" pitchFamily="18" charset="0"/>
                <a:cs typeface="Times New Roman" pitchFamily="18" charset="0"/>
                <a:sym typeface="Wingdings" pitchFamily="2" charset="2"/>
              </a:rPr>
              <a:t> </a:t>
            </a:r>
            <a:r>
              <a:rPr lang="id-ID" sz="2800" dirty="0">
                <a:solidFill>
                  <a:srgbClr val="FF0000"/>
                </a:solidFill>
                <a:latin typeface="Times New Roman" pitchFamily="18" charset="0"/>
                <a:cs typeface="Times New Roman" pitchFamily="18" charset="0"/>
                <a:sym typeface="Wingdings" pitchFamily="2" charset="2"/>
              </a:rPr>
              <a:t>pergeseran AD dan atau AS</a:t>
            </a:r>
            <a:endParaRPr lang="id-ID" sz="2800" dirty="0">
              <a:solidFill>
                <a:srgbClr val="FF0000"/>
              </a:solidFill>
              <a:latin typeface="Times New Roman" pitchFamily="18" charset="0"/>
              <a:cs typeface="Times New Roman" pitchFamily="18" charset="0"/>
            </a:endParaRPr>
          </a:p>
          <a:p>
            <a:pPr>
              <a:lnSpc>
                <a:spcPct val="110000"/>
              </a:lnSpc>
              <a:spcBef>
                <a:spcPts val="800"/>
              </a:spcBef>
              <a:buClr>
                <a:srgbClr val="FF9900"/>
              </a:buClr>
            </a:pPr>
            <a:r>
              <a:rPr lang="id-ID" sz="2800" dirty="0">
                <a:latin typeface="Times New Roman" pitchFamily="18" charset="0"/>
                <a:cs typeface="Times New Roman" pitchFamily="18" charset="0"/>
              </a:rPr>
              <a:t>Shocks temporarily push the economy away from full-employment. </a:t>
            </a:r>
            <a:r>
              <a:rPr lang="id-ID" sz="2800" dirty="0">
                <a:latin typeface="Times New Roman" pitchFamily="18" charset="0"/>
                <a:cs typeface="Times New Roman" pitchFamily="18" charset="0"/>
                <a:sym typeface="Wingdings" pitchFamily="2" charset="2"/>
              </a:rPr>
              <a:t> </a:t>
            </a:r>
            <a:r>
              <a:rPr lang="id-ID" sz="2800" dirty="0">
                <a:solidFill>
                  <a:srgbClr val="FF0000"/>
                </a:solidFill>
                <a:latin typeface="Times New Roman" pitchFamily="18" charset="0"/>
                <a:cs typeface="Times New Roman" pitchFamily="18" charset="0"/>
                <a:sym typeface="Wingdings" pitchFamily="2" charset="2"/>
              </a:rPr>
              <a:t>Y menjauh dari Y FE</a:t>
            </a:r>
            <a:endParaRPr lang="id-ID" sz="2800" dirty="0">
              <a:solidFill>
                <a:srgbClr val="FF0000"/>
              </a:solidFill>
              <a:latin typeface="Times New Roman" pitchFamily="18" charset="0"/>
              <a:cs typeface="Times New Roman" pitchFamily="18" charset="0"/>
            </a:endParaRPr>
          </a:p>
          <a:p>
            <a:pPr>
              <a:lnSpc>
                <a:spcPct val="110000"/>
              </a:lnSpc>
              <a:spcBef>
                <a:spcPts val="800"/>
              </a:spcBef>
              <a:buClr>
                <a:srgbClr val="FF9900"/>
              </a:buClr>
            </a:pPr>
            <a:r>
              <a:rPr lang="id-ID" sz="2800" dirty="0">
                <a:latin typeface="Times New Roman" pitchFamily="18" charset="0"/>
                <a:cs typeface="Times New Roman" pitchFamily="18" charset="0"/>
              </a:rPr>
              <a:t>An example of a demand shock: exogenous decrease in velocity. </a:t>
            </a:r>
            <a:r>
              <a:rPr lang="id-ID" sz="2800" dirty="0">
                <a:latin typeface="Times New Roman" pitchFamily="18" charset="0"/>
                <a:cs typeface="Times New Roman" pitchFamily="18" charset="0"/>
                <a:sym typeface="Wingdings" pitchFamily="2" charset="2"/>
              </a:rPr>
              <a:t> </a:t>
            </a:r>
            <a:r>
              <a:rPr lang="id-ID" sz="2800" dirty="0">
                <a:solidFill>
                  <a:srgbClr val="FF0000"/>
                </a:solidFill>
                <a:latin typeface="Times New Roman" pitchFamily="18" charset="0"/>
                <a:cs typeface="Times New Roman" pitchFamily="18" charset="0"/>
              </a:rPr>
              <a:t>Contoh shock di AD:</a:t>
            </a:r>
            <a:r>
              <a:rPr lang="id-ID" sz="2800" dirty="0">
                <a:solidFill>
                  <a:srgbClr val="FF0000"/>
                </a:solidFill>
                <a:latin typeface="Times New Roman" pitchFamily="18" charset="0"/>
                <a:cs typeface="Times New Roman" pitchFamily="18" charset="0"/>
                <a:sym typeface="Wingdings" pitchFamily="2" charset="2"/>
              </a:rPr>
              <a:t> V ↓</a:t>
            </a:r>
            <a:endParaRPr lang="id-ID" sz="2800" dirty="0">
              <a:solidFill>
                <a:srgbClr val="FF0000"/>
              </a:solidFill>
              <a:latin typeface="Times New Roman" pitchFamily="18" charset="0"/>
              <a:cs typeface="Times New Roman" pitchFamily="18" charset="0"/>
            </a:endParaRPr>
          </a:p>
          <a:p>
            <a:pPr>
              <a:lnSpc>
                <a:spcPct val="110000"/>
              </a:lnSpc>
              <a:spcBef>
                <a:spcPts val="800"/>
              </a:spcBef>
              <a:buClr>
                <a:srgbClr val="FF9900"/>
              </a:buClr>
            </a:pPr>
            <a:r>
              <a:rPr lang="id-ID" sz="2800" dirty="0">
                <a:latin typeface="Times New Roman" pitchFamily="18" charset="0"/>
                <a:cs typeface="Times New Roman" pitchFamily="18" charset="0"/>
              </a:rPr>
              <a:t>If the money supply is held constant, then a decrease in </a:t>
            </a:r>
            <a:r>
              <a:rPr lang="id-ID" sz="2800" b="1" i="1" dirty="0">
                <a:latin typeface="Times New Roman" pitchFamily="18" charset="0"/>
                <a:cs typeface="Times New Roman" pitchFamily="18" charset="0"/>
              </a:rPr>
              <a:t>V</a:t>
            </a:r>
            <a:r>
              <a:rPr lang="id-ID" sz="2800" dirty="0">
                <a:latin typeface="Times New Roman" pitchFamily="18" charset="0"/>
                <a:cs typeface="Times New Roman" pitchFamily="18" charset="0"/>
              </a:rPr>
              <a:t>  means people will be using their money in fewer transactions, causing a decrease in demand for goods and services. </a:t>
            </a:r>
            <a:r>
              <a:rPr lang="id-ID" sz="2800" dirty="0">
                <a:latin typeface="Times New Roman" pitchFamily="18" charset="0"/>
                <a:cs typeface="Times New Roman" pitchFamily="18" charset="0"/>
                <a:sym typeface="Wingdings" pitchFamily="2" charset="2"/>
              </a:rPr>
              <a:t> </a:t>
            </a:r>
            <a:r>
              <a:rPr lang="id-ID" sz="2800" dirty="0">
                <a:solidFill>
                  <a:srgbClr val="FF0000"/>
                </a:solidFill>
                <a:latin typeface="Times New Roman" pitchFamily="18" charset="0"/>
                <a:cs typeface="Times New Roman" pitchFamily="18" charset="0"/>
                <a:sym typeface="Wingdings" pitchFamily="2" charset="2"/>
              </a:rPr>
              <a:t>M tetap, V ↓ (transaksi ↓)  </a:t>
            </a:r>
            <a:r>
              <a:rPr lang="en-US" sz="2800" dirty="0">
                <a:solidFill>
                  <a:srgbClr val="FF0000"/>
                </a:solidFill>
                <a:latin typeface="Times New Roman" pitchFamily="18" charset="0"/>
                <a:cs typeface="Times New Roman" pitchFamily="18" charset="0"/>
                <a:sym typeface="Wingdings" pitchFamily="2" charset="2"/>
              </a:rPr>
              <a:t>A</a:t>
            </a:r>
            <a:r>
              <a:rPr lang="id-ID" sz="2800" dirty="0">
                <a:solidFill>
                  <a:srgbClr val="FF0000"/>
                </a:solidFill>
                <a:latin typeface="Times New Roman" pitchFamily="18" charset="0"/>
                <a:cs typeface="Times New Roman" pitchFamily="18" charset="0"/>
                <a:sym typeface="Wingdings" pitchFamily="2" charset="2"/>
              </a:rPr>
              <a:t>D barang dan jasa ↓</a:t>
            </a:r>
            <a:endParaRPr lang="id-ID"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99954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4751676"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381000" y="907472"/>
            <a:ext cx="8153400" cy="53623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9900"/>
              </a:buClr>
            </a:pPr>
            <a:endParaRPr lang="en-US" sz="2800" dirty="0"/>
          </a:p>
        </p:txBody>
      </p:sp>
      <p:sp>
        <p:nvSpPr>
          <p:cNvPr id="2" name="Rectangle 1"/>
          <p:cNvSpPr/>
          <p:nvPr/>
        </p:nvSpPr>
        <p:spPr>
          <a:xfrm>
            <a:off x="381000" y="990600"/>
            <a:ext cx="8153400" cy="5447645"/>
          </a:xfrm>
          <a:prstGeom prst="rect">
            <a:avLst/>
          </a:prstGeom>
        </p:spPr>
        <p:txBody>
          <a:bodyPr wrap="square">
            <a:spAutoFit/>
          </a:bodyPr>
          <a:lstStyle/>
          <a:p>
            <a:pPr marL="342900" indent="-342900">
              <a:spcBef>
                <a:spcPts val="800"/>
              </a:spcBef>
              <a:buFont typeface="Arial" pitchFamily="34" charset="0"/>
              <a:buChar char="•"/>
            </a:pPr>
            <a:r>
              <a:rPr lang="en-US" sz="2400" dirty="0"/>
              <a:t>One goal of the model of aggregate supply and aggregate demand is to show </a:t>
            </a:r>
            <a:r>
              <a:rPr lang="en-US" sz="2800" dirty="0">
                <a:solidFill>
                  <a:srgbClr val="FF0000"/>
                </a:solidFill>
              </a:rPr>
              <a:t>how shocks cause economic ﬂuctuations</a:t>
            </a:r>
            <a:r>
              <a:rPr lang="en-US" sz="2400" dirty="0"/>
              <a:t>.</a:t>
            </a:r>
          </a:p>
          <a:p>
            <a:pPr marL="342900" indent="-342900">
              <a:spcBef>
                <a:spcPts val="800"/>
              </a:spcBef>
              <a:buFont typeface="Arial" pitchFamily="34" charset="0"/>
              <a:buChar char="•"/>
            </a:pPr>
            <a:r>
              <a:rPr lang="en-US" sz="2400" dirty="0"/>
              <a:t>Another goal of the model is to evaluate </a:t>
            </a:r>
            <a:r>
              <a:rPr lang="en-US" sz="2800" dirty="0">
                <a:solidFill>
                  <a:srgbClr val="FF0000"/>
                </a:solidFill>
              </a:rPr>
              <a:t>how macroeconomic policy can respond to these shocks</a:t>
            </a:r>
            <a:r>
              <a:rPr lang="en-US" sz="2400" dirty="0"/>
              <a:t>. </a:t>
            </a:r>
          </a:p>
          <a:p>
            <a:pPr marL="342900" indent="-342900">
              <a:spcBef>
                <a:spcPts val="800"/>
              </a:spcBef>
              <a:buFont typeface="Arial" pitchFamily="34" charset="0"/>
              <a:buChar char="•"/>
            </a:pPr>
            <a:r>
              <a:rPr lang="en-US" sz="2400" dirty="0"/>
              <a:t>Economists use the term </a:t>
            </a:r>
            <a:r>
              <a:rPr lang="en-US" sz="2800" b="1" dirty="0">
                <a:solidFill>
                  <a:srgbClr val="0070C0"/>
                </a:solidFill>
              </a:rPr>
              <a:t>stabilization policy to refer to  </a:t>
            </a:r>
            <a:r>
              <a:rPr lang="en-US" sz="2800" dirty="0">
                <a:solidFill>
                  <a:srgbClr val="FF0000"/>
                </a:solidFill>
              </a:rPr>
              <a:t>policy actions aimed at reducing the severity of short-run economic ﬂuctuations</a:t>
            </a:r>
            <a:r>
              <a:rPr lang="en-US" sz="2400" dirty="0"/>
              <a:t>. </a:t>
            </a:r>
          </a:p>
          <a:p>
            <a:pPr marL="342900" indent="-342900">
              <a:spcBef>
                <a:spcPts val="800"/>
              </a:spcBef>
              <a:buFont typeface="Arial" pitchFamily="34" charset="0"/>
              <a:buChar char="•"/>
            </a:pPr>
            <a:r>
              <a:rPr lang="en-US" sz="2400" dirty="0"/>
              <a:t>Because output and employment ﬂuctuate around their long-run natural levels, </a:t>
            </a:r>
            <a:r>
              <a:rPr lang="en-US" sz="2800" dirty="0">
                <a:solidFill>
                  <a:srgbClr val="FF0000"/>
                </a:solidFill>
              </a:rPr>
              <a:t>stabilization policy </a:t>
            </a:r>
            <a:r>
              <a:rPr lang="en-US" sz="2400" dirty="0"/>
              <a:t>dampens the business cycle by </a:t>
            </a:r>
            <a:r>
              <a:rPr lang="en-US" sz="2800" dirty="0">
                <a:solidFill>
                  <a:srgbClr val="FF0000"/>
                </a:solidFill>
              </a:rPr>
              <a:t>keeping output and employment as close to their natural levels as possible</a:t>
            </a:r>
            <a:r>
              <a:rPr lang="en-US" sz="2400" dirty="0"/>
              <a:t>.</a:t>
            </a:r>
          </a:p>
        </p:txBody>
      </p:sp>
    </p:spTree>
    <p:extLst>
      <p:ext uri="{BB962C8B-B14F-4D97-AF65-F5344CB8AC3E}">
        <p14:creationId xmlns:p14="http://schemas.microsoft.com/office/powerpoint/2010/main" val="330433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fig16-4-3"/>
          <p:cNvPicPr>
            <a:picLocks noChangeAspect="1" noChangeArrowheads="1"/>
          </p:cNvPicPr>
          <p:nvPr/>
        </p:nvPicPr>
        <p:blipFill>
          <a:blip r:embed="rId2" cstate="print"/>
          <a:srcRect/>
          <a:stretch>
            <a:fillRect/>
          </a:stretch>
        </p:blipFill>
        <p:spPr bwMode="auto">
          <a:xfrm>
            <a:off x="514350" y="1752600"/>
            <a:ext cx="4057650" cy="3246438"/>
          </a:xfrm>
          <a:prstGeom prst="rect">
            <a:avLst/>
          </a:prstGeom>
          <a:noFill/>
        </p:spPr>
      </p:pic>
      <p:pic>
        <p:nvPicPr>
          <p:cNvPr id="56325" name="Picture 5" descr="fig16-4-2"/>
          <p:cNvPicPr>
            <a:picLocks noChangeAspect="1" noChangeArrowheads="1"/>
          </p:cNvPicPr>
          <p:nvPr/>
        </p:nvPicPr>
        <p:blipFill>
          <a:blip r:embed="rId3" cstate="print"/>
          <a:srcRect/>
          <a:stretch>
            <a:fillRect/>
          </a:stretch>
        </p:blipFill>
        <p:spPr bwMode="auto">
          <a:xfrm>
            <a:off x="514350" y="1752600"/>
            <a:ext cx="4057650" cy="3246438"/>
          </a:xfrm>
          <a:prstGeom prst="rect">
            <a:avLst/>
          </a:prstGeom>
          <a:noFill/>
        </p:spPr>
      </p:pic>
      <p:pic>
        <p:nvPicPr>
          <p:cNvPr id="56326" name="Picture 6" descr="fig16-4-1"/>
          <p:cNvPicPr>
            <a:picLocks noChangeAspect="1" noChangeArrowheads="1"/>
          </p:cNvPicPr>
          <p:nvPr/>
        </p:nvPicPr>
        <p:blipFill>
          <a:blip r:embed="rId4" cstate="print"/>
          <a:srcRect/>
          <a:stretch>
            <a:fillRect/>
          </a:stretch>
        </p:blipFill>
        <p:spPr bwMode="auto">
          <a:xfrm>
            <a:off x="514350" y="1752600"/>
            <a:ext cx="4057650" cy="3246438"/>
          </a:xfrm>
          <a:prstGeom prst="rect">
            <a:avLst/>
          </a:prstGeom>
          <a:noFill/>
        </p:spPr>
      </p:pic>
      <p:pic>
        <p:nvPicPr>
          <p:cNvPr id="56327" name="Picture 7" descr="fig16-4"/>
          <p:cNvPicPr>
            <a:picLocks noChangeAspect="1" noChangeArrowheads="1"/>
          </p:cNvPicPr>
          <p:nvPr/>
        </p:nvPicPr>
        <p:blipFill>
          <a:blip r:embed="rId5" cstate="print"/>
          <a:srcRect/>
          <a:stretch>
            <a:fillRect/>
          </a:stretch>
        </p:blipFill>
        <p:spPr bwMode="auto">
          <a:xfrm>
            <a:off x="514350" y="1752600"/>
            <a:ext cx="4057650" cy="3246438"/>
          </a:xfrm>
          <a:prstGeom prst="rect">
            <a:avLst/>
          </a:prstGeom>
          <a:noFill/>
        </p:spPr>
      </p:pic>
      <p:sp>
        <p:nvSpPr>
          <p:cNvPr id="3" name="Rectangle 2"/>
          <p:cNvSpPr/>
          <p:nvPr/>
        </p:nvSpPr>
        <p:spPr>
          <a:xfrm>
            <a:off x="507422" y="983673"/>
            <a:ext cx="8290213" cy="769441"/>
          </a:xfrm>
          <a:prstGeom prst="rect">
            <a:avLst/>
          </a:prstGeom>
        </p:spPr>
        <p:txBody>
          <a:bodyPr wrap="square">
            <a:spAutoFit/>
          </a:bodyPr>
          <a:lstStyle/>
          <a:p>
            <a:r>
              <a:rPr lang="id-ID" sz="2200" dirty="0"/>
              <a:t>Kegiatan perekonomian dalam memproduksi barang dan jasa, </a:t>
            </a:r>
            <a:r>
              <a:rPr lang="id-ID" sz="2200" b="1" dirty="0">
                <a:solidFill>
                  <a:srgbClr val="FF0000"/>
                </a:solidFill>
              </a:rPr>
              <a:t>naik turun mengikuti siklus bisnis</a:t>
            </a:r>
          </a:p>
        </p:txBody>
      </p:sp>
      <p:sp>
        <p:nvSpPr>
          <p:cNvPr id="4" name="Rectangle 3"/>
          <p:cNvSpPr/>
          <p:nvPr/>
        </p:nvSpPr>
        <p:spPr>
          <a:xfrm>
            <a:off x="337703" y="5153891"/>
            <a:ext cx="4314825" cy="1200329"/>
          </a:xfrm>
          <a:prstGeom prst="rect">
            <a:avLst/>
          </a:prstGeom>
          <a:solidFill>
            <a:srgbClr val="FAFDD3"/>
          </a:solidFill>
        </p:spPr>
        <p:txBody>
          <a:bodyPr wrap="square">
            <a:spAutoFit/>
          </a:bodyPr>
          <a:lstStyle/>
          <a:p>
            <a:r>
              <a:rPr lang="id-ID" dirty="0"/>
              <a:t>Kegiatan perekonomian dalam memproduksi barang dan jasa </a:t>
            </a:r>
            <a:r>
              <a:rPr lang="id-ID" dirty="0">
                <a:sym typeface="Wingdings" pitchFamily="2" charset="2"/>
              </a:rPr>
              <a:t> GDP (Gross Domestic Product) = PDB (Produk Domestik Bruto) </a:t>
            </a:r>
            <a:endParaRPr lang="id-ID" dirty="0"/>
          </a:p>
        </p:txBody>
      </p:sp>
      <p:pic>
        <p:nvPicPr>
          <p:cNvPr id="25602" name="Picture 2" descr="Image result for gambar kebijakan sisi penawar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030205"/>
            <a:ext cx="4145107" cy="312368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E041B7E6-BD7B-4AEB-9F4D-06FB223C9463}" type="slidenum">
              <a:rPr lang="en-US" smtClean="0"/>
              <a:t>5</a:t>
            </a:fld>
            <a:endParaRPr lang="en-US"/>
          </a:p>
        </p:txBody>
      </p:sp>
      <p:sp>
        <p:nvSpPr>
          <p:cNvPr id="5" name="TextBox 4"/>
          <p:cNvSpPr txBox="1"/>
          <p:nvPr/>
        </p:nvSpPr>
        <p:spPr>
          <a:xfrm>
            <a:off x="5286629" y="5754055"/>
            <a:ext cx="3173048" cy="369332"/>
          </a:xfrm>
          <a:prstGeom prst="rect">
            <a:avLst/>
          </a:prstGeom>
          <a:noFill/>
        </p:spPr>
        <p:txBody>
          <a:bodyPr wrap="none" rtlCol="0">
            <a:spAutoFit/>
          </a:bodyPr>
          <a:lstStyle/>
          <a:p>
            <a:r>
              <a:rPr lang="id-ID" dirty="0"/>
              <a:t>Output gap: positif atau negatif</a:t>
            </a:r>
          </a:p>
        </p:txBody>
      </p:sp>
      <p:sp>
        <p:nvSpPr>
          <p:cNvPr id="13" name="Rectangle 12"/>
          <p:cNvSpPr/>
          <p:nvPr/>
        </p:nvSpPr>
        <p:spPr>
          <a:xfrm>
            <a:off x="0" y="34636"/>
            <a:ext cx="9144000" cy="384721"/>
          </a:xfrm>
          <a:prstGeom prst="rect">
            <a:avLst/>
          </a:prstGeom>
          <a:solidFill>
            <a:schemeClr val="bg2"/>
          </a:solidFill>
        </p:spPr>
        <p:txBody>
          <a:bodyPr wrap="square">
            <a:spAutoFit/>
          </a:bodyPr>
          <a:lstStyle/>
          <a:p>
            <a:pPr algn="ctr"/>
            <a:r>
              <a:rPr lang="en-US" sz="1900" dirty="0"/>
              <a:t>Economists call these short-run ﬂuctuations in output and employment the </a:t>
            </a:r>
            <a:r>
              <a:rPr lang="en-US" sz="1900" i="1" dirty="0">
                <a:solidFill>
                  <a:srgbClr val="FF0000"/>
                </a:solidFill>
              </a:rPr>
              <a:t>business cycle</a:t>
            </a:r>
            <a:endParaRPr lang="en-US" sz="1900" dirty="0"/>
          </a:p>
        </p:txBody>
      </p:sp>
    </p:spTree>
    <p:extLst>
      <p:ext uri="{BB962C8B-B14F-4D97-AF65-F5344CB8AC3E}">
        <p14:creationId xmlns:p14="http://schemas.microsoft.com/office/powerpoint/2010/main" val="96829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box(out)">
                                      <p:cBhvr>
                                        <p:cTn id="7" dur="500"/>
                                        <p:tgtEl>
                                          <p:spTgt spid="563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56325"/>
                                        </p:tgtEl>
                                        <p:attrNameLst>
                                          <p:attrName>style.visibility</p:attrName>
                                        </p:attrNameLst>
                                      </p:cBhvr>
                                      <p:to>
                                        <p:strVal val="visible"/>
                                      </p:to>
                                    </p:set>
                                    <p:animEffect transition="in" filter="box(out)">
                                      <p:cBhvr>
                                        <p:cTn id="12" dur="500"/>
                                        <p:tgtEl>
                                          <p:spTgt spid="5632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56326"/>
                                        </p:tgtEl>
                                        <p:attrNameLst>
                                          <p:attrName>style.visibility</p:attrName>
                                        </p:attrNameLst>
                                      </p:cBhvr>
                                      <p:to>
                                        <p:strVal val="visible"/>
                                      </p:to>
                                    </p:set>
                                    <p:animEffect transition="in" filter="box(out)">
                                      <p:cBhvr>
                                        <p:cTn id="17" dur="500"/>
                                        <p:tgtEl>
                                          <p:spTgt spid="563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56327"/>
                                        </p:tgtEl>
                                        <p:attrNameLst>
                                          <p:attrName>style.visibility</p:attrName>
                                        </p:attrNameLst>
                                      </p:cBhvr>
                                      <p:to>
                                        <p:strVal val="visible"/>
                                      </p:to>
                                    </p:set>
                                    <p:animEffect transition="in" filter="box(out)">
                                      <p:cBhvr>
                                        <p:cTn id="22" dur="500"/>
                                        <p:tgtEl>
                                          <p:spTgt spid="56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4751676"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381000" y="907472"/>
            <a:ext cx="8153400" cy="53623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9900"/>
              </a:buClr>
            </a:pPr>
            <a:endParaRPr lang="en-US" sz="2800"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3886200" cy="45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1524000"/>
            <a:ext cx="7924800" cy="4524315"/>
          </a:xfrm>
          <a:prstGeom prst="rect">
            <a:avLst/>
          </a:prstGeom>
        </p:spPr>
        <p:txBody>
          <a:bodyPr wrap="square">
            <a:spAutoFit/>
          </a:bodyPr>
          <a:lstStyle/>
          <a:p>
            <a:pPr>
              <a:spcBef>
                <a:spcPts val="800"/>
              </a:spcBef>
            </a:pPr>
            <a:r>
              <a:rPr lang="en-US" sz="2400" dirty="0">
                <a:latin typeface="Times New Roman" pitchFamily="18" charset="0"/>
                <a:cs typeface="Times New Roman" pitchFamily="18" charset="0"/>
              </a:rPr>
              <a:t>Consider an example of a demand shock: the introduction and expanded availability of </a:t>
            </a:r>
            <a:r>
              <a:rPr lang="en-US" sz="2800" dirty="0">
                <a:solidFill>
                  <a:srgbClr val="FF0000"/>
                </a:solidFill>
                <a:latin typeface="Times New Roman" pitchFamily="18" charset="0"/>
                <a:cs typeface="Times New Roman" pitchFamily="18" charset="0"/>
              </a:rPr>
              <a:t>credit cards</a:t>
            </a:r>
            <a:r>
              <a:rPr lang="en-US" sz="2400" dirty="0">
                <a:latin typeface="Times New Roman" pitchFamily="18" charset="0"/>
                <a:cs typeface="Times New Roman" pitchFamily="18" charset="0"/>
              </a:rPr>
              <a:t>.</a:t>
            </a:r>
          </a:p>
          <a:p>
            <a:pPr marL="342900" indent="-342900">
              <a:spcBef>
                <a:spcPts val="800"/>
              </a:spcBef>
              <a:buFont typeface="Arial" pitchFamily="34" charset="0"/>
              <a:buChar char="•"/>
            </a:pPr>
            <a:r>
              <a:rPr lang="en-US" sz="2400" dirty="0">
                <a:latin typeface="Times New Roman" pitchFamily="18" charset="0"/>
                <a:cs typeface="Times New Roman" pitchFamily="18" charset="0"/>
              </a:rPr>
              <a:t>Because credit cards are often a more convenient way to make purchases than using cash, they </a:t>
            </a:r>
            <a:r>
              <a:rPr lang="en-US" sz="2800" dirty="0">
                <a:solidFill>
                  <a:srgbClr val="FF0000"/>
                </a:solidFill>
                <a:latin typeface="Times New Roman" pitchFamily="18" charset="0"/>
                <a:cs typeface="Times New Roman" pitchFamily="18" charset="0"/>
              </a:rPr>
              <a:t>reduce the quantity of money that people choose to hold</a:t>
            </a:r>
            <a:r>
              <a:rPr lang="en-US" sz="2400" dirty="0">
                <a:latin typeface="Times New Roman" pitchFamily="18" charset="0"/>
                <a:cs typeface="Times New Roman" pitchFamily="18" charset="0"/>
              </a:rPr>
              <a:t>.</a:t>
            </a:r>
          </a:p>
          <a:p>
            <a:pPr marL="342900" indent="-342900">
              <a:spcBef>
                <a:spcPts val="800"/>
              </a:spcBef>
              <a:buFont typeface="Arial" pitchFamily="34" charset="0"/>
              <a:buChar char="•"/>
            </a:pPr>
            <a:r>
              <a:rPr lang="en-US" sz="2400" dirty="0">
                <a:latin typeface="Times New Roman" pitchFamily="18" charset="0"/>
                <a:cs typeface="Times New Roman" pitchFamily="18" charset="0"/>
              </a:rPr>
              <a:t>This reduction in money demand is equivalent to </a:t>
            </a:r>
            <a:r>
              <a:rPr lang="en-US" sz="2800" dirty="0">
                <a:solidFill>
                  <a:srgbClr val="FF0000"/>
                </a:solidFill>
                <a:latin typeface="Times New Roman" pitchFamily="18" charset="0"/>
                <a:cs typeface="Times New Roman" pitchFamily="18" charset="0"/>
              </a:rPr>
              <a:t>an increase in the velocity of money</a:t>
            </a:r>
            <a:r>
              <a:rPr lang="en-US" sz="2400" dirty="0">
                <a:latin typeface="Times New Roman" pitchFamily="18" charset="0"/>
                <a:cs typeface="Times New Roman" pitchFamily="18" charset="0"/>
              </a:rPr>
              <a:t>. When each person holds less money, the money demand parameter </a:t>
            </a:r>
            <a:r>
              <a:rPr lang="en-US" sz="2400" i="1" dirty="0">
                <a:latin typeface="Times New Roman" pitchFamily="18" charset="0"/>
                <a:cs typeface="Times New Roman" pitchFamily="18" charset="0"/>
              </a:rPr>
              <a:t>k falls.</a:t>
            </a:r>
          </a:p>
          <a:p>
            <a:pPr marL="342900" indent="-342900">
              <a:spcBef>
                <a:spcPts val="800"/>
              </a:spcBef>
              <a:buFont typeface="Arial" pitchFamily="34" charset="0"/>
              <a:buChar char="•"/>
            </a:pPr>
            <a:r>
              <a:rPr lang="en-US" sz="2400" dirty="0">
                <a:latin typeface="Times New Roman" pitchFamily="18" charset="0"/>
                <a:cs typeface="Times New Roman" pitchFamily="18" charset="0"/>
              </a:rPr>
              <a:t>This means that </a:t>
            </a:r>
            <a:r>
              <a:rPr lang="en-US" sz="2800" dirty="0">
                <a:solidFill>
                  <a:srgbClr val="FF0000"/>
                </a:solidFill>
                <a:latin typeface="Times New Roman" pitchFamily="18" charset="0"/>
                <a:cs typeface="Times New Roman" pitchFamily="18" charset="0"/>
              </a:rPr>
              <a:t>each dollar of money moves from hand to hand more quickly</a:t>
            </a:r>
            <a:r>
              <a:rPr lang="en-US" sz="2400" dirty="0">
                <a:latin typeface="Times New Roman" pitchFamily="18" charset="0"/>
                <a:cs typeface="Times New Roman" pitchFamily="18" charset="0"/>
              </a:rPr>
              <a:t>, so velocity </a:t>
            </a:r>
            <a:r>
              <a:rPr lang="en-US" sz="2400" b="1" i="1" dirty="0">
                <a:solidFill>
                  <a:srgbClr val="FF0000"/>
                </a:solidFill>
                <a:latin typeface="Times New Roman" pitchFamily="18" charset="0"/>
                <a:cs typeface="Times New Roman" pitchFamily="18" charset="0"/>
              </a:rPr>
              <a:t>V (= 1/k) rises</a:t>
            </a:r>
            <a:endParaRPr lang="en-US"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94200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4751676"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381000" y="907472"/>
            <a:ext cx="8153400" cy="53623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9900"/>
              </a:buClr>
            </a:pPr>
            <a:endParaRPr lang="en-US" sz="2800"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3886200" cy="45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90945" y="1313810"/>
            <a:ext cx="8333509" cy="5098832"/>
          </a:xfrm>
          <a:prstGeom prst="rect">
            <a:avLst/>
          </a:prstGeom>
        </p:spPr>
        <p:txBody>
          <a:bodyPr wrap="square">
            <a:spAutoFit/>
          </a:bodyPr>
          <a:lstStyle/>
          <a:p>
            <a:pPr marL="342900" indent="-342900">
              <a:spcBef>
                <a:spcPts val="800"/>
              </a:spcBef>
              <a:buFont typeface="Arial" pitchFamily="34" charset="0"/>
              <a:buChar char="•"/>
            </a:pPr>
            <a:r>
              <a:rPr lang="id-ID" sz="2400" dirty="0">
                <a:latin typeface="Times New Roman" pitchFamily="18" charset="0"/>
                <a:cs typeface="Times New Roman" pitchFamily="18" charset="0"/>
              </a:rPr>
              <a:t>If the money supply is held constant, the increase in velocity causes nominal spending to rise and the aggregate demand curve to shift outward. </a:t>
            </a:r>
            <a:r>
              <a:rPr lang="id-ID" sz="2400" dirty="0">
                <a:latin typeface="Times New Roman" pitchFamily="18" charset="0"/>
                <a:cs typeface="Times New Roman" pitchFamily="18" charset="0"/>
                <a:sym typeface="Wingdings" pitchFamily="2" charset="2"/>
              </a:rPr>
              <a:t> </a:t>
            </a:r>
            <a:r>
              <a:rPr lang="id-ID" sz="2400" dirty="0">
                <a:solidFill>
                  <a:srgbClr val="FF0000"/>
                </a:solidFill>
                <a:latin typeface="Times New Roman" pitchFamily="18" charset="0"/>
                <a:cs typeface="Times New Roman" pitchFamily="18" charset="0"/>
                <a:sym typeface="Wingdings" pitchFamily="2" charset="2"/>
              </a:rPr>
              <a:t>M tetap, V </a:t>
            </a:r>
            <a:r>
              <a:rPr lang="id-ID" sz="2400" dirty="0">
                <a:solidFill>
                  <a:srgbClr val="FF0000"/>
                </a:solidFill>
                <a:latin typeface="Times New Roman" pitchFamily="18" charset="0"/>
                <a:cs typeface="Times New Roman" pitchFamily="18" charset="0"/>
                <a:sym typeface="Symbol"/>
              </a:rPr>
              <a:t></a:t>
            </a:r>
            <a:r>
              <a:rPr lang="id-ID" sz="2400" dirty="0">
                <a:solidFill>
                  <a:srgbClr val="FF0000"/>
                </a:solidFill>
                <a:latin typeface="Times New Roman" pitchFamily="18" charset="0"/>
                <a:cs typeface="Times New Roman" pitchFamily="18" charset="0"/>
                <a:sym typeface="Wingdings" pitchFamily="2" charset="2"/>
              </a:rPr>
              <a:t> (transaksi </a:t>
            </a:r>
            <a:r>
              <a:rPr lang="id-ID" sz="2400" dirty="0">
                <a:solidFill>
                  <a:srgbClr val="FF0000"/>
                </a:solidFill>
                <a:latin typeface="Times New Roman" pitchFamily="18" charset="0"/>
                <a:cs typeface="Times New Roman" pitchFamily="18" charset="0"/>
                <a:sym typeface="Symbol"/>
              </a:rPr>
              <a:t></a:t>
            </a:r>
            <a:r>
              <a:rPr lang="id-ID" sz="2400" dirty="0">
                <a:solidFill>
                  <a:srgbClr val="FF0000"/>
                </a:solidFill>
                <a:latin typeface="Times New Roman" pitchFamily="18" charset="0"/>
                <a:cs typeface="Times New Roman" pitchFamily="18" charset="0"/>
                <a:sym typeface="Wingdings" pitchFamily="2" charset="2"/>
              </a:rPr>
              <a:t>)  AD barang dan jasa </a:t>
            </a:r>
            <a:r>
              <a:rPr lang="id-ID" sz="2400" dirty="0">
                <a:solidFill>
                  <a:srgbClr val="FF0000"/>
                </a:solidFill>
                <a:latin typeface="Times New Roman" pitchFamily="18" charset="0"/>
                <a:cs typeface="Times New Roman" pitchFamily="18" charset="0"/>
                <a:sym typeface="Symbol"/>
              </a:rPr>
              <a:t></a:t>
            </a:r>
            <a:r>
              <a:rPr lang="id-ID" sz="2400" dirty="0">
                <a:solidFill>
                  <a:srgbClr val="FF0000"/>
                </a:solidFill>
                <a:latin typeface="Times New Roman" pitchFamily="18" charset="0"/>
                <a:cs typeface="Times New Roman" pitchFamily="18" charset="0"/>
                <a:sym typeface="Wingdings" pitchFamily="2" charset="2"/>
              </a:rPr>
              <a:t> </a:t>
            </a:r>
            <a:r>
              <a:rPr lang="en-US" sz="2400" dirty="0">
                <a:solidFill>
                  <a:srgbClr val="FF0000"/>
                </a:solidFill>
                <a:latin typeface="Times New Roman" pitchFamily="18" charset="0"/>
                <a:cs typeface="Times New Roman" pitchFamily="18" charset="0"/>
                <a:sym typeface="Wingdings" pitchFamily="2" charset="2"/>
              </a:rPr>
              <a:t> AD </a:t>
            </a:r>
            <a:r>
              <a:rPr lang="id-ID" sz="2400" dirty="0">
                <a:solidFill>
                  <a:srgbClr val="FF0000"/>
                </a:solidFill>
                <a:latin typeface="Times New Roman" pitchFamily="18" charset="0"/>
                <a:cs typeface="Times New Roman" pitchFamily="18" charset="0"/>
                <a:sym typeface="Wingdings" pitchFamily="2" charset="2"/>
              </a:rPr>
              <a:t>geser kanan</a:t>
            </a:r>
          </a:p>
          <a:p>
            <a:pPr marL="342900" indent="-342900">
              <a:spcBef>
                <a:spcPts val="800"/>
              </a:spcBef>
              <a:buFont typeface="Arial" pitchFamily="34" charset="0"/>
              <a:buChar char="•"/>
            </a:pPr>
            <a:r>
              <a:rPr lang="id-ID" sz="2400" dirty="0">
                <a:latin typeface="Times New Roman" pitchFamily="18" charset="0"/>
                <a:cs typeface="Times New Roman" pitchFamily="18" charset="0"/>
              </a:rPr>
              <a:t>In the short run, the increase in demand raises the output of the economy—it causes an economic boom. </a:t>
            </a:r>
            <a:r>
              <a:rPr lang="id-ID" sz="2400" dirty="0">
                <a:solidFill>
                  <a:srgbClr val="FF0000"/>
                </a:solidFill>
                <a:latin typeface="Times New Roman" pitchFamily="18" charset="0"/>
                <a:cs typeface="Times New Roman" pitchFamily="18" charset="0"/>
                <a:sym typeface="Wingdings" pitchFamily="2" charset="2"/>
              </a:rPr>
              <a:t></a:t>
            </a:r>
            <a:r>
              <a:rPr lang="id-ID" sz="2400" dirty="0">
                <a:solidFill>
                  <a:srgbClr val="FF0000"/>
                </a:solidFill>
                <a:latin typeface="Times New Roman" pitchFamily="18" charset="0"/>
                <a:cs typeface="Times New Roman" pitchFamily="18" charset="0"/>
              </a:rPr>
              <a:t>jangka pendek: </a:t>
            </a:r>
            <a:r>
              <a:rPr lang="id-ID" sz="2400" dirty="0">
                <a:solidFill>
                  <a:srgbClr val="FF0000"/>
                </a:solidFill>
                <a:latin typeface="Times New Roman" pitchFamily="18" charset="0"/>
                <a:cs typeface="Times New Roman" pitchFamily="18" charset="0"/>
                <a:sym typeface="Wingdings" pitchFamily="2" charset="2"/>
              </a:rPr>
              <a:t>AD barang dan jasa </a:t>
            </a:r>
            <a:r>
              <a:rPr lang="id-ID" sz="2400" dirty="0">
                <a:solidFill>
                  <a:srgbClr val="FF0000"/>
                </a:solidFill>
                <a:latin typeface="Times New Roman" pitchFamily="18" charset="0"/>
                <a:cs typeface="Times New Roman" pitchFamily="18" charset="0"/>
                <a:sym typeface="Symbol"/>
              </a:rPr>
              <a:t> </a:t>
            </a:r>
            <a:r>
              <a:rPr lang="id-ID" sz="2400" dirty="0">
                <a:solidFill>
                  <a:srgbClr val="FF0000"/>
                </a:solidFill>
                <a:latin typeface="Times New Roman" pitchFamily="18" charset="0"/>
                <a:cs typeface="Times New Roman" pitchFamily="18" charset="0"/>
                <a:sym typeface="Wingdings" pitchFamily="2" charset="2"/>
              </a:rPr>
              <a:t> perekonomian boom</a:t>
            </a:r>
            <a:endParaRPr lang="id-ID" sz="2400" dirty="0">
              <a:latin typeface="Times New Roman" pitchFamily="18" charset="0"/>
              <a:cs typeface="Times New Roman" pitchFamily="18" charset="0"/>
            </a:endParaRPr>
          </a:p>
          <a:p>
            <a:pPr marL="342900" indent="-342900">
              <a:spcBef>
                <a:spcPts val="800"/>
              </a:spcBef>
              <a:buFont typeface="Arial" pitchFamily="34" charset="0"/>
              <a:buChar char="•"/>
            </a:pPr>
            <a:r>
              <a:rPr lang="id-ID" sz="2400" dirty="0">
                <a:latin typeface="Times New Roman" pitchFamily="18" charset="0"/>
                <a:cs typeface="Times New Roman" pitchFamily="18" charset="0"/>
              </a:rPr>
              <a:t>At the old prices, ﬁrms now sell more output. Therefore, they hire more workers, ask their existing workers to work longer hours, and make greater use of their factories and equipment</a:t>
            </a:r>
            <a:r>
              <a:rPr lang="id-ID" sz="2400" dirty="0">
                <a:solidFill>
                  <a:srgbClr val="FF0000"/>
                </a:solidFill>
                <a:latin typeface="Times New Roman" pitchFamily="18" charset="0"/>
                <a:cs typeface="Times New Roman" pitchFamily="18" charset="0"/>
              </a:rPr>
              <a:t>. </a:t>
            </a:r>
            <a:r>
              <a:rPr lang="id-ID" sz="2400" dirty="0">
                <a:solidFill>
                  <a:srgbClr val="FF0000"/>
                </a:solidFill>
                <a:latin typeface="Times New Roman" pitchFamily="18" charset="0"/>
                <a:cs typeface="Times New Roman" pitchFamily="18" charset="0"/>
                <a:sym typeface="Wingdings" pitchFamily="2" charset="2"/>
              </a:rPr>
              <a:t> Pada P semula: perusahaan menjual banyak output  meningkatkan pengerjaan dengan menambah jam kerja</a:t>
            </a:r>
            <a:r>
              <a:rPr lang="en-US" sz="2400" dirty="0">
                <a:solidFill>
                  <a:srgbClr val="FF0000"/>
                </a:solidFill>
                <a:latin typeface="Times New Roman" pitchFamily="18" charset="0"/>
                <a:cs typeface="Times New Roman" pitchFamily="18" charset="0"/>
                <a:sym typeface="Wingdings" pitchFamily="2" charset="2"/>
              </a:rPr>
              <a:t>;</a:t>
            </a:r>
            <a:r>
              <a:rPr lang="id-ID" sz="2400" dirty="0">
                <a:solidFill>
                  <a:srgbClr val="FF0000"/>
                </a:solidFill>
                <a:latin typeface="Times New Roman" pitchFamily="18" charset="0"/>
                <a:cs typeface="Times New Roman" pitchFamily="18" charset="0"/>
                <a:sym typeface="Wingdings" pitchFamily="2" charset="2"/>
              </a:rPr>
              <a:t> menambah pengerjaan mesin dan peralatan. </a:t>
            </a:r>
            <a:endParaRPr lang="id-ID"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773039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4751676"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381000" y="907472"/>
            <a:ext cx="8153400" cy="53623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9900"/>
              </a:buClr>
            </a:pPr>
            <a:endParaRPr lang="en-US" sz="2800"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3886200" cy="45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90945" y="1524000"/>
            <a:ext cx="8333509" cy="3888244"/>
          </a:xfrm>
          <a:prstGeom prst="rect">
            <a:avLst/>
          </a:prstGeom>
        </p:spPr>
        <p:txBody>
          <a:bodyPr wrap="square">
            <a:spAutoFit/>
          </a:bodyPr>
          <a:lstStyle/>
          <a:p>
            <a:pPr marL="342900" indent="-342900">
              <a:spcBef>
                <a:spcPts val="800"/>
              </a:spcBef>
              <a:buFont typeface="Arial" pitchFamily="34" charset="0"/>
              <a:buChar char="•"/>
            </a:pPr>
            <a:r>
              <a:rPr lang="id-ID" sz="2400" dirty="0">
                <a:latin typeface="Times New Roman" pitchFamily="18" charset="0"/>
                <a:cs typeface="Times New Roman" pitchFamily="18" charset="0"/>
              </a:rPr>
              <a:t>Over time, the high level of aggregate demand pulls up wages and prices. As the price level rises, the quantity of output demanded declines, and the economy gradually approaches the natural level of production. </a:t>
            </a:r>
            <a:r>
              <a:rPr lang="id-ID" sz="2400" dirty="0">
                <a:solidFill>
                  <a:srgbClr val="FF0000"/>
                </a:solidFill>
                <a:latin typeface="Times New Roman" pitchFamily="18" charset="0"/>
                <a:cs typeface="Times New Roman" pitchFamily="18" charset="0"/>
                <a:sym typeface="Wingdings" pitchFamily="2" charset="2"/>
              </a:rPr>
              <a:t> sepanjang waktu: AD yang tinggi  upah (w) dan harga (P); P </a:t>
            </a:r>
            <a:r>
              <a:rPr lang="id-ID" sz="2400" dirty="0">
                <a:solidFill>
                  <a:srgbClr val="FF0000"/>
                </a:solidFill>
                <a:latin typeface="Times New Roman" pitchFamily="18" charset="0"/>
                <a:cs typeface="Times New Roman" pitchFamily="18" charset="0"/>
                <a:sym typeface="Symbol"/>
              </a:rPr>
              <a:t> </a:t>
            </a:r>
            <a:r>
              <a:rPr lang="id-ID" sz="2400" dirty="0">
                <a:solidFill>
                  <a:srgbClr val="FF0000"/>
                </a:solidFill>
                <a:latin typeface="Times New Roman" pitchFamily="18" charset="0"/>
                <a:cs typeface="Times New Roman" pitchFamily="18" charset="0"/>
                <a:sym typeface="Wingdings" pitchFamily="2" charset="2"/>
              </a:rPr>
              <a:t> jumlah agregat yang diminta ↓  perkeonomian secara perlahan menuju ke tingkat  output alamiah (Ybar)</a:t>
            </a:r>
            <a:endParaRPr lang="id-ID" sz="2400" dirty="0">
              <a:solidFill>
                <a:srgbClr val="FF0000"/>
              </a:solidFill>
              <a:latin typeface="Times New Roman" pitchFamily="18" charset="0"/>
              <a:cs typeface="Times New Roman" pitchFamily="18" charset="0"/>
            </a:endParaRPr>
          </a:p>
          <a:p>
            <a:pPr marL="342900" indent="-342900">
              <a:spcBef>
                <a:spcPts val="800"/>
              </a:spcBef>
              <a:buFont typeface="Arial" pitchFamily="34" charset="0"/>
              <a:buChar char="•"/>
            </a:pPr>
            <a:r>
              <a:rPr lang="id-ID" sz="2400" dirty="0">
                <a:latin typeface="Times New Roman" pitchFamily="18" charset="0"/>
                <a:cs typeface="Times New Roman" pitchFamily="18" charset="0"/>
              </a:rPr>
              <a:t>But during the transition to the higher price level, the economy’s output is higher than its natural level. </a:t>
            </a:r>
            <a:r>
              <a:rPr lang="id-ID" sz="2400" dirty="0">
                <a:solidFill>
                  <a:srgbClr val="FF0000"/>
                </a:solidFill>
                <a:latin typeface="Times New Roman" pitchFamily="18" charset="0"/>
                <a:cs typeface="Times New Roman" pitchFamily="18" charset="0"/>
                <a:sym typeface="Wingdings" pitchFamily="2" charset="2"/>
              </a:rPr>
              <a:t> selama transisi ke tingkat harga yang lebih tinggi, Y &gt; Ybar</a:t>
            </a:r>
            <a:endParaRPr lang="id-ID" sz="2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651733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4751676"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381000" y="907472"/>
            <a:ext cx="8153400" cy="53623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9900"/>
              </a:buClr>
            </a:pPr>
            <a:endParaRPr lang="en-US" sz="2800"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3886200" cy="45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56388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0582" y="152400"/>
            <a:ext cx="3027218"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29431" y="4267200"/>
            <a:ext cx="425116" cy="369332"/>
          </a:xfrm>
          <a:prstGeom prst="rect">
            <a:avLst/>
          </a:prstGeom>
          <a:noFill/>
        </p:spPr>
        <p:txBody>
          <a:bodyPr wrap="none" rtlCol="0">
            <a:spAutoFit/>
          </a:bodyPr>
          <a:lstStyle/>
          <a:p>
            <a:r>
              <a:rPr lang="en-US" b="1" dirty="0"/>
              <a:t>P1</a:t>
            </a:r>
          </a:p>
        </p:txBody>
      </p:sp>
      <p:cxnSp>
        <p:nvCxnSpPr>
          <p:cNvPr id="3" name="Straight Connector 2"/>
          <p:cNvCxnSpPr/>
          <p:nvPr/>
        </p:nvCxnSpPr>
        <p:spPr>
          <a:xfrm>
            <a:off x="4737821" y="4436477"/>
            <a:ext cx="0" cy="127852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37821" y="5376446"/>
            <a:ext cx="397866" cy="338554"/>
          </a:xfrm>
          <a:prstGeom prst="rect">
            <a:avLst/>
          </a:prstGeom>
          <a:noFill/>
        </p:spPr>
        <p:txBody>
          <a:bodyPr wrap="none" rtlCol="0">
            <a:spAutoFit/>
          </a:bodyPr>
          <a:lstStyle/>
          <a:p>
            <a:r>
              <a:rPr lang="en-US" sz="1600" b="1" dirty="0"/>
              <a:t>Y1</a:t>
            </a:r>
          </a:p>
        </p:txBody>
      </p:sp>
      <p:sp>
        <p:nvSpPr>
          <p:cNvPr id="13" name="TextBox 12"/>
          <p:cNvSpPr txBox="1"/>
          <p:nvPr/>
        </p:nvSpPr>
        <p:spPr>
          <a:xfrm>
            <a:off x="6005946" y="2673201"/>
            <a:ext cx="3124200" cy="3985706"/>
          </a:xfrm>
          <a:prstGeom prst="rect">
            <a:avLst/>
          </a:prstGeom>
          <a:solidFill>
            <a:srgbClr val="FAFDD3"/>
          </a:solidFill>
        </p:spPr>
        <p:txBody>
          <a:bodyPr wrap="square" rtlCol="0">
            <a:spAutoFit/>
          </a:bodyPr>
          <a:lstStyle/>
          <a:p>
            <a:r>
              <a:rPr lang="id-ID" sz="2300" dirty="0"/>
              <a:t>Pada titik </a:t>
            </a:r>
            <a:r>
              <a:rPr lang="id-ID" sz="2300" b="1" dirty="0">
                <a:solidFill>
                  <a:srgbClr val="FF0000"/>
                </a:solidFill>
              </a:rPr>
              <a:t>A</a:t>
            </a:r>
            <a:r>
              <a:rPr lang="id-ID" sz="2300" dirty="0"/>
              <a:t>: credit card </a:t>
            </a:r>
            <a:r>
              <a:rPr lang="id-ID" sz="2300" dirty="0">
                <a:sym typeface="Wingdings" pitchFamily="2" charset="2"/>
              </a:rPr>
              <a:t> V </a:t>
            </a:r>
            <a:r>
              <a:rPr lang="id-ID" sz="2300" dirty="0">
                <a:sym typeface="Symbol"/>
              </a:rPr>
              <a:t> </a:t>
            </a:r>
            <a:r>
              <a:rPr lang="id-ID" sz="2300" dirty="0">
                <a:sym typeface="Wingdings" pitchFamily="2" charset="2"/>
              </a:rPr>
              <a:t> AD </a:t>
            </a:r>
            <a:r>
              <a:rPr lang="id-ID" sz="2300" dirty="0">
                <a:sym typeface="Symbol"/>
              </a:rPr>
              <a:t> geser kanan: AD1 ke AD2 </a:t>
            </a:r>
            <a:r>
              <a:rPr lang="id-ID" sz="2300" dirty="0">
                <a:sym typeface="Wingdings" pitchFamily="2" charset="2"/>
              </a:rPr>
              <a:t> AD2 dan SRAS  titik </a:t>
            </a:r>
            <a:r>
              <a:rPr lang="id-ID" sz="2300" b="1" dirty="0">
                <a:solidFill>
                  <a:srgbClr val="FF0000"/>
                </a:solidFill>
                <a:sym typeface="Wingdings" pitchFamily="2" charset="2"/>
              </a:rPr>
              <a:t>B</a:t>
            </a:r>
            <a:r>
              <a:rPr lang="id-ID" sz="2300" dirty="0">
                <a:sym typeface="Wingdings" pitchFamily="2" charset="2"/>
              </a:rPr>
              <a:t>: P </a:t>
            </a:r>
            <a:r>
              <a:rPr lang="id-ID" sz="2300" dirty="0">
                <a:sym typeface="Symbol"/>
              </a:rPr>
              <a:t>tetap pada P1 </a:t>
            </a:r>
            <a:r>
              <a:rPr lang="id-ID" sz="2300" dirty="0">
                <a:sym typeface="Wingdings" pitchFamily="2" charset="2"/>
              </a:rPr>
              <a:t>dan Y </a:t>
            </a:r>
            <a:r>
              <a:rPr lang="id-ID" sz="2300" dirty="0">
                <a:sym typeface="Symbol"/>
              </a:rPr>
              <a:t> dari Ybar ke Y1 (Y1&gt;Ybar); </a:t>
            </a:r>
            <a:r>
              <a:rPr lang="id-ID" sz="2300" dirty="0">
                <a:sym typeface="Wingdings" pitchFamily="2" charset="2"/>
              </a:rPr>
              <a:t>AD2 dan LRAS  kelebihan AD  P naik</a:t>
            </a:r>
            <a:r>
              <a:rPr lang="id-ID" sz="2300" dirty="0">
                <a:sym typeface="Symbol"/>
              </a:rPr>
              <a:t> </a:t>
            </a:r>
            <a:r>
              <a:rPr lang="id-ID" sz="2300" dirty="0">
                <a:sym typeface="Wingdings" pitchFamily="2" charset="2"/>
              </a:rPr>
              <a:t> sampai pada tingkat Y bar  titik </a:t>
            </a:r>
            <a:r>
              <a:rPr lang="id-ID" sz="2300" b="1" dirty="0">
                <a:solidFill>
                  <a:srgbClr val="FF0000"/>
                </a:solidFill>
                <a:sym typeface="Wingdings" pitchFamily="2" charset="2"/>
              </a:rPr>
              <a:t>C</a:t>
            </a:r>
            <a:r>
              <a:rPr lang="id-ID" sz="2300" dirty="0">
                <a:sym typeface="Wingdings" pitchFamily="2" charset="2"/>
              </a:rPr>
              <a:t>: P2 dan Ybar</a:t>
            </a:r>
            <a:endParaRPr lang="id-ID" sz="2300" b="1" dirty="0">
              <a:solidFill>
                <a:srgbClr val="FF0000"/>
              </a:solidFill>
            </a:endParaRPr>
          </a:p>
        </p:txBody>
      </p:sp>
      <p:grpSp>
        <p:nvGrpSpPr>
          <p:cNvPr id="11" name="Group 44"/>
          <p:cNvGrpSpPr>
            <a:grpSpLocks/>
          </p:cNvGrpSpPr>
          <p:nvPr/>
        </p:nvGrpSpPr>
        <p:grpSpPr bwMode="auto">
          <a:xfrm>
            <a:off x="1149350" y="3171826"/>
            <a:ext cx="2432050" cy="369888"/>
            <a:chOff x="2084" y="1998"/>
            <a:chExt cx="1600" cy="233"/>
          </a:xfrm>
        </p:grpSpPr>
        <p:sp>
          <p:nvSpPr>
            <p:cNvPr id="14" name="Text Box 23"/>
            <p:cNvSpPr txBox="1">
              <a:spLocks noChangeArrowheads="1"/>
            </p:cNvSpPr>
            <p:nvPr/>
          </p:nvSpPr>
          <p:spPr bwMode="auto">
            <a:xfrm>
              <a:off x="2084" y="1998"/>
              <a:ext cx="24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9144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1800" b="1" i="1" dirty="0">
                  <a:solidFill>
                    <a:srgbClr val="FF0000"/>
                  </a:solidFill>
                  <a:latin typeface="Tahoma" pitchFamily="34" charset="0"/>
                </a:rPr>
                <a:t>P</a:t>
              </a:r>
              <a:r>
                <a:rPr lang="en-US" sz="1800" baseline="-25000" dirty="0">
                  <a:solidFill>
                    <a:srgbClr val="FF0000"/>
                  </a:solidFill>
                  <a:latin typeface="Tahoma" pitchFamily="34" charset="0"/>
                </a:rPr>
                <a:t>2</a:t>
              </a:r>
            </a:p>
          </p:txBody>
        </p:sp>
        <p:sp>
          <p:nvSpPr>
            <p:cNvPr id="15" name="Line 39"/>
            <p:cNvSpPr>
              <a:spLocks noChangeShapeType="1"/>
            </p:cNvSpPr>
            <p:nvPr/>
          </p:nvSpPr>
          <p:spPr bwMode="auto">
            <a:xfrm>
              <a:off x="2319" y="2132"/>
              <a:ext cx="1365" cy="0"/>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03305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4751676"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381000" y="907472"/>
            <a:ext cx="8153400" cy="53623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9900"/>
              </a:buClr>
            </a:pPr>
            <a:endParaRPr lang="en-US" sz="2800"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3886200" cy="45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01782" y="1430370"/>
            <a:ext cx="8326582" cy="1446550"/>
          </a:xfrm>
          <a:prstGeom prst="rect">
            <a:avLst/>
          </a:prstGeom>
          <a:solidFill>
            <a:srgbClr val="FCFEDE"/>
          </a:solidFill>
        </p:spPr>
        <p:txBody>
          <a:bodyPr wrap="square" rtlCol="0">
            <a:spAutoFit/>
          </a:bodyPr>
          <a:lstStyle/>
          <a:p>
            <a:r>
              <a:rPr lang="id-ID" sz="2200" dirty="0"/>
              <a:t>Pada titik </a:t>
            </a:r>
            <a:r>
              <a:rPr lang="id-ID" sz="2200" b="1" dirty="0">
                <a:solidFill>
                  <a:srgbClr val="FF0000"/>
                </a:solidFill>
              </a:rPr>
              <a:t>A</a:t>
            </a:r>
            <a:r>
              <a:rPr lang="id-ID" sz="2200" dirty="0"/>
              <a:t>: credit card </a:t>
            </a:r>
            <a:r>
              <a:rPr lang="id-ID" sz="2200" dirty="0">
                <a:sym typeface="Wingdings" pitchFamily="2" charset="2"/>
              </a:rPr>
              <a:t> V </a:t>
            </a:r>
            <a:r>
              <a:rPr lang="id-ID" sz="2200" dirty="0">
                <a:sym typeface="Symbol"/>
              </a:rPr>
              <a:t> </a:t>
            </a:r>
            <a:r>
              <a:rPr lang="id-ID" sz="2200" dirty="0">
                <a:sym typeface="Wingdings" pitchFamily="2" charset="2"/>
              </a:rPr>
              <a:t> AD </a:t>
            </a:r>
            <a:r>
              <a:rPr lang="id-ID" sz="2200" dirty="0">
                <a:sym typeface="Symbol"/>
              </a:rPr>
              <a:t> geser kanan: AD1 ke AD2 </a:t>
            </a:r>
            <a:r>
              <a:rPr lang="id-ID" sz="2200" dirty="0">
                <a:sym typeface="Wingdings" pitchFamily="2" charset="2"/>
              </a:rPr>
              <a:t> AD2 dan SRAS  titik </a:t>
            </a:r>
            <a:r>
              <a:rPr lang="id-ID" sz="2200" b="1" dirty="0">
                <a:solidFill>
                  <a:srgbClr val="FF0000"/>
                </a:solidFill>
                <a:sym typeface="Wingdings" pitchFamily="2" charset="2"/>
              </a:rPr>
              <a:t>B</a:t>
            </a:r>
            <a:r>
              <a:rPr lang="id-ID" sz="2200" dirty="0">
                <a:sym typeface="Wingdings" pitchFamily="2" charset="2"/>
              </a:rPr>
              <a:t>: P </a:t>
            </a:r>
            <a:r>
              <a:rPr lang="id-ID" sz="2200" dirty="0">
                <a:sym typeface="Symbol"/>
              </a:rPr>
              <a:t>tetap pada P1 </a:t>
            </a:r>
            <a:r>
              <a:rPr lang="id-ID" sz="2200" dirty="0">
                <a:sym typeface="Wingdings" pitchFamily="2" charset="2"/>
              </a:rPr>
              <a:t>dan Y </a:t>
            </a:r>
            <a:r>
              <a:rPr lang="id-ID" sz="2200" dirty="0">
                <a:sym typeface="Symbol"/>
              </a:rPr>
              <a:t> dari Ybar ke Y1 (Y1&gt;Ybar); </a:t>
            </a:r>
            <a:r>
              <a:rPr lang="id-ID" sz="2200" dirty="0">
                <a:sym typeface="Wingdings" pitchFamily="2" charset="2"/>
              </a:rPr>
              <a:t>AD2 dan LRAS  kelebihan AD  P naik</a:t>
            </a:r>
            <a:r>
              <a:rPr lang="id-ID" sz="2200" dirty="0">
                <a:sym typeface="Symbol"/>
              </a:rPr>
              <a:t> </a:t>
            </a:r>
            <a:r>
              <a:rPr lang="id-ID" sz="2200" dirty="0">
                <a:sym typeface="Wingdings" pitchFamily="2" charset="2"/>
              </a:rPr>
              <a:t> sampai pada tingkat Y bar  titik </a:t>
            </a:r>
            <a:r>
              <a:rPr lang="id-ID" sz="2200" b="1" dirty="0">
                <a:solidFill>
                  <a:srgbClr val="FF0000"/>
                </a:solidFill>
                <a:sym typeface="Wingdings" pitchFamily="2" charset="2"/>
              </a:rPr>
              <a:t>C</a:t>
            </a:r>
            <a:r>
              <a:rPr lang="id-ID" sz="2200" dirty="0">
                <a:sym typeface="Wingdings" pitchFamily="2" charset="2"/>
              </a:rPr>
              <a:t>: P2 dan Ybar</a:t>
            </a:r>
            <a:endParaRPr lang="id-ID" sz="2200" b="1" dirty="0">
              <a:solidFill>
                <a:srgbClr val="FF0000"/>
              </a:solidFill>
            </a:endParaRPr>
          </a:p>
        </p:txBody>
      </p:sp>
      <p:sp>
        <p:nvSpPr>
          <p:cNvPr id="2" name="Rectangle 1"/>
          <p:cNvSpPr/>
          <p:nvPr/>
        </p:nvSpPr>
        <p:spPr>
          <a:xfrm>
            <a:off x="401782" y="2938475"/>
            <a:ext cx="8326582" cy="3701013"/>
          </a:xfrm>
          <a:prstGeom prst="rect">
            <a:avLst/>
          </a:prstGeom>
        </p:spPr>
        <p:txBody>
          <a:bodyPr wrap="square">
            <a:spAutoFit/>
          </a:bodyPr>
          <a:lstStyle/>
          <a:p>
            <a:pPr marL="285750" indent="-285750">
              <a:spcBef>
                <a:spcPts val="500"/>
              </a:spcBef>
              <a:buFont typeface="Arial" pitchFamily="34" charset="0"/>
              <a:buChar char="•"/>
            </a:pPr>
            <a:r>
              <a:rPr lang="en-US" sz="2200" dirty="0"/>
              <a:t>What can the Fed do to dampen this boom and keep output closer to the natural level? </a:t>
            </a:r>
          </a:p>
          <a:p>
            <a:pPr marL="285750" indent="-285750">
              <a:spcBef>
                <a:spcPts val="500"/>
              </a:spcBef>
              <a:buFont typeface="Arial" pitchFamily="34" charset="0"/>
              <a:buChar char="•"/>
            </a:pPr>
            <a:r>
              <a:rPr lang="en-US" sz="2400" b="1" dirty="0">
                <a:solidFill>
                  <a:srgbClr val="FF0000"/>
                </a:solidFill>
              </a:rPr>
              <a:t>The Fed might reduce the money supply </a:t>
            </a:r>
            <a:r>
              <a:rPr lang="en-US" sz="2200" dirty="0"/>
              <a:t>to offset the increase in velocity. Offsetting the change in velocity would stabilize aggregate demand.</a:t>
            </a:r>
          </a:p>
          <a:p>
            <a:pPr marL="285750" indent="-285750">
              <a:spcBef>
                <a:spcPts val="500"/>
              </a:spcBef>
              <a:buFont typeface="Arial" pitchFamily="34" charset="0"/>
              <a:buChar char="•"/>
            </a:pPr>
            <a:r>
              <a:rPr lang="en-US" sz="2200" dirty="0"/>
              <a:t>Thus, the Fed can reduce or even eliminate the impact of demand shocks on output and employment if it can skillfully control the money supply.</a:t>
            </a:r>
          </a:p>
          <a:p>
            <a:pPr marL="285750" indent="-285750">
              <a:spcBef>
                <a:spcPts val="500"/>
              </a:spcBef>
              <a:buFont typeface="Arial" pitchFamily="34" charset="0"/>
              <a:buChar char="•"/>
            </a:pPr>
            <a:r>
              <a:rPr lang="en-US" sz="2200" dirty="0"/>
              <a:t>Whether the Fed in fact has the necessary skill is a more difﬁcult question, which we take up in Chapter 18.</a:t>
            </a:r>
          </a:p>
        </p:txBody>
      </p:sp>
    </p:spTree>
    <p:extLst>
      <p:ext uri="{BB962C8B-B14F-4D97-AF65-F5344CB8AC3E}">
        <p14:creationId xmlns:p14="http://schemas.microsoft.com/office/powerpoint/2010/main" val="38933814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4751676"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38200"/>
            <a:ext cx="3886200" cy="45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05690" y="1447800"/>
            <a:ext cx="8257309" cy="1446550"/>
          </a:xfrm>
          <a:prstGeom prst="rect">
            <a:avLst/>
          </a:prstGeom>
          <a:solidFill>
            <a:srgbClr val="F1F5E7"/>
          </a:solidFill>
        </p:spPr>
        <p:txBody>
          <a:bodyPr wrap="square" rtlCol="0">
            <a:spAutoFit/>
          </a:bodyPr>
          <a:lstStyle/>
          <a:p>
            <a:r>
              <a:rPr lang="id-ID" sz="2200" dirty="0">
                <a:latin typeface="Times New Roman" pitchFamily="18" charset="0"/>
                <a:cs typeface="Times New Roman" pitchFamily="18" charset="0"/>
              </a:rPr>
              <a:t>Pada titik </a:t>
            </a:r>
            <a:r>
              <a:rPr lang="id-ID" sz="2200" b="1" dirty="0">
                <a:solidFill>
                  <a:srgbClr val="FF0000"/>
                </a:solidFill>
                <a:latin typeface="Times New Roman" pitchFamily="18" charset="0"/>
                <a:cs typeface="Times New Roman" pitchFamily="18" charset="0"/>
              </a:rPr>
              <a:t>A</a:t>
            </a:r>
            <a:r>
              <a:rPr lang="id-ID" sz="2200" dirty="0">
                <a:latin typeface="Times New Roman" pitchFamily="18" charset="0"/>
                <a:cs typeface="Times New Roman" pitchFamily="18" charset="0"/>
              </a:rPr>
              <a:t>: credit card </a:t>
            </a:r>
            <a:r>
              <a:rPr lang="id-ID" sz="2200" dirty="0">
                <a:latin typeface="Times New Roman" pitchFamily="18" charset="0"/>
                <a:cs typeface="Times New Roman" pitchFamily="18" charset="0"/>
                <a:sym typeface="Wingdings" pitchFamily="2" charset="2"/>
              </a:rPr>
              <a:t> V </a:t>
            </a:r>
            <a:r>
              <a:rPr lang="id-ID" sz="2200" dirty="0">
                <a:latin typeface="Times New Roman" pitchFamily="18" charset="0"/>
                <a:cs typeface="Times New Roman" pitchFamily="18" charset="0"/>
                <a:sym typeface="Symbol"/>
              </a:rPr>
              <a:t> </a:t>
            </a:r>
            <a:r>
              <a:rPr lang="id-ID" sz="2200" dirty="0">
                <a:latin typeface="Times New Roman" pitchFamily="18" charset="0"/>
                <a:cs typeface="Times New Roman" pitchFamily="18" charset="0"/>
                <a:sym typeface="Wingdings" pitchFamily="2" charset="2"/>
              </a:rPr>
              <a:t> AD </a:t>
            </a:r>
            <a:r>
              <a:rPr lang="id-ID" sz="2200" dirty="0">
                <a:latin typeface="Times New Roman" pitchFamily="18" charset="0"/>
                <a:cs typeface="Times New Roman" pitchFamily="18" charset="0"/>
                <a:sym typeface="Symbol"/>
              </a:rPr>
              <a:t> geser kanan: AD1 ke AD2 </a:t>
            </a:r>
            <a:r>
              <a:rPr lang="id-ID" sz="2200" dirty="0">
                <a:latin typeface="Times New Roman" pitchFamily="18" charset="0"/>
                <a:cs typeface="Times New Roman" pitchFamily="18" charset="0"/>
                <a:sym typeface="Wingdings" pitchFamily="2" charset="2"/>
              </a:rPr>
              <a:t> AD2 dan SRAS  titik </a:t>
            </a:r>
            <a:r>
              <a:rPr lang="id-ID" sz="2200" b="1" dirty="0">
                <a:solidFill>
                  <a:srgbClr val="FF0000"/>
                </a:solidFill>
                <a:latin typeface="Times New Roman" pitchFamily="18" charset="0"/>
                <a:cs typeface="Times New Roman" pitchFamily="18" charset="0"/>
                <a:sym typeface="Wingdings" pitchFamily="2" charset="2"/>
              </a:rPr>
              <a:t>B</a:t>
            </a:r>
            <a:r>
              <a:rPr lang="id-ID" sz="2200" dirty="0">
                <a:latin typeface="Times New Roman" pitchFamily="18" charset="0"/>
                <a:cs typeface="Times New Roman" pitchFamily="18" charset="0"/>
                <a:sym typeface="Wingdings" pitchFamily="2" charset="2"/>
              </a:rPr>
              <a:t>: P </a:t>
            </a:r>
            <a:r>
              <a:rPr lang="id-ID" sz="2200" dirty="0">
                <a:latin typeface="Times New Roman" pitchFamily="18" charset="0"/>
                <a:cs typeface="Times New Roman" pitchFamily="18" charset="0"/>
                <a:sym typeface="Symbol"/>
              </a:rPr>
              <a:t>tetap pada P1 </a:t>
            </a:r>
            <a:r>
              <a:rPr lang="id-ID" sz="2200" dirty="0">
                <a:latin typeface="Times New Roman" pitchFamily="18" charset="0"/>
                <a:cs typeface="Times New Roman" pitchFamily="18" charset="0"/>
                <a:sym typeface="Wingdings" pitchFamily="2" charset="2"/>
              </a:rPr>
              <a:t>dan Y </a:t>
            </a:r>
            <a:r>
              <a:rPr lang="id-ID" sz="2200" dirty="0">
                <a:latin typeface="Times New Roman" pitchFamily="18" charset="0"/>
                <a:cs typeface="Times New Roman" pitchFamily="18" charset="0"/>
                <a:sym typeface="Symbol"/>
              </a:rPr>
              <a:t> dari Ybar ke Y1 (Y1&gt;Ybar); </a:t>
            </a:r>
            <a:r>
              <a:rPr lang="id-ID" sz="2200" b="1" dirty="0">
                <a:solidFill>
                  <a:srgbClr val="0070C0"/>
                </a:solidFill>
                <a:latin typeface="Times New Roman" pitchFamily="18" charset="0"/>
                <a:cs typeface="Times New Roman" pitchFamily="18" charset="0"/>
                <a:sym typeface="Wingdings" pitchFamily="2" charset="2"/>
              </a:rPr>
              <a:t>M di ↓ kan </a:t>
            </a:r>
            <a:r>
              <a:rPr lang="id-ID" sz="2200" dirty="0">
                <a:latin typeface="Times New Roman" pitchFamily="18" charset="0"/>
                <a:cs typeface="Times New Roman" pitchFamily="18" charset="0"/>
                <a:sym typeface="Wingdings" pitchFamily="2" charset="2"/>
              </a:rPr>
              <a:t> </a:t>
            </a:r>
            <a:r>
              <a:rPr lang="id-ID" sz="2200" b="1" dirty="0">
                <a:solidFill>
                  <a:srgbClr val="0070C0"/>
                </a:solidFill>
                <a:latin typeface="Times New Roman" pitchFamily="18" charset="0"/>
                <a:cs typeface="Times New Roman" pitchFamily="18" charset="0"/>
                <a:sym typeface="Wingdings" pitchFamily="2" charset="2"/>
              </a:rPr>
              <a:t>AD </a:t>
            </a:r>
            <a:r>
              <a:rPr lang="id-ID" sz="2200" b="1" dirty="0">
                <a:solidFill>
                  <a:srgbClr val="0070C0"/>
                </a:solidFill>
                <a:latin typeface="Times New Roman" pitchFamily="18" charset="0"/>
                <a:cs typeface="Times New Roman" pitchFamily="18" charset="0"/>
                <a:sym typeface="Symbol"/>
              </a:rPr>
              <a:t>↓ geser kiri: AD2 ke AD1 </a:t>
            </a:r>
            <a:r>
              <a:rPr lang="id-ID" sz="2200" dirty="0">
                <a:latin typeface="Times New Roman" pitchFamily="18" charset="0"/>
                <a:cs typeface="Times New Roman" pitchFamily="18" charset="0"/>
                <a:sym typeface="Wingdings" pitchFamily="2" charset="2"/>
              </a:rPr>
              <a:t> AD1 dan LRAS-SRAS  titik </a:t>
            </a:r>
            <a:r>
              <a:rPr lang="id-ID" sz="2200" b="1" dirty="0">
                <a:solidFill>
                  <a:srgbClr val="FF0000"/>
                </a:solidFill>
                <a:latin typeface="Times New Roman" pitchFamily="18" charset="0"/>
                <a:cs typeface="Times New Roman" pitchFamily="18" charset="0"/>
                <a:sym typeface="Wingdings" pitchFamily="2" charset="2"/>
              </a:rPr>
              <a:t>A</a:t>
            </a:r>
            <a:r>
              <a:rPr lang="id-ID" sz="2200" dirty="0">
                <a:solidFill>
                  <a:srgbClr val="FF0000"/>
                </a:solidFill>
                <a:latin typeface="Times New Roman" pitchFamily="18" charset="0"/>
                <a:cs typeface="Times New Roman" pitchFamily="18" charset="0"/>
                <a:sym typeface="Wingdings" pitchFamily="2" charset="2"/>
              </a:rPr>
              <a:t>: </a:t>
            </a:r>
            <a:r>
              <a:rPr lang="id-ID" sz="2200" dirty="0">
                <a:latin typeface="Times New Roman" pitchFamily="18" charset="0"/>
                <a:cs typeface="Times New Roman" pitchFamily="18" charset="0"/>
                <a:sym typeface="Symbol"/>
              </a:rPr>
              <a:t> </a:t>
            </a:r>
            <a:r>
              <a:rPr lang="id-ID" sz="2200" dirty="0">
                <a:latin typeface="Times New Roman" pitchFamily="18" charset="0"/>
                <a:cs typeface="Times New Roman" pitchFamily="18" charset="0"/>
                <a:sym typeface="Wingdings" pitchFamily="2" charset="2"/>
              </a:rPr>
              <a:t>P </a:t>
            </a:r>
            <a:r>
              <a:rPr lang="id-ID" sz="2200" dirty="0">
                <a:latin typeface="Times New Roman" pitchFamily="18" charset="0"/>
                <a:cs typeface="Times New Roman" pitchFamily="18" charset="0"/>
                <a:sym typeface="Symbol"/>
              </a:rPr>
              <a:t>tetap pada P1 </a:t>
            </a:r>
            <a:r>
              <a:rPr lang="id-ID" sz="2200" dirty="0">
                <a:latin typeface="Times New Roman" pitchFamily="18" charset="0"/>
                <a:cs typeface="Times New Roman" pitchFamily="18" charset="0"/>
                <a:sym typeface="Wingdings" pitchFamily="2" charset="2"/>
              </a:rPr>
              <a:t>dan Y ↓</a:t>
            </a:r>
            <a:r>
              <a:rPr lang="id-ID" sz="2200" dirty="0">
                <a:latin typeface="Times New Roman" pitchFamily="18" charset="0"/>
                <a:cs typeface="Times New Roman" pitchFamily="18" charset="0"/>
                <a:sym typeface="Symbol"/>
              </a:rPr>
              <a:t> dari Y1 ke Ybar</a:t>
            </a:r>
            <a:endParaRPr lang="id-ID" sz="2200" b="1" dirty="0">
              <a:solidFill>
                <a:srgbClr val="FF0000"/>
              </a:solidFill>
              <a:latin typeface="Times New Roman" pitchFamily="18" charset="0"/>
              <a:cs typeface="Times New Roman"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0"/>
            <a:ext cx="48768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4114800" y="5181600"/>
            <a:ext cx="0" cy="1088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58494" y="5027711"/>
            <a:ext cx="369012" cy="307777"/>
          </a:xfrm>
          <a:prstGeom prst="rect">
            <a:avLst/>
          </a:prstGeom>
          <a:noFill/>
        </p:spPr>
        <p:txBody>
          <a:bodyPr wrap="none" rtlCol="0">
            <a:spAutoFit/>
          </a:bodyPr>
          <a:lstStyle/>
          <a:p>
            <a:r>
              <a:rPr lang="en-US" sz="1400" b="1" dirty="0"/>
              <a:t>P1</a:t>
            </a:r>
          </a:p>
        </p:txBody>
      </p:sp>
      <p:sp>
        <p:nvSpPr>
          <p:cNvPr id="11" name="TextBox 10"/>
          <p:cNvSpPr txBox="1"/>
          <p:nvPr/>
        </p:nvSpPr>
        <p:spPr>
          <a:xfrm>
            <a:off x="4114800" y="5915810"/>
            <a:ext cx="369012" cy="307777"/>
          </a:xfrm>
          <a:prstGeom prst="rect">
            <a:avLst/>
          </a:prstGeom>
          <a:noFill/>
        </p:spPr>
        <p:txBody>
          <a:bodyPr wrap="none" rtlCol="0">
            <a:spAutoFit/>
          </a:bodyPr>
          <a:lstStyle/>
          <a:p>
            <a:r>
              <a:rPr lang="en-US" sz="1400" b="1" dirty="0"/>
              <a:t>Y1</a:t>
            </a:r>
          </a:p>
        </p:txBody>
      </p:sp>
      <p:cxnSp>
        <p:nvCxnSpPr>
          <p:cNvPr id="9" name="Straight Arrow Connector 8"/>
          <p:cNvCxnSpPr/>
          <p:nvPr/>
        </p:nvCxnSpPr>
        <p:spPr>
          <a:xfrm flipH="1">
            <a:off x="3733800" y="5486400"/>
            <a:ext cx="75001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7214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7651" name="Group 1040"/>
          <p:cNvGrpSpPr>
            <a:grpSpLocks/>
          </p:cNvGrpSpPr>
          <p:nvPr/>
        </p:nvGrpSpPr>
        <p:grpSpPr bwMode="auto">
          <a:xfrm>
            <a:off x="5410200" y="1524000"/>
            <a:ext cx="1066800" cy="3865563"/>
            <a:chOff x="3408" y="960"/>
            <a:chExt cx="672" cy="2435"/>
          </a:xfrm>
        </p:grpSpPr>
        <p:sp>
          <p:nvSpPr>
            <p:cNvPr id="27687" name="Line 1041"/>
            <p:cNvSpPr>
              <a:spLocks noChangeShapeType="1"/>
            </p:cNvSpPr>
            <p:nvPr/>
          </p:nvSpPr>
          <p:spPr bwMode="auto">
            <a:xfrm flipV="1">
              <a:off x="3692" y="1235"/>
              <a:ext cx="0" cy="2160"/>
            </a:xfrm>
            <a:prstGeom prst="line">
              <a:avLst/>
            </a:prstGeom>
            <a:noFill/>
            <a:ln w="28575">
              <a:solidFill>
                <a:srgbClr val="0000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8" name="Text Box 1042"/>
            <p:cNvSpPr txBox="1">
              <a:spLocks noChangeArrowheads="1"/>
            </p:cNvSpPr>
            <p:nvPr/>
          </p:nvSpPr>
          <p:spPr bwMode="auto">
            <a:xfrm>
              <a:off x="3408" y="960"/>
              <a:ext cx="67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i="1">
                  <a:latin typeface="Tahoma" pitchFamily="34" charset="0"/>
                </a:rPr>
                <a:t>LRAS</a:t>
              </a:r>
              <a:endParaRPr lang="en-US" sz="2300" baseline="-25000">
                <a:latin typeface="Tahoma" pitchFamily="34" charset="0"/>
              </a:endParaRPr>
            </a:p>
          </p:txBody>
        </p:sp>
      </p:grpSp>
      <p:grpSp>
        <p:nvGrpSpPr>
          <p:cNvPr id="274444" name="Group 1036"/>
          <p:cNvGrpSpPr>
            <a:grpSpLocks/>
          </p:cNvGrpSpPr>
          <p:nvPr/>
        </p:nvGrpSpPr>
        <p:grpSpPr bwMode="auto">
          <a:xfrm>
            <a:off x="4114800" y="1447800"/>
            <a:ext cx="3803650" cy="3600450"/>
            <a:chOff x="3028" y="576"/>
            <a:chExt cx="2396" cy="2268"/>
          </a:xfrm>
        </p:grpSpPr>
        <p:sp>
          <p:nvSpPr>
            <p:cNvPr id="27685" name="Arc 1037"/>
            <p:cNvSpPr>
              <a:spLocks/>
            </p:cNvSpPr>
            <p:nvPr/>
          </p:nvSpPr>
          <p:spPr bwMode="auto">
            <a:xfrm flipH="1" flipV="1">
              <a:off x="3028" y="576"/>
              <a:ext cx="2396" cy="2134"/>
            </a:xfrm>
            <a:custGeom>
              <a:avLst/>
              <a:gdLst>
                <a:gd name="T0" fmla="*/ 556 w 20736"/>
                <a:gd name="T1" fmla="*/ 0 h 21056"/>
                <a:gd name="T2" fmla="*/ 2396 w 20736"/>
                <a:gd name="T3" fmla="*/ 1521 h 21056"/>
                <a:gd name="T4" fmla="*/ 0 w 20736"/>
                <a:gd name="T5" fmla="*/ 2134 h 21056"/>
                <a:gd name="T6" fmla="*/ 0 60000 65536"/>
                <a:gd name="T7" fmla="*/ 0 60000 65536"/>
                <a:gd name="T8" fmla="*/ 0 60000 65536"/>
              </a:gdLst>
              <a:ahLst/>
              <a:cxnLst>
                <a:cxn ang="T6">
                  <a:pos x="T0" y="T1"/>
                </a:cxn>
                <a:cxn ang="T7">
                  <a:pos x="T2" y="T3"/>
                </a:cxn>
                <a:cxn ang="T8">
                  <a:pos x="T4" y="T5"/>
                </a:cxn>
              </a:cxnLst>
              <a:rect l="0" t="0" r="r" b="b"/>
              <a:pathLst>
                <a:path w="20736" h="21056" fill="none" extrusionOk="0">
                  <a:moveTo>
                    <a:pt x="4815" y="-1"/>
                  </a:moveTo>
                  <a:cubicBezTo>
                    <a:pt x="12450" y="1745"/>
                    <a:pt x="18542" y="7488"/>
                    <a:pt x="20735" y="15007"/>
                  </a:cubicBezTo>
                </a:path>
                <a:path w="20736" h="21056" stroke="0" extrusionOk="0">
                  <a:moveTo>
                    <a:pt x="4815" y="-1"/>
                  </a:moveTo>
                  <a:cubicBezTo>
                    <a:pt x="12450" y="1745"/>
                    <a:pt x="18542" y="7488"/>
                    <a:pt x="20735" y="15007"/>
                  </a:cubicBezTo>
                  <a:lnTo>
                    <a:pt x="0" y="21056"/>
                  </a:lnTo>
                  <a:lnTo>
                    <a:pt x="4815" y="-1"/>
                  </a:lnTo>
                  <a:close/>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6" name="Text Box 1038"/>
            <p:cNvSpPr txBox="1">
              <a:spLocks noChangeArrowheads="1"/>
            </p:cNvSpPr>
            <p:nvPr/>
          </p:nvSpPr>
          <p:spPr bwMode="auto">
            <a:xfrm>
              <a:off x="4814" y="2565"/>
              <a:ext cx="43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i="1">
                  <a:latin typeface="Tahoma" pitchFamily="34" charset="0"/>
                </a:rPr>
                <a:t>AD</a:t>
              </a:r>
              <a:r>
                <a:rPr lang="en-US" sz="2300" baseline="-25000">
                  <a:latin typeface="Tahoma" pitchFamily="34" charset="0"/>
                </a:rPr>
                <a:t>2</a:t>
              </a:r>
            </a:p>
          </p:txBody>
        </p:sp>
      </p:grpSp>
      <p:grpSp>
        <p:nvGrpSpPr>
          <p:cNvPr id="27653" name="Group 1044"/>
          <p:cNvGrpSpPr>
            <a:grpSpLocks/>
          </p:cNvGrpSpPr>
          <p:nvPr/>
        </p:nvGrpSpPr>
        <p:grpSpPr bwMode="auto">
          <a:xfrm>
            <a:off x="3313113" y="3276600"/>
            <a:ext cx="5083175" cy="544513"/>
            <a:chOff x="2078" y="2310"/>
            <a:chExt cx="3202" cy="343"/>
          </a:xfrm>
        </p:grpSpPr>
        <p:graphicFrame>
          <p:nvGraphicFramePr>
            <p:cNvPr id="27682" name="Object 1045"/>
            <p:cNvGraphicFramePr>
              <a:graphicFrameLocks noChangeAspect="1"/>
            </p:cNvGraphicFramePr>
            <p:nvPr/>
          </p:nvGraphicFramePr>
          <p:xfrm>
            <a:off x="2078" y="2364"/>
            <a:ext cx="221" cy="289"/>
          </p:xfrm>
          <a:graphic>
            <a:graphicData uri="http://schemas.openxmlformats.org/presentationml/2006/ole">
              <mc:AlternateContent xmlns:mc="http://schemas.openxmlformats.org/markup-compatibility/2006">
                <mc:Choice xmlns:v="urn:schemas-microsoft-com:vml" Requires="v">
                  <p:oleObj spid="_x0000_s41004" name="Equation" r:id="rId4" imgW="164885" imgH="215619" progId="Equation.DSMT4">
                    <p:embed/>
                  </p:oleObj>
                </mc:Choice>
                <mc:Fallback>
                  <p:oleObj name="Equation" r:id="rId4" imgW="164885" imgH="21561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8" y="2364"/>
                          <a:ext cx="221"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83" name="Line 1046"/>
            <p:cNvSpPr>
              <a:spLocks noChangeShapeType="1"/>
            </p:cNvSpPr>
            <p:nvPr/>
          </p:nvSpPr>
          <p:spPr bwMode="auto">
            <a:xfrm>
              <a:off x="2319" y="2536"/>
              <a:ext cx="2544" cy="0"/>
            </a:xfrm>
            <a:prstGeom prst="line">
              <a:avLst/>
            </a:prstGeom>
            <a:noFill/>
            <a:ln w="28575">
              <a:solidFill>
                <a:srgbClr val="0000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4" name="Text Box 1047"/>
            <p:cNvSpPr txBox="1">
              <a:spLocks noChangeArrowheads="1"/>
            </p:cNvSpPr>
            <p:nvPr/>
          </p:nvSpPr>
          <p:spPr bwMode="auto">
            <a:xfrm>
              <a:off x="4704" y="2310"/>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i="1">
                  <a:latin typeface="Tahoma" pitchFamily="34" charset="0"/>
                </a:rPr>
                <a:t>SRAS</a:t>
              </a:r>
              <a:endParaRPr lang="en-US"/>
            </a:p>
          </p:txBody>
        </p:sp>
      </p:grpSp>
      <p:sp>
        <p:nvSpPr>
          <p:cNvPr id="274434" name="Rectangle 1026"/>
          <p:cNvSpPr>
            <a:spLocks noGrp="1" noChangeArrowheads="1"/>
          </p:cNvSpPr>
          <p:nvPr>
            <p:ph type="title"/>
          </p:nvPr>
        </p:nvSpPr>
        <p:spPr>
          <a:xfrm>
            <a:off x="158750" y="762000"/>
            <a:ext cx="8686800" cy="571500"/>
          </a:xfrm>
        </p:spPr>
        <p:txBody>
          <a:bodyPr>
            <a:normAutofit/>
          </a:bodyPr>
          <a:lstStyle/>
          <a:p>
            <a:pPr algn="l" eaLnBrk="1" hangingPunct="1">
              <a:defRPr/>
            </a:pPr>
            <a:r>
              <a:rPr lang="en-US" sz="2400" b="1" dirty="0"/>
              <a:t>The effects of </a:t>
            </a:r>
            <a:r>
              <a:rPr lang="en-US" sz="2400" b="1" dirty="0">
                <a:sym typeface="Symbol" pitchFamily="18" charset="2"/>
              </a:rPr>
              <a:t>a negative demand shock</a:t>
            </a:r>
            <a:endParaRPr lang="en-US" sz="2400" b="1" dirty="0"/>
          </a:p>
        </p:txBody>
      </p:sp>
      <p:grpSp>
        <p:nvGrpSpPr>
          <p:cNvPr id="27655" name="Group 1027"/>
          <p:cNvGrpSpPr>
            <a:grpSpLocks/>
          </p:cNvGrpSpPr>
          <p:nvPr/>
        </p:nvGrpSpPr>
        <p:grpSpPr bwMode="auto">
          <a:xfrm>
            <a:off x="3352800" y="1471613"/>
            <a:ext cx="5257800" cy="4090987"/>
            <a:chOff x="2976" y="1296"/>
            <a:chExt cx="2304" cy="2053"/>
          </a:xfrm>
        </p:grpSpPr>
        <p:grpSp>
          <p:nvGrpSpPr>
            <p:cNvPr id="27677" name="Group 1028"/>
            <p:cNvGrpSpPr>
              <a:grpSpLocks/>
            </p:cNvGrpSpPr>
            <p:nvPr/>
          </p:nvGrpSpPr>
          <p:grpSpPr bwMode="auto">
            <a:xfrm>
              <a:off x="3120" y="1536"/>
              <a:ext cx="1968" cy="1728"/>
              <a:chOff x="2640" y="1056"/>
              <a:chExt cx="2496" cy="2112"/>
            </a:xfrm>
          </p:grpSpPr>
          <p:sp>
            <p:nvSpPr>
              <p:cNvPr id="27680" name="Line 1029"/>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81" name="Line 1030"/>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678" name="Text Box 1031"/>
            <p:cNvSpPr txBox="1">
              <a:spLocks noChangeArrowheads="1"/>
            </p:cNvSpPr>
            <p:nvPr/>
          </p:nvSpPr>
          <p:spPr bwMode="auto">
            <a:xfrm>
              <a:off x="4944" y="3120"/>
              <a:ext cx="33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b="1" i="1">
                  <a:latin typeface="Tahoma" pitchFamily="34" charset="0"/>
                </a:rPr>
                <a:t>Y</a:t>
              </a:r>
              <a:r>
                <a:rPr lang="en-US">
                  <a:latin typeface="Arial" charset="0"/>
                </a:rPr>
                <a:t> </a:t>
              </a:r>
              <a:endParaRPr lang="en-US" sz="2200">
                <a:latin typeface="Arial" charset="0"/>
              </a:endParaRPr>
            </a:p>
          </p:txBody>
        </p:sp>
        <p:sp>
          <p:nvSpPr>
            <p:cNvPr id="27679" name="Text Box 1032"/>
            <p:cNvSpPr txBox="1">
              <a:spLocks noChangeArrowheads="1"/>
            </p:cNvSpPr>
            <p:nvPr/>
          </p:nvSpPr>
          <p:spPr bwMode="auto">
            <a:xfrm>
              <a:off x="2976" y="1296"/>
              <a:ext cx="24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082675" algn="r"/>
                  <a:tab pos="1830388" algn="r"/>
                </a:tabLst>
                <a:defRPr sz="2400">
                  <a:solidFill>
                    <a:schemeClr val="tx1"/>
                  </a:solidFill>
                  <a:latin typeface="Times New Roman" charset="0"/>
                </a:defRPr>
              </a:lvl1pPr>
              <a:lvl2pPr marL="742950" indent="-285750" eaLnBrk="0" hangingPunct="0">
                <a:tabLst>
                  <a:tab pos="1082675" algn="r"/>
                  <a:tab pos="1830388" algn="r"/>
                </a:tabLst>
                <a:defRPr sz="2400">
                  <a:solidFill>
                    <a:schemeClr val="tx1"/>
                  </a:solidFill>
                  <a:latin typeface="Times New Roman" charset="0"/>
                </a:defRPr>
              </a:lvl2pPr>
              <a:lvl3pPr marL="1143000" indent="-228600" eaLnBrk="0" hangingPunct="0">
                <a:tabLst>
                  <a:tab pos="1082675" algn="r"/>
                  <a:tab pos="1830388" algn="r"/>
                </a:tabLst>
                <a:defRPr sz="2400">
                  <a:solidFill>
                    <a:schemeClr val="tx1"/>
                  </a:solidFill>
                  <a:latin typeface="Times New Roman" charset="0"/>
                </a:defRPr>
              </a:lvl3pPr>
              <a:lvl4pPr marL="1600200" indent="-228600" eaLnBrk="0" hangingPunct="0">
                <a:tabLst>
                  <a:tab pos="1082675" algn="r"/>
                  <a:tab pos="1830388" algn="r"/>
                </a:tabLst>
                <a:defRPr sz="2400">
                  <a:solidFill>
                    <a:schemeClr val="tx1"/>
                  </a:solidFill>
                  <a:latin typeface="Times New Roman" charset="0"/>
                </a:defRPr>
              </a:lvl4pPr>
              <a:lvl5pPr marL="2057400" indent="-228600" eaLnBrk="0" hangingPunct="0">
                <a:tabLst>
                  <a:tab pos="1082675" algn="r"/>
                  <a:tab pos="1830388" algn="r"/>
                </a:tabLst>
                <a:defRPr sz="2400">
                  <a:solidFill>
                    <a:schemeClr val="tx1"/>
                  </a:solidFill>
                  <a:latin typeface="Times New Roman" charset="0"/>
                </a:defRPr>
              </a:lvl5pPr>
              <a:lvl6pPr marL="2514600" indent="-228600" eaLnBrk="0" fontAlgn="base" hangingPunct="0">
                <a:spcBef>
                  <a:spcPct val="0"/>
                </a:spcBef>
                <a:spcAft>
                  <a:spcPct val="0"/>
                </a:spcAft>
                <a:tabLst>
                  <a:tab pos="1082675" algn="r"/>
                  <a:tab pos="1830388" algn="r"/>
                </a:tabLst>
                <a:defRPr sz="2400">
                  <a:solidFill>
                    <a:schemeClr val="tx1"/>
                  </a:solidFill>
                  <a:latin typeface="Times New Roman" charset="0"/>
                </a:defRPr>
              </a:lvl6pPr>
              <a:lvl7pPr marL="2971800" indent="-228600" eaLnBrk="0" fontAlgn="base" hangingPunct="0">
                <a:spcBef>
                  <a:spcPct val="0"/>
                </a:spcBef>
                <a:spcAft>
                  <a:spcPct val="0"/>
                </a:spcAft>
                <a:tabLst>
                  <a:tab pos="1082675" algn="r"/>
                  <a:tab pos="1830388" algn="r"/>
                </a:tabLst>
                <a:defRPr sz="2400">
                  <a:solidFill>
                    <a:schemeClr val="tx1"/>
                  </a:solidFill>
                  <a:latin typeface="Times New Roman" charset="0"/>
                </a:defRPr>
              </a:lvl7pPr>
              <a:lvl8pPr marL="3429000" indent="-228600" eaLnBrk="0" fontAlgn="base" hangingPunct="0">
                <a:spcBef>
                  <a:spcPct val="0"/>
                </a:spcBef>
                <a:spcAft>
                  <a:spcPct val="0"/>
                </a:spcAft>
                <a:tabLst>
                  <a:tab pos="1082675" algn="r"/>
                  <a:tab pos="1830388" algn="r"/>
                </a:tabLst>
                <a:defRPr sz="2400">
                  <a:solidFill>
                    <a:schemeClr val="tx1"/>
                  </a:solidFill>
                  <a:latin typeface="Times New Roman" charset="0"/>
                </a:defRPr>
              </a:lvl8pPr>
              <a:lvl9pPr marL="3886200" indent="-228600" eaLnBrk="0" fontAlgn="base" hangingPunct="0">
                <a:spcBef>
                  <a:spcPct val="0"/>
                </a:spcBef>
                <a:spcAft>
                  <a:spcPct val="0"/>
                </a:spcAft>
                <a:tabLst>
                  <a:tab pos="1082675" algn="r"/>
                  <a:tab pos="1830388" algn="r"/>
                </a:tabLst>
                <a:defRPr sz="2400">
                  <a:solidFill>
                    <a:schemeClr val="tx1"/>
                  </a:solidFill>
                  <a:latin typeface="Times New Roman" charset="0"/>
                </a:defRPr>
              </a:lvl9pPr>
            </a:lstStyle>
            <a:p>
              <a:pPr algn="ctr" eaLnBrk="1" hangingPunct="1"/>
              <a:r>
                <a:rPr lang="en-US" b="1" i="1">
                  <a:latin typeface="Tahoma" pitchFamily="34" charset="0"/>
                </a:rPr>
                <a:t>P</a:t>
              </a:r>
              <a:endParaRPr lang="en-US" sz="2200">
                <a:latin typeface="Arial" charset="0"/>
              </a:endParaRPr>
            </a:p>
          </p:txBody>
        </p:sp>
      </p:grpSp>
      <p:grpSp>
        <p:nvGrpSpPr>
          <p:cNvPr id="27656" name="Group 1033"/>
          <p:cNvGrpSpPr>
            <a:grpSpLocks/>
          </p:cNvGrpSpPr>
          <p:nvPr/>
        </p:nvGrpSpPr>
        <p:grpSpPr bwMode="auto">
          <a:xfrm>
            <a:off x="4502150" y="914400"/>
            <a:ext cx="3803650" cy="3602038"/>
            <a:chOff x="2644" y="890"/>
            <a:chExt cx="2396" cy="2269"/>
          </a:xfrm>
        </p:grpSpPr>
        <p:sp>
          <p:nvSpPr>
            <p:cNvPr id="27675" name="Arc 1034"/>
            <p:cNvSpPr>
              <a:spLocks/>
            </p:cNvSpPr>
            <p:nvPr/>
          </p:nvSpPr>
          <p:spPr bwMode="auto">
            <a:xfrm flipH="1" flipV="1">
              <a:off x="2644" y="890"/>
              <a:ext cx="2396" cy="2134"/>
            </a:xfrm>
            <a:custGeom>
              <a:avLst/>
              <a:gdLst>
                <a:gd name="T0" fmla="*/ 556 w 20736"/>
                <a:gd name="T1" fmla="*/ 0 h 21056"/>
                <a:gd name="T2" fmla="*/ 2396 w 20736"/>
                <a:gd name="T3" fmla="*/ 1521 h 21056"/>
                <a:gd name="T4" fmla="*/ 0 w 20736"/>
                <a:gd name="T5" fmla="*/ 2134 h 21056"/>
                <a:gd name="T6" fmla="*/ 0 60000 65536"/>
                <a:gd name="T7" fmla="*/ 0 60000 65536"/>
                <a:gd name="T8" fmla="*/ 0 60000 65536"/>
              </a:gdLst>
              <a:ahLst/>
              <a:cxnLst>
                <a:cxn ang="T6">
                  <a:pos x="T0" y="T1"/>
                </a:cxn>
                <a:cxn ang="T7">
                  <a:pos x="T2" y="T3"/>
                </a:cxn>
                <a:cxn ang="T8">
                  <a:pos x="T4" y="T5"/>
                </a:cxn>
              </a:cxnLst>
              <a:rect l="0" t="0" r="r" b="b"/>
              <a:pathLst>
                <a:path w="20736" h="21056" fill="none" extrusionOk="0">
                  <a:moveTo>
                    <a:pt x="4815" y="-1"/>
                  </a:moveTo>
                  <a:cubicBezTo>
                    <a:pt x="12450" y="1745"/>
                    <a:pt x="18542" y="7488"/>
                    <a:pt x="20735" y="15007"/>
                  </a:cubicBezTo>
                </a:path>
                <a:path w="20736" h="21056" stroke="0" extrusionOk="0">
                  <a:moveTo>
                    <a:pt x="4815" y="-1"/>
                  </a:moveTo>
                  <a:cubicBezTo>
                    <a:pt x="12450" y="1745"/>
                    <a:pt x="18542" y="7488"/>
                    <a:pt x="20735" y="15007"/>
                  </a:cubicBezTo>
                  <a:lnTo>
                    <a:pt x="0" y="21056"/>
                  </a:lnTo>
                  <a:lnTo>
                    <a:pt x="4815" y="-1"/>
                  </a:lnTo>
                  <a:close/>
                </a:path>
              </a:pathLst>
            </a:custGeom>
            <a:noFill/>
            <a:ln w="28575">
              <a:solidFill>
                <a:srgbClr val="00008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6" name="Text Box 1035"/>
            <p:cNvSpPr txBox="1">
              <a:spLocks noChangeArrowheads="1"/>
            </p:cNvSpPr>
            <p:nvPr/>
          </p:nvSpPr>
          <p:spPr bwMode="auto">
            <a:xfrm>
              <a:off x="4425" y="2880"/>
              <a:ext cx="43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i="1">
                  <a:latin typeface="Tahoma" pitchFamily="34" charset="0"/>
                </a:rPr>
                <a:t>AD</a:t>
              </a:r>
              <a:r>
                <a:rPr lang="en-US" sz="2300" baseline="-25000">
                  <a:latin typeface="Tahoma" pitchFamily="34" charset="0"/>
                </a:rPr>
                <a:t>1</a:t>
              </a:r>
            </a:p>
          </p:txBody>
        </p:sp>
      </p:grpSp>
      <p:sp>
        <p:nvSpPr>
          <p:cNvPr id="274447" name="Line 1039"/>
          <p:cNvSpPr>
            <a:spLocks noChangeShapeType="1"/>
          </p:cNvSpPr>
          <p:nvPr/>
        </p:nvSpPr>
        <p:spPr bwMode="auto">
          <a:xfrm>
            <a:off x="4897438" y="3621088"/>
            <a:ext cx="946150" cy="1587"/>
          </a:xfrm>
          <a:prstGeom prst="line">
            <a:avLst/>
          </a:prstGeom>
          <a:noFill/>
          <a:ln w="28575">
            <a:solidFill>
              <a:srgbClr val="FF0000"/>
            </a:solidFill>
            <a:round/>
            <a:headEnd type="stealth" w="med"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27658" name="Object 1043"/>
          <p:cNvGraphicFramePr>
            <a:graphicFrameLocks noChangeAspect="1"/>
          </p:cNvGraphicFramePr>
          <p:nvPr/>
        </p:nvGraphicFramePr>
        <p:xfrm>
          <a:off x="5715000" y="5389563"/>
          <a:ext cx="306388" cy="401637"/>
        </p:xfrm>
        <a:graphic>
          <a:graphicData uri="http://schemas.openxmlformats.org/presentationml/2006/ole">
            <mc:AlternateContent xmlns:mc="http://schemas.openxmlformats.org/markup-compatibility/2006">
              <mc:Choice xmlns:v="urn:schemas-microsoft-com:vml" Requires="v">
                <p:oleObj spid="_x0000_s41005" name="Equation" r:id="rId6" imgW="164885" imgH="215619" progId="Equation.DSMT4">
                  <p:embed/>
                </p:oleObj>
              </mc:Choice>
              <mc:Fallback>
                <p:oleObj name="Equation" r:id="rId6" imgW="164885" imgH="21561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5389563"/>
                        <a:ext cx="306388" cy="40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74456" name="Group 1048"/>
          <p:cNvGrpSpPr>
            <a:grpSpLocks/>
          </p:cNvGrpSpPr>
          <p:nvPr/>
        </p:nvGrpSpPr>
        <p:grpSpPr bwMode="auto">
          <a:xfrm>
            <a:off x="3322638" y="4219575"/>
            <a:ext cx="2540000" cy="442913"/>
            <a:chOff x="2084" y="1998"/>
            <a:chExt cx="1600" cy="279"/>
          </a:xfrm>
        </p:grpSpPr>
        <p:sp>
          <p:nvSpPr>
            <p:cNvPr id="27673" name="Text Box 1049"/>
            <p:cNvSpPr txBox="1">
              <a:spLocks noChangeArrowheads="1"/>
            </p:cNvSpPr>
            <p:nvPr/>
          </p:nvSpPr>
          <p:spPr bwMode="auto">
            <a:xfrm>
              <a:off x="2084" y="1998"/>
              <a:ext cx="24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9144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b="1" i="1">
                  <a:latin typeface="Tahoma" pitchFamily="34" charset="0"/>
                </a:rPr>
                <a:t>P</a:t>
              </a:r>
              <a:r>
                <a:rPr lang="en-US" sz="2300" baseline="-25000">
                  <a:latin typeface="Tahoma" pitchFamily="34" charset="0"/>
                </a:rPr>
                <a:t>2</a:t>
              </a:r>
            </a:p>
          </p:txBody>
        </p:sp>
        <p:sp>
          <p:nvSpPr>
            <p:cNvPr id="27674" name="Line 1050"/>
            <p:cNvSpPr>
              <a:spLocks noChangeShapeType="1"/>
            </p:cNvSpPr>
            <p:nvPr/>
          </p:nvSpPr>
          <p:spPr bwMode="auto">
            <a:xfrm>
              <a:off x="2319" y="2132"/>
              <a:ext cx="1365" cy="0"/>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74459" name="Group 1051"/>
          <p:cNvGrpSpPr>
            <a:grpSpLocks/>
          </p:cNvGrpSpPr>
          <p:nvPr/>
        </p:nvGrpSpPr>
        <p:grpSpPr bwMode="auto">
          <a:xfrm>
            <a:off x="4684713" y="3641725"/>
            <a:ext cx="381000" cy="2257425"/>
            <a:chOff x="4251" y="2531"/>
            <a:chExt cx="240" cy="1101"/>
          </a:xfrm>
        </p:grpSpPr>
        <p:sp>
          <p:nvSpPr>
            <p:cNvPr id="27671" name="Text Box 1052"/>
            <p:cNvSpPr txBox="1">
              <a:spLocks noChangeArrowheads="1"/>
            </p:cNvSpPr>
            <p:nvPr/>
          </p:nvSpPr>
          <p:spPr bwMode="auto">
            <a:xfrm>
              <a:off x="4251" y="3417"/>
              <a:ext cx="240"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9144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b="1" i="1">
                  <a:latin typeface="Tahoma" pitchFamily="34" charset="0"/>
                </a:rPr>
                <a:t>Y</a:t>
              </a:r>
              <a:r>
                <a:rPr lang="en-US" sz="2300" baseline="-25000">
                  <a:latin typeface="Tahoma" pitchFamily="34" charset="0"/>
                </a:rPr>
                <a:t>2</a:t>
              </a:r>
            </a:p>
          </p:txBody>
        </p:sp>
        <p:sp>
          <p:nvSpPr>
            <p:cNvPr id="27672" name="Line 1053"/>
            <p:cNvSpPr>
              <a:spLocks noChangeShapeType="1"/>
            </p:cNvSpPr>
            <p:nvPr/>
          </p:nvSpPr>
          <p:spPr bwMode="auto">
            <a:xfrm flipH="1">
              <a:off x="4346" y="2531"/>
              <a:ext cx="0" cy="86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4462" name="Rectangle 1054"/>
          <p:cNvSpPr>
            <a:spLocks noGrp="1" noChangeArrowheads="1"/>
          </p:cNvSpPr>
          <p:nvPr>
            <p:ph type="body" idx="1"/>
          </p:nvPr>
        </p:nvSpPr>
        <p:spPr>
          <a:xfrm>
            <a:off x="457200" y="1371600"/>
            <a:ext cx="2743200" cy="1981200"/>
          </a:xfrm>
          <a:solidFill>
            <a:srgbClr val="FFFFCC"/>
          </a:solidFill>
        </p:spPr>
        <p:txBody>
          <a:bodyPr/>
          <a:lstStyle/>
          <a:p>
            <a:pPr marL="0" indent="0" eaLnBrk="1" hangingPunct="1">
              <a:buFont typeface="Wingdings" pitchFamily="2" charset="2"/>
              <a:buNone/>
            </a:pPr>
            <a:r>
              <a:rPr lang="en-US" sz="2400" dirty="0"/>
              <a:t>The shock shifts AD left, causing output and employment to fall in the short run</a:t>
            </a:r>
          </a:p>
        </p:txBody>
      </p:sp>
      <p:sp>
        <p:nvSpPr>
          <p:cNvPr id="27662" name="Text Box 1055"/>
          <p:cNvSpPr txBox="1">
            <a:spLocks noChangeArrowheads="1"/>
          </p:cNvSpPr>
          <p:nvPr/>
        </p:nvSpPr>
        <p:spPr bwMode="auto">
          <a:xfrm>
            <a:off x="5942013" y="3241675"/>
            <a:ext cx="2286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a:latin typeface="Tahoma" pitchFamily="34" charset="0"/>
              </a:rPr>
              <a:t>A</a:t>
            </a:r>
            <a:endParaRPr lang="en-US" sz="2300"/>
          </a:p>
        </p:txBody>
      </p:sp>
      <p:sp>
        <p:nvSpPr>
          <p:cNvPr id="274464" name="Text Box 1056"/>
          <p:cNvSpPr txBox="1">
            <a:spLocks noChangeArrowheads="1"/>
          </p:cNvSpPr>
          <p:nvPr/>
        </p:nvSpPr>
        <p:spPr bwMode="auto">
          <a:xfrm>
            <a:off x="4848225" y="3254375"/>
            <a:ext cx="2286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a:latin typeface="Tahoma" pitchFamily="34" charset="0"/>
              </a:rPr>
              <a:t>B</a:t>
            </a:r>
            <a:endParaRPr lang="en-US" sz="2300"/>
          </a:p>
        </p:txBody>
      </p:sp>
      <p:sp>
        <p:nvSpPr>
          <p:cNvPr id="274465" name="Text Box 1057"/>
          <p:cNvSpPr txBox="1">
            <a:spLocks noChangeArrowheads="1"/>
          </p:cNvSpPr>
          <p:nvPr/>
        </p:nvSpPr>
        <p:spPr bwMode="auto">
          <a:xfrm>
            <a:off x="5943600" y="4103688"/>
            <a:ext cx="2286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a:latin typeface="Tahoma" pitchFamily="34" charset="0"/>
              </a:rPr>
              <a:t>C</a:t>
            </a:r>
            <a:endParaRPr lang="en-US" sz="2300"/>
          </a:p>
        </p:txBody>
      </p:sp>
      <p:sp>
        <p:nvSpPr>
          <p:cNvPr id="274468" name="Line 1060"/>
          <p:cNvSpPr>
            <a:spLocks noChangeShapeType="1"/>
          </p:cNvSpPr>
          <p:nvPr/>
        </p:nvSpPr>
        <p:spPr bwMode="auto">
          <a:xfrm flipH="1" flipV="1">
            <a:off x="5662613" y="4302125"/>
            <a:ext cx="61912" cy="31750"/>
          </a:xfrm>
          <a:prstGeom prst="line">
            <a:avLst/>
          </a:prstGeom>
          <a:noFill/>
          <a:ln w="28575">
            <a:solidFill>
              <a:schemeClr val="tx1"/>
            </a:solidFill>
            <a:round/>
            <a:headEnd type="arrow"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469" name="Line 1061"/>
          <p:cNvSpPr>
            <a:spLocks noChangeShapeType="1"/>
          </p:cNvSpPr>
          <p:nvPr/>
        </p:nvSpPr>
        <p:spPr bwMode="auto">
          <a:xfrm flipH="1" flipV="1">
            <a:off x="5502275" y="4203700"/>
            <a:ext cx="52388" cy="31750"/>
          </a:xfrm>
          <a:prstGeom prst="line">
            <a:avLst/>
          </a:prstGeom>
          <a:noFill/>
          <a:ln w="28575">
            <a:solidFill>
              <a:schemeClr val="tx1"/>
            </a:solidFill>
            <a:round/>
            <a:headEnd type="arrow"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470" name="Line 1062"/>
          <p:cNvSpPr>
            <a:spLocks noChangeShapeType="1"/>
          </p:cNvSpPr>
          <p:nvPr/>
        </p:nvSpPr>
        <p:spPr bwMode="auto">
          <a:xfrm flipH="1" flipV="1">
            <a:off x="5322888" y="4073525"/>
            <a:ext cx="57150" cy="38100"/>
          </a:xfrm>
          <a:prstGeom prst="line">
            <a:avLst/>
          </a:prstGeom>
          <a:noFill/>
          <a:ln w="28575">
            <a:solidFill>
              <a:schemeClr val="tx1"/>
            </a:solidFill>
            <a:round/>
            <a:headEnd type="arrow"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471" name="Line 1063"/>
          <p:cNvSpPr>
            <a:spLocks noChangeShapeType="1"/>
          </p:cNvSpPr>
          <p:nvPr/>
        </p:nvSpPr>
        <p:spPr bwMode="auto">
          <a:xfrm flipH="1" flipV="1">
            <a:off x="5154613" y="3940175"/>
            <a:ext cx="53975" cy="39688"/>
          </a:xfrm>
          <a:prstGeom prst="line">
            <a:avLst/>
          </a:prstGeom>
          <a:noFill/>
          <a:ln w="28575">
            <a:solidFill>
              <a:schemeClr val="tx1"/>
            </a:solidFill>
            <a:round/>
            <a:headEnd type="arrow"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472" name="Line 1064"/>
          <p:cNvSpPr>
            <a:spLocks noChangeShapeType="1"/>
          </p:cNvSpPr>
          <p:nvPr/>
        </p:nvSpPr>
        <p:spPr bwMode="auto">
          <a:xfrm flipH="1" flipV="1">
            <a:off x="5010150" y="3805238"/>
            <a:ext cx="47625" cy="41275"/>
          </a:xfrm>
          <a:prstGeom prst="line">
            <a:avLst/>
          </a:prstGeom>
          <a:noFill/>
          <a:ln w="28575">
            <a:solidFill>
              <a:schemeClr val="tx1"/>
            </a:solidFill>
            <a:round/>
            <a:headEnd type="arrow"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475" name="Rectangle 1067"/>
          <p:cNvSpPr>
            <a:spLocks noChangeArrowheads="1"/>
          </p:cNvSpPr>
          <p:nvPr/>
        </p:nvSpPr>
        <p:spPr bwMode="auto">
          <a:xfrm>
            <a:off x="381000" y="3733800"/>
            <a:ext cx="2667000" cy="2362200"/>
          </a:xfrm>
          <a:prstGeom prst="rect">
            <a:avLst/>
          </a:prstGeom>
          <a:solidFill>
            <a:srgbClr val="FAFDD3"/>
          </a:solidFill>
          <a:ln>
            <a:noFill/>
          </a:ln>
          <a:effectLst/>
        </p:spPr>
        <p:txBody>
          <a:bodyPr/>
          <a:lstStyle/>
          <a:p>
            <a:pPr>
              <a:spcBef>
                <a:spcPct val="40000"/>
              </a:spcBef>
              <a:buSzPct val="110000"/>
              <a:buFont typeface="Wingdings" pitchFamily="2" charset="2"/>
              <a:buNone/>
            </a:pPr>
            <a:r>
              <a:rPr lang="en-US" sz="2400" dirty="0">
                <a:latin typeface="Tahoma" pitchFamily="34" charset="0"/>
              </a:rPr>
              <a:t>Over time, prices fall and the economy moves down its demand curve toward full-employment.</a:t>
            </a:r>
          </a:p>
        </p:txBody>
      </p:sp>
      <p:pic>
        <p:nvPicPr>
          <p:cNvPr id="4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55" y="0"/>
            <a:ext cx="4751676"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Box 41"/>
          <p:cNvSpPr txBox="1"/>
          <p:nvPr/>
        </p:nvSpPr>
        <p:spPr>
          <a:xfrm>
            <a:off x="6454776" y="254669"/>
            <a:ext cx="2559050" cy="1508105"/>
          </a:xfrm>
          <a:prstGeom prst="rect">
            <a:avLst/>
          </a:prstGeom>
          <a:solidFill>
            <a:srgbClr val="F1F5E7"/>
          </a:solidFill>
        </p:spPr>
        <p:txBody>
          <a:bodyPr wrap="square" rtlCol="0">
            <a:spAutoFit/>
          </a:bodyPr>
          <a:lstStyle/>
          <a:p>
            <a:r>
              <a:rPr lang="id-ID" sz="2300" dirty="0"/>
              <a:t>Pada titik </a:t>
            </a:r>
            <a:r>
              <a:rPr lang="id-ID" sz="2300" b="1" dirty="0">
                <a:solidFill>
                  <a:srgbClr val="FF0000"/>
                </a:solidFill>
              </a:rPr>
              <a:t>A</a:t>
            </a:r>
            <a:r>
              <a:rPr lang="id-ID" sz="2300" dirty="0"/>
              <a:t>: </a:t>
            </a:r>
            <a:r>
              <a:rPr lang="en-US" sz="2300" dirty="0"/>
              <a:t>……………</a:t>
            </a:r>
            <a:r>
              <a:rPr lang="id-ID" sz="2300" dirty="0">
                <a:sym typeface="Wingdings" pitchFamily="2" charset="2"/>
              </a:rPr>
              <a:t> titik </a:t>
            </a:r>
            <a:r>
              <a:rPr lang="id-ID" sz="2300" b="1" dirty="0">
                <a:solidFill>
                  <a:srgbClr val="FF0000"/>
                </a:solidFill>
                <a:sym typeface="Wingdings" pitchFamily="2" charset="2"/>
              </a:rPr>
              <a:t>B</a:t>
            </a:r>
            <a:r>
              <a:rPr lang="id-ID" sz="2300" dirty="0">
                <a:sym typeface="Wingdings" pitchFamily="2" charset="2"/>
              </a:rPr>
              <a:t>: </a:t>
            </a:r>
            <a:r>
              <a:rPr lang="en-US" sz="2300" dirty="0">
                <a:sym typeface="Wingdings" pitchFamily="2" charset="2"/>
              </a:rPr>
              <a:t>……………… </a:t>
            </a:r>
            <a:r>
              <a:rPr lang="id-ID" sz="2300" dirty="0">
                <a:sym typeface="Wingdings" pitchFamily="2" charset="2"/>
              </a:rPr>
              <a:t> titik </a:t>
            </a:r>
            <a:r>
              <a:rPr lang="id-ID" sz="2300" b="1" dirty="0">
                <a:solidFill>
                  <a:srgbClr val="FF0000"/>
                </a:solidFill>
                <a:sym typeface="Wingdings" pitchFamily="2" charset="2"/>
              </a:rPr>
              <a:t>C</a:t>
            </a:r>
            <a:r>
              <a:rPr lang="en-US" sz="2300" dirty="0">
                <a:sym typeface="Wingdings" pitchFamily="2" charset="2"/>
              </a:rPr>
              <a:t>: </a:t>
            </a:r>
            <a:r>
              <a:rPr lang="id-ID" sz="2300" dirty="0">
                <a:sym typeface="Wingdings" pitchFamily="2" charset="2"/>
              </a:rPr>
              <a:t>P2 dan Ybar</a:t>
            </a:r>
            <a:endParaRPr lang="id-ID" sz="2300" b="1" dirty="0">
              <a:solidFill>
                <a:srgbClr val="FF0000"/>
              </a:solidFill>
            </a:endParaRPr>
          </a:p>
        </p:txBody>
      </p:sp>
    </p:spTree>
    <p:extLst>
      <p:ext uri="{BB962C8B-B14F-4D97-AF65-F5344CB8AC3E}">
        <p14:creationId xmlns:p14="http://schemas.microsoft.com/office/powerpoint/2010/main" val="3810781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4462"/>
                                        </p:tgtEl>
                                        <p:attrNameLst>
                                          <p:attrName>style.visibility</p:attrName>
                                        </p:attrNameLst>
                                      </p:cBhvr>
                                      <p:to>
                                        <p:strVal val="visible"/>
                                      </p:to>
                                    </p:set>
                                    <p:animEffect transition="in" filter="dissolve">
                                      <p:cBhvr>
                                        <p:cTn id="7" dur="500"/>
                                        <p:tgtEl>
                                          <p:spTgt spid="2744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274447"/>
                                        </p:tgtEl>
                                        <p:attrNameLst>
                                          <p:attrName>style.visibility</p:attrName>
                                        </p:attrNameLst>
                                      </p:cBhvr>
                                      <p:to>
                                        <p:strVal val="visible"/>
                                      </p:to>
                                    </p:set>
                                    <p:anim calcmode="lin" valueType="num">
                                      <p:cBhvr>
                                        <p:cTn id="12" dur="500" fill="hold"/>
                                        <p:tgtEl>
                                          <p:spTgt spid="274447"/>
                                        </p:tgtEl>
                                        <p:attrNameLst>
                                          <p:attrName>ppt_x</p:attrName>
                                        </p:attrNameLst>
                                      </p:cBhvr>
                                      <p:tavLst>
                                        <p:tav tm="0">
                                          <p:val>
                                            <p:strVal val="#ppt_x+#ppt_w/2"/>
                                          </p:val>
                                        </p:tav>
                                        <p:tav tm="100000">
                                          <p:val>
                                            <p:strVal val="#ppt_x"/>
                                          </p:val>
                                        </p:tav>
                                      </p:tavLst>
                                    </p:anim>
                                    <p:anim calcmode="lin" valueType="num">
                                      <p:cBhvr>
                                        <p:cTn id="13" dur="500" fill="hold"/>
                                        <p:tgtEl>
                                          <p:spTgt spid="274447"/>
                                        </p:tgtEl>
                                        <p:attrNameLst>
                                          <p:attrName>ppt_y</p:attrName>
                                        </p:attrNameLst>
                                      </p:cBhvr>
                                      <p:tavLst>
                                        <p:tav tm="0">
                                          <p:val>
                                            <p:strVal val="#ppt_y"/>
                                          </p:val>
                                        </p:tav>
                                        <p:tav tm="100000">
                                          <p:val>
                                            <p:strVal val="#ppt_y"/>
                                          </p:val>
                                        </p:tav>
                                      </p:tavLst>
                                    </p:anim>
                                    <p:anim calcmode="lin" valueType="num">
                                      <p:cBhvr>
                                        <p:cTn id="14" dur="500" fill="hold"/>
                                        <p:tgtEl>
                                          <p:spTgt spid="274447"/>
                                        </p:tgtEl>
                                        <p:attrNameLst>
                                          <p:attrName>ppt_w</p:attrName>
                                        </p:attrNameLst>
                                      </p:cBhvr>
                                      <p:tavLst>
                                        <p:tav tm="0">
                                          <p:val>
                                            <p:fltVal val="0"/>
                                          </p:val>
                                        </p:tav>
                                        <p:tav tm="100000">
                                          <p:val>
                                            <p:strVal val="#ppt_w"/>
                                          </p:val>
                                        </p:tav>
                                      </p:tavLst>
                                    </p:anim>
                                    <p:anim calcmode="lin" valueType="num">
                                      <p:cBhvr>
                                        <p:cTn id="15" dur="500" fill="hold"/>
                                        <p:tgtEl>
                                          <p:spTgt spid="274447"/>
                                        </p:tgtEl>
                                        <p:attrNameLst>
                                          <p:attrName>ppt_h</p:attrName>
                                        </p:attrNameLst>
                                      </p:cBhvr>
                                      <p:tavLst>
                                        <p:tav tm="0">
                                          <p:val>
                                            <p:strVal val="#ppt_h"/>
                                          </p:val>
                                        </p:tav>
                                        <p:tav tm="100000">
                                          <p:val>
                                            <p:strVal val="#ppt_h"/>
                                          </p:val>
                                        </p:tav>
                                      </p:tavLst>
                                    </p:anim>
                                  </p:childTnLst>
                                  <p:subTnLst>
                                    <p:animClr clrSpc="rgb" dir="cw">
                                      <p:cBhvr override="childStyle">
                                        <p:cTn dur="1" fill="hold" display="0" masterRel="nextClick" afterEffect="1"/>
                                        <p:tgtEl>
                                          <p:spTgt spid="274447"/>
                                        </p:tgtEl>
                                        <p:attrNameLst>
                                          <p:attrName>ppt_c</p:attrName>
                                        </p:attrNameLst>
                                      </p:cBhvr>
                                      <p:to>
                                        <a:srgbClr val="969696"/>
                                      </p:to>
                                    </p:animClr>
                                  </p:subTnLst>
                                </p:cTn>
                              </p:par>
                            </p:childTnLst>
                          </p:cTn>
                        </p:par>
                        <p:par>
                          <p:cTn id="16" fill="hold" nodeType="afterGroup">
                            <p:stCondLst>
                              <p:cond delay="500"/>
                            </p:stCondLst>
                            <p:childTnLst>
                              <p:par>
                                <p:cTn id="17" presetID="18" presetClass="entr" presetSubtype="6" fill="hold" nodeType="afterEffect">
                                  <p:stCondLst>
                                    <p:cond delay="0"/>
                                  </p:stCondLst>
                                  <p:childTnLst>
                                    <p:set>
                                      <p:cBhvr>
                                        <p:cTn id="18" dur="1" fill="hold">
                                          <p:stCondLst>
                                            <p:cond delay="0"/>
                                          </p:stCondLst>
                                        </p:cTn>
                                        <p:tgtEl>
                                          <p:spTgt spid="274444"/>
                                        </p:tgtEl>
                                        <p:attrNameLst>
                                          <p:attrName>style.visibility</p:attrName>
                                        </p:attrNameLst>
                                      </p:cBhvr>
                                      <p:to>
                                        <p:strVal val="visible"/>
                                      </p:to>
                                    </p:set>
                                    <p:animEffect transition="in" filter="strips(downRight)">
                                      <p:cBhvr>
                                        <p:cTn id="19" dur="500"/>
                                        <p:tgtEl>
                                          <p:spTgt spid="274444"/>
                                        </p:tgtEl>
                                      </p:cBhvr>
                                    </p:animEffect>
                                  </p:childTnLst>
                                </p:cTn>
                              </p:par>
                            </p:childTnLst>
                          </p:cTn>
                        </p:par>
                        <p:par>
                          <p:cTn id="20" fill="hold" nodeType="afterGroup">
                            <p:stCondLst>
                              <p:cond delay="1000"/>
                            </p:stCondLst>
                            <p:childTnLst>
                              <p:par>
                                <p:cTn id="21" presetID="18" presetClass="entr" presetSubtype="12" fill="hold" grpId="0" nodeType="afterEffect">
                                  <p:stCondLst>
                                    <p:cond delay="0"/>
                                  </p:stCondLst>
                                  <p:childTnLst>
                                    <p:set>
                                      <p:cBhvr>
                                        <p:cTn id="22" dur="1" fill="hold">
                                          <p:stCondLst>
                                            <p:cond delay="0"/>
                                          </p:stCondLst>
                                        </p:cTn>
                                        <p:tgtEl>
                                          <p:spTgt spid="274464"/>
                                        </p:tgtEl>
                                        <p:attrNameLst>
                                          <p:attrName>style.visibility</p:attrName>
                                        </p:attrNameLst>
                                      </p:cBhvr>
                                      <p:to>
                                        <p:strVal val="visible"/>
                                      </p:to>
                                    </p:set>
                                    <p:animEffect transition="in" filter="strips(downLeft)">
                                      <p:cBhvr>
                                        <p:cTn id="23" dur="500"/>
                                        <p:tgtEl>
                                          <p:spTgt spid="274464"/>
                                        </p:tgtEl>
                                      </p:cBhvr>
                                    </p:animEffect>
                                  </p:childTnLst>
                                </p:cTn>
                              </p:par>
                            </p:childTnLst>
                          </p:cTn>
                        </p:par>
                        <p:par>
                          <p:cTn id="24" fill="hold" nodeType="afterGroup">
                            <p:stCondLst>
                              <p:cond delay="1500"/>
                            </p:stCondLst>
                            <p:childTnLst>
                              <p:par>
                                <p:cTn id="25" presetID="22" presetClass="entr" presetSubtype="1" fill="hold" nodeType="afterEffect">
                                  <p:stCondLst>
                                    <p:cond delay="0"/>
                                  </p:stCondLst>
                                  <p:childTnLst>
                                    <p:set>
                                      <p:cBhvr>
                                        <p:cTn id="26" dur="1" fill="hold">
                                          <p:stCondLst>
                                            <p:cond delay="0"/>
                                          </p:stCondLst>
                                        </p:cTn>
                                        <p:tgtEl>
                                          <p:spTgt spid="274459"/>
                                        </p:tgtEl>
                                        <p:attrNameLst>
                                          <p:attrName>style.visibility</p:attrName>
                                        </p:attrNameLst>
                                      </p:cBhvr>
                                      <p:to>
                                        <p:strVal val="visible"/>
                                      </p:to>
                                    </p:set>
                                    <p:animEffect transition="in" filter="wipe(up)">
                                      <p:cBhvr>
                                        <p:cTn id="27" dur="500"/>
                                        <p:tgtEl>
                                          <p:spTgt spid="27445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74475"/>
                                        </p:tgtEl>
                                        <p:attrNameLst>
                                          <p:attrName>style.visibility</p:attrName>
                                        </p:attrNameLst>
                                      </p:cBhvr>
                                      <p:to>
                                        <p:strVal val="visible"/>
                                      </p:to>
                                    </p:set>
                                    <p:animEffect transition="in" filter="dissolve">
                                      <p:cBhvr>
                                        <p:cTn id="32" dur="500"/>
                                        <p:tgtEl>
                                          <p:spTgt spid="27447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274472"/>
                                        </p:tgtEl>
                                        <p:attrNameLst>
                                          <p:attrName>style.visibility</p:attrName>
                                        </p:attrNameLst>
                                      </p:cBhvr>
                                      <p:to>
                                        <p:strVal val="visible"/>
                                      </p:to>
                                    </p:set>
                                    <p:animEffect transition="in" filter="strips(downRight)">
                                      <p:cBhvr>
                                        <p:cTn id="37" dur="500"/>
                                        <p:tgtEl>
                                          <p:spTgt spid="274472"/>
                                        </p:tgtEl>
                                      </p:cBhvr>
                                    </p:animEffect>
                                  </p:childTnLst>
                                  <p:subTnLst>
                                    <p:animClr clrSpc="rgb" dir="cw">
                                      <p:cBhvr override="childStyle">
                                        <p:cTn dur="1" fill="hold" display="0" masterRel="nextClick" afterEffect="1"/>
                                        <p:tgtEl>
                                          <p:spTgt spid="274472"/>
                                        </p:tgtEl>
                                        <p:attrNameLst>
                                          <p:attrName>ppt_c</p:attrName>
                                        </p:attrNameLst>
                                      </p:cBhvr>
                                      <p:to>
                                        <a:srgbClr val="969696"/>
                                      </p:to>
                                    </p:animClr>
                                  </p:subTnLst>
                                </p:cTn>
                              </p:par>
                            </p:childTnLst>
                          </p:cTn>
                        </p:par>
                        <p:par>
                          <p:cTn id="38" fill="hold" nodeType="afterGroup">
                            <p:stCondLst>
                              <p:cond delay="500"/>
                            </p:stCondLst>
                            <p:childTnLst>
                              <p:par>
                                <p:cTn id="39" presetID="18" presetClass="entr" presetSubtype="6" fill="hold" grpId="0" nodeType="afterEffect">
                                  <p:stCondLst>
                                    <p:cond delay="0"/>
                                  </p:stCondLst>
                                  <p:childTnLst>
                                    <p:set>
                                      <p:cBhvr>
                                        <p:cTn id="40" dur="1" fill="hold">
                                          <p:stCondLst>
                                            <p:cond delay="0"/>
                                          </p:stCondLst>
                                        </p:cTn>
                                        <p:tgtEl>
                                          <p:spTgt spid="274471"/>
                                        </p:tgtEl>
                                        <p:attrNameLst>
                                          <p:attrName>style.visibility</p:attrName>
                                        </p:attrNameLst>
                                      </p:cBhvr>
                                      <p:to>
                                        <p:strVal val="visible"/>
                                      </p:to>
                                    </p:set>
                                    <p:animEffect transition="in" filter="strips(downRight)">
                                      <p:cBhvr>
                                        <p:cTn id="41" dur="500"/>
                                        <p:tgtEl>
                                          <p:spTgt spid="274471"/>
                                        </p:tgtEl>
                                      </p:cBhvr>
                                    </p:animEffect>
                                  </p:childTnLst>
                                  <p:subTnLst>
                                    <p:animClr clrSpc="rgb" dir="cw">
                                      <p:cBhvr override="childStyle">
                                        <p:cTn dur="1" fill="hold" display="0" masterRel="nextClick" afterEffect="1"/>
                                        <p:tgtEl>
                                          <p:spTgt spid="274471"/>
                                        </p:tgtEl>
                                        <p:attrNameLst>
                                          <p:attrName>ppt_c</p:attrName>
                                        </p:attrNameLst>
                                      </p:cBhvr>
                                      <p:to>
                                        <a:srgbClr val="969696"/>
                                      </p:to>
                                    </p:animClr>
                                  </p:subTnLst>
                                </p:cTn>
                              </p:par>
                            </p:childTnLst>
                          </p:cTn>
                        </p:par>
                        <p:par>
                          <p:cTn id="42" fill="hold" nodeType="afterGroup">
                            <p:stCondLst>
                              <p:cond delay="1000"/>
                            </p:stCondLst>
                            <p:childTnLst>
                              <p:par>
                                <p:cTn id="43" presetID="18" presetClass="entr" presetSubtype="6" fill="hold" grpId="0" nodeType="afterEffect">
                                  <p:stCondLst>
                                    <p:cond delay="0"/>
                                  </p:stCondLst>
                                  <p:childTnLst>
                                    <p:set>
                                      <p:cBhvr>
                                        <p:cTn id="44" dur="1" fill="hold">
                                          <p:stCondLst>
                                            <p:cond delay="0"/>
                                          </p:stCondLst>
                                        </p:cTn>
                                        <p:tgtEl>
                                          <p:spTgt spid="274470"/>
                                        </p:tgtEl>
                                        <p:attrNameLst>
                                          <p:attrName>style.visibility</p:attrName>
                                        </p:attrNameLst>
                                      </p:cBhvr>
                                      <p:to>
                                        <p:strVal val="visible"/>
                                      </p:to>
                                    </p:set>
                                    <p:animEffect transition="in" filter="strips(downRight)">
                                      <p:cBhvr>
                                        <p:cTn id="45" dur="500"/>
                                        <p:tgtEl>
                                          <p:spTgt spid="274470"/>
                                        </p:tgtEl>
                                      </p:cBhvr>
                                    </p:animEffect>
                                  </p:childTnLst>
                                  <p:subTnLst>
                                    <p:animClr clrSpc="rgb" dir="cw">
                                      <p:cBhvr override="childStyle">
                                        <p:cTn dur="1" fill="hold" display="0" masterRel="nextClick" afterEffect="1"/>
                                        <p:tgtEl>
                                          <p:spTgt spid="274470"/>
                                        </p:tgtEl>
                                        <p:attrNameLst>
                                          <p:attrName>ppt_c</p:attrName>
                                        </p:attrNameLst>
                                      </p:cBhvr>
                                      <p:to>
                                        <a:srgbClr val="969696"/>
                                      </p:to>
                                    </p:animClr>
                                  </p:subTnLst>
                                </p:cTn>
                              </p:par>
                            </p:childTnLst>
                          </p:cTn>
                        </p:par>
                        <p:par>
                          <p:cTn id="46" fill="hold" nodeType="afterGroup">
                            <p:stCondLst>
                              <p:cond delay="1500"/>
                            </p:stCondLst>
                            <p:childTnLst>
                              <p:par>
                                <p:cTn id="47" presetID="18" presetClass="entr" presetSubtype="6" fill="hold" grpId="0" nodeType="afterEffect">
                                  <p:stCondLst>
                                    <p:cond delay="0"/>
                                  </p:stCondLst>
                                  <p:childTnLst>
                                    <p:set>
                                      <p:cBhvr>
                                        <p:cTn id="48" dur="1" fill="hold">
                                          <p:stCondLst>
                                            <p:cond delay="0"/>
                                          </p:stCondLst>
                                        </p:cTn>
                                        <p:tgtEl>
                                          <p:spTgt spid="274469"/>
                                        </p:tgtEl>
                                        <p:attrNameLst>
                                          <p:attrName>style.visibility</p:attrName>
                                        </p:attrNameLst>
                                      </p:cBhvr>
                                      <p:to>
                                        <p:strVal val="visible"/>
                                      </p:to>
                                    </p:set>
                                    <p:animEffect transition="in" filter="strips(downRight)">
                                      <p:cBhvr>
                                        <p:cTn id="49" dur="500"/>
                                        <p:tgtEl>
                                          <p:spTgt spid="274469"/>
                                        </p:tgtEl>
                                      </p:cBhvr>
                                    </p:animEffect>
                                  </p:childTnLst>
                                  <p:subTnLst>
                                    <p:animClr clrSpc="rgb" dir="cw">
                                      <p:cBhvr override="childStyle">
                                        <p:cTn dur="1" fill="hold" display="0" masterRel="nextClick" afterEffect="1"/>
                                        <p:tgtEl>
                                          <p:spTgt spid="274469"/>
                                        </p:tgtEl>
                                        <p:attrNameLst>
                                          <p:attrName>ppt_c</p:attrName>
                                        </p:attrNameLst>
                                      </p:cBhvr>
                                      <p:to>
                                        <a:srgbClr val="969696"/>
                                      </p:to>
                                    </p:animClr>
                                  </p:subTnLst>
                                </p:cTn>
                              </p:par>
                            </p:childTnLst>
                          </p:cTn>
                        </p:par>
                        <p:par>
                          <p:cTn id="50" fill="hold" nodeType="afterGroup">
                            <p:stCondLst>
                              <p:cond delay="2000"/>
                            </p:stCondLst>
                            <p:childTnLst>
                              <p:par>
                                <p:cTn id="51" presetID="18" presetClass="entr" presetSubtype="6" fill="hold" grpId="0" nodeType="afterEffect">
                                  <p:stCondLst>
                                    <p:cond delay="0"/>
                                  </p:stCondLst>
                                  <p:childTnLst>
                                    <p:set>
                                      <p:cBhvr>
                                        <p:cTn id="52" dur="1" fill="hold">
                                          <p:stCondLst>
                                            <p:cond delay="0"/>
                                          </p:stCondLst>
                                        </p:cTn>
                                        <p:tgtEl>
                                          <p:spTgt spid="274468"/>
                                        </p:tgtEl>
                                        <p:attrNameLst>
                                          <p:attrName>style.visibility</p:attrName>
                                        </p:attrNameLst>
                                      </p:cBhvr>
                                      <p:to>
                                        <p:strVal val="visible"/>
                                      </p:to>
                                    </p:set>
                                    <p:animEffect transition="in" filter="strips(downRight)">
                                      <p:cBhvr>
                                        <p:cTn id="53" dur="500"/>
                                        <p:tgtEl>
                                          <p:spTgt spid="274468"/>
                                        </p:tgtEl>
                                      </p:cBhvr>
                                    </p:animEffect>
                                  </p:childTnLst>
                                  <p:subTnLst>
                                    <p:animClr clrSpc="rgb" dir="cw">
                                      <p:cBhvr override="childStyle">
                                        <p:cTn dur="1" fill="hold" display="0" masterRel="nextClick" afterEffect="1"/>
                                        <p:tgtEl>
                                          <p:spTgt spid="274468"/>
                                        </p:tgtEl>
                                        <p:attrNameLst>
                                          <p:attrName>ppt_c</p:attrName>
                                        </p:attrNameLst>
                                      </p:cBhvr>
                                      <p:to>
                                        <a:srgbClr val="969696"/>
                                      </p:to>
                                    </p:animClr>
                                  </p:subTnLst>
                                </p:cTn>
                              </p:par>
                            </p:childTnLst>
                          </p:cTn>
                        </p:par>
                        <p:par>
                          <p:cTn id="54" fill="hold" nodeType="afterGroup">
                            <p:stCondLst>
                              <p:cond delay="2500"/>
                            </p:stCondLst>
                            <p:childTnLst>
                              <p:par>
                                <p:cTn id="55" presetID="18" presetClass="entr" presetSubtype="12" fill="hold" grpId="0" nodeType="afterEffect">
                                  <p:stCondLst>
                                    <p:cond delay="0"/>
                                  </p:stCondLst>
                                  <p:childTnLst>
                                    <p:set>
                                      <p:cBhvr>
                                        <p:cTn id="56" dur="1" fill="hold">
                                          <p:stCondLst>
                                            <p:cond delay="0"/>
                                          </p:stCondLst>
                                        </p:cTn>
                                        <p:tgtEl>
                                          <p:spTgt spid="274465"/>
                                        </p:tgtEl>
                                        <p:attrNameLst>
                                          <p:attrName>style.visibility</p:attrName>
                                        </p:attrNameLst>
                                      </p:cBhvr>
                                      <p:to>
                                        <p:strVal val="visible"/>
                                      </p:to>
                                    </p:set>
                                    <p:animEffect transition="in" filter="strips(downLeft)">
                                      <p:cBhvr>
                                        <p:cTn id="57" dur="500"/>
                                        <p:tgtEl>
                                          <p:spTgt spid="274465"/>
                                        </p:tgtEl>
                                      </p:cBhvr>
                                    </p:animEffect>
                                  </p:childTnLst>
                                </p:cTn>
                              </p:par>
                            </p:childTnLst>
                          </p:cTn>
                        </p:par>
                        <p:par>
                          <p:cTn id="58" fill="hold" nodeType="afterGroup">
                            <p:stCondLst>
                              <p:cond delay="3000"/>
                            </p:stCondLst>
                            <p:childTnLst>
                              <p:par>
                                <p:cTn id="59" presetID="22" presetClass="entr" presetSubtype="2" fill="hold" nodeType="afterEffect">
                                  <p:stCondLst>
                                    <p:cond delay="0"/>
                                  </p:stCondLst>
                                  <p:childTnLst>
                                    <p:set>
                                      <p:cBhvr>
                                        <p:cTn id="60" dur="1" fill="hold">
                                          <p:stCondLst>
                                            <p:cond delay="0"/>
                                          </p:stCondLst>
                                        </p:cTn>
                                        <p:tgtEl>
                                          <p:spTgt spid="274456"/>
                                        </p:tgtEl>
                                        <p:attrNameLst>
                                          <p:attrName>style.visibility</p:attrName>
                                        </p:attrNameLst>
                                      </p:cBhvr>
                                      <p:to>
                                        <p:strVal val="visible"/>
                                      </p:to>
                                    </p:set>
                                    <p:animEffect transition="in" filter="wipe(right)">
                                      <p:cBhvr>
                                        <p:cTn id="61" dur="500"/>
                                        <p:tgtEl>
                                          <p:spTgt spid="274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47" grpId="0" animBg="1"/>
      <p:bldP spid="274462" grpId="0" animBg="1" autoUpdateAnimBg="0"/>
      <p:bldP spid="274464" grpId="0" autoUpdateAnimBg="0"/>
      <p:bldP spid="274465" grpId="0" autoUpdateAnimBg="0"/>
      <p:bldP spid="274468" grpId="0" animBg="1"/>
      <p:bldP spid="274469" grpId="0" animBg="1"/>
      <p:bldP spid="274470" grpId="0" animBg="1"/>
      <p:bldP spid="274471" grpId="0" animBg="1"/>
      <p:bldP spid="274472" grpId="0" animBg="1"/>
      <p:bldP spid="274475"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5219" name="Rectangle 1027"/>
          <p:cNvSpPr>
            <a:spLocks noGrp="1" noChangeArrowheads="1"/>
          </p:cNvSpPr>
          <p:nvPr>
            <p:ph type="body" idx="1"/>
          </p:nvPr>
        </p:nvSpPr>
        <p:spPr>
          <a:xfrm>
            <a:off x="1028700" y="925286"/>
            <a:ext cx="7543800" cy="1066800"/>
          </a:xfrm>
        </p:spPr>
        <p:txBody>
          <a:bodyPr/>
          <a:lstStyle/>
          <a:p>
            <a:pPr marL="0" indent="0" eaLnBrk="1" hangingPunct="1">
              <a:lnSpc>
                <a:spcPct val="110000"/>
              </a:lnSpc>
              <a:spcBef>
                <a:spcPct val="30000"/>
              </a:spcBef>
              <a:buFont typeface="Wingdings" pitchFamily="2" charset="2"/>
              <a:buNone/>
            </a:pPr>
            <a:r>
              <a:rPr lang="en-US" sz="2800" dirty="0"/>
              <a:t>Over time, prices gradually become “unstuck.”  When they do, will they rise or fall?  </a:t>
            </a:r>
          </a:p>
        </p:txBody>
      </p:sp>
      <p:graphicFrame>
        <p:nvGraphicFramePr>
          <p:cNvPr id="265220" name="Group 1028"/>
          <p:cNvGraphicFramePr>
            <a:graphicFrameLocks noGrp="1"/>
          </p:cNvGraphicFramePr>
          <p:nvPr/>
        </p:nvGraphicFramePr>
        <p:xfrm>
          <a:off x="1676400" y="2286000"/>
          <a:ext cx="6400800" cy="2895601"/>
        </p:xfrm>
        <a:graphic>
          <a:graphicData uri="http://schemas.openxmlformats.org/drawingml/2006/table">
            <a:tbl>
              <a:tblPr/>
              <a:tblGrid>
                <a:gridCol w="3200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966788">
                <a:tc>
                  <a:txBody>
                    <a:bodyPr/>
                    <a:lstStyle/>
                    <a:p>
                      <a:pPr marL="0" marR="0" lvl="0" indent="0" algn="l" defTabSz="914400" rtl="0" eaLnBrk="1" fontAlgn="base" latinLnBrk="0" hangingPunct="1">
                        <a:lnSpc>
                          <a:spcPct val="100000"/>
                        </a:lnSpc>
                        <a:spcBef>
                          <a:spcPct val="40000"/>
                        </a:spcBef>
                        <a:spcAft>
                          <a:spcPct val="0"/>
                        </a:spcAft>
                        <a:buClrTx/>
                        <a:buSzPct val="110000"/>
                        <a:buFont typeface="Wingdings" pitchFamily="2" charset="2"/>
                        <a:buNone/>
                        <a:tabLst/>
                      </a:pPr>
                      <a:endParaRPr kumimoji="0" lang="en-GB" sz="2600" b="0" i="0" u="none" strike="noStrike" cap="none" normalizeH="0" baseline="0">
                        <a:ln>
                          <a:noFill/>
                        </a:ln>
                        <a:solidFill>
                          <a:schemeClr val="tx1"/>
                        </a:solidFill>
                        <a:effectLst/>
                        <a:latin typeface="Tahoma" pitchFamily="34" charset="0"/>
                      </a:endParaRPr>
                    </a:p>
                  </a:txBody>
                  <a:tcPr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40000"/>
                        </a:spcBef>
                        <a:spcAft>
                          <a:spcPct val="0"/>
                        </a:spcAft>
                        <a:buClrTx/>
                        <a:buSzPct val="110000"/>
                        <a:buFont typeface="Wingdings" pitchFamily="2" charset="2"/>
                        <a:buNone/>
                        <a:tabLst/>
                      </a:pPr>
                      <a:endParaRPr kumimoji="0" lang="en-GB" sz="2600" b="0" i="0" u="none" strike="noStrike" cap="none" normalizeH="0" baseline="0">
                        <a:ln>
                          <a:noFill/>
                        </a:ln>
                        <a:solidFill>
                          <a:schemeClr val="tx1"/>
                        </a:solidFill>
                        <a:effectLst/>
                        <a:latin typeface="Tahoma" pitchFamily="34" charset="0"/>
                      </a:endParaRPr>
                    </a:p>
                  </a:txBody>
                  <a:tcPr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0"/>
                  </a:ext>
                </a:extLst>
              </a:tr>
              <a:tr h="622300">
                <a:tc>
                  <a:txBody>
                    <a:bodyPr/>
                    <a:lstStyle/>
                    <a:p>
                      <a:pPr marL="0" marR="0" lvl="0" indent="0" algn="l" defTabSz="914400" rtl="0" eaLnBrk="1" fontAlgn="base" latinLnBrk="0" hangingPunct="1">
                        <a:lnSpc>
                          <a:spcPct val="100000"/>
                        </a:lnSpc>
                        <a:spcBef>
                          <a:spcPct val="40000"/>
                        </a:spcBef>
                        <a:spcAft>
                          <a:spcPct val="0"/>
                        </a:spcAft>
                        <a:buClrTx/>
                        <a:buSzPct val="110000"/>
                        <a:buFont typeface="Wingdings" pitchFamily="2" charset="2"/>
                        <a:buNone/>
                        <a:tabLst/>
                      </a:pPr>
                      <a:endParaRPr kumimoji="0" lang="en-GB" sz="2600" b="0" i="0" u="none" strike="noStrike" cap="none" normalizeH="0" baseline="0">
                        <a:ln>
                          <a:noFill/>
                        </a:ln>
                        <a:solidFill>
                          <a:schemeClr val="tx1"/>
                        </a:solidFill>
                        <a:effectLst/>
                        <a:latin typeface="Tahoma" pitchFamily="34" charset="0"/>
                      </a:endParaRPr>
                    </a:p>
                  </a:txBody>
                  <a:tcPr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40000"/>
                        </a:spcBef>
                        <a:spcAft>
                          <a:spcPct val="0"/>
                        </a:spcAft>
                        <a:buClrTx/>
                        <a:buSzPct val="110000"/>
                        <a:buFont typeface="Wingdings" pitchFamily="2" charset="2"/>
                        <a:buNone/>
                        <a:tabLst/>
                      </a:pPr>
                      <a:endParaRPr kumimoji="0" lang="en-GB" sz="2600" b="0" i="0" u="none" strike="noStrike" cap="none" normalizeH="0" baseline="0">
                        <a:ln>
                          <a:noFill/>
                        </a:ln>
                        <a:solidFill>
                          <a:schemeClr val="tx1"/>
                        </a:solidFill>
                        <a:effectLst/>
                        <a:latin typeface="Tahoma" pitchFamily="34" charset="0"/>
                      </a:endParaRPr>
                    </a:p>
                  </a:txBody>
                  <a:tcPr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1"/>
                  </a:ext>
                </a:extLst>
              </a:tr>
              <a:tr h="622300">
                <a:tc>
                  <a:txBody>
                    <a:bodyPr/>
                    <a:lstStyle/>
                    <a:p>
                      <a:pPr marL="0" marR="0" lvl="0" indent="0" algn="l" defTabSz="914400" rtl="0" eaLnBrk="1" fontAlgn="base" latinLnBrk="0" hangingPunct="1">
                        <a:lnSpc>
                          <a:spcPct val="100000"/>
                        </a:lnSpc>
                        <a:spcBef>
                          <a:spcPct val="40000"/>
                        </a:spcBef>
                        <a:spcAft>
                          <a:spcPct val="0"/>
                        </a:spcAft>
                        <a:buClrTx/>
                        <a:buSzPct val="110000"/>
                        <a:buFont typeface="Wingdings" pitchFamily="2" charset="2"/>
                        <a:buNone/>
                        <a:tabLst/>
                      </a:pPr>
                      <a:endParaRPr kumimoji="0" lang="en-GB" sz="2600" b="0" i="0" u="none" strike="noStrike" cap="none" normalizeH="0" baseline="0">
                        <a:ln>
                          <a:noFill/>
                        </a:ln>
                        <a:solidFill>
                          <a:schemeClr val="tx1"/>
                        </a:solidFill>
                        <a:effectLst/>
                        <a:latin typeface="Tahoma" pitchFamily="34" charset="0"/>
                      </a:endParaRPr>
                    </a:p>
                  </a:txBody>
                  <a:tcPr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40000"/>
                        </a:spcBef>
                        <a:spcAft>
                          <a:spcPct val="0"/>
                        </a:spcAft>
                        <a:buClrTx/>
                        <a:buSzPct val="110000"/>
                        <a:buFont typeface="Wingdings" pitchFamily="2" charset="2"/>
                        <a:buNone/>
                        <a:tabLst/>
                      </a:pPr>
                      <a:endParaRPr kumimoji="0" lang="en-GB" sz="2600" b="0" i="0" u="none" strike="noStrike" cap="none" normalizeH="0" baseline="0">
                        <a:ln>
                          <a:noFill/>
                        </a:ln>
                        <a:solidFill>
                          <a:schemeClr val="tx1"/>
                        </a:solidFill>
                        <a:effectLst/>
                        <a:latin typeface="Tahoma" pitchFamily="34" charset="0"/>
                      </a:endParaRPr>
                    </a:p>
                  </a:txBody>
                  <a:tcPr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2"/>
                  </a:ext>
                </a:extLst>
              </a:tr>
              <a:tr h="684213">
                <a:tc>
                  <a:txBody>
                    <a:bodyPr/>
                    <a:lstStyle/>
                    <a:p>
                      <a:pPr marL="0" marR="0" lvl="0" indent="0" algn="l" defTabSz="914400" rtl="0" eaLnBrk="1" fontAlgn="base" latinLnBrk="0" hangingPunct="1">
                        <a:lnSpc>
                          <a:spcPct val="100000"/>
                        </a:lnSpc>
                        <a:spcBef>
                          <a:spcPct val="40000"/>
                        </a:spcBef>
                        <a:spcAft>
                          <a:spcPct val="0"/>
                        </a:spcAft>
                        <a:buClrTx/>
                        <a:buSzPct val="110000"/>
                        <a:buFont typeface="Wingdings" pitchFamily="2" charset="2"/>
                        <a:buNone/>
                        <a:tabLst/>
                      </a:pPr>
                      <a:endParaRPr kumimoji="0" lang="en-GB" sz="2600" b="0" i="0" u="none" strike="noStrike" cap="none" normalizeH="0" baseline="0">
                        <a:ln>
                          <a:noFill/>
                        </a:ln>
                        <a:solidFill>
                          <a:schemeClr val="tx1"/>
                        </a:solidFill>
                        <a:effectLst/>
                        <a:latin typeface="Tahoma" pitchFamily="34" charset="0"/>
                      </a:endParaRPr>
                    </a:p>
                  </a:txBody>
                  <a:tcPr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40000"/>
                        </a:spcBef>
                        <a:spcAft>
                          <a:spcPct val="0"/>
                        </a:spcAft>
                        <a:buClrTx/>
                        <a:buSzPct val="110000"/>
                        <a:buFont typeface="Wingdings" pitchFamily="2" charset="2"/>
                        <a:buNone/>
                        <a:tabLst/>
                      </a:pPr>
                      <a:endParaRPr kumimoji="0" lang="en-GB" sz="2600" b="0" i="0" u="none" strike="noStrike" cap="none" normalizeH="0" baseline="0">
                        <a:ln>
                          <a:noFill/>
                        </a:ln>
                        <a:solidFill>
                          <a:schemeClr val="tx1"/>
                        </a:solidFill>
                        <a:effectLst/>
                        <a:latin typeface="Tahoma" pitchFamily="34" charset="0"/>
                      </a:endParaRPr>
                    </a:p>
                  </a:txBody>
                  <a:tcPr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dpi="0" rotWithShape="0">
                      <a:blip r:embed="rId4"/>
                      <a:srcRect/>
                      <a:tile tx="0" ty="0" sx="100000" sy="100000" flip="none" algn="tl"/>
                    </a:blipFill>
                  </a:tcPr>
                </a:tc>
                <a:extLst>
                  <a:ext uri="{0D108BD9-81ED-4DB2-BD59-A6C34878D82A}">
                    <a16:rowId xmlns:a16="http://schemas.microsoft.com/office/drawing/2014/main" val="10003"/>
                  </a:ext>
                </a:extLst>
              </a:tr>
            </a:tbl>
          </a:graphicData>
        </a:graphic>
      </p:graphicFrame>
      <p:graphicFrame>
        <p:nvGraphicFramePr>
          <p:cNvPr id="265237" name="Object 1045"/>
          <p:cNvGraphicFramePr>
            <a:graphicFrameLocks noChangeAspect="1"/>
          </p:cNvGraphicFramePr>
          <p:nvPr/>
        </p:nvGraphicFramePr>
        <p:xfrm>
          <a:off x="2590800" y="3279775"/>
          <a:ext cx="1371600" cy="606425"/>
        </p:xfrm>
        <a:graphic>
          <a:graphicData uri="http://schemas.openxmlformats.org/presentationml/2006/ole">
            <mc:AlternateContent xmlns:mc="http://schemas.openxmlformats.org/markup-compatibility/2006">
              <mc:Choice xmlns:v="urn:schemas-microsoft-com:vml" Requires="v">
                <p:oleObj spid="_x0000_s44070" name="Equation" r:id="rId5" imgW="545863" imgH="241195" progId="Equation.DSMT4">
                  <p:embed/>
                </p:oleObj>
              </mc:Choice>
              <mc:Fallback>
                <p:oleObj name="Equation" r:id="rId5" imgW="545863" imgH="241195"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279775"/>
                        <a:ext cx="137160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5238" name="Object 1046"/>
          <p:cNvGraphicFramePr>
            <a:graphicFrameLocks noChangeAspect="1"/>
          </p:cNvGraphicFramePr>
          <p:nvPr/>
        </p:nvGraphicFramePr>
        <p:xfrm>
          <a:off x="2590800" y="3889375"/>
          <a:ext cx="1371600" cy="606425"/>
        </p:xfrm>
        <a:graphic>
          <a:graphicData uri="http://schemas.openxmlformats.org/presentationml/2006/ole">
            <mc:AlternateContent xmlns:mc="http://schemas.openxmlformats.org/markup-compatibility/2006">
              <mc:Choice xmlns:v="urn:schemas-microsoft-com:vml" Requires="v">
                <p:oleObj spid="_x0000_s44071" name="Equation" r:id="rId7" imgW="545863" imgH="241195" progId="Equation.DSMT4">
                  <p:embed/>
                </p:oleObj>
              </mc:Choice>
              <mc:Fallback>
                <p:oleObj name="Equation" r:id="rId7" imgW="545863" imgH="241195"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889375"/>
                        <a:ext cx="137160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5239" name="Object 1047"/>
          <p:cNvGraphicFramePr>
            <a:graphicFrameLocks noChangeAspect="1"/>
          </p:cNvGraphicFramePr>
          <p:nvPr/>
        </p:nvGraphicFramePr>
        <p:xfrm>
          <a:off x="2590800" y="4572000"/>
          <a:ext cx="1371600" cy="606425"/>
        </p:xfrm>
        <a:graphic>
          <a:graphicData uri="http://schemas.openxmlformats.org/presentationml/2006/ole">
            <mc:AlternateContent xmlns:mc="http://schemas.openxmlformats.org/markup-compatibility/2006">
              <mc:Choice xmlns:v="urn:schemas-microsoft-com:vml" Requires="v">
                <p:oleObj spid="_x0000_s44072" name="Equation" r:id="rId9" imgW="545863" imgH="241195" progId="Equation.DSMT4">
                  <p:embed/>
                </p:oleObj>
              </mc:Choice>
              <mc:Fallback>
                <p:oleObj name="Equation" r:id="rId9" imgW="545863" imgH="241195"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4572000"/>
                        <a:ext cx="1371600"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5240" name="Text Box 1048"/>
          <p:cNvSpPr txBox="1">
            <a:spLocks noChangeArrowheads="1"/>
          </p:cNvSpPr>
          <p:nvPr/>
        </p:nvSpPr>
        <p:spPr bwMode="auto">
          <a:xfrm>
            <a:off x="5791200" y="3321050"/>
            <a:ext cx="1219200" cy="48895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sz="2600" i="1">
                <a:latin typeface="Tahoma" pitchFamily="34" charset="0"/>
              </a:rPr>
              <a:t>rise</a:t>
            </a:r>
          </a:p>
        </p:txBody>
      </p:sp>
      <p:sp>
        <p:nvSpPr>
          <p:cNvPr id="265241" name="Text Box 1049"/>
          <p:cNvSpPr txBox="1">
            <a:spLocks noChangeArrowheads="1"/>
          </p:cNvSpPr>
          <p:nvPr/>
        </p:nvSpPr>
        <p:spPr bwMode="auto">
          <a:xfrm>
            <a:off x="5791200" y="3930650"/>
            <a:ext cx="1219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sz="2600" i="1">
                <a:latin typeface="Tahoma" pitchFamily="34" charset="0"/>
              </a:rPr>
              <a:t>fall</a:t>
            </a:r>
          </a:p>
        </p:txBody>
      </p:sp>
      <p:sp>
        <p:nvSpPr>
          <p:cNvPr id="265242" name="Text Box 1050"/>
          <p:cNvSpPr txBox="1">
            <a:spLocks noChangeArrowheads="1"/>
          </p:cNvSpPr>
          <p:nvPr/>
        </p:nvSpPr>
        <p:spPr bwMode="auto">
          <a:xfrm>
            <a:off x="4989513" y="4616450"/>
            <a:ext cx="2971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sz="2600" i="1">
                <a:latin typeface="Tahoma" pitchFamily="34" charset="0"/>
              </a:rPr>
              <a:t>remain constant</a:t>
            </a:r>
          </a:p>
        </p:txBody>
      </p:sp>
      <p:sp>
        <p:nvSpPr>
          <p:cNvPr id="265243" name="Text Box 1051"/>
          <p:cNvSpPr txBox="1">
            <a:spLocks noChangeArrowheads="1"/>
          </p:cNvSpPr>
          <p:nvPr/>
        </p:nvSpPr>
        <p:spPr bwMode="auto">
          <a:xfrm>
            <a:off x="1828800" y="2314575"/>
            <a:ext cx="2971800" cy="885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sz="2600">
                <a:latin typeface="Tahoma" pitchFamily="34" charset="0"/>
              </a:rPr>
              <a:t>In the short-run equilibrium, if</a:t>
            </a:r>
          </a:p>
        </p:txBody>
      </p:sp>
      <p:sp>
        <p:nvSpPr>
          <p:cNvPr id="265244" name="Text Box 1052"/>
          <p:cNvSpPr txBox="1">
            <a:spLocks noChangeArrowheads="1"/>
          </p:cNvSpPr>
          <p:nvPr/>
        </p:nvSpPr>
        <p:spPr bwMode="auto">
          <a:xfrm>
            <a:off x="4953000" y="2314575"/>
            <a:ext cx="2971800" cy="8858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en-US" sz="2600">
                <a:latin typeface="Tahoma" pitchFamily="34" charset="0"/>
              </a:rPr>
              <a:t>then over time, the price level will</a:t>
            </a:r>
          </a:p>
        </p:txBody>
      </p:sp>
      <p:sp>
        <p:nvSpPr>
          <p:cNvPr id="265245" name="Rectangle 1053"/>
          <p:cNvSpPr>
            <a:spLocks noChangeArrowheads="1"/>
          </p:cNvSpPr>
          <p:nvPr/>
        </p:nvSpPr>
        <p:spPr bwMode="auto">
          <a:xfrm>
            <a:off x="1066800" y="5410200"/>
            <a:ext cx="7467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10000"/>
              </a:lnSpc>
              <a:spcBef>
                <a:spcPct val="30000"/>
              </a:spcBef>
              <a:buSzPct val="110000"/>
              <a:buFont typeface="Wingdings" pitchFamily="2" charset="2"/>
              <a:buNone/>
              <a:defRPr/>
            </a:pPr>
            <a:r>
              <a:rPr lang="en-US" sz="2700" b="1" i="1" dirty="0">
                <a:solidFill>
                  <a:srgbClr val="FF3300"/>
                </a:solidFill>
                <a:effectLst>
                  <a:outerShdw blurRad="38100" dist="38100" dir="2700000" algn="tl">
                    <a:srgbClr val="C0C0C0"/>
                  </a:outerShdw>
                </a:effectLst>
                <a:latin typeface="Tahoma" pitchFamily="34" charset="0"/>
              </a:rPr>
              <a:t>This adjustment of prices is what moves the economy to its long-run equilibrium.</a:t>
            </a:r>
          </a:p>
        </p:txBody>
      </p:sp>
      <p:pic>
        <p:nvPicPr>
          <p:cNvPr id="15"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813" y="228600"/>
            <a:ext cx="4479699"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21088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5219">
                                            <p:txEl>
                                              <p:pRg st="0" end="0"/>
                                            </p:txEl>
                                          </p:spTgt>
                                        </p:tgtEl>
                                        <p:attrNameLst>
                                          <p:attrName>style.visibility</p:attrName>
                                        </p:attrNameLst>
                                      </p:cBhvr>
                                      <p:to>
                                        <p:strVal val="visible"/>
                                      </p:to>
                                    </p:set>
                                    <p:animEffect transition="in" filter="wipe(left)">
                                      <p:cBhvr>
                                        <p:cTn id="7" dur="500"/>
                                        <p:tgtEl>
                                          <p:spTgt spid="265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65220"/>
                                        </p:tgtEl>
                                        <p:attrNameLst>
                                          <p:attrName>style.visibility</p:attrName>
                                        </p:attrNameLst>
                                      </p:cBhvr>
                                      <p:to>
                                        <p:strVal val="visible"/>
                                      </p:to>
                                    </p:set>
                                    <p:animEffect transition="in" filter="dissolve">
                                      <p:cBhvr>
                                        <p:cTn id="12" dur="500"/>
                                        <p:tgtEl>
                                          <p:spTgt spid="2652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65243"/>
                                        </p:tgtEl>
                                        <p:attrNameLst>
                                          <p:attrName>style.visibility</p:attrName>
                                        </p:attrNameLst>
                                      </p:cBhvr>
                                      <p:to>
                                        <p:strVal val="visible"/>
                                      </p:to>
                                    </p:set>
                                    <p:animEffect transition="in" filter="strips(downLeft)">
                                      <p:cBhvr>
                                        <p:cTn id="17" dur="500"/>
                                        <p:tgtEl>
                                          <p:spTgt spid="2652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265237"/>
                                        </p:tgtEl>
                                        <p:attrNameLst>
                                          <p:attrName>style.visibility</p:attrName>
                                        </p:attrNameLst>
                                      </p:cBhvr>
                                      <p:to>
                                        <p:strVal val="visible"/>
                                      </p:to>
                                    </p:set>
                                    <p:animEffect transition="in" filter="strips(downLeft)">
                                      <p:cBhvr>
                                        <p:cTn id="22" dur="500"/>
                                        <p:tgtEl>
                                          <p:spTgt spid="2652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265244"/>
                                        </p:tgtEl>
                                        <p:attrNameLst>
                                          <p:attrName>style.visibility</p:attrName>
                                        </p:attrNameLst>
                                      </p:cBhvr>
                                      <p:to>
                                        <p:strVal val="visible"/>
                                      </p:to>
                                    </p:set>
                                    <p:animEffect transition="in" filter="strips(downRight)">
                                      <p:cBhvr>
                                        <p:cTn id="27" dur="500"/>
                                        <p:tgtEl>
                                          <p:spTgt spid="26524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265240"/>
                                        </p:tgtEl>
                                        <p:attrNameLst>
                                          <p:attrName>style.visibility</p:attrName>
                                        </p:attrNameLst>
                                      </p:cBhvr>
                                      <p:to>
                                        <p:strVal val="visible"/>
                                      </p:to>
                                    </p:set>
                                    <p:animEffect transition="in" filter="strips(downRight)">
                                      <p:cBhvr>
                                        <p:cTn id="32" dur="500"/>
                                        <p:tgtEl>
                                          <p:spTgt spid="26524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nodeType="clickEffect">
                                  <p:stCondLst>
                                    <p:cond delay="0"/>
                                  </p:stCondLst>
                                  <p:childTnLst>
                                    <p:set>
                                      <p:cBhvr>
                                        <p:cTn id="36" dur="1" fill="hold">
                                          <p:stCondLst>
                                            <p:cond delay="0"/>
                                          </p:stCondLst>
                                        </p:cTn>
                                        <p:tgtEl>
                                          <p:spTgt spid="265238"/>
                                        </p:tgtEl>
                                        <p:attrNameLst>
                                          <p:attrName>style.visibility</p:attrName>
                                        </p:attrNameLst>
                                      </p:cBhvr>
                                      <p:to>
                                        <p:strVal val="visible"/>
                                      </p:to>
                                    </p:set>
                                    <p:animEffect transition="in" filter="strips(downLeft)">
                                      <p:cBhvr>
                                        <p:cTn id="37" dur="500"/>
                                        <p:tgtEl>
                                          <p:spTgt spid="26523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265241"/>
                                        </p:tgtEl>
                                        <p:attrNameLst>
                                          <p:attrName>style.visibility</p:attrName>
                                        </p:attrNameLst>
                                      </p:cBhvr>
                                      <p:to>
                                        <p:strVal val="visible"/>
                                      </p:to>
                                    </p:set>
                                    <p:animEffect transition="in" filter="strips(downRight)">
                                      <p:cBhvr>
                                        <p:cTn id="42" dur="500"/>
                                        <p:tgtEl>
                                          <p:spTgt spid="26524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nodeType="clickEffect">
                                  <p:stCondLst>
                                    <p:cond delay="0"/>
                                  </p:stCondLst>
                                  <p:childTnLst>
                                    <p:set>
                                      <p:cBhvr>
                                        <p:cTn id="46" dur="1" fill="hold">
                                          <p:stCondLst>
                                            <p:cond delay="0"/>
                                          </p:stCondLst>
                                        </p:cTn>
                                        <p:tgtEl>
                                          <p:spTgt spid="265239"/>
                                        </p:tgtEl>
                                        <p:attrNameLst>
                                          <p:attrName>style.visibility</p:attrName>
                                        </p:attrNameLst>
                                      </p:cBhvr>
                                      <p:to>
                                        <p:strVal val="visible"/>
                                      </p:to>
                                    </p:set>
                                    <p:animEffect transition="in" filter="strips(downLeft)">
                                      <p:cBhvr>
                                        <p:cTn id="47" dur="500"/>
                                        <p:tgtEl>
                                          <p:spTgt spid="26523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265242"/>
                                        </p:tgtEl>
                                        <p:attrNameLst>
                                          <p:attrName>style.visibility</p:attrName>
                                        </p:attrNameLst>
                                      </p:cBhvr>
                                      <p:to>
                                        <p:strVal val="visible"/>
                                      </p:to>
                                    </p:set>
                                    <p:animEffect transition="in" filter="strips(downRight)">
                                      <p:cBhvr>
                                        <p:cTn id="52" dur="500"/>
                                        <p:tgtEl>
                                          <p:spTgt spid="26524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65245"/>
                                        </p:tgtEl>
                                        <p:attrNameLst>
                                          <p:attrName>style.visibility</p:attrName>
                                        </p:attrNameLst>
                                      </p:cBhvr>
                                      <p:to>
                                        <p:strVal val="visible"/>
                                      </p:to>
                                    </p:set>
                                    <p:animEffect transition="in" filter="wipe(left)">
                                      <p:cBhvr>
                                        <p:cTn id="57" dur="500"/>
                                        <p:tgtEl>
                                          <p:spTgt spid="265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build="p" autoUpdateAnimBg="0"/>
      <p:bldP spid="265240" grpId="0" autoUpdateAnimBg="0"/>
      <p:bldP spid="265241" grpId="0" autoUpdateAnimBg="0"/>
      <p:bldP spid="265242" grpId="0" autoUpdateAnimBg="0"/>
      <p:bldP spid="265243" grpId="0" autoUpdateAnimBg="0"/>
      <p:bldP spid="265244" grpId="0" autoUpdateAnimBg="0"/>
      <p:bldP spid="265245"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619" y="2535382"/>
            <a:ext cx="8229600" cy="512618"/>
          </a:xfrm>
        </p:spPr>
        <p:txBody>
          <a:bodyPr>
            <a:normAutofit/>
          </a:bodyPr>
          <a:lstStyle/>
          <a:p>
            <a:pPr marL="0" indent="0">
              <a:buNone/>
            </a:pPr>
            <a:r>
              <a:rPr lang="en-US" sz="2400" dirty="0">
                <a:solidFill>
                  <a:srgbClr val="FF0000"/>
                </a:solidFill>
                <a:sym typeface="Wingdings" pitchFamily="2" charset="2"/>
              </a:rPr>
              <a:t>Cost </a:t>
            </a:r>
            <a:r>
              <a:rPr lang="en-US" sz="2400" dirty="0">
                <a:solidFill>
                  <a:srgbClr val="FF0000"/>
                </a:solidFill>
                <a:sym typeface="Symbol"/>
              </a:rPr>
              <a:t> </a:t>
            </a:r>
            <a:r>
              <a:rPr lang="en-US" sz="2400" dirty="0">
                <a:solidFill>
                  <a:srgbClr val="FF0000"/>
                </a:solidFill>
                <a:sym typeface="Wingdings" pitchFamily="2" charset="2"/>
              </a:rPr>
              <a:t> shock AS  P </a:t>
            </a:r>
            <a:r>
              <a:rPr lang="en-US" sz="2400" dirty="0">
                <a:solidFill>
                  <a:srgbClr val="FF0000"/>
                </a:solidFill>
                <a:sym typeface="Symbol"/>
              </a:rPr>
              <a:t> </a:t>
            </a:r>
            <a:r>
              <a:rPr lang="en-US" sz="2400" dirty="0">
                <a:solidFill>
                  <a:srgbClr val="FF0000"/>
                </a:solidFill>
                <a:sym typeface="Wingdings" pitchFamily="2" charset="2"/>
              </a:rPr>
              <a:t> shock P   </a:t>
            </a:r>
            <a:r>
              <a:rPr lang="en-US" sz="2400" dirty="0">
                <a:solidFill>
                  <a:srgbClr val="FF0000"/>
                </a:solidFill>
                <a:sym typeface="Symbol"/>
              </a:rPr>
              <a:t> </a:t>
            </a:r>
            <a:endParaRPr lang="en-US" sz="2400" dirty="0">
              <a:solidFill>
                <a:srgbClr val="FF0000"/>
              </a:solidFill>
            </a:endParaRPr>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18" y="0"/>
            <a:ext cx="533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18" y="609601"/>
            <a:ext cx="8077200" cy="1925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764" y="3048000"/>
            <a:ext cx="8014854"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17418" y="6329433"/>
            <a:ext cx="7488382" cy="369332"/>
          </a:xfrm>
          <a:prstGeom prst="rect">
            <a:avLst/>
          </a:prstGeom>
        </p:spPr>
        <p:txBody>
          <a:bodyPr wrap="square">
            <a:spAutoFit/>
          </a:bodyPr>
          <a:lstStyle/>
          <a:p>
            <a:pPr algn="ctr">
              <a:buClr>
                <a:srgbClr val="003399"/>
              </a:buClr>
            </a:pPr>
            <a:r>
              <a:rPr lang="en-US" b="1" dirty="0">
                <a:solidFill>
                  <a:srgbClr val="FF0000"/>
                </a:solidFill>
              </a:rPr>
              <a:t>(</a:t>
            </a:r>
            <a:r>
              <a:rPr lang="en-US" b="1" i="1" dirty="0">
                <a:solidFill>
                  <a:srgbClr val="FF0000"/>
                </a:solidFill>
              </a:rPr>
              <a:t>Favorable</a:t>
            </a:r>
            <a:r>
              <a:rPr lang="en-US" b="1" dirty="0">
                <a:solidFill>
                  <a:srgbClr val="FF0000"/>
                </a:solidFill>
              </a:rPr>
              <a:t> supply shocks </a:t>
            </a:r>
            <a:r>
              <a:rPr lang="en-US" b="1" i="1" dirty="0">
                <a:solidFill>
                  <a:srgbClr val="FF0000"/>
                </a:solidFill>
              </a:rPr>
              <a:t>lower</a:t>
            </a:r>
            <a:r>
              <a:rPr lang="en-US" b="1" dirty="0">
                <a:solidFill>
                  <a:srgbClr val="FF0000"/>
                </a:solidFill>
              </a:rPr>
              <a:t> costs and prices) </a:t>
            </a:r>
          </a:p>
        </p:txBody>
      </p:sp>
      <p:sp>
        <p:nvSpPr>
          <p:cNvPr id="2" name="Curved Right Arrow 1"/>
          <p:cNvSpPr/>
          <p:nvPr/>
        </p:nvSpPr>
        <p:spPr>
          <a:xfrm>
            <a:off x="96983" y="1884218"/>
            <a:ext cx="415636" cy="987552"/>
          </a:xfrm>
          <a:prstGeom prst="curved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197886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18" y="0"/>
            <a:ext cx="533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18" y="1066800"/>
            <a:ext cx="5126182"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609600"/>
            <a:ext cx="3276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562601" y="3161859"/>
            <a:ext cx="3404754" cy="3331681"/>
          </a:xfrm>
          <a:prstGeom prst="rect">
            <a:avLst/>
          </a:prstGeom>
          <a:solidFill>
            <a:srgbClr val="F1F5E7"/>
          </a:solidFill>
        </p:spPr>
        <p:txBody>
          <a:bodyPr wrap="square" rtlCol="0">
            <a:spAutoFit/>
          </a:bodyPr>
          <a:lstStyle/>
          <a:p>
            <a:pPr marL="342900" indent="-342900">
              <a:spcBef>
                <a:spcPts val="500"/>
              </a:spcBef>
              <a:buFont typeface="Arial" pitchFamily="34" charset="0"/>
              <a:buChar char="•"/>
            </a:pPr>
            <a:r>
              <a:rPr lang="id-ID" sz="2200" dirty="0">
                <a:latin typeface="Arial Narrow" pitchFamily="34" charset="0"/>
                <a:cs typeface="Times New Roman" pitchFamily="18" charset="0"/>
              </a:rPr>
              <a:t>Pada titik </a:t>
            </a:r>
            <a:r>
              <a:rPr lang="id-ID" sz="2200" b="1" dirty="0">
                <a:solidFill>
                  <a:srgbClr val="FF0000"/>
                </a:solidFill>
                <a:latin typeface="Arial Narrow" pitchFamily="34" charset="0"/>
                <a:cs typeface="Times New Roman" pitchFamily="18" charset="0"/>
              </a:rPr>
              <a:t>A</a:t>
            </a:r>
            <a:r>
              <a:rPr lang="id-ID" sz="2200" dirty="0">
                <a:latin typeface="Arial Narrow" pitchFamily="34" charset="0"/>
                <a:cs typeface="Times New Roman" pitchFamily="18" charset="0"/>
              </a:rPr>
              <a:t>: AD dan SRAS1</a:t>
            </a:r>
            <a:r>
              <a:rPr lang="id-ID" sz="2200" dirty="0">
                <a:latin typeface="Arial Narrow" pitchFamily="34" charset="0"/>
                <a:cs typeface="Times New Roman" pitchFamily="18" charset="0"/>
                <a:sym typeface="Wingdings" pitchFamily="2" charset="2"/>
              </a:rPr>
              <a:t> </a:t>
            </a:r>
            <a:r>
              <a:rPr lang="id-ID" sz="2200" dirty="0">
                <a:latin typeface="Arial Narrow" pitchFamily="34" charset="0"/>
                <a:cs typeface="Times New Roman" pitchFamily="18" charset="0"/>
              </a:rPr>
              <a:t>P1 dan Ybar </a:t>
            </a:r>
            <a:endParaRPr lang="en-US" sz="2200" dirty="0">
              <a:latin typeface="Arial Narrow" pitchFamily="34" charset="0"/>
              <a:cs typeface="Times New Roman" pitchFamily="18" charset="0"/>
              <a:sym typeface="Wingdings" pitchFamily="2" charset="2"/>
            </a:endParaRPr>
          </a:p>
          <a:p>
            <a:pPr marL="342900" indent="-342900">
              <a:spcBef>
                <a:spcPts val="500"/>
              </a:spcBef>
              <a:buFont typeface="Arial" pitchFamily="34" charset="0"/>
              <a:buChar char="•"/>
            </a:pPr>
            <a:r>
              <a:rPr lang="id-ID" sz="2200" dirty="0">
                <a:latin typeface="Arial Narrow" pitchFamily="34" charset="0"/>
                <a:cs typeface="Times New Roman" pitchFamily="18" charset="0"/>
              </a:rPr>
              <a:t>SRAS </a:t>
            </a:r>
            <a:r>
              <a:rPr lang="id-ID" sz="2200" dirty="0">
                <a:latin typeface="Arial Narrow" pitchFamily="34" charset="0"/>
                <a:cs typeface="Times New Roman"/>
              </a:rPr>
              <a:t>↓ dari SRAS1 ke SRAS2</a:t>
            </a:r>
            <a:endParaRPr lang="en-US" sz="2200" dirty="0">
              <a:latin typeface="Arial Narrow" pitchFamily="34" charset="0"/>
              <a:cs typeface="Times New Roman"/>
            </a:endParaRPr>
          </a:p>
          <a:p>
            <a:pPr marL="342900" indent="-342900">
              <a:spcBef>
                <a:spcPts val="500"/>
              </a:spcBef>
              <a:buFont typeface="Arial" pitchFamily="34" charset="0"/>
              <a:buChar char="•"/>
            </a:pPr>
            <a:r>
              <a:rPr lang="id-ID" sz="2200" dirty="0">
                <a:latin typeface="Arial Narrow" pitchFamily="34" charset="0"/>
                <a:cs typeface="Times New Roman" pitchFamily="18" charset="0"/>
                <a:sym typeface="Wingdings" pitchFamily="2" charset="2"/>
              </a:rPr>
              <a:t>SRAS2 dan AD: titik </a:t>
            </a:r>
            <a:r>
              <a:rPr lang="id-ID" sz="2200" b="1" dirty="0">
                <a:solidFill>
                  <a:srgbClr val="FF0000"/>
                </a:solidFill>
                <a:latin typeface="Arial Narrow" pitchFamily="34" charset="0"/>
                <a:cs typeface="Times New Roman" pitchFamily="18" charset="0"/>
                <a:sym typeface="Wingdings" pitchFamily="2" charset="2"/>
              </a:rPr>
              <a:t>B</a:t>
            </a:r>
            <a:r>
              <a:rPr lang="id-ID" sz="2200" dirty="0">
                <a:latin typeface="Arial Narrow" pitchFamily="34" charset="0"/>
                <a:cs typeface="Times New Roman" pitchFamily="18" charset="0"/>
                <a:sym typeface="Wingdings" pitchFamily="2" charset="2"/>
              </a:rPr>
              <a:t>: P </a:t>
            </a:r>
            <a:r>
              <a:rPr lang="id-ID" sz="2200" dirty="0">
                <a:latin typeface="Arial Narrow" pitchFamily="34" charset="0"/>
                <a:cs typeface="Times New Roman" pitchFamily="18" charset="0"/>
                <a:sym typeface="Symbol"/>
              </a:rPr>
              <a:t> dari P1 ke P2 dan </a:t>
            </a:r>
            <a:r>
              <a:rPr lang="id-ID" sz="2200" dirty="0">
                <a:latin typeface="Arial Narrow" pitchFamily="34" charset="0"/>
                <a:cs typeface="Times New Roman" pitchFamily="18" charset="0"/>
                <a:sym typeface="Wingdings" pitchFamily="2" charset="2"/>
              </a:rPr>
              <a:t>Y </a:t>
            </a:r>
            <a:r>
              <a:rPr lang="id-ID" sz="2200" dirty="0">
                <a:latin typeface="Arial Narrow" pitchFamily="34" charset="0"/>
                <a:cs typeface="Times New Roman"/>
                <a:sym typeface="Symbol"/>
              </a:rPr>
              <a:t>↓</a:t>
            </a:r>
            <a:r>
              <a:rPr lang="id-ID" sz="2200" dirty="0">
                <a:latin typeface="Arial Narrow" pitchFamily="34" charset="0"/>
                <a:cs typeface="Times New Roman" pitchFamily="18" charset="0"/>
                <a:sym typeface="Symbol"/>
              </a:rPr>
              <a:t> dari  Ybar ke Y1 (Y1&lt;Ybar)</a:t>
            </a:r>
            <a:endParaRPr lang="en-US" sz="2200" dirty="0">
              <a:latin typeface="Arial Narrow" pitchFamily="34" charset="0"/>
              <a:cs typeface="Times New Roman" pitchFamily="18" charset="0"/>
              <a:sym typeface="Symbol"/>
            </a:endParaRPr>
          </a:p>
          <a:p>
            <a:pPr marL="342900" indent="-342900">
              <a:spcBef>
                <a:spcPts val="500"/>
              </a:spcBef>
              <a:buFont typeface="Arial" pitchFamily="34" charset="0"/>
              <a:buChar char="•"/>
            </a:pPr>
            <a:r>
              <a:rPr lang="id-ID" sz="2200" dirty="0">
                <a:latin typeface="Arial Narrow" pitchFamily="34" charset="0"/>
                <a:cs typeface="Times New Roman" pitchFamily="18" charset="0"/>
              </a:rPr>
              <a:t>SRAS </a:t>
            </a:r>
            <a:r>
              <a:rPr lang="id-ID" sz="2200" dirty="0">
                <a:latin typeface="Arial Narrow" pitchFamily="34" charset="0"/>
                <a:cs typeface="Times New Roman"/>
              </a:rPr>
              <a:t>↓ </a:t>
            </a:r>
            <a:r>
              <a:rPr lang="id-ID" sz="2200" dirty="0">
                <a:latin typeface="Arial Narrow" pitchFamily="34" charset="0"/>
                <a:cs typeface="Times New Roman"/>
                <a:sym typeface="Wingdings" pitchFamily="2" charset="2"/>
              </a:rPr>
              <a:t> P </a:t>
            </a:r>
            <a:r>
              <a:rPr lang="id-ID" sz="2200" dirty="0">
                <a:latin typeface="Arial Narrow" pitchFamily="34" charset="0"/>
                <a:cs typeface="Times New Roman" pitchFamily="18" charset="0"/>
                <a:sym typeface="Symbol"/>
              </a:rPr>
              <a:t> dan </a:t>
            </a:r>
            <a:r>
              <a:rPr lang="id-ID" sz="2200" dirty="0">
                <a:latin typeface="Arial Narrow" pitchFamily="34" charset="0"/>
                <a:cs typeface="Times New Roman" pitchFamily="18" charset="0"/>
                <a:sym typeface="Wingdings" pitchFamily="2" charset="2"/>
              </a:rPr>
              <a:t>Y </a:t>
            </a:r>
            <a:r>
              <a:rPr lang="id-ID" sz="2200" dirty="0">
                <a:latin typeface="Arial Narrow" pitchFamily="34" charset="0"/>
                <a:cs typeface="Times New Roman"/>
                <a:sym typeface="Symbol"/>
              </a:rPr>
              <a:t>↓</a:t>
            </a:r>
            <a:r>
              <a:rPr lang="id-ID" sz="2200" dirty="0">
                <a:latin typeface="Arial Narrow" pitchFamily="34" charset="0"/>
                <a:cs typeface="Times New Roman" pitchFamily="18" charset="0"/>
                <a:sym typeface="Symbol"/>
              </a:rPr>
              <a:t> </a:t>
            </a:r>
            <a:r>
              <a:rPr lang="id-ID" sz="2200" dirty="0">
                <a:latin typeface="Arial Narrow" pitchFamily="34" charset="0"/>
                <a:cs typeface="Times New Roman" pitchFamily="18" charset="0"/>
                <a:sym typeface="Wingdings" pitchFamily="2" charset="2"/>
              </a:rPr>
              <a:t> </a:t>
            </a:r>
            <a:r>
              <a:rPr lang="id-ID" sz="2200" b="1" dirty="0">
                <a:solidFill>
                  <a:srgbClr val="FF0000"/>
                </a:solidFill>
                <a:latin typeface="Arial Narrow" pitchFamily="34" charset="0"/>
                <a:cs typeface="Times New Roman" pitchFamily="18" charset="0"/>
                <a:sym typeface="Wingdings" pitchFamily="2" charset="2"/>
              </a:rPr>
              <a:t>stagflasi</a:t>
            </a:r>
            <a:endParaRPr lang="id-ID" sz="2200" b="1" dirty="0">
              <a:solidFill>
                <a:srgbClr val="FF0000"/>
              </a:solidFill>
              <a:latin typeface="Arial Narrow" pitchFamily="34" charset="0"/>
              <a:cs typeface="Times New Roman" pitchFamily="18" charset="0"/>
            </a:endParaRPr>
          </a:p>
        </p:txBody>
      </p:sp>
      <p:sp>
        <p:nvSpPr>
          <p:cNvPr id="2" name="TextBox 1"/>
          <p:cNvSpPr txBox="1"/>
          <p:nvPr/>
        </p:nvSpPr>
        <p:spPr>
          <a:xfrm>
            <a:off x="1559194" y="3887083"/>
            <a:ext cx="397866" cy="338554"/>
          </a:xfrm>
          <a:prstGeom prst="rect">
            <a:avLst/>
          </a:prstGeom>
          <a:noFill/>
        </p:spPr>
        <p:txBody>
          <a:bodyPr wrap="none" rtlCol="0">
            <a:spAutoFit/>
          </a:bodyPr>
          <a:lstStyle/>
          <a:p>
            <a:r>
              <a:rPr lang="en-US" sz="1600" b="1" dirty="0"/>
              <a:t>P1</a:t>
            </a:r>
          </a:p>
        </p:txBody>
      </p:sp>
      <p:sp>
        <p:nvSpPr>
          <p:cNvPr id="8" name="TextBox 7"/>
          <p:cNvSpPr txBox="1"/>
          <p:nvPr/>
        </p:nvSpPr>
        <p:spPr>
          <a:xfrm>
            <a:off x="1195772" y="2992582"/>
            <a:ext cx="397866" cy="338554"/>
          </a:xfrm>
          <a:prstGeom prst="rect">
            <a:avLst/>
          </a:prstGeom>
          <a:noFill/>
        </p:spPr>
        <p:txBody>
          <a:bodyPr wrap="none" rtlCol="0">
            <a:spAutoFit/>
          </a:bodyPr>
          <a:lstStyle/>
          <a:p>
            <a:r>
              <a:rPr lang="en-US" sz="1600" b="1" dirty="0">
                <a:solidFill>
                  <a:srgbClr val="FF0000"/>
                </a:solidFill>
              </a:rPr>
              <a:t>P2</a:t>
            </a:r>
          </a:p>
        </p:txBody>
      </p:sp>
      <p:sp>
        <p:nvSpPr>
          <p:cNvPr id="9" name="TextBox 8"/>
          <p:cNvSpPr txBox="1"/>
          <p:nvPr/>
        </p:nvSpPr>
        <p:spPr>
          <a:xfrm>
            <a:off x="2904485" y="4841666"/>
            <a:ext cx="397866" cy="338554"/>
          </a:xfrm>
          <a:prstGeom prst="rect">
            <a:avLst/>
          </a:prstGeom>
          <a:noFill/>
        </p:spPr>
        <p:txBody>
          <a:bodyPr wrap="none" rtlCol="0">
            <a:spAutoFit/>
          </a:bodyPr>
          <a:lstStyle/>
          <a:p>
            <a:r>
              <a:rPr lang="en-US" sz="1600" b="1" dirty="0">
                <a:solidFill>
                  <a:srgbClr val="FF0000"/>
                </a:solidFill>
              </a:rPr>
              <a:t>Y1</a:t>
            </a:r>
          </a:p>
        </p:txBody>
      </p:sp>
      <p:sp>
        <p:nvSpPr>
          <p:cNvPr id="3" name="Rectangle 2"/>
          <p:cNvSpPr/>
          <p:nvPr/>
        </p:nvSpPr>
        <p:spPr>
          <a:xfrm>
            <a:off x="436418" y="6019800"/>
            <a:ext cx="2044149" cy="430887"/>
          </a:xfrm>
          <a:prstGeom prst="rect">
            <a:avLst/>
          </a:prstGeom>
          <a:solidFill>
            <a:schemeClr val="accent2">
              <a:lumMod val="20000"/>
              <a:lumOff val="80000"/>
            </a:schemeClr>
          </a:solidFill>
        </p:spPr>
        <p:txBody>
          <a:bodyPr wrap="none">
            <a:spAutoFit/>
          </a:bodyPr>
          <a:lstStyle/>
          <a:p>
            <a:r>
              <a:rPr lang="id-ID" sz="2200" dirty="0">
                <a:latin typeface="Arial Narrow" pitchFamily="34" charset="0"/>
                <a:cs typeface="Times New Roman" pitchFamily="18" charset="0"/>
              </a:rPr>
              <a:t>SRAS </a:t>
            </a:r>
            <a:r>
              <a:rPr lang="id-ID" sz="2200" dirty="0">
                <a:latin typeface="Arial Narrow" pitchFamily="34" charset="0"/>
                <a:cs typeface="Times New Roman"/>
              </a:rPr>
              <a:t>↓ karena ? </a:t>
            </a:r>
            <a:endParaRPr lang="id-ID" sz="2200" dirty="0"/>
          </a:p>
        </p:txBody>
      </p:sp>
    </p:spTree>
    <p:extLst>
      <p:ext uri="{BB962C8B-B14F-4D97-AF65-F5344CB8AC3E}">
        <p14:creationId xmlns:p14="http://schemas.microsoft.com/office/powerpoint/2010/main" val="1288993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Autofit/>
          </a:bodyPr>
          <a:lstStyle/>
          <a:p>
            <a:r>
              <a:rPr lang="en-US" sz="2400" dirty="0"/>
              <a:t>For example: </a:t>
            </a:r>
          </a:p>
          <a:p>
            <a:pPr lvl="1"/>
            <a:r>
              <a:rPr lang="en-US" sz="2400" dirty="0">
                <a:solidFill>
                  <a:srgbClr val="FF0000"/>
                </a:solidFill>
              </a:rPr>
              <a:t>The United States fell into recession in 1982</a:t>
            </a:r>
            <a:r>
              <a:rPr lang="en-US" sz="2400" dirty="0"/>
              <a:t>, only two years after the previous downturn. </a:t>
            </a:r>
          </a:p>
          <a:p>
            <a:pPr lvl="1"/>
            <a:r>
              <a:rPr lang="en-US" sz="2400" dirty="0"/>
              <a:t>By the end of that year, the unemployment rate had reached 10.8 percent—the highest level since the Great Depression of  the 1930s. </a:t>
            </a:r>
          </a:p>
          <a:p>
            <a:pPr lvl="1"/>
            <a:r>
              <a:rPr lang="en-US" sz="2400" dirty="0"/>
              <a:t>But after the 1982 recession, it was eight years before the economy experienced another one.</a:t>
            </a:r>
          </a:p>
        </p:txBody>
      </p:sp>
      <p:sp>
        <p:nvSpPr>
          <p:cNvPr id="4" name="Rectangle 3"/>
          <p:cNvSpPr/>
          <p:nvPr/>
        </p:nvSpPr>
        <p:spPr>
          <a:xfrm>
            <a:off x="0" y="34636"/>
            <a:ext cx="9144000" cy="384721"/>
          </a:xfrm>
          <a:prstGeom prst="rect">
            <a:avLst/>
          </a:prstGeom>
          <a:solidFill>
            <a:schemeClr val="bg2"/>
          </a:solidFill>
        </p:spPr>
        <p:txBody>
          <a:bodyPr wrap="square">
            <a:spAutoFit/>
          </a:bodyPr>
          <a:lstStyle/>
          <a:p>
            <a:pPr algn="ctr"/>
            <a:r>
              <a:rPr lang="en-US" sz="1900" dirty="0"/>
              <a:t>Economists call these short-run ﬂuctuations in output and employment the </a:t>
            </a:r>
            <a:r>
              <a:rPr lang="en-US" sz="1900" i="1" dirty="0">
                <a:solidFill>
                  <a:srgbClr val="FF0000"/>
                </a:solidFill>
              </a:rPr>
              <a:t>business cycle</a:t>
            </a:r>
            <a:endParaRPr lang="en-US" sz="1900" dirty="0"/>
          </a:p>
        </p:txBody>
      </p:sp>
    </p:spTree>
    <p:extLst>
      <p:ext uri="{BB962C8B-B14F-4D97-AF65-F5344CB8AC3E}">
        <p14:creationId xmlns:p14="http://schemas.microsoft.com/office/powerpoint/2010/main" val="10705758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0723" name="Group 46"/>
          <p:cNvGrpSpPr>
            <a:grpSpLocks/>
          </p:cNvGrpSpPr>
          <p:nvPr/>
        </p:nvGrpSpPr>
        <p:grpSpPr bwMode="auto">
          <a:xfrm>
            <a:off x="3279775" y="3748088"/>
            <a:ext cx="5110163" cy="598487"/>
            <a:chOff x="2066" y="2361"/>
            <a:chExt cx="3219" cy="377"/>
          </a:xfrm>
        </p:grpSpPr>
        <p:graphicFrame>
          <p:nvGraphicFramePr>
            <p:cNvPr id="30755" name="Object 3"/>
            <p:cNvGraphicFramePr>
              <a:graphicFrameLocks noChangeAspect="1"/>
            </p:cNvGraphicFramePr>
            <p:nvPr/>
          </p:nvGraphicFramePr>
          <p:xfrm>
            <a:off x="2066" y="2381"/>
            <a:ext cx="255" cy="357"/>
          </p:xfrm>
          <a:graphic>
            <a:graphicData uri="http://schemas.openxmlformats.org/presentationml/2006/ole">
              <mc:AlternateContent xmlns:mc="http://schemas.openxmlformats.org/markup-compatibility/2006">
                <mc:Choice xmlns:v="urn:schemas-microsoft-com:vml" Requires="v">
                  <p:oleObj spid="_x0000_s46115" name="Equation" r:id="rId4" imgW="190335" imgH="266469" progId="Equation.DSMT4">
                    <p:embed/>
                  </p:oleObj>
                </mc:Choice>
                <mc:Fallback>
                  <p:oleObj name="Equation" r:id="rId4" imgW="190335" imgH="26646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6" y="2381"/>
                          <a:ext cx="255" cy="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56" name="Line 4"/>
            <p:cNvSpPr>
              <a:spLocks noChangeShapeType="1"/>
            </p:cNvSpPr>
            <p:nvPr/>
          </p:nvSpPr>
          <p:spPr bwMode="auto">
            <a:xfrm>
              <a:off x="2324" y="2587"/>
              <a:ext cx="2544" cy="0"/>
            </a:xfrm>
            <a:prstGeom prst="line">
              <a:avLst/>
            </a:prstGeom>
            <a:noFill/>
            <a:ln w="28575">
              <a:solidFill>
                <a:srgbClr val="0000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7" name="Text Box 5"/>
            <p:cNvSpPr txBox="1">
              <a:spLocks noChangeArrowheads="1"/>
            </p:cNvSpPr>
            <p:nvPr/>
          </p:nvSpPr>
          <p:spPr bwMode="auto">
            <a:xfrm>
              <a:off x="4709" y="2361"/>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i="1">
                  <a:latin typeface="Tahoma" pitchFamily="34" charset="0"/>
                </a:rPr>
                <a:t>SRAS</a:t>
              </a:r>
              <a:r>
                <a:rPr lang="en-US" sz="2300" baseline="-25000">
                  <a:latin typeface="Tahoma" pitchFamily="34" charset="0"/>
                </a:rPr>
                <a:t>1</a:t>
              </a:r>
              <a:endParaRPr lang="en-US" baseline="-25000"/>
            </a:p>
          </p:txBody>
        </p:sp>
      </p:grpSp>
      <p:grpSp>
        <p:nvGrpSpPr>
          <p:cNvPr id="30724" name="Group 7"/>
          <p:cNvGrpSpPr>
            <a:grpSpLocks/>
          </p:cNvGrpSpPr>
          <p:nvPr/>
        </p:nvGrpSpPr>
        <p:grpSpPr bwMode="auto">
          <a:xfrm>
            <a:off x="3352800" y="1471613"/>
            <a:ext cx="5257800" cy="4090987"/>
            <a:chOff x="2976" y="1296"/>
            <a:chExt cx="2304" cy="2053"/>
          </a:xfrm>
        </p:grpSpPr>
        <p:grpSp>
          <p:nvGrpSpPr>
            <p:cNvPr id="30750" name="Group 8"/>
            <p:cNvGrpSpPr>
              <a:grpSpLocks/>
            </p:cNvGrpSpPr>
            <p:nvPr/>
          </p:nvGrpSpPr>
          <p:grpSpPr bwMode="auto">
            <a:xfrm>
              <a:off x="3120" y="1536"/>
              <a:ext cx="1968" cy="1728"/>
              <a:chOff x="2640" y="1056"/>
              <a:chExt cx="2496" cy="2112"/>
            </a:xfrm>
          </p:grpSpPr>
          <p:sp>
            <p:nvSpPr>
              <p:cNvPr id="30753" name="Line 9"/>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54" name="Line 10"/>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751" name="Text Box 11"/>
            <p:cNvSpPr txBox="1">
              <a:spLocks noChangeArrowheads="1"/>
            </p:cNvSpPr>
            <p:nvPr/>
          </p:nvSpPr>
          <p:spPr bwMode="auto">
            <a:xfrm>
              <a:off x="4944" y="3120"/>
              <a:ext cx="33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b="1" i="1">
                  <a:latin typeface="Tahoma" pitchFamily="34" charset="0"/>
                </a:rPr>
                <a:t>Y</a:t>
              </a:r>
              <a:r>
                <a:rPr lang="en-US">
                  <a:latin typeface="Arial" charset="0"/>
                </a:rPr>
                <a:t> </a:t>
              </a:r>
              <a:endParaRPr lang="en-US" sz="2200">
                <a:latin typeface="Arial" charset="0"/>
              </a:endParaRPr>
            </a:p>
          </p:txBody>
        </p:sp>
        <p:sp>
          <p:nvSpPr>
            <p:cNvPr id="30752" name="Text Box 12"/>
            <p:cNvSpPr txBox="1">
              <a:spLocks noChangeArrowheads="1"/>
            </p:cNvSpPr>
            <p:nvPr/>
          </p:nvSpPr>
          <p:spPr bwMode="auto">
            <a:xfrm>
              <a:off x="2976" y="1296"/>
              <a:ext cx="24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082675" algn="r"/>
                  <a:tab pos="1830388" algn="r"/>
                </a:tabLst>
                <a:defRPr sz="2400">
                  <a:solidFill>
                    <a:schemeClr val="tx1"/>
                  </a:solidFill>
                  <a:latin typeface="Times New Roman" charset="0"/>
                </a:defRPr>
              </a:lvl1pPr>
              <a:lvl2pPr marL="742950" indent="-285750" eaLnBrk="0" hangingPunct="0">
                <a:tabLst>
                  <a:tab pos="1082675" algn="r"/>
                  <a:tab pos="1830388" algn="r"/>
                </a:tabLst>
                <a:defRPr sz="2400">
                  <a:solidFill>
                    <a:schemeClr val="tx1"/>
                  </a:solidFill>
                  <a:latin typeface="Times New Roman" charset="0"/>
                </a:defRPr>
              </a:lvl2pPr>
              <a:lvl3pPr marL="1143000" indent="-228600" eaLnBrk="0" hangingPunct="0">
                <a:tabLst>
                  <a:tab pos="1082675" algn="r"/>
                  <a:tab pos="1830388" algn="r"/>
                </a:tabLst>
                <a:defRPr sz="2400">
                  <a:solidFill>
                    <a:schemeClr val="tx1"/>
                  </a:solidFill>
                  <a:latin typeface="Times New Roman" charset="0"/>
                </a:defRPr>
              </a:lvl3pPr>
              <a:lvl4pPr marL="1600200" indent="-228600" eaLnBrk="0" hangingPunct="0">
                <a:tabLst>
                  <a:tab pos="1082675" algn="r"/>
                  <a:tab pos="1830388" algn="r"/>
                </a:tabLst>
                <a:defRPr sz="2400">
                  <a:solidFill>
                    <a:schemeClr val="tx1"/>
                  </a:solidFill>
                  <a:latin typeface="Times New Roman" charset="0"/>
                </a:defRPr>
              </a:lvl4pPr>
              <a:lvl5pPr marL="2057400" indent="-228600" eaLnBrk="0" hangingPunct="0">
                <a:tabLst>
                  <a:tab pos="1082675" algn="r"/>
                  <a:tab pos="1830388" algn="r"/>
                </a:tabLst>
                <a:defRPr sz="2400">
                  <a:solidFill>
                    <a:schemeClr val="tx1"/>
                  </a:solidFill>
                  <a:latin typeface="Times New Roman" charset="0"/>
                </a:defRPr>
              </a:lvl5pPr>
              <a:lvl6pPr marL="2514600" indent="-228600" eaLnBrk="0" fontAlgn="base" hangingPunct="0">
                <a:spcBef>
                  <a:spcPct val="0"/>
                </a:spcBef>
                <a:spcAft>
                  <a:spcPct val="0"/>
                </a:spcAft>
                <a:tabLst>
                  <a:tab pos="1082675" algn="r"/>
                  <a:tab pos="1830388" algn="r"/>
                </a:tabLst>
                <a:defRPr sz="2400">
                  <a:solidFill>
                    <a:schemeClr val="tx1"/>
                  </a:solidFill>
                  <a:latin typeface="Times New Roman" charset="0"/>
                </a:defRPr>
              </a:lvl6pPr>
              <a:lvl7pPr marL="2971800" indent="-228600" eaLnBrk="0" fontAlgn="base" hangingPunct="0">
                <a:spcBef>
                  <a:spcPct val="0"/>
                </a:spcBef>
                <a:spcAft>
                  <a:spcPct val="0"/>
                </a:spcAft>
                <a:tabLst>
                  <a:tab pos="1082675" algn="r"/>
                  <a:tab pos="1830388" algn="r"/>
                </a:tabLst>
                <a:defRPr sz="2400">
                  <a:solidFill>
                    <a:schemeClr val="tx1"/>
                  </a:solidFill>
                  <a:latin typeface="Times New Roman" charset="0"/>
                </a:defRPr>
              </a:lvl7pPr>
              <a:lvl8pPr marL="3429000" indent="-228600" eaLnBrk="0" fontAlgn="base" hangingPunct="0">
                <a:spcBef>
                  <a:spcPct val="0"/>
                </a:spcBef>
                <a:spcAft>
                  <a:spcPct val="0"/>
                </a:spcAft>
                <a:tabLst>
                  <a:tab pos="1082675" algn="r"/>
                  <a:tab pos="1830388" algn="r"/>
                </a:tabLst>
                <a:defRPr sz="2400">
                  <a:solidFill>
                    <a:schemeClr val="tx1"/>
                  </a:solidFill>
                  <a:latin typeface="Times New Roman" charset="0"/>
                </a:defRPr>
              </a:lvl8pPr>
              <a:lvl9pPr marL="3886200" indent="-228600" eaLnBrk="0" fontAlgn="base" hangingPunct="0">
                <a:spcBef>
                  <a:spcPct val="0"/>
                </a:spcBef>
                <a:spcAft>
                  <a:spcPct val="0"/>
                </a:spcAft>
                <a:tabLst>
                  <a:tab pos="1082675" algn="r"/>
                  <a:tab pos="1830388" algn="r"/>
                </a:tabLst>
                <a:defRPr sz="2400">
                  <a:solidFill>
                    <a:schemeClr val="tx1"/>
                  </a:solidFill>
                  <a:latin typeface="Times New Roman" charset="0"/>
                </a:defRPr>
              </a:lvl9pPr>
            </a:lstStyle>
            <a:p>
              <a:pPr algn="ctr" eaLnBrk="1" hangingPunct="1"/>
              <a:r>
                <a:rPr lang="en-US" b="1" i="1">
                  <a:latin typeface="Tahoma" pitchFamily="34" charset="0"/>
                </a:rPr>
                <a:t>P</a:t>
              </a:r>
              <a:endParaRPr lang="en-US" sz="2200">
                <a:latin typeface="Arial" charset="0"/>
              </a:endParaRPr>
            </a:p>
          </p:txBody>
        </p:sp>
      </p:grpSp>
      <p:grpSp>
        <p:nvGrpSpPr>
          <p:cNvPr id="30725" name="Group 44"/>
          <p:cNvGrpSpPr>
            <a:grpSpLocks/>
          </p:cNvGrpSpPr>
          <p:nvPr/>
        </p:nvGrpSpPr>
        <p:grpSpPr bwMode="auto">
          <a:xfrm>
            <a:off x="4114800" y="1143000"/>
            <a:ext cx="3803650" cy="3600450"/>
            <a:chOff x="2592" y="720"/>
            <a:chExt cx="2396" cy="2268"/>
          </a:xfrm>
        </p:grpSpPr>
        <p:sp>
          <p:nvSpPr>
            <p:cNvPr id="30748" name="Arc 17"/>
            <p:cNvSpPr>
              <a:spLocks/>
            </p:cNvSpPr>
            <p:nvPr/>
          </p:nvSpPr>
          <p:spPr bwMode="auto">
            <a:xfrm flipH="1" flipV="1">
              <a:off x="2592" y="720"/>
              <a:ext cx="2396" cy="2134"/>
            </a:xfrm>
            <a:custGeom>
              <a:avLst/>
              <a:gdLst>
                <a:gd name="T0" fmla="*/ 556 w 20736"/>
                <a:gd name="T1" fmla="*/ 0 h 21056"/>
                <a:gd name="T2" fmla="*/ 2396 w 20736"/>
                <a:gd name="T3" fmla="*/ 1521 h 21056"/>
                <a:gd name="T4" fmla="*/ 0 w 20736"/>
                <a:gd name="T5" fmla="*/ 2134 h 21056"/>
                <a:gd name="T6" fmla="*/ 0 60000 65536"/>
                <a:gd name="T7" fmla="*/ 0 60000 65536"/>
                <a:gd name="T8" fmla="*/ 0 60000 65536"/>
              </a:gdLst>
              <a:ahLst/>
              <a:cxnLst>
                <a:cxn ang="T6">
                  <a:pos x="T0" y="T1"/>
                </a:cxn>
                <a:cxn ang="T7">
                  <a:pos x="T2" y="T3"/>
                </a:cxn>
                <a:cxn ang="T8">
                  <a:pos x="T4" y="T5"/>
                </a:cxn>
              </a:cxnLst>
              <a:rect l="0" t="0" r="r" b="b"/>
              <a:pathLst>
                <a:path w="20736" h="21056" fill="none" extrusionOk="0">
                  <a:moveTo>
                    <a:pt x="4815" y="-1"/>
                  </a:moveTo>
                  <a:cubicBezTo>
                    <a:pt x="12450" y="1745"/>
                    <a:pt x="18542" y="7488"/>
                    <a:pt x="20735" y="15007"/>
                  </a:cubicBezTo>
                </a:path>
                <a:path w="20736" h="21056" stroke="0" extrusionOk="0">
                  <a:moveTo>
                    <a:pt x="4815" y="-1"/>
                  </a:moveTo>
                  <a:cubicBezTo>
                    <a:pt x="12450" y="1745"/>
                    <a:pt x="18542" y="7488"/>
                    <a:pt x="20735" y="15007"/>
                  </a:cubicBezTo>
                  <a:lnTo>
                    <a:pt x="0" y="21056"/>
                  </a:lnTo>
                  <a:lnTo>
                    <a:pt x="4815" y="-1"/>
                  </a:lnTo>
                  <a:close/>
                </a:path>
              </a:pathLst>
            </a:custGeom>
            <a:noFill/>
            <a:ln w="28575">
              <a:solidFill>
                <a:srgbClr val="00008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9" name="Text Box 18"/>
            <p:cNvSpPr txBox="1">
              <a:spLocks noChangeArrowheads="1"/>
            </p:cNvSpPr>
            <p:nvPr/>
          </p:nvSpPr>
          <p:spPr bwMode="auto">
            <a:xfrm>
              <a:off x="4378" y="2709"/>
              <a:ext cx="43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i="1">
                  <a:latin typeface="Tahoma" pitchFamily="34" charset="0"/>
                </a:rPr>
                <a:t>AD</a:t>
              </a:r>
              <a:endParaRPr lang="en-US" sz="2300" baseline="-25000">
                <a:latin typeface="Tahoma" pitchFamily="34" charset="0"/>
              </a:endParaRPr>
            </a:p>
          </p:txBody>
        </p:sp>
      </p:grpSp>
      <p:grpSp>
        <p:nvGrpSpPr>
          <p:cNvPr id="30726" name="Group 20"/>
          <p:cNvGrpSpPr>
            <a:grpSpLocks/>
          </p:cNvGrpSpPr>
          <p:nvPr/>
        </p:nvGrpSpPr>
        <p:grpSpPr bwMode="auto">
          <a:xfrm>
            <a:off x="5410200" y="1524000"/>
            <a:ext cx="1066800" cy="3865563"/>
            <a:chOff x="3408" y="960"/>
            <a:chExt cx="672" cy="2435"/>
          </a:xfrm>
        </p:grpSpPr>
        <p:sp>
          <p:nvSpPr>
            <p:cNvPr id="30746" name="Line 21"/>
            <p:cNvSpPr>
              <a:spLocks noChangeShapeType="1"/>
            </p:cNvSpPr>
            <p:nvPr/>
          </p:nvSpPr>
          <p:spPr bwMode="auto">
            <a:xfrm flipV="1">
              <a:off x="3692" y="1235"/>
              <a:ext cx="0" cy="2160"/>
            </a:xfrm>
            <a:prstGeom prst="line">
              <a:avLst/>
            </a:prstGeom>
            <a:noFill/>
            <a:ln w="28575">
              <a:solidFill>
                <a:srgbClr val="0000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7" name="Text Box 22"/>
            <p:cNvSpPr txBox="1">
              <a:spLocks noChangeArrowheads="1"/>
            </p:cNvSpPr>
            <p:nvPr/>
          </p:nvSpPr>
          <p:spPr bwMode="auto">
            <a:xfrm>
              <a:off x="3408" y="960"/>
              <a:ext cx="67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i="1">
                  <a:latin typeface="Tahoma" pitchFamily="34" charset="0"/>
                </a:rPr>
                <a:t>LRAS</a:t>
              </a:r>
              <a:endParaRPr lang="en-US" sz="2300" baseline="-25000">
                <a:latin typeface="Tahoma" pitchFamily="34" charset="0"/>
              </a:endParaRPr>
            </a:p>
          </p:txBody>
        </p:sp>
      </p:grpSp>
      <p:graphicFrame>
        <p:nvGraphicFramePr>
          <p:cNvPr id="30727" name="Object 23"/>
          <p:cNvGraphicFramePr>
            <a:graphicFrameLocks noChangeAspect="1"/>
          </p:cNvGraphicFramePr>
          <p:nvPr/>
        </p:nvGraphicFramePr>
        <p:xfrm>
          <a:off x="5715000" y="5389563"/>
          <a:ext cx="306388" cy="401637"/>
        </p:xfrm>
        <a:graphic>
          <a:graphicData uri="http://schemas.openxmlformats.org/presentationml/2006/ole">
            <mc:AlternateContent xmlns:mc="http://schemas.openxmlformats.org/markup-compatibility/2006">
              <mc:Choice xmlns:v="urn:schemas-microsoft-com:vml" Requires="v">
                <p:oleObj spid="_x0000_s46116" name="Equation" r:id="rId6" imgW="164885" imgH="215619" progId="Equation.DSMT4">
                  <p:embed/>
                </p:oleObj>
              </mc:Choice>
              <mc:Fallback>
                <p:oleObj name="Equation" r:id="rId6" imgW="164885" imgH="21561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5389563"/>
                        <a:ext cx="306388" cy="401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78555" name="Group 27"/>
          <p:cNvGrpSpPr>
            <a:grpSpLocks/>
          </p:cNvGrpSpPr>
          <p:nvPr/>
        </p:nvGrpSpPr>
        <p:grpSpPr bwMode="auto">
          <a:xfrm>
            <a:off x="4746625" y="3405188"/>
            <a:ext cx="381000" cy="2473325"/>
            <a:chOff x="4251" y="2531"/>
            <a:chExt cx="240" cy="1080"/>
          </a:xfrm>
        </p:grpSpPr>
        <p:sp>
          <p:nvSpPr>
            <p:cNvPr id="30744" name="Text Box 28"/>
            <p:cNvSpPr txBox="1">
              <a:spLocks noChangeArrowheads="1"/>
            </p:cNvSpPr>
            <p:nvPr/>
          </p:nvSpPr>
          <p:spPr bwMode="auto">
            <a:xfrm>
              <a:off x="4251" y="3417"/>
              <a:ext cx="24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9144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b="1" i="1">
                  <a:latin typeface="Tahoma" pitchFamily="34" charset="0"/>
                </a:rPr>
                <a:t>Y</a:t>
              </a:r>
              <a:r>
                <a:rPr lang="en-US" sz="2300" baseline="-25000">
                  <a:latin typeface="Tahoma" pitchFamily="34" charset="0"/>
                </a:rPr>
                <a:t>2</a:t>
              </a:r>
            </a:p>
          </p:txBody>
        </p:sp>
        <p:sp>
          <p:nvSpPr>
            <p:cNvPr id="30745" name="Line 29"/>
            <p:cNvSpPr>
              <a:spLocks noChangeShapeType="1"/>
            </p:cNvSpPr>
            <p:nvPr/>
          </p:nvSpPr>
          <p:spPr bwMode="auto">
            <a:xfrm flipH="1">
              <a:off x="4346" y="2531"/>
              <a:ext cx="0" cy="86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8558" name="Rectangle 30"/>
          <p:cNvSpPr>
            <a:spLocks noGrp="1" noChangeArrowheads="1"/>
          </p:cNvSpPr>
          <p:nvPr>
            <p:ph type="body" idx="1"/>
          </p:nvPr>
        </p:nvSpPr>
        <p:spPr>
          <a:xfrm>
            <a:off x="381000" y="1447800"/>
            <a:ext cx="2895600" cy="1600200"/>
          </a:xfrm>
          <a:solidFill>
            <a:srgbClr val="FFFFCC"/>
          </a:solidFill>
        </p:spPr>
        <p:txBody>
          <a:bodyPr/>
          <a:lstStyle/>
          <a:p>
            <a:pPr marL="0" indent="0" eaLnBrk="1" hangingPunct="1">
              <a:buFont typeface="Wingdings" pitchFamily="2" charset="2"/>
              <a:buNone/>
            </a:pPr>
            <a:r>
              <a:rPr lang="en-US" sz="2400" dirty="0"/>
              <a:t>The oil price shock shifts SRAS up, causing output and employment to fall.  </a:t>
            </a:r>
          </a:p>
        </p:txBody>
      </p:sp>
      <p:sp>
        <p:nvSpPr>
          <p:cNvPr id="30730" name="Text Box 31"/>
          <p:cNvSpPr txBox="1">
            <a:spLocks noChangeArrowheads="1"/>
          </p:cNvSpPr>
          <p:nvPr/>
        </p:nvSpPr>
        <p:spPr bwMode="auto">
          <a:xfrm>
            <a:off x="5943600" y="3733800"/>
            <a:ext cx="2286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a:latin typeface="Tahoma" pitchFamily="34" charset="0"/>
              </a:rPr>
              <a:t>A</a:t>
            </a:r>
            <a:endParaRPr lang="en-US" sz="2300"/>
          </a:p>
        </p:txBody>
      </p:sp>
      <p:sp>
        <p:nvSpPr>
          <p:cNvPr id="278560" name="Text Box 32"/>
          <p:cNvSpPr txBox="1">
            <a:spLocks noChangeArrowheads="1"/>
          </p:cNvSpPr>
          <p:nvPr/>
        </p:nvSpPr>
        <p:spPr bwMode="auto">
          <a:xfrm>
            <a:off x="4876800" y="3001963"/>
            <a:ext cx="2286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a:latin typeface="Tahoma" pitchFamily="34" charset="0"/>
              </a:rPr>
              <a:t>B</a:t>
            </a:r>
            <a:endParaRPr lang="en-US" sz="2300"/>
          </a:p>
        </p:txBody>
      </p:sp>
      <p:sp>
        <p:nvSpPr>
          <p:cNvPr id="278562" name="Line 34"/>
          <p:cNvSpPr>
            <a:spLocks noChangeShapeType="1"/>
          </p:cNvSpPr>
          <p:nvPr/>
        </p:nvSpPr>
        <p:spPr bwMode="auto">
          <a:xfrm flipH="1" flipV="1">
            <a:off x="5659438" y="3997325"/>
            <a:ext cx="66675" cy="41275"/>
          </a:xfrm>
          <a:prstGeom prst="line">
            <a:avLst/>
          </a:prstGeom>
          <a:noFill/>
          <a:ln w="28575">
            <a:solidFill>
              <a:schemeClr val="tx1"/>
            </a:solidFill>
            <a:round/>
            <a:headEnd type="arrow"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563" name="Line 35"/>
          <p:cNvSpPr>
            <a:spLocks noChangeShapeType="1"/>
          </p:cNvSpPr>
          <p:nvPr/>
        </p:nvSpPr>
        <p:spPr bwMode="auto">
          <a:xfrm flipH="1" flipV="1">
            <a:off x="5500688" y="3897313"/>
            <a:ext cx="57150" cy="33337"/>
          </a:xfrm>
          <a:prstGeom prst="line">
            <a:avLst/>
          </a:prstGeom>
          <a:noFill/>
          <a:ln w="28575">
            <a:solidFill>
              <a:schemeClr val="tx1"/>
            </a:solidFill>
            <a:round/>
            <a:headEnd type="arrow"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564" name="Line 36"/>
          <p:cNvSpPr>
            <a:spLocks noChangeShapeType="1"/>
          </p:cNvSpPr>
          <p:nvPr/>
        </p:nvSpPr>
        <p:spPr bwMode="auto">
          <a:xfrm flipH="1" flipV="1">
            <a:off x="5326063" y="3768725"/>
            <a:ext cx="55562" cy="41275"/>
          </a:xfrm>
          <a:prstGeom prst="line">
            <a:avLst/>
          </a:prstGeom>
          <a:noFill/>
          <a:ln w="28575">
            <a:solidFill>
              <a:schemeClr val="tx1"/>
            </a:solidFill>
            <a:round/>
            <a:headEnd type="arrow"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565" name="Line 37"/>
          <p:cNvSpPr>
            <a:spLocks noChangeShapeType="1"/>
          </p:cNvSpPr>
          <p:nvPr/>
        </p:nvSpPr>
        <p:spPr bwMode="auto">
          <a:xfrm flipH="1" flipV="1">
            <a:off x="5162550" y="3638550"/>
            <a:ext cx="50800" cy="39688"/>
          </a:xfrm>
          <a:prstGeom prst="line">
            <a:avLst/>
          </a:prstGeom>
          <a:noFill/>
          <a:ln w="28575">
            <a:solidFill>
              <a:schemeClr val="tx1"/>
            </a:solidFill>
            <a:round/>
            <a:headEnd type="arrow"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566" name="Line 38"/>
          <p:cNvSpPr>
            <a:spLocks noChangeShapeType="1"/>
          </p:cNvSpPr>
          <p:nvPr/>
        </p:nvSpPr>
        <p:spPr bwMode="auto">
          <a:xfrm flipH="1" flipV="1">
            <a:off x="5010150" y="3500438"/>
            <a:ext cx="47625" cy="41275"/>
          </a:xfrm>
          <a:prstGeom prst="line">
            <a:avLst/>
          </a:prstGeom>
          <a:noFill/>
          <a:ln w="28575">
            <a:solidFill>
              <a:schemeClr val="tx1"/>
            </a:solidFill>
            <a:round/>
            <a:headEnd type="arrow"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567" name="Rectangle 39"/>
          <p:cNvSpPr>
            <a:spLocks noChangeArrowheads="1"/>
          </p:cNvSpPr>
          <p:nvPr/>
        </p:nvSpPr>
        <p:spPr bwMode="auto">
          <a:xfrm>
            <a:off x="457200" y="3276600"/>
            <a:ext cx="2667000" cy="2667000"/>
          </a:xfrm>
          <a:prstGeom prst="rect">
            <a:avLst/>
          </a:prstGeom>
          <a:solidFill>
            <a:srgbClr val="CCFF99"/>
          </a:solidFill>
          <a:ln>
            <a:noFill/>
          </a:ln>
          <a:effectLst/>
        </p:spPr>
        <p:txBody>
          <a:bodyPr/>
          <a:lstStyle/>
          <a:p>
            <a:pPr>
              <a:spcBef>
                <a:spcPct val="40000"/>
              </a:spcBef>
              <a:buSzPct val="110000"/>
              <a:buFont typeface="Wingdings" pitchFamily="2" charset="2"/>
              <a:buNone/>
            </a:pPr>
            <a:r>
              <a:rPr lang="en-US" sz="2400" dirty="0">
                <a:latin typeface="Tahoma" pitchFamily="34" charset="0"/>
              </a:rPr>
              <a:t>In absence of </a:t>
            </a:r>
            <a:br>
              <a:rPr lang="en-US" sz="2400" dirty="0">
                <a:latin typeface="Tahoma" pitchFamily="34" charset="0"/>
              </a:rPr>
            </a:br>
            <a:r>
              <a:rPr lang="en-US" sz="2400" dirty="0">
                <a:latin typeface="Tahoma" pitchFamily="34" charset="0"/>
              </a:rPr>
              <a:t>further price shocks, prices will fall over time and economy moves back toward full employment.</a:t>
            </a:r>
          </a:p>
        </p:txBody>
      </p:sp>
      <p:grpSp>
        <p:nvGrpSpPr>
          <p:cNvPr id="278575" name="Group 47"/>
          <p:cNvGrpSpPr>
            <a:grpSpLocks/>
          </p:cNvGrpSpPr>
          <p:nvPr/>
        </p:nvGrpSpPr>
        <p:grpSpPr bwMode="auto">
          <a:xfrm>
            <a:off x="3259138" y="3036888"/>
            <a:ext cx="5122862" cy="598487"/>
            <a:chOff x="2053" y="1913"/>
            <a:chExt cx="3227" cy="377"/>
          </a:xfrm>
        </p:grpSpPr>
        <p:graphicFrame>
          <p:nvGraphicFramePr>
            <p:cNvPr id="30741" name="Object 41"/>
            <p:cNvGraphicFramePr>
              <a:graphicFrameLocks noChangeAspect="1"/>
            </p:cNvGraphicFramePr>
            <p:nvPr/>
          </p:nvGraphicFramePr>
          <p:xfrm>
            <a:off x="2053" y="1933"/>
            <a:ext cx="272" cy="357"/>
          </p:xfrm>
          <a:graphic>
            <a:graphicData uri="http://schemas.openxmlformats.org/presentationml/2006/ole">
              <mc:AlternateContent xmlns:mc="http://schemas.openxmlformats.org/markup-compatibility/2006">
                <mc:Choice xmlns:v="urn:schemas-microsoft-com:vml" Requires="v">
                  <p:oleObj spid="_x0000_s46117" name="Equation" r:id="rId8" imgW="203024" imgH="266469" progId="Equation.DSMT4">
                    <p:embed/>
                  </p:oleObj>
                </mc:Choice>
                <mc:Fallback>
                  <p:oleObj name="Equation" r:id="rId8" imgW="203024" imgH="266469"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3" y="1933"/>
                          <a:ext cx="272" cy="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42" name="Line 42"/>
            <p:cNvSpPr>
              <a:spLocks noChangeShapeType="1"/>
            </p:cNvSpPr>
            <p:nvPr/>
          </p:nvSpPr>
          <p:spPr bwMode="auto">
            <a:xfrm>
              <a:off x="2319" y="2139"/>
              <a:ext cx="2544"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43" name="Text Box 43"/>
            <p:cNvSpPr txBox="1">
              <a:spLocks noChangeArrowheads="1"/>
            </p:cNvSpPr>
            <p:nvPr/>
          </p:nvSpPr>
          <p:spPr bwMode="auto">
            <a:xfrm>
              <a:off x="4704" y="1913"/>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i="1">
                  <a:latin typeface="Tahoma" pitchFamily="34" charset="0"/>
                </a:rPr>
                <a:t>SRAS</a:t>
              </a:r>
              <a:r>
                <a:rPr lang="en-US" sz="2300" baseline="-25000">
                  <a:latin typeface="Tahoma" pitchFamily="34" charset="0"/>
                </a:rPr>
                <a:t>2</a:t>
              </a:r>
              <a:endParaRPr lang="en-US" baseline="-25000"/>
            </a:p>
          </p:txBody>
        </p:sp>
      </p:grpSp>
      <p:sp>
        <p:nvSpPr>
          <p:cNvPr id="278577" name="Rectangle 49"/>
          <p:cNvSpPr>
            <a:spLocks noGrp="1" noChangeArrowheads="1"/>
          </p:cNvSpPr>
          <p:nvPr>
            <p:ph type="title"/>
          </p:nvPr>
        </p:nvSpPr>
        <p:spPr>
          <a:xfrm>
            <a:off x="1219200" y="678873"/>
            <a:ext cx="7772400" cy="561109"/>
          </a:xfrm>
        </p:spPr>
        <p:txBody>
          <a:bodyPr>
            <a:normAutofit/>
          </a:bodyPr>
          <a:lstStyle/>
          <a:p>
            <a:pPr algn="r" eaLnBrk="1" hangingPunct="1">
              <a:lnSpc>
                <a:spcPct val="90000"/>
              </a:lnSpc>
              <a:tabLst>
                <a:tab pos="3940175" algn="ctr"/>
              </a:tabLst>
              <a:defRPr/>
            </a:pPr>
            <a:r>
              <a:rPr lang="en-US" sz="2800" dirty="0"/>
              <a:t>CASE STUDY AS: The 1970s oil shocks</a:t>
            </a:r>
          </a:p>
        </p:txBody>
      </p:sp>
      <p:sp>
        <p:nvSpPr>
          <p:cNvPr id="278578" name="Text Box 50"/>
          <p:cNvSpPr txBox="1">
            <a:spLocks noChangeArrowheads="1"/>
          </p:cNvSpPr>
          <p:nvPr/>
        </p:nvSpPr>
        <p:spPr bwMode="auto">
          <a:xfrm>
            <a:off x="5943600" y="3733800"/>
            <a:ext cx="2286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a:solidFill>
                  <a:srgbClr val="FF0000"/>
                </a:solidFill>
                <a:latin typeface="Tahoma" pitchFamily="34" charset="0"/>
              </a:rPr>
              <a:t>A</a:t>
            </a:r>
            <a:endParaRPr lang="en-US" sz="2300">
              <a:solidFill>
                <a:srgbClr val="FF0000"/>
              </a:solidFill>
            </a:endParaRPr>
          </a:p>
        </p:txBody>
      </p:sp>
    </p:spTree>
    <p:extLst>
      <p:ext uri="{BB962C8B-B14F-4D97-AF65-F5344CB8AC3E}">
        <p14:creationId xmlns:p14="http://schemas.microsoft.com/office/powerpoint/2010/main" val="250811923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8558"/>
                                        </p:tgtEl>
                                        <p:attrNameLst>
                                          <p:attrName>style.visibility</p:attrName>
                                        </p:attrNameLst>
                                      </p:cBhvr>
                                      <p:to>
                                        <p:strVal val="visible"/>
                                      </p:to>
                                    </p:set>
                                    <p:animEffect transition="in" filter="dissolve">
                                      <p:cBhvr>
                                        <p:cTn id="7" dur="500"/>
                                        <p:tgtEl>
                                          <p:spTgt spid="2785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78575"/>
                                        </p:tgtEl>
                                        <p:attrNameLst>
                                          <p:attrName>style.visibility</p:attrName>
                                        </p:attrNameLst>
                                      </p:cBhvr>
                                      <p:to>
                                        <p:strVal val="visible"/>
                                      </p:to>
                                    </p:set>
                                    <p:animEffect transition="in" filter="wipe(left)">
                                      <p:cBhvr>
                                        <p:cTn id="12" dur="500"/>
                                        <p:tgtEl>
                                          <p:spTgt spid="278575"/>
                                        </p:tgtEl>
                                      </p:cBhvr>
                                    </p:animEffect>
                                  </p:childTnLst>
                                </p:cTn>
                              </p:par>
                            </p:childTnLst>
                          </p:cTn>
                        </p:par>
                        <p:par>
                          <p:cTn id="13" fill="hold" nodeType="afterGroup">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278560"/>
                                        </p:tgtEl>
                                        <p:attrNameLst>
                                          <p:attrName>style.visibility</p:attrName>
                                        </p:attrNameLst>
                                      </p:cBhvr>
                                      <p:to>
                                        <p:strVal val="visible"/>
                                      </p:to>
                                    </p:set>
                                    <p:animEffect transition="in" filter="strips(downLeft)">
                                      <p:cBhvr>
                                        <p:cTn id="16" dur="500"/>
                                        <p:tgtEl>
                                          <p:spTgt spid="278560"/>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278555"/>
                                        </p:tgtEl>
                                        <p:attrNameLst>
                                          <p:attrName>style.visibility</p:attrName>
                                        </p:attrNameLst>
                                      </p:cBhvr>
                                      <p:to>
                                        <p:strVal val="visible"/>
                                      </p:to>
                                    </p:set>
                                    <p:animEffect transition="in" filter="wipe(up)">
                                      <p:cBhvr>
                                        <p:cTn id="20" dur="500"/>
                                        <p:tgtEl>
                                          <p:spTgt spid="27855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78567"/>
                                        </p:tgtEl>
                                        <p:attrNameLst>
                                          <p:attrName>style.visibility</p:attrName>
                                        </p:attrNameLst>
                                      </p:cBhvr>
                                      <p:to>
                                        <p:strVal val="visible"/>
                                      </p:to>
                                    </p:set>
                                    <p:animEffect transition="in" filter="dissolve">
                                      <p:cBhvr>
                                        <p:cTn id="25" dur="500"/>
                                        <p:tgtEl>
                                          <p:spTgt spid="27856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278566"/>
                                        </p:tgtEl>
                                        <p:attrNameLst>
                                          <p:attrName>style.visibility</p:attrName>
                                        </p:attrNameLst>
                                      </p:cBhvr>
                                      <p:to>
                                        <p:strVal val="visible"/>
                                      </p:to>
                                    </p:set>
                                    <p:animEffect transition="in" filter="strips(downRight)">
                                      <p:cBhvr>
                                        <p:cTn id="30" dur="500"/>
                                        <p:tgtEl>
                                          <p:spTgt spid="278566"/>
                                        </p:tgtEl>
                                      </p:cBhvr>
                                    </p:animEffect>
                                  </p:childTnLst>
                                  <p:subTnLst>
                                    <p:animClr clrSpc="rgb" dir="cw">
                                      <p:cBhvr override="childStyle">
                                        <p:cTn dur="1" fill="hold" display="0" masterRel="nextClick" afterEffect="1"/>
                                        <p:tgtEl>
                                          <p:spTgt spid="278566"/>
                                        </p:tgtEl>
                                        <p:attrNameLst>
                                          <p:attrName>ppt_c</p:attrName>
                                        </p:attrNameLst>
                                      </p:cBhvr>
                                      <p:to>
                                        <a:srgbClr val="969696"/>
                                      </p:to>
                                    </p:animClr>
                                  </p:subTnLst>
                                </p:cTn>
                              </p:par>
                            </p:childTnLst>
                          </p:cTn>
                        </p:par>
                        <p:par>
                          <p:cTn id="31" fill="hold" nodeType="afterGroup">
                            <p:stCondLst>
                              <p:cond delay="500"/>
                            </p:stCondLst>
                            <p:childTnLst>
                              <p:par>
                                <p:cTn id="32" presetID="18" presetClass="entr" presetSubtype="6" fill="hold" grpId="0" nodeType="afterEffect">
                                  <p:stCondLst>
                                    <p:cond delay="0"/>
                                  </p:stCondLst>
                                  <p:childTnLst>
                                    <p:set>
                                      <p:cBhvr>
                                        <p:cTn id="33" dur="1" fill="hold">
                                          <p:stCondLst>
                                            <p:cond delay="0"/>
                                          </p:stCondLst>
                                        </p:cTn>
                                        <p:tgtEl>
                                          <p:spTgt spid="278565"/>
                                        </p:tgtEl>
                                        <p:attrNameLst>
                                          <p:attrName>style.visibility</p:attrName>
                                        </p:attrNameLst>
                                      </p:cBhvr>
                                      <p:to>
                                        <p:strVal val="visible"/>
                                      </p:to>
                                    </p:set>
                                    <p:animEffect transition="in" filter="strips(downRight)">
                                      <p:cBhvr>
                                        <p:cTn id="34" dur="500"/>
                                        <p:tgtEl>
                                          <p:spTgt spid="278565"/>
                                        </p:tgtEl>
                                      </p:cBhvr>
                                    </p:animEffect>
                                  </p:childTnLst>
                                  <p:subTnLst>
                                    <p:animClr clrSpc="rgb" dir="cw">
                                      <p:cBhvr override="childStyle">
                                        <p:cTn dur="1" fill="hold" display="0" masterRel="nextClick" afterEffect="1"/>
                                        <p:tgtEl>
                                          <p:spTgt spid="278565"/>
                                        </p:tgtEl>
                                        <p:attrNameLst>
                                          <p:attrName>ppt_c</p:attrName>
                                        </p:attrNameLst>
                                      </p:cBhvr>
                                      <p:to>
                                        <a:srgbClr val="969696"/>
                                      </p:to>
                                    </p:animClr>
                                  </p:subTnLst>
                                </p:cTn>
                              </p:par>
                            </p:childTnLst>
                          </p:cTn>
                        </p:par>
                        <p:par>
                          <p:cTn id="35" fill="hold" nodeType="afterGroup">
                            <p:stCondLst>
                              <p:cond delay="1000"/>
                            </p:stCondLst>
                            <p:childTnLst>
                              <p:par>
                                <p:cTn id="36" presetID="18" presetClass="entr" presetSubtype="6" fill="hold" grpId="0" nodeType="afterEffect">
                                  <p:stCondLst>
                                    <p:cond delay="0"/>
                                  </p:stCondLst>
                                  <p:childTnLst>
                                    <p:set>
                                      <p:cBhvr>
                                        <p:cTn id="37" dur="1" fill="hold">
                                          <p:stCondLst>
                                            <p:cond delay="0"/>
                                          </p:stCondLst>
                                        </p:cTn>
                                        <p:tgtEl>
                                          <p:spTgt spid="278564"/>
                                        </p:tgtEl>
                                        <p:attrNameLst>
                                          <p:attrName>style.visibility</p:attrName>
                                        </p:attrNameLst>
                                      </p:cBhvr>
                                      <p:to>
                                        <p:strVal val="visible"/>
                                      </p:to>
                                    </p:set>
                                    <p:animEffect transition="in" filter="strips(downRight)">
                                      <p:cBhvr>
                                        <p:cTn id="38" dur="500"/>
                                        <p:tgtEl>
                                          <p:spTgt spid="278564"/>
                                        </p:tgtEl>
                                      </p:cBhvr>
                                    </p:animEffect>
                                  </p:childTnLst>
                                  <p:subTnLst>
                                    <p:animClr clrSpc="rgb" dir="cw">
                                      <p:cBhvr override="childStyle">
                                        <p:cTn dur="1" fill="hold" display="0" masterRel="nextClick" afterEffect="1"/>
                                        <p:tgtEl>
                                          <p:spTgt spid="278564"/>
                                        </p:tgtEl>
                                        <p:attrNameLst>
                                          <p:attrName>ppt_c</p:attrName>
                                        </p:attrNameLst>
                                      </p:cBhvr>
                                      <p:to>
                                        <a:srgbClr val="969696"/>
                                      </p:to>
                                    </p:animClr>
                                  </p:subTnLst>
                                </p:cTn>
                              </p:par>
                            </p:childTnLst>
                          </p:cTn>
                        </p:par>
                        <p:par>
                          <p:cTn id="39" fill="hold" nodeType="afterGroup">
                            <p:stCondLst>
                              <p:cond delay="1500"/>
                            </p:stCondLst>
                            <p:childTnLst>
                              <p:par>
                                <p:cTn id="40" presetID="18" presetClass="entr" presetSubtype="6" fill="hold" grpId="0" nodeType="afterEffect">
                                  <p:stCondLst>
                                    <p:cond delay="0"/>
                                  </p:stCondLst>
                                  <p:childTnLst>
                                    <p:set>
                                      <p:cBhvr>
                                        <p:cTn id="41" dur="1" fill="hold">
                                          <p:stCondLst>
                                            <p:cond delay="0"/>
                                          </p:stCondLst>
                                        </p:cTn>
                                        <p:tgtEl>
                                          <p:spTgt spid="278563"/>
                                        </p:tgtEl>
                                        <p:attrNameLst>
                                          <p:attrName>style.visibility</p:attrName>
                                        </p:attrNameLst>
                                      </p:cBhvr>
                                      <p:to>
                                        <p:strVal val="visible"/>
                                      </p:to>
                                    </p:set>
                                    <p:animEffect transition="in" filter="strips(downRight)">
                                      <p:cBhvr>
                                        <p:cTn id="42" dur="500"/>
                                        <p:tgtEl>
                                          <p:spTgt spid="278563"/>
                                        </p:tgtEl>
                                      </p:cBhvr>
                                    </p:animEffect>
                                  </p:childTnLst>
                                  <p:subTnLst>
                                    <p:animClr clrSpc="rgb" dir="cw">
                                      <p:cBhvr override="childStyle">
                                        <p:cTn dur="1" fill="hold" display="0" masterRel="nextClick" afterEffect="1"/>
                                        <p:tgtEl>
                                          <p:spTgt spid="278563"/>
                                        </p:tgtEl>
                                        <p:attrNameLst>
                                          <p:attrName>ppt_c</p:attrName>
                                        </p:attrNameLst>
                                      </p:cBhvr>
                                      <p:to>
                                        <a:srgbClr val="969696"/>
                                      </p:to>
                                    </p:animClr>
                                  </p:subTnLst>
                                </p:cTn>
                              </p:par>
                            </p:childTnLst>
                          </p:cTn>
                        </p:par>
                        <p:par>
                          <p:cTn id="43" fill="hold" nodeType="afterGroup">
                            <p:stCondLst>
                              <p:cond delay="2000"/>
                            </p:stCondLst>
                            <p:childTnLst>
                              <p:par>
                                <p:cTn id="44" presetID="18" presetClass="entr" presetSubtype="6" fill="hold" grpId="0" nodeType="afterEffect">
                                  <p:stCondLst>
                                    <p:cond delay="0"/>
                                  </p:stCondLst>
                                  <p:childTnLst>
                                    <p:set>
                                      <p:cBhvr>
                                        <p:cTn id="45" dur="1" fill="hold">
                                          <p:stCondLst>
                                            <p:cond delay="0"/>
                                          </p:stCondLst>
                                        </p:cTn>
                                        <p:tgtEl>
                                          <p:spTgt spid="278562"/>
                                        </p:tgtEl>
                                        <p:attrNameLst>
                                          <p:attrName>style.visibility</p:attrName>
                                        </p:attrNameLst>
                                      </p:cBhvr>
                                      <p:to>
                                        <p:strVal val="visible"/>
                                      </p:to>
                                    </p:set>
                                    <p:animEffect transition="in" filter="strips(downRight)">
                                      <p:cBhvr>
                                        <p:cTn id="46" dur="500"/>
                                        <p:tgtEl>
                                          <p:spTgt spid="278562"/>
                                        </p:tgtEl>
                                      </p:cBhvr>
                                    </p:animEffect>
                                  </p:childTnLst>
                                  <p:subTnLst>
                                    <p:animClr clrSpc="rgb" dir="cw">
                                      <p:cBhvr override="childStyle">
                                        <p:cTn dur="1" fill="hold" display="0" masterRel="nextClick" afterEffect="1"/>
                                        <p:tgtEl>
                                          <p:spTgt spid="278562"/>
                                        </p:tgtEl>
                                        <p:attrNameLst>
                                          <p:attrName>ppt_c</p:attrName>
                                        </p:attrNameLst>
                                      </p:cBhvr>
                                      <p:to>
                                        <a:srgbClr val="969696"/>
                                      </p:to>
                                    </p:animClr>
                                  </p:subTnLst>
                                </p:cTn>
                              </p:par>
                            </p:childTnLst>
                          </p:cTn>
                        </p:par>
                        <p:par>
                          <p:cTn id="47" fill="hold" nodeType="afterGroup">
                            <p:stCondLst>
                              <p:cond delay="2500"/>
                            </p:stCondLst>
                            <p:childTnLst>
                              <p:par>
                                <p:cTn id="48" presetID="18" presetClass="entr" presetSubtype="12" fill="hold" grpId="0" nodeType="afterEffect">
                                  <p:stCondLst>
                                    <p:cond delay="0"/>
                                  </p:stCondLst>
                                  <p:childTnLst>
                                    <p:set>
                                      <p:cBhvr>
                                        <p:cTn id="49" dur="1" fill="hold">
                                          <p:stCondLst>
                                            <p:cond delay="0"/>
                                          </p:stCondLst>
                                        </p:cTn>
                                        <p:tgtEl>
                                          <p:spTgt spid="278578"/>
                                        </p:tgtEl>
                                        <p:attrNameLst>
                                          <p:attrName>style.visibility</p:attrName>
                                        </p:attrNameLst>
                                      </p:cBhvr>
                                      <p:to>
                                        <p:strVal val="visible"/>
                                      </p:to>
                                    </p:set>
                                    <p:animEffect transition="in" filter="strips(downLeft)">
                                      <p:cBhvr>
                                        <p:cTn id="50" dur="500"/>
                                        <p:tgtEl>
                                          <p:spTgt spid="278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58" grpId="0" animBg="1" autoUpdateAnimBg="0"/>
      <p:bldP spid="278560" grpId="0" autoUpdateAnimBg="0"/>
      <p:bldP spid="278562" grpId="0" animBg="1"/>
      <p:bldP spid="278563" grpId="0" animBg="1"/>
      <p:bldP spid="278564" grpId="0" animBg="1"/>
      <p:bldP spid="278565" grpId="0" animBg="1"/>
      <p:bldP spid="278566" grpId="0" animBg="1"/>
      <p:bldP spid="278567" grpId="0" animBg="1" autoUpdateAnimBg="0"/>
      <p:bldP spid="278578"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type="body" idx="1"/>
          </p:nvPr>
        </p:nvSpPr>
        <p:spPr>
          <a:xfrm>
            <a:off x="762000" y="1447800"/>
            <a:ext cx="8077200" cy="4953000"/>
          </a:xfrm>
        </p:spPr>
        <p:txBody>
          <a:bodyPr/>
          <a:lstStyle/>
          <a:p>
            <a:pPr eaLnBrk="1" hangingPunct="1">
              <a:lnSpc>
                <a:spcPct val="105000"/>
              </a:lnSpc>
              <a:spcBef>
                <a:spcPct val="50000"/>
              </a:spcBef>
              <a:buClr>
                <a:srgbClr val="FF9900"/>
              </a:buClr>
            </a:pPr>
            <a:r>
              <a:rPr lang="en-US" sz="2800" dirty="0"/>
              <a:t>Early 1970s:   OPEC coordinates a reduction in the supply of oil.</a:t>
            </a:r>
          </a:p>
          <a:p>
            <a:pPr eaLnBrk="1" hangingPunct="1">
              <a:lnSpc>
                <a:spcPct val="105000"/>
              </a:lnSpc>
              <a:spcBef>
                <a:spcPct val="50000"/>
              </a:spcBef>
              <a:buClr>
                <a:srgbClr val="FF9900"/>
              </a:buClr>
            </a:pPr>
            <a:r>
              <a:rPr lang="en-US" sz="2800" dirty="0"/>
              <a:t>Oil prices rose</a:t>
            </a:r>
            <a:br>
              <a:rPr lang="en-US" sz="2800" dirty="0"/>
            </a:br>
            <a:r>
              <a:rPr lang="en-US" sz="2800" dirty="0"/>
              <a:t>	11% in 1973</a:t>
            </a:r>
            <a:br>
              <a:rPr lang="en-US" sz="2800" dirty="0"/>
            </a:br>
            <a:r>
              <a:rPr lang="en-US" sz="2800" dirty="0"/>
              <a:t>	  68% in 1974</a:t>
            </a:r>
            <a:br>
              <a:rPr lang="en-US" sz="2800" dirty="0"/>
            </a:br>
            <a:r>
              <a:rPr lang="en-US" sz="2800" dirty="0"/>
              <a:t>	    16% in 1975</a:t>
            </a:r>
          </a:p>
          <a:p>
            <a:pPr eaLnBrk="1" hangingPunct="1">
              <a:lnSpc>
                <a:spcPct val="105000"/>
              </a:lnSpc>
              <a:spcBef>
                <a:spcPct val="50000"/>
              </a:spcBef>
              <a:buClr>
                <a:srgbClr val="FF9900"/>
              </a:buClr>
            </a:pPr>
            <a:r>
              <a:rPr lang="en-US" sz="2800" dirty="0"/>
              <a:t>Such sharp oil price increases are supply shocks because they significantly impact production costs and prices.</a:t>
            </a:r>
          </a:p>
        </p:txBody>
      </p:sp>
      <p:sp>
        <p:nvSpPr>
          <p:cNvPr id="6" name="Rectangle 49"/>
          <p:cNvSpPr>
            <a:spLocks noGrp="1" noChangeArrowheads="1"/>
          </p:cNvSpPr>
          <p:nvPr>
            <p:ph type="title"/>
          </p:nvPr>
        </p:nvSpPr>
        <p:spPr>
          <a:xfrm>
            <a:off x="1219200" y="678873"/>
            <a:ext cx="7772400" cy="561109"/>
          </a:xfrm>
        </p:spPr>
        <p:txBody>
          <a:bodyPr>
            <a:normAutofit/>
          </a:bodyPr>
          <a:lstStyle/>
          <a:p>
            <a:pPr algn="r" eaLnBrk="1" hangingPunct="1">
              <a:lnSpc>
                <a:spcPct val="90000"/>
              </a:lnSpc>
              <a:tabLst>
                <a:tab pos="3940175" algn="ctr"/>
              </a:tabLst>
              <a:defRPr/>
            </a:pPr>
            <a:r>
              <a:rPr lang="en-US" sz="2800" dirty="0"/>
              <a:t>CASE STUDY AS: The 1970s oil shocks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18" y="0"/>
            <a:ext cx="533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296909"/>
      </p:ext>
    </p:extLst>
  </p:cSld>
  <p:clrMapOvr>
    <a:masterClrMapping/>
  </p:clrMapOvr>
  <p:transition>
    <p:split orient="vert" dir="in"/>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15636" y="609600"/>
            <a:ext cx="8229600" cy="685800"/>
          </a:xfrm>
        </p:spPr>
        <p:txBody>
          <a:bodyPr>
            <a:normAutofit/>
          </a:bodyPr>
          <a:lstStyle/>
          <a:p>
            <a:pPr algn="l" eaLnBrk="1" hangingPunct="1">
              <a:defRPr/>
            </a:pPr>
            <a:r>
              <a:rPr lang="en-US" sz="3200" b="1" dirty="0"/>
              <a:t>Stabilization policy</a:t>
            </a:r>
          </a:p>
        </p:txBody>
      </p:sp>
      <p:sp>
        <p:nvSpPr>
          <p:cNvPr id="34820" name="Rectangle 3"/>
          <p:cNvSpPr>
            <a:spLocks noGrp="1" noChangeArrowheads="1"/>
          </p:cNvSpPr>
          <p:nvPr>
            <p:ph type="body" idx="1"/>
          </p:nvPr>
        </p:nvSpPr>
        <p:spPr/>
        <p:txBody>
          <a:bodyPr/>
          <a:lstStyle/>
          <a:p>
            <a:pPr eaLnBrk="1" hangingPunct="1">
              <a:spcBef>
                <a:spcPct val="50000"/>
              </a:spcBef>
              <a:buClr>
                <a:schemeClr val="accent2"/>
              </a:buClr>
            </a:pPr>
            <a:r>
              <a:rPr lang="id-ID" sz="2900" dirty="0"/>
              <a:t>def:  policy actions aimed at </a:t>
            </a:r>
            <a:r>
              <a:rPr lang="id-ID" sz="2900" dirty="0">
                <a:solidFill>
                  <a:srgbClr val="FF0000"/>
                </a:solidFill>
              </a:rPr>
              <a:t>reducing</a:t>
            </a:r>
            <a:r>
              <a:rPr lang="id-ID" sz="2900" dirty="0"/>
              <a:t> the severity of </a:t>
            </a:r>
            <a:r>
              <a:rPr lang="id-ID" sz="2900" dirty="0">
                <a:solidFill>
                  <a:srgbClr val="FF0000"/>
                </a:solidFill>
              </a:rPr>
              <a:t>short-run economic fluctuations</a:t>
            </a:r>
            <a:r>
              <a:rPr lang="id-ID" sz="2900" dirty="0"/>
              <a:t>.</a:t>
            </a:r>
          </a:p>
          <a:p>
            <a:pPr eaLnBrk="1" hangingPunct="1">
              <a:spcBef>
                <a:spcPct val="50000"/>
              </a:spcBef>
              <a:buClr>
                <a:schemeClr val="accent2"/>
              </a:buClr>
            </a:pPr>
            <a:r>
              <a:rPr lang="id-ID" sz="2900" dirty="0"/>
              <a:t>Example:  Using monetary policy to combat the effects of adverse supply shocks</a:t>
            </a:r>
            <a:r>
              <a:rPr lang="en-US" sz="2900" dirty="0"/>
              <a:t>:</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18" y="0"/>
            <a:ext cx="533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713261"/>
      </p:ext>
    </p:extLst>
  </p:cSld>
  <p:clrMapOvr>
    <a:masterClrMapping/>
  </p:clrMapOvr>
  <p:transition>
    <p:cover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415636" y="609600"/>
            <a:ext cx="8229600" cy="685800"/>
          </a:xfrm>
        </p:spPr>
        <p:txBody>
          <a:bodyPr>
            <a:normAutofit/>
          </a:bodyPr>
          <a:lstStyle/>
          <a:p>
            <a:pPr algn="l">
              <a:defRPr/>
            </a:pPr>
            <a:r>
              <a:rPr lang="en-US" sz="3200" b="1" dirty="0"/>
              <a:t>Stabilization policy </a:t>
            </a:r>
            <a:r>
              <a:rPr lang="en-US" sz="2000" dirty="0"/>
              <a:t>with monetary policy</a:t>
            </a:r>
            <a:endParaRPr lang="en-US" sz="2000" b="1"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18" y="0"/>
            <a:ext cx="533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272" y="1371601"/>
            <a:ext cx="572192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198" y="228600"/>
            <a:ext cx="2590801" cy="197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246971" y="4133952"/>
            <a:ext cx="397866" cy="338554"/>
          </a:xfrm>
          <a:prstGeom prst="rect">
            <a:avLst/>
          </a:prstGeom>
          <a:noFill/>
        </p:spPr>
        <p:txBody>
          <a:bodyPr wrap="none" rtlCol="0">
            <a:spAutoFit/>
          </a:bodyPr>
          <a:lstStyle/>
          <a:p>
            <a:r>
              <a:rPr lang="en-US" sz="1600" b="1" dirty="0"/>
              <a:t>P1</a:t>
            </a:r>
          </a:p>
        </p:txBody>
      </p:sp>
      <p:sp>
        <p:nvSpPr>
          <p:cNvPr id="9" name="TextBox 8"/>
          <p:cNvSpPr txBox="1"/>
          <p:nvPr/>
        </p:nvSpPr>
        <p:spPr>
          <a:xfrm>
            <a:off x="1246971" y="3381393"/>
            <a:ext cx="397866" cy="338554"/>
          </a:xfrm>
          <a:prstGeom prst="rect">
            <a:avLst/>
          </a:prstGeom>
          <a:noFill/>
        </p:spPr>
        <p:txBody>
          <a:bodyPr wrap="none" rtlCol="0">
            <a:spAutoFit/>
          </a:bodyPr>
          <a:lstStyle/>
          <a:p>
            <a:r>
              <a:rPr lang="en-US" sz="1600" b="1" dirty="0">
                <a:solidFill>
                  <a:srgbClr val="FF0000"/>
                </a:solidFill>
              </a:rPr>
              <a:t>P2</a:t>
            </a:r>
          </a:p>
        </p:txBody>
      </p:sp>
      <p:sp>
        <p:nvSpPr>
          <p:cNvPr id="10" name="TextBox 9"/>
          <p:cNvSpPr txBox="1"/>
          <p:nvPr/>
        </p:nvSpPr>
        <p:spPr>
          <a:xfrm>
            <a:off x="6019800" y="2266774"/>
            <a:ext cx="2971800" cy="4411464"/>
          </a:xfrm>
          <a:prstGeom prst="rect">
            <a:avLst/>
          </a:prstGeom>
          <a:solidFill>
            <a:schemeClr val="accent6">
              <a:lumMod val="20000"/>
              <a:lumOff val="80000"/>
            </a:schemeClr>
          </a:solidFill>
        </p:spPr>
        <p:txBody>
          <a:bodyPr wrap="square" rtlCol="0">
            <a:spAutoFit/>
          </a:bodyPr>
          <a:lstStyle/>
          <a:p>
            <a:pPr marL="342900" indent="-342900">
              <a:spcBef>
                <a:spcPts val="500"/>
              </a:spcBef>
              <a:buFont typeface="Arial" pitchFamily="34" charset="0"/>
              <a:buChar char="•"/>
            </a:pPr>
            <a:r>
              <a:rPr lang="id-ID" sz="2200" dirty="0">
                <a:latin typeface="Arial Narrow" pitchFamily="34" charset="0"/>
                <a:cs typeface="Times New Roman" pitchFamily="18" charset="0"/>
              </a:rPr>
              <a:t>Pada titik </a:t>
            </a:r>
            <a:r>
              <a:rPr lang="id-ID" sz="2200" b="1" dirty="0">
                <a:solidFill>
                  <a:srgbClr val="FF0000"/>
                </a:solidFill>
                <a:latin typeface="Arial Narrow" pitchFamily="34" charset="0"/>
                <a:cs typeface="Times New Roman" pitchFamily="18" charset="0"/>
              </a:rPr>
              <a:t>A</a:t>
            </a:r>
            <a:r>
              <a:rPr lang="id-ID" sz="2200" dirty="0">
                <a:latin typeface="Arial Narrow" pitchFamily="34" charset="0"/>
                <a:cs typeface="Times New Roman" pitchFamily="18" charset="0"/>
              </a:rPr>
              <a:t>: AD dan SRAS1</a:t>
            </a:r>
            <a:r>
              <a:rPr lang="id-ID" sz="2200" dirty="0">
                <a:latin typeface="Arial Narrow" pitchFamily="34" charset="0"/>
                <a:cs typeface="Times New Roman" pitchFamily="18" charset="0"/>
                <a:sym typeface="Wingdings" pitchFamily="2" charset="2"/>
              </a:rPr>
              <a:t> </a:t>
            </a:r>
            <a:r>
              <a:rPr lang="id-ID" sz="2200" dirty="0">
                <a:latin typeface="Arial Narrow" pitchFamily="34" charset="0"/>
                <a:cs typeface="Times New Roman" pitchFamily="18" charset="0"/>
              </a:rPr>
              <a:t>P1 dan Ybar </a:t>
            </a:r>
            <a:endParaRPr lang="id-ID" sz="2200" dirty="0">
              <a:latin typeface="Arial Narrow" pitchFamily="34" charset="0"/>
              <a:cs typeface="Times New Roman" pitchFamily="18" charset="0"/>
              <a:sym typeface="Wingdings" pitchFamily="2" charset="2"/>
            </a:endParaRPr>
          </a:p>
          <a:p>
            <a:pPr marL="342900" indent="-342900">
              <a:spcBef>
                <a:spcPts val="500"/>
              </a:spcBef>
              <a:buFont typeface="Arial" pitchFamily="34" charset="0"/>
              <a:buChar char="•"/>
            </a:pPr>
            <a:r>
              <a:rPr lang="id-ID" sz="2200" dirty="0">
                <a:latin typeface="Arial Narrow" pitchFamily="34" charset="0"/>
                <a:cs typeface="Times New Roman" pitchFamily="18" charset="0"/>
              </a:rPr>
              <a:t>SRAS </a:t>
            </a:r>
            <a:r>
              <a:rPr lang="id-ID" sz="2200" dirty="0">
                <a:latin typeface="Arial Narrow" pitchFamily="34" charset="0"/>
                <a:cs typeface="Times New Roman"/>
              </a:rPr>
              <a:t>↓ dari SRAS1 ke SRAS2</a:t>
            </a:r>
          </a:p>
          <a:p>
            <a:pPr marL="342900" indent="-342900">
              <a:spcBef>
                <a:spcPts val="500"/>
              </a:spcBef>
              <a:buFont typeface="Arial" pitchFamily="34" charset="0"/>
              <a:buChar char="•"/>
            </a:pPr>
            <a:r>
              <a:rPr lang="id-ID" sz="2200" dirty="0">
                <a:latin typeface="Arial Narrow" pitchFamily="34" charset="0"/>
                <a:cs typeface="Times New Roman" pitchFamily="18" charset="0"/>
                <a:sym typeface="Wingdings" pitchFamily="2" charset="2"/>
              </a:rPr>
              <a:t>M di </a:t>
            </a:r>
            <a:r>
              <a:rPr lang="id-ID" sz="2200" dirty="0">
                <a:latin typeface="Arial Narrow" pitchFamily="34" charset="0"/>
                <a:cs typeface="Times New Roman" pitchFamily="18" charset="0"/>
                <a:sym typeface="Symbol"/>
              </a:rPr>
              <a:t>  kan </a:t>
            </a:r>
            <a:r>
              <a:rPr lang="id-ID" sz="2200" dirty="0">
                <a:latin typeface="Arial Narrow" pitchFamily="34" charset="0"/>
                <a:cs typeface="Times New Roman" pitchFamily="18" charset="0"/>
                <a:sym typeface="Wingdings" pitchFamily="2" charset="2"/>
              </a:rPr>
              <a:t> AD </a:t>
            </a:r>
            <a:r>
              <a:rPr lang="id-ID" sz="2200" dirty="0">
                <a:latin typeface="Arial Narrow" pitchFamily="34" charset="0"/>
                <a:cs typeface="Times New Roman" pitchFamily="18" charset="0"/>
                <a:sym typeface="Symbol"/>
              </a:rPr>
              <a:t> geser kanan dari AD1 ke AD2 </a:t>
            </a:r>
          </a:p>
          <a:p>
            <a:pPr marL="342900" indent="-342900">
              <a:spcBef>
                <a:spcPts val="500"/>
              </a:spcBef>
              <a:buFont typeface="Arial" pitchFamily="34" charset="0"/>
              <a:buChar char="•"/>
            </a:pPr>
            <a:r>
              <a:rPr lang="id-ID" sz="2200" dirty="0">
                <a:latin typeface="Arial Narrow" pitchFamily="34" charset="0"/>
                <a:cs typeface="Times New Roman" pitchFamily="18" charset="0"/>
                <a:sym typeface="Symbol"/>
              </a:rPr>
              <a:t>AD2 - </a:t>
            </a:r>
            <a:r>
              <a:rPr lang="id-ID" sz="2200" dirty="0">
                <a:latin typeface="Arial Narrow" pitchFamily="34" charset="0"/>
                <a:cs typeface="Times New Roman" pitchFamily="18" charset="0"/>
                <a:sym typeface="Wingdings" pitchFamily="2" charset="2"/>
              </a:rPr>
              <a:t>SRAS2 – LRAS: titik </a:t>
            </a:r>
            <a:r>
              <a:rPr lang="id-ID" sz="2200" b="1" dirty="0">
                <a:solidFill>
                  <a:srgbClr val="FF0000"/>
                </a:solidFill>
                <a:latin typeface="Arial Narrow" pitchFamily="34" charset="0"/>
                <a:cs typeface="Times New Roman" pitchFamily="18" charset="0"/>
                <a:sym typeface="Wingdings" pitchFamily="2" charset="2"/>
              </a:rPr>
              <a:t>C</a:t>
            </a:r>
            <a:r>
              <a:rPr lang="id-ID" sz="2200" dirty="0">
                <a:latin typeface="Arial Narrow" pitchFamily="34" charset="0"/>
                <a:cs typeface="Times New Roman" pitchFamily="18" charset="0"/>
                <a:sym typeface="Wingdings" pitchFamily="2" charset="2"/>
              </a:rPr>
              <a:t>: P </a:t>
            </a:r>
            <a:r>
              <a:rPr lang="id-ID" sz="2200" dirty="0">
                <a:latin typeface="Arial Narrow" pitchFamily="34" charset="0"/>
                <a:cs typeface="Times New Roman" pitchFamily="18" charset="0"/>
                <a:sym typeface="Symbol"/>
              </a:rPr>
              <a:t> dari P1 ke P2 dan </a:t>
            </a:r>
            <a:r>
              <a:rPr lang="id-ID" sz="2200" dirty="0">
                <a:latin typeface="Arial Narrow" pitchFamily="34" charset="0"/>
                <a:cs typeface="Times New Roman" pitchFamily="18" charset="0"/>
                <a:sym typeface="Wingdings" pitchFamily="2" charset="2"/>
              </a:rPr>
              <a:t>Y </a:t>
            </a:r>
            <a:r>
              <a:rPr lang="id-ID" sz="2200" dirty="0">
                <a:latin typeface="Arial Narrow" pitchFamily="34" charset="0"/>
                <a:cs typeface="Times New Roman"/>
                <a:sym typeface="Symbol"/>
              </a:rPr>
              <a:t>tetap di</a:t>
            </a:r>
            <a:r>
              <a:rPr lang="id-ID" sz="2200" dirty="0">
                <a:latin typeface="Arial Narrow" pitchFamily="34" charset="0"/>
                <a:cs typeface="Times New Roman" pitchFamily="18" charset="0"/>
                <a:sym typeface="Symbol"/>
              </a:rPr>
              <a:t>  Ybar</a:t>
            </a:r>
          </a:p>
          <a:p>
            <a:pPr marL="342900" indent="-342900">
              <a:spcBef>
                <a:spcPts val="500"/>
              </a:spcBef>
              <a:buFont typeface="Arial" pitchFamily="34" charset="0"/>
              <a:buChar char="•"/>
            </a:pPr>
            <a:r>
              <a:rPr lang="id-ID" sz="2200" dirty="0">
                <a:latin typeface="Arial Narrow" pitchFamily="34" charset="0"/>
                <a:cs typeface="Times New Roman" pitchFamily="18" charset="0"/>
              </a:rPr>
              <a:t>SRAS </a:t>
            </a:r>
            <a:r>
              <a:rPr lang="id-ID" sz="2200" dirty="0">
                <a:latin typeface="Arial Narrow" pitchFamily="34" charset="0"/>
                <a:cs typeface="Times New Roman"/>
              </a:rPr>
              <a:t>↓ </a:t>
            </a:r>
            <a:r>
              <a:rPr lang="id-ID" sz="2200" dirty="0">
                <a:latin typeface="Arial Narrow" pitchFamily="34" charset="0"/>
                <a:cs typeface="Times New Roman"/>
                <a:sym typeface="Wingdings" pitchFamily="2" charset="2"/>
              </a:rPr>
              <a:t>dan M </a:t>
            </a:r>
            <a:r>
              <a:rPr lang="id-ID" sz="2200" dirty="0">
                <a:latin typeface="Arial Narrow" pitchFamily="34" charset="0"/>
                <a:cs typeface="Times New Roman" pitchFamily="18" charset="0"/>
                <a:sym typeface="Wingdings" pitchFamily="2" charset="2"/>
              </a:rPr>
              <a:t>di </a:t>
            </a:r>
            <a:r>
              <a:rPr lang="id-ID" sz="2200" dirty="0">
                <a:latin typeface="Arial Narrow" pitchFamily="34" charset="0"/>
                <a:cs typeface="Times New Roman" pitchFamily="18" charset="0"/>
                <a:sym typeface="Symbol"/>
              </a:rPr>
              <a:t>  kan: </a:t>
            </a:r>
            <a:r>
              <a:rPr lang="id-ID" sz="2200" dirty="0">
                <a:latin typeface="Arial Narrow" pitchFamily="34" charset="0"/>
                <a:cs typeface="Times New Roman"/>
                <a:sym typeface="Wingdings" pitchFamily="2" charset="2"/>
              </a:rPr>
              <a:t>P </a:t>
            </a:r>
            <a:r>
              <a:rPr lang="id-ID" sz="2200" dirty="0">
                <a:latin typeface="Arial Narrow" pitchFamily="34" charset="0"/>
                <a:cs typeface="Times New Roman" pitchFamily="18" charset="0"/>
                <a:sym typeface="Symbol"/>
              </a:rPr>
              <a:t> dan </a:t>
            </a:r>
            <a:r>
              <a:rPr lang="id-ID" sz="2200" dirty="0">
                <a:latin typeface="Arial Narrow" pitchFamily="34" charset="0"/>
                <a:cs typeface="Times New Roman" pitchFamily="18" charset="0"/>
                <a:sym typeface="Wingdings" pitchFamily="2" charset="2"/>
              </a:rPr>
              <a:t>Y </a:t>
            </a:r>
            <a:r>
              <a:rPr lang="id-ID" sz="2200" dirty="0">
                <a:latin typeface="Arial Narrow" pitchFamily="34" charset="0"/>
                <a:cs typeface="Times New Roman"/>
                <a:sym typeface="Symbol"/>
              </a:rPr>
              <a:t>tetap</a:t>
            </a:r>
            <a:endParaRPr lang="id-ID" sz="2200" b="1" dirty="0">
              <a:solidFill>
                <a:srgbClr val="FF0000"/>
              </a:solidFill>
              <a:latin typeface="Arial Narrow" pitchFamily="34" charset="0"/>
              <a:cs typeface="Times New Roman" pitchFamily="18" charset="0"/>
            </a:endParaRPr>
          </a:p>
        </p:txBody>
      </p:sp>
    </p:spTree>
    <p:extLst>
      <p:ext uri="{BB962C8B-B14F-4D97-AF65-F5344CB8AC3E}">
        <p14:creationId xmlns:p14="http://schemas.microsoft.com/office/powerpoint/2010/main" val="1949722657"/>
      </p:ext>
    </p:extLst>
  </p:cSld>
  <p:clrMapOvr>
    <a:masterClrMapping/>
  </p:clrMapOvr>
  <p:transition>
    <p:cover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533400" y="152400"/>
            <a:ext cx="8077200" cy="838200"/>
          </a:xfrm>
        </p:spPr>
        <p:txBody>
          <a:bodyPr/>
          <a:lstStyle/>
          <a:p>
            <a:pPr eaLnBrk="1" hangingPunct="1">
              <a:lnSpc>
                <a:spcPct val="90000"/>
              </a:lnSpc>
              <a:defRPr/>
            </a:pPr>
            <a:r>
              <a:rPr lang="en-US" sz="3600" dirty="0"/>
              <a:t>Stabilizing output with monetary policy</a:t>
            </a:r>
          </a:p>
        </p:txBody>
      </p:sp>
      <p:grpSp>
        <p:nvGrpSpPr>
          <p:cNvPr id="36868" name="Group 43"/>
          <p:cNvGrpSpPr>
            <a:grpSpLocks/>
          </p:cNvGrpSpPr>
          <p:nvPr/>
        </p:nvGrpSpPr>
        <p:grpSpPr bwMode="auto">
          <a:xfrm>
            <a:off x="3276600" y="3810000"/>
            <a:ext cx="4451350" cy="566738"/>
            <a:chOff x="2064" y="2400"/>
            <a:chExt cx="2804" cy="357"/>
          </a:xfrm>
        </p:grpSpPr>
        <p:graphicFrame>
          <p:nvGraphicFramePr>
            <p:cNvPr id="36902" name="Object 4"/>
            <p:cNvGraphicFramePr>
              <a:graphicFrameLocks noChangeAspect="1"/>
            </p:cNvGraphicFramePr>
            <p:nvPr/>
          </p:nvGraphicFramePr>
          <p:xfrm>
            <a:off x="2064" y="2400"/>
            <a:ext cx="255" cy="357"/>
          </p:xfrm>
          <a:graphic>
            <a:graphicData uri="http://schemas.openxmlformats.org/presentationml/2006/ole">
              <mc:AlternateContent xmlns:mc="http://schemas.openxmlformats.org/markup-compatibility/2006">
                <mc:Choice xmlns:v="urn:schemas-microsoft-com:vml" Requires="v">
                  <p:oleObj spid="_x0000_s48145" name="Equation" r:id="rId4" imgW="190335" imgH="266469" progId="Equation.DSMT4">
                    <p:embed/>
                  </p:oleObj>
                </mc:Choice>
                <mc:Fallback>
                  <p:oleObj name="Equation" r:id="rId4" imgW="190335" imgH="26646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4" y="2400"/>
                          <a:ext cx="255" cy="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903" name="Line 5"/>
            <p:cNvSpPr>
              <a:spLocks noChangeShapeType="1"/>
            </p:cNvSpPr>
            <p:nvPr/>
          </p:nvSpPr>
          <p:spPr bwMode="auto">
            <a:xfrm>
              <a:off x="2324" y="2587"/>
              <a:ext cx="2544" cy="0"/>
            </a:xfrm>
            <a:prstGeom prst="line">
              <a:avLst/>
            </a:prstGeom>
            <a:noFill/>
            <a:ln w="28575">
              <a:solidFill>
                <a:srgbClr val="DDDDD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869" name="Group 7"/>
          <p:cNvGrpSpPr>
            <a:grpSpLocks/>
          </p:cNvGrpSpPr>
          <p:nvPr/>
        </p:nvGrpSpPr>
        <p:grpSpPr bwMode="auto">
          <a:xfrm>
            <a:off x="3352800" y="1471613"/>
            <a:ext cx="5257800" cy="4090987"/>
            <a:chOff x="2976" y="1296"/>
            <a:chExt cx="2304" cy="2053"/>
          </a:xfrm>
        </p:grpSpPr>
        <p:grpSp>
          <p:nvGrpSpPr>
            <p:cNvPr id="36897" name="Group 8"/>
            <p:cNvGrpSpPr>
              <a:grpSpLocks/>
            </p:cNvGrpSpPr>
            <p:nvPr/>
          </p:nvGrpSpPr>
          <p:grpSpPr bwMode="auto">
            <a:xfrm>
              <a:off x="3120" y="1536"/>
              <a:ext cx="1968" cy="1728"/>
              <a:chOff x="2640" y="1056"/>
              <a:chExt cx="2496" cy="2112"/>
            </a:xfrm>
          </p:grpSpPr>
          <p:sp>
            <p:nvSpPr>
              <p:cNvPr id="36900" name="Line 9"/>
              <p:cNvSpPr>
                <a:spLocks noChangeShapeType="1"/>
              </p:cNvSpPr>
              <p:nvPr/>
            </p:nvSpPr>
            <p:spPr bwMode="auto">
              <a:xfrm>
                <a:off x="2640" y="1056"/>
                <a:ext cx="0" cy="2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901" name="Line 10"/>
              <p:cNvSpPr>
                <a:spLocks noChangeShapeType="1"/>
              </p:cNvSpPr>
              <p:nvPr/>
            </p:nvSpPr>
            <p:spPr bwMode="auto">
              <a:xfrm>
                <a:off x="2640" y="3168"/>
                <a:ext cx="249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6898" name="Text Box 11"/>
            <p:cNvSpPr txBox="1">
              <a:spLocks noChangeArrowheads="1"/>
            </p:cNvSpPr>
            <p:nvPr/>
          </p:nvSpPr>
          <p:spPr bwMode="auto">
            <a:xfrm>
              <a:off x="4944" y="3120"/>
              <a:ext cx="33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r>
                <a:rPr lang="en-US" b="1" i="1">
                  <a:latin typeface="Tahoma" pitchFamily="34" charset="0"/>
                </a:rPr>
                <a:t>Y</a:t>
              </a:r>
              <a:r>
                <a:rPr lang="en-US">
                  <a:latin typeface="Arial" charset="0"/>
                </a:rPr>
                <a:t> </a:t>
              </a:r>
              <a:endParaRPr lang="en-US" sz="2200">
                <a:latin typeface="Arial" charset="0"/>
              </a:endParaRPr>
            </a:p>
          </p:txBody>
        </p:sp>
        <p:sp>
          <p:nvSpPr>
            <p:cNvPr id="36899" name="Text Box 12"/>
            <p:cNvSpPr txBox="1">
              <a:spLocks noChangeArrowheads="1"/>
            </p:cNvSpPr>
            <p:nvPr/>
          </p:nvSpPr>
          <p:spPr bwMode="auto">
            <a:xfrm>
              <a:off x="2976" y="1296"/>
              <a:ext cx="24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1082675" algn="r"/>
                  <a:tab pos="1830388" algn="r"/>
                </a:tabLst>
                <a:defRPr sz="2400">
                  <a:solidFill>
                    <a:schemeClr val="tx1"/>
                  </a:solidFill>
                  <a:latin typeface="Times New Roman" charset="0"/>
                </a:defRPr>
              </a:lvl1pPr>
              <a:lvl2pPr marL="742950" indent="-285750" eaLnBrk="0" hangingPunct="0">
                <a:tabLst>
                  <a:tab pos="1082675" algn="r"/>
                  <a:tab pos="1830388" algn="r"/>
                </a:tabLst>
                <a:defRPr sz="2400">
                  <a:solidFill>
                    <a:schemeClr val="tx1"/>
                  </a:solidFill>
                  <a:latin typeface="Times New Roman" charset="0"/>
                </a:defRPr>
              </a:lvl2pPr>
              <a:lvl3pPr marL="1143000" indent="-228600" eaLnBrk="0" hangingPunct="0">
                <a:tabLst>
                  <a:tab pos="1082675" algn="r"/>
                  <a:tab pos="1830388" algn="r"/>
                </a:tabLst>
                <a:defRPr sz="2400">
                  <a:solidFill>
                    <a:schemeClr val="tx1"/>
                  </a:solidFill>
                  <a:latin typeface="Times New Roman" charset="0"/>
                </a:defRPr>
              </a:lvl3pPr>
              <a:lvl4pPr marL="1600200" indent="-228600" eaLnBrk="0" hangingPunct="0">
                <a:tabLst>
                  <a:tab pos="1082675" algn="r"/>
                  <a:tab pos="1830388" algn="r"/>
                </a:tabLst>
                <a:defRPr sz="2400">
                  <a:solidFill>
                    <a:schemeClr val="tx1"/>
                  </a:solidFill>
                  <a:latin typeface="Times New Roman" charset="0"/>
                </a:defRPr>
              </a:lvl4pPr>
              <a:lvl5pPr marL="2057400" indent="-228600" eaLnBrk="0" hangingPunct="0">
                <a:tabLst>
                  <a:tab pos="1082675" algn="r"/>
                  <a:tab pos="1830388" algn="r"/>
                </a:tabLst>
                <a:defRPr sz="2400">
                  <a:solidFill>
                    <a:schemeClr val="tx1"/>
                  </a:solidFill>
                  <a:latin typeface="Times New Roman" charset="0"/>
                </a:defRPr>
              </a:lvl5pPr>
              <a:lvl6pPr marL="2514600" indent="-228600" eaLnBrk="0" fontAlgn="base" hangingPunct="0">
                <a:spcBef>
                  <a:spcPct val="0"/>
                </a:spcBef>
                <a:spcAft>
                  <a:spcPct val="0"/>
                </a:spcAft>
                <a:tabLst>
                  <a:tab pos="1082675" algn="r"/>
                  <a:tab pos="1830388" algn="r"/>
                </a:tabLst>
                <a:defRPr sz="2400">
                  <a:solidFill>
                    <a:schemeClr val="tx1"/>
                  </a:solidFill>
                  <a:latin typeface="Times New Roman" charset="0"/>
                </a:defRPr>
              </a:lvl6pPr>
              <a:lvl7pPr marL="2971800" indent="-228600" eaLnBrk="0" fontAlgn="base" hangingPunct="0">
                <a:spcBef>
                  <a:spcPct val="0"/>
                </a:spcBef>
                <a:spcAft>
                  <a:spcPct val="0"/>
                </a:spcAft>
                <a:tabLst>
                  <a:tab pos="1082675" algn="r"/>
                  <a:tab pos="1830388" algn="r"/>
                </a:tabLst>
                <a:defRPr sz="2400">
                  <a:solidFill>
                    <a:schemeClr val="tx1"/>
                  </a:solidFill>
                  <a:latin typeface="Times New Roman" charset="0"/>
                </a:defRPr>
              </a:lvl7pPr>
              <a:lvl8pPr marL="3429000" indent="-228600" eaLnBrk="0" fontAlgn="base" hangingPunct="0">
                <a:spcBef>
                  <a:spcPct val="0"/>
                </a:spcBef>
                <a:spcAft>
                  <a:spcPct val="0"/>
                </a:spcAft>
                <a:tabLst>
                  <a:tab pos="1082675" algn="r"/>
                  <a:tab pos="1830388" algn="r"/>
                </a:tabLst>
                <a:defRPr sz="2400">
                  <a:solidFill>
                    <a:schemeClr val="tx1"/>
                  </a:solidFill>
                  <a:latin typeface="Times New Roman" charset="0"/>
                </a:defRPr>
              </a:lvl8pPr>
              <a:lvl9pPr marL="3886200" indent="-228600" eaLnBrk="0" fontAlgn="base" hangingPunct="0">
                <a:spcBef>
                  <a:spcPct val="0"/>
                </a:spcBef>
                <a:spcAft>
                  <a:spcPct val="0"/>
                </a:spcAft>
                <a:tabLst>
                  <a:tab pos="1082675" algn="r"/>
                  <a:tab pos="1830388" algn="r"/>
                </a:tabLst>
                <a:defRPr sz="2400">
                  <a:solidFill>
                    <a:schemeClr val="tx1"/>
                  </a:solidFill>
                  <a:latin typeface="Times New Roman" charset="0"/>
                </a:defRPr>
              </a:lvl9pPr>
            </a:lstStyle>
            <a:p>
              <a:pPr algn="ctr" eaLnBrk="1" hangingPunct="1"/>
              <a:r>
                <a:rPr lang="en-US" b="1" i="1">
                  <a:latin typeface="Tahoma" pitchFamily="34" charset="0"/>
                </a:rPr>
                <a:t>P</a:t>
              </a:r>
              <a:endParaRPr lang="en-US" sz="2200">
                <a:latin typeface="Arial" charset="0"/>
              </a:endParaRPr>
            </a:p>
          </p:txBody>
        </p:sp>
      </p:grpSp>
      <p:grpSp>
        <p:nvGrpSpPr>
          <p:cNvPr id="36870" name="Group 13"/>
          <p:cNvGrpSpPr>
            <a:grpSpLocks/>
          </p:cNvGrpSpPr>
          <p:nvPr/>
        </p:nvGrpSpPr>
        <p:grpSpPr bwMode="auto">
          <a:xfrm>
            <a:off x="4114800" y="1143000"/>
            <a:ext cx="3803650" cy="3600450"/>
            <a:chOff x="2592" y="720"/>
            <a:chExt cx="2396" cy="2268"/>
          </a:xfrm>
        </p:grpSpPr>
        <p:sp>
          <p:nvSpPr>
            <p:cNvPr id="36895" name="Arc 14"/>
            <p:cNvSpPr>
              <a:spLocks/>
            </p:cNvSpPr>
            <p:nvPr/>
          </p:nvSpPr>
          <p:spPr bwMode="auto">
            <a:xfrm flipH="1" flipV="1">
              <a:off x="2592" y="720"/>
              <a:ext cx="2396" cy="2134"/>
            </a:xfrm>
            <a:custGeom>
              <a:avLst/>
              <a:gdLst>
                <a:gd name="T0" fmla="*/ 556 w 20736"/>
                <a:gd name="T1" fmla="*/ 0 h 21056"/>
                <a:gd name="T2" fmla="*/ 2396 w 20736"/>
                <a:gd name="T3" fmla="*/ 1521 h 21056"/>
                <a:gd name="T4" fmla="*/ 0 w 20736"/>
                <a:gd name="T5" fmla="*/ 2134 h 21056"/>
                <a:gd name="T6" fmla="*/ 0 60000 65536"/>
                <a:gd name="T7" fmla="*/ 0 60000 65536"/>
                <a:gd name="T8" fmla="*/ 0 60000 65536"/>
              </a:gdLst>
              <a:ahLst/>
              <a:cxnLst>
                <a:cxn ang="T6">
                  <a:pos x="T0" y="T1"/>
                </a:cxn>
                <a:cxn ang="T7">
                  <a:pos x="T2" y="T3"/>
                </a:cxn>
                <a:cxn ang="T8">
                  <a:pos x="T4" y="T5"/>
                </a:cxn>
              </a:cxnLst>
              <a:rect l="0" t="0" r="r" b="b"/>
              <a:pathLst>
                <a:path w="20736" h="21056" fill="none" extrusionOk="0">
                  <a:moveTo>
                    <a:pt x="4815" y="-1"/>
                  </a:moveTo>
                  <a:cubicBezTo>
                    <a:pt x="12450" y="1745"/>
                    <a:pt x="18542" y="7488"/>
                    <a:pt x="20735" y="15007"/>
                  </a:cubicBezTo>
                </a:path>
                <a:path w="20736" h="21056" stroke="0" extrusionOk="0">
                  <a:moveTo>
                    <a:pt x="4815" y="-1"/>
                  </a:moveTo>
                  <a:cubicBezTo>
                    <a:pt x="12450" y="1745"/>
                    <a:pt x="18542" y="7488"/>
                    <a:pt x="20735" y="15007"/>
                  </a:cubicBezTo>
                  <a:lnTo>
                    <a:pt x="0" y="21056"/>
                  </a:lnTo>
                  <a:lnTo>
                    <a:pt x="4815" y="-1"/>
                  </a:lnTo>
                  <a:close/>
                </a:path>
              </a:pathLst>
            </a:custGeom>
            <a:noFill/>
            <a:ln w="28575">
              <a:solidFill>
                <a:srgbClr val="00008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6" name="Text Box 15"/>
            <p:cNvSpPr txBox="1">
              <a:spLocks noChangeArrowheads="1"/>
            </p:cNvSpPr>
            <p:nvPr/>
          </p:nvSpPr>
          <p:spPr bwMode="auto">
            <a:xfrm>
              <a:off x="4378" y="2709"/>
              <a:ext cx="43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i="1">
                  <a:latin typeface="Tahoma" pitchFamily="34" charset="0"/>
                </a:rPr>
                <a:t>AD</a:t>
              </a:r>
              <a:r>
                <a:rPr lang="en-US" sz="2300" baseline="-25000">
                  <a:latin typeface="Tahoma" pitchFamily="34" charset="0"/>
                </a:rPr>
                <a:t>1</a:t>
              </a:r>
            </a:p>
          </p:txBody>
        </p:sp>
      </p:grpSp>
      <p:sp>
        <p:nvSpPr>
          <p:cNvPr id="36871" name="Text Box 16"/>
          <p:cNvSpPr txBox="1">
            <a:spLocks noChangeArrowheads="1"/>
          </p:cNvSpPr>
          <p:nvPr/>
        </p:nvSpPr>
        <p:spPr bwMode="auto">
          <a:xfrm>
            <a:off x="4876800" y="3001963"/>
            <a:ext cx="2286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a:latin typeface="Tahoma" pitchFamily="34" charset="0"/>
              </a:rPr>
              <a:t>B</a:t>
            </a:r>
            <a:endParaRPr lang="en-US" sz="2300"/>
          </a:p>
        </p:txBody>
      </p:sp>
      <p:grpSp>
        <p:nvGrpSpPr>
          <p:cNvPr id="36872" name="Group 17"/>
          <p:cNvGrpSpPr>
            <a:grpSpLocks/>
          </p:cNvGrpSpPr>
          <p:nvPr/>
        </p:nvGrpSpPr>
        <p:grpSpPr bwMode="auto">
          <a:xfrm>
            <a:off x="3259138" y="3036888"/>
            <a:ext cx="5122862" cy="598487"/>
            <a:chOff x="2053" y="1913"/>
            <a:chExt cx="3227" cy="377"/>
          </a:xfrm>
        </p:grpSpPr>
        <p:graphicFrame>
          <p:nvGraphicFramePr>
            <p:cNvPr id="36892" name="Object 18"/>
            <p:cNvGraphicFramePr>
              <a:graphicFrameLocks noChangeAspect="1"/>
            </p:cNvGraphicFramePr>
            <p:nvPr/>
          </p:nvGraphicFramePr>
          <p:xfrm>
            <a:off x="2053" y="1933"/>
            <a:ext cx="272" cy="357"/>
          </p:xfrm>
          <a:graphic>
            <a:graphicData uri="http://schemas.openxmlformats.org/presentationml/2006/ole">
              <mc:AlternateContent xmlns:mc="http://schemas.openxmlformats.org/markup-compatibility/2006">
                <mc:Choice xmlns:v="urn:schemas-microsoft-com:vml" Requires="v">
                  <p:oleObj spid="_x0000_s48146" name="Equation" r:id="rId6" imgW="203024" imgH="266469" progId="Equation.DSMT4">
                    <p:embed/>
                  </p:oleObj>
                </mc:Choice>
                <mc:Fallback>
                  <p:oleObj name="Equation" r:id="rId6" imgW="203024" imgH="266469"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3" y="1933"/>
                          <a:ext cx="272" cy="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93" name="Line 19"/>
            <p:cNvSpPr>
              <a:spLocks noChangeShapeType="1"/>
            </p:cNvSpPr>
            <p:nvPr/>
          </p:nvSpPr>
          <p:spPr bwMode="auto">
            <a:xfrm>
              <a:off x="2319" y="2139"/>
              <a:ext cx="2544"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94" name="Text Box 20"/>
            <p:cNvSpPr txBox="1">
              <a:spLocks noChangeArrowheads="1"/>
            </p:cNvSpPr>
            <p:nvPr/>
          </p:nvSpPr>
          <p:spPr bwMode="auto">
            <a:xfrm>
              <a:off x="4704" y="1913"/>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i="1">
                  <a:latin typeface="Tahoma" pitchFamily="34" charset="0"/>
                </a:rPr>
                <a:t>SRAS</a:t>
              </a:r>
              <a:r>
                <a:rPr lang="en-US" sz="2300" baseline="-25000">
                  <a:latin typeface="Tahoma" pitchFamily="34" charset="0"/>
                </a:rPr>
                <a:t>2</a:t>
              </a:r>
              <a:endParaRPr lang="en-US" baseline="-25000"/>
            </a:p>
          </p:txBody>
        </p:sp>
      </p:grpSp>
      <p:sp>
        <p:nvSpPr>
          <p:cNvPr id="36873" name="Text Box 21"/>
          <p:cNvSpPr txBox="1">
            <a:spLocks noChangeArrowheads="1"/>
          </p:cNvSpPr>
          <p:nvPr/>
        </p:nvSpPr>
        <p:spPr bwMode="auto">
          <a:xfrm>
            <a:off x="5943600" y="3733800"/>
            <a:ext cx="228600"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a:latin typeface="Tahoma" pitchFamily="34" charset="0"/>
              </a:rPr>
              <a:t>A</a:t>
            </a:r>
            <a:endParaRPr lang="en-US" sz="2300"/>
          </a:p>
        </p:txBody>
      </p:sp>
      <p:sp>
        <p:nvSpPr>
          <p:cNvPr id="308246" name="Text Box 22"/>
          <p:cNvSpPr txBox="1">
            <a:spLocks noChangeArrowheads="1"/>
          </p:cNvSpPr>
          <p:nvPr/>
        </p:nvSpPr>
        <p:spPr bwMode="auto">
          <a:xfrm>
            <a:off x="5972175" y="3049588"/>
            <a:ext cx="228600"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a:latin typeface="Tahoma" pitchFamily="34" charset="0"/>
              </a:rPr>
              <a:t>C</a:t>
            </a:r>
            <a:endParaRPr lang="en-US" sz="2300"/>
          </a:p>
        </p:txBody>
      </p:sp>
      <p:grpSp>
        <p:nvGrpSpPr>
          <p:cNvPr id="36875" name="Group 23"/>
          <p:cNvGrpSpPr>
            <a:grpSpLocks/>
          </p:cNvGrpSpPr>
          <p:nvPr/>
        </p:nvGrpSpPr>
        <p:grpSpPr bwMode="auto">
          <a:xfrm>
            <a:off x="4746625" y="3405188"/>
            <a:ext cx="381000" cy="2473325"/>
            <a:chOff x="4251" y="2531"/>
            <a:chExt cx="240" cy="1080"/>
          </a:xfrm>
        </p:grpSpPr>
        <p:sp>
          <p:nvSpPr>
            <p:cNvPr id="36890" name="Text Box 24"/>
            <p:cNvSpPr txBox="1">
              <a:spLocks noChangeArrowheads="1"/>
            </p:cNvSpPr>
            <p:nvPr/>
          </p:nvSpPr>
          <p:spPr bwMode="auto">
            <a:xfrm>
              <a:off x="4251" y="3417"/>
              <a:ext cx="240"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9144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b="1" i="1">
                  <a:latin typeface="Tahoma" pitchFamily="34" charset="0"/>
                </a:rPr>
                <a:t>Y</a:t>
              </a:r>
              <a:r>
                <a:rPr lang="en-US" sz="2300" baseline="-25000">
                  <a:latin typeface="Tahoma" pitchFamily="34" charset="0"/>
                </a:rPr>
                <a:t>2</a:t>
              </a:r>
            </a:p>
          </p:txBody>
        </p:sp>
        <p:sp>
          <p:nvSpPr>
            <p:cNvPr id="36891" name="Line 25"/>
            <p:cNvSpPr>
              <a:spLocks noChangeShapeType="1"/>
            </p:cNvSpPr>
            <p:nvPr/>
          </p:nvSpPr>
          <p:spPr bwMode="auto">
            <a:xfrm flipH="1">
              <a:off x="4346" y="2531"/>
              <a:ext cx="0" cy="864"/>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876" name="Group 26"/>
          <p:cNvGrpSpPr>
            <a:grpSpLocks/>
          </p:cNvGrpSpPr>
          <p:nvPr/>
        </p:nvGrpSpPr>
        <p:grpSpPr bwMode="auto">
          <a:xfrm>
            <a:off x="5410200" y="1524000"/>
            <a:ext cx="1066800" cy="4267200"/>
            <a:chOff x="3408" y="960"/>
            <a:chExt cx="672" cy="2688"/>
          </a:xfrm>
        </p:grpSpPr>
        <p:grpSp>
          <p:nvGrpSpPr>
            <p:cNvPr id="36886" name="Group 27"/>
            <p:cNvGrpSpPr>
              <a:grpSpLocks/>
            </p:cNvGrpSpPr>
            <p:nvPr/>
          </p:nvGrpSpPr>
          <p:grpSpPr bwMode="auto">
            <a:xfrm>
              <a:off x="3408" y="960"/>
              <a:ext cx="672" cy="2435"/>
              <a:chOff x="3408" y="960"/>
              <a:chExt cx="672" cy="2435"/>
            </a:xfrm>
          </p:grpSpPr>
          <p:sp>
            <p:nvSpPr>
              <p:cNvPr id="36888" name="Line 28"/>
              <p:cNvSpPr>
                <a:spLocks noChangeShapeType="1"/>
              </p:cNvSpPr>
              <p:nvPr/>
            </p:nvSpPr>
            <p:spPr bwMode="auto">
              <a:xfrm flipV="1">
                <a:off x="3692" y="1235"/>
                <a:ext cx="0" cy="2160"/>
              </a:xfrm>
              <a:prstGeom prst="line">
                <a:avLst/>
              </a:prstGeom>
              <a:noFill/>
              <a:ln w="28575">
                <a:solidFill>
                  <a:srgbClr val="00008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9" name="Text Box 29"/>
              <p:cNvSpPr txBox="1">
                <a:spLocks noChangeArrowheads="1"/>
              </p:cNvSpPr>
              <p:nvPr/>
            </p:nvSpPr>
            <p:spPr bwMode="auto">
              <a:xfrm>
                <a:off x="3408" y="960"/>
                <a:ext cx="67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i="1">
                    <a:latin typeface="Tahoma" pitchFamily="34" charset="0"/>
                  </a:rPr>
                  <a:t>LRAS</a:t>
                </a:r>
                <a:endParaRPr lang="en-US" sz="2300" baseline="-25000">
                  <a:latin typeface="Tahoma" pitchFamily="34" charset="0"/>
                </a:endParaRPr>
              </a:p>
            </p:txBody>
          </p:sp>
        </p:grpSp>
        <p:graphicFrame>
          <p:nvGraphicFramePr>
            <p:cNvPr id="36887" name="Object 30"/>
            <p:cNvGraphicFramePr>
              <a:graphicFrameLocks noChangeAspect="1"/>
            </p:cNvGraphicFramePr>
            <p:nvPr/>
          </p:nvGraphicFramePr>
          <p:xfrm>
            <a:off x="3600" y="3395"/>
            <a:ext cx="193" cy="253"/>
          </p:xfrm>
          <a:graphic>
            <a:graphicData uri="http://schemas.openxmlformats.org/presentationml/2006/ole">
              <mc:AlternateContent xmlns:mc="http://schemas.openxmlformats.org/markup-compatibility/2006">
                <mc:Choice xmlns:v="urn:schemas-microsoft-com:vml" Requires="v">
                  <p:oleObj spid="_x0000_s48147" name="Equation" r:id="rId8" imgW="164885" imgH="215619" progId="Equation.DSMT4">
                    <p:embed/>
                  </p:oleObj>
                </mc:Choice>
                <mc:Fallback>
                  <p:oleObj name="Equation" r:id="rId8" imgW="164885" imgH="215619"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0" y="3395"/>
                          <a:ext cx="193" cy="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308266" name="Group 42"/>
          <p:cNvGrpSpPr>
            <a:grpSpLocks/>
          </p:cNvGrpSpPr>
          <p:nvPr/>
        </p:nvGrpSpPr>
        <p:grpSpPr bwMode="auto">
          <a:xfrm>
            <a:off x="4645025" y="771525"/>
            <a:ext cx="3803650" cy="3600450"/>
            <a:chOff x="2926" y="486"/>
            <a:chExt cx="2396" cy="2268"/>
          </a:xfrm>
        </p:grpSpPr>
        <p:sp>
          <p:nvSpPr>
            <p:cNvPr id="36884" name="Arc 32"/>
            <p:cNvSpPr>
              <a:spLocks/>
            </p:cNvSpPr>
            <p:nvPr/>
          </p:nvSpPr>
          <p:spPr bwMode="auto">
            <a:xfrm flipH="1" flipV="1">
              <a:off x="2926" y="486"/>
              <a:ext cx="2396" cy="2134"/>
            </a:xfrm>
            <a:custGeom>
              <a:avLst/>
              <a:gdLst>
                <a:gd name="T0" fmla="*/ 556 w 20736"/>
                <a:gd name="T1" fmla="*/ 0 h 21056"/>
                <a:gd name="T2" fmla="*/ 2396 w 20736"/>
                <a:gd name="T3" fmla="*/ 1521 h 21056"/>
                <a:gd name="T4" fmla="*/ 0 w 20736"/>
                <a:gd name="T5" fmla="*/ 2134 h 21056"/>
                <a:gd name="T6" fmla="*/ 0 60000 65536"/>
                <a:gd name="T7" fmla="*/ 0 60000 65536"/>
                <a:gd name="T8" fmla="*/ 0 60000 65536"/>
              </a:gdLst>
              <a:ahLst/>
              <a:cxnLst>
                <a:cxn ang="T6">
                  <a:pos x="T0" y="T1"/>
                </a:cxn>
                <a:cxn ang="T7">
                  <a:pos x="T2" y="T3"/>
                </a:cxn>
                <a:cxn ang="T8">
                  <a:pos x="T4" y="T5"/>
                </a:cxn>
              </a:cxnLst>
              <a:rect l="0" t="0" r="r" b="b"/>
              <a:pathLst>
                <a:path w="20736" h="21056" fill="none" extrusionOk="0">
                  <a:moveTo>
                    <a:pt x="4815" y="-1"/>
                  </a:moveTo>
                  <a:cubicBezTo>
                    <a:pt x="12450" y="1745"/>
                    <a:pt x="18542" y="7488"/>
                    <a:pt x="20735" y="15007"/>
                  </a:cubicBezTo>
                </a:path>
                <a:path w="20736" h="21056" stroke="0" extrusionOk="0">
                  <a:moveTo>
                    <a:pt x="4815" y="-1"/>
                  </a:moveTo>
                  <a:cubicBezTo>
                    <a:pt x="12450" y="1745"/>
                    <a:pt x="18542" y="7488"/>
                    <a:pt x="20735" y="15007"/>
                  </a:cubicBezTo>
                  <a:lnTo>
                    <a:pt x="0" y="21056"/>
                  </a:lnTo>
                  <a:lnTo>
                    <a:pt x="4815" y="-1"/>
                  </a:lnTo>
                  <a:close/>
                </a:path>
              </a:pathLst>
            </a:cu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85" name="Text Box 33"/>
            <p:cNvSpPr txBox="1">
              <a:spLocks noChangeArrowheads="1"/>
            </p:cNvSpPr>
            <p:nvPr/>
          </p:nvSpPr>
          <p:spPr bwMode="auto">
            <a:xfrm>
              <a:off x="4712" y="2475"/>
              <a:ext cx="432"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spcBef>
                  <a:spcPct val="50000"/>
                </a:spcBef>
              </a:pPr>
              <a:r>
                <a:rPr lang="en-US" sz="2300" i="1">
                  <a:latin typeface="Tahoma" pitchFamily="34" charset="0"/>
                </a:rPr>
                <a:t>AD</a:t>
              </a:r>
              <a:r>
                <a:rPr lang="en-US" sz="2300" baseline="-25000">
                  <a:latin typeface="Tahoma" pitchFamily="34" charset="0"/>
                </a:rPr>
                <a:t>2</a:t>
              </a:r>
            </a:p>
          </p:txBody>
        </p:sp>
      </p:grpSp>
      <p:sp>
        <p:nvSpPr>
          <p:cNvPr id="36878" name="Rectangle 35"/>
          <p:cNvSpPr>
            <a:spLocks noChangeArrowheads="1"/>
          </p:cNvSpPr>
          <p:nvPr/>
        </p:nvSpPr>
        <p:spPr bwMode="auto">
          <a:xfrm>
            <a:off x="609600" y="1524000"/>
            <a:ext cx="2286000" cy="20574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5000"/>
              </a:lnSpc>
              <a:spcBef>
                <a:spcPct val="50000"/>
              </a:spcBef>
              <a:buClr>
                <a:srgbClr val="FF9900"/>
              </a:buClr>
              <a:buSzPct val="110000"/>
              <a:buFont typeface="Wingdings" pitchFamily="2" charset="2"/>
              <a:buNone/>
            </a:pPr>
            <a:r>
              <a:rPr lang="id-ID" sz="2000" dirty="0">
                <a:latin typeface="Tahoma" pitchFamily="34" charset="0"/>
              </a:rPr>
              <a:t>But the Fed accommodates the shock by raising agg. demand.</a:t>
            </a:r>
          </a:p>
        </p:txBody>
      </p:sp>
      <p:sp>
        <p:nvSpPr>
          <p:cNvPr id="308260" name="Rectangle 36"/>
          <p:cNvSpPr>
            <a:spLocks noChangeArrowheads="1"/>
          </p:cNvSpPr>
          <p:nvPr/>
        </p:nvSpPr>
        <p:spPr bwMode="auto">
          <a:xfrm>
            <a:off x="381000" y="3962400"/>
            <a:ext cx="2819400" cy="20574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5000"/>
              </a:lnSpc>
              <a:spcBef>
                <a:spcPct val="50000"/>
              </a:spcBef>
              <a:buClr>
                <a:srgbClr val="FF9900"/>
              </a:buClr>
              <a:buSzPct val="110000"/>
              <a:buFont typeface="Wingdings" pitchFamily="2" charset="2"/>
              <a:buNone/>
            </a:pPr>
            <a:r>
              <a:rPr lang="en-US" sz="2000" dirty="0">
                <a:latin typeface="Tahoma" pitchFamily="34" charset="0"/>
              </a:rPr>
              <a:t>results:  </a:t>
            </a:r>
            <a:br>
              <a:rPr lang="en-US" sz="2000" dirty="0">
                <a:latin typeface="Tahoma" pitchFamily="34" charset="0"/>
              </a:rPr>
            </a:br>
            <a:r>
              <a:rPr lang="en-US" sz="2000" b="1" i="1" dirty="0">
                <a:latin typeface="Tahoma" pitchFamily="34" charset="0"/>
              </a:rPr>
              <a:t>P</a:t>
            </a:r>
            <a:r>
              <a:rPr lang="en-US" sz="2000" dirty="0">
                <a:latin typeface="Tahoma" pitchFamily="34" charset="0"/>
              </a:rPr>
              <a:t>  is permanently higher, but </a:t>
            </a:r>
            <a:r>
              <a:rPr lang="en-US" sz="2000" b="1" i="1" dirty="0">
                <a:latin typeface="Tahoma" pitchFamily="34" charset="0"/>
              </a:rPr>
              <a:t>Y</a:t>
            </a:r>
            <a:r>
              <a:rPr lang="en-US" sz="2000" dirty="0">
                <a:latin typeface="Tahoma" pitchFamily="34" charset="0"/>
              </a:rPr>
              <a:t> remains at its full-employment level.</a:t>
            </a:r>
          </a:p>
        </p:txBody>
      </p:sp>
      <p:sp>
        <p:nvSpPr>
          <p:cNvPr id="36880" name="Line 37"/>
          <p:cNvSpPr>
            <a:spLocks noChangeShapeType="1"/>
          </p:cNvSpPr>
          <p:nvPr/>
        </p:nvSpPr>
        <p:spPr bwMode="auto">
          <a:xfrm flipV="1">
            <a:off x="3898900" y="3422650"/>
            <a:ext cx="3175" cy="657225"/>
          </a:xfrm>
          <a:prstGeom prst="line">
            <a:avLst/>
          </a:prstGeom>
          <a:noFill/>
          <a:ln w="38100">
            <a:solidFill>
              <a:srgbClr val="DDDDDD"/>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1" name="Line 38"/>
          <p:cNvSpPr>
            <a:spLocks noChangeShapeType="1"/>
          </p:cNvSpPr>
          <p:nvPr/>
        </p:nvSpPr>
        <p:spPr bwMode="auto">
          <a:xfrm>
            <a:off x="4897438" y="5256213"/>
            <a:ext cx="946150" cy="1587"/>
          </a:xfrm>
          <a:prstGeom prst="line">
            <a:avLst/>
          </a:prstGeom>
          <a:noFill/>
          <a:ln w="38100">
            <a:solidFill>
              <a:srgbClr val="DDDDDD"/>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263" name="Line 39"/>
          <p:cNvSpPr>
            <a:spLocks noChangeShapeType="1"/>
          </p:cNvSpPr>
          <p:nvPr/>
        </p:nvSpPr>
        <p:spPr bwMode="auto">
          <a:xfrm>
            <a:off x="4424363" y="2676525"/>
            <a:ext cx="666750" cy="0"/>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264" name="Line 40"/>
          <p:cNvSpPr>
            <a:spLocks noChangeShapeType="1"/>
          </p:cNvSpPr>
          <p:nvPr/>
        </p:nvSpPr>
        <p:spPr bwMode="auto">
          <a:xfrm>
            <a:off x="4940300" y="5257800"/>
            <a:ext cx="908050" cy="0"/>
          </a:xfrm>
          <a:prstGeom prst="line">
            <a:avLst/>
          </a:prstGeom>
          <a:noFill/>
          <a:ln w="38100">
            <a:solidFill>
              <a:schemeClr val="tx1"/>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59365959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08263"/>
                                        </p:tgtEl>
                                        <p:attrNameLst>
                                          <p:attrName>style.visibility</p:attrName>
                                        </p:attrNameLst>
                                      </p:cBhvr>
                                      <p:to>
                                        <p:strVal val="visible"/>
                                      </p:to>
                                    </p:set>
                                    <p:anim calcmode="lin" valueType="num">
                                      <p:cBhvr>
                                        <p:cTn id="7" dur="500" fill="hold"/>
                                        <p:tgtEl>
                                          <p:spTgt spid="308263"/>
                                        </p:tgtEl>
                                        <p:attrNameLst>
                                          <p:attrName>ppt_x</p:attrName>
                                        </p:attrNameLst>
                                      </p:cBhvr>
                                      <p:tavLst>
                                        <p:tav tm="0">
                                          <p:val>
                                            <p:strVal val="#ppt_x-#ppt_w/2"/>
                                          </p:val>
                                        </p:tav>
                                        <p:tav tm="100000">
                                          <p:val>
                                            <p:strVal val="#ppt_x"/>
                                          </p:val>
                                        </p:tav>
                                      </p:tavLst>
                                    </p:anim>
                                    <p:anim calcmode="lin" valueType="num">
                                      <p:cBhvr>
                                        <p:cTn id="8" dur="500" fill="hold"/>
                                        <p:tgtEl>
                                          <p:spTgt spid="308263"/>
                                        </p:tgtEl>
                                        <p:attrNameLst>
                                          <p:attrName>ppt_y</p:attrName>
                                        </p:attrNameLst>
                                      </p:cBhvr>
                                      <p:tavLst>
                                        <p:tav tm="0">
                                          <p:val>
                                            <p:strVal val="#ppt_y"/>
                                          </p:val>
                                        </p:tav>
                                        <p:tav tm="100000">
                                          <p:val>
                                            <p:strVal val="#ppt_y"/>
                                          </p:val>
                                        </p:tav>
                                      </p:tavLst>
                                    </p:anim>
                                    <p:anim calcmode="lin" valueType="num">
                                      <p:cBhvr>
                                        <p:cTn id="9" dur="500" fill="hold"/>
                                        <p:tgtEl>
                                          <p:spTgt spid="308263"/>
                                        </p:tgtEl>
                                        <p:attrNameLst>
                                          <p:attrName>ppt_w</p:attrName>
                                        </p:attrNameLst>
                                      </p:cBhvr>
                                      <p:tavLst>
                                        <p:tav tm="0">
                                          <p:val>
                                            <p:fltVal val="0"/>
                                          </p:val>
                                        </p:tav>
                                        <p:tav tm="100000">
                                          <p:val>
                                            <p:strVal val="#ppt_w"/>
                                          </p:val>
                                        </p:tav>
                                      </p:tavLst>
                                    </p:anim>
                                    <p:anim calcmode="lin" valueType="num">
                                      <p:cBhvr>
                                        <p:cTn id="10" dur="500" fill="hold"/>
                                        <p:tgtEl>
                                          <p:spTgt spid="308263"/>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8" presetClass="entr" presetSubtype="6" fill="hold" nodeType="afterEffect">
                                  <p:stCondLst>
                                    <p:cond delay="0"/>
                                  </p:stCondLst>
                                  <p:childTnLst>
                                    <p:set>
                                      <p:cBhvr>
                                        <p:cTn id="13" dur="1" fill="hold">
                                          <p:stCondLst>
                                            <p:cond delay="0"/>
                                          </p:stCondLst>
                                        </p:cTn>
                                        <p:tgtEl>
                                          <p:spTgt spid="308266"/>
                                        </p:tgtEl>
                                        <p:attrNameLst>
                                          <p:attrName>style.visibility</p:attrName>
                                        </p:attrNameLst>
                                      </p:cBhvr>
                                      <p:to>
                                        <p:strVal val="visible"/>
                                      </p:to>
                                    </p:set>
                                    <p:animEffect transition="in" filter="strips(downRight)">
                                      <p:cBhvr>
                                        <p:cTn id="14" dur="500"/>
                                        <p:tgtEl>
                                          <p:spTgt spid="308266"/>
                                        </p:tgtEl>
                                      </p:cBhvr>
                                    </p:animEffect>
                                  </p:childTnLst>
                                </p:cTn>
                              </p:par>
                            </p:childTnLst>
                          </p:cTn>
                        </p:par>
                        <p:par>
                          <p:cTn id="15" fill="hold" nodeType="afterGroup">
                            <p:stCondLst>
                              <p:cond delay="1000"/>
                            </p:stCondLst>
                            <p:childTnLst>
                              <p:par>
                                <p:cTn id="16" presetID="18" presetClass="entr" presetSubtype="12" fill="hold" grpId="0" nodeType="afterEffect">
                                  <p:stCondLst>
                                    <p:cond delay="0"/>
                                  </p:stCondLst>
                                  <p:childTnLst>
                                    <p:set>
                                      <p:cBhvr>
                                        <p:cTn id="17" dur="1" fill="hold">
                                          <p:stCondLst>
                                            <p:cond delay="0"/>
                                          </p:stCondLst>
                                        </p:cTn>
                                        <p:tgtEl>
                                          <p:spTgt spid="308246"/>
                                        </p:tgtEl>
                                        <p:attrNameLst>
                                          <p:attrName>style.visibility</p:attrName>
                                        </p:attrNameLst>
                                      </p:cBhvr>
                                      <p:to>
                                        <p:strVal val="visible"/>
                                      </p:to>
                                    </p:set>
                                    <p:animEffect transition="in" filter="strips(downLeft)">
                                      <p:cBhvr>
                                        <p:cTn id="18" dur="500"/>
                                        <p:tgtEl>
                                          <p:spTgt spid="308246"/>
                                        </p:tgtEl>
                                      </p:cBhvr>
                                    </p:animEffect>
                                  </p:childTnLst>
                                </p:cTn>
                              </p:par>
                            </p:childTnLst>
                          </p:cTn>
                        </p:par>
                        <p:par>
                          <p:cTn id="19" fill="hold" nodeType="afterGroup">
                            <p:stCondLst>
                              <p:cond delay="1500"/>
                            </p:stCondLst>
                            <p:childTnLst>
                              <p:par>
                                <p:cTn id="20" presetID="17" presetClass="entr" presetSubtype="8" fill="hold" grpId="0" nodeType="afterEffect">
                                  <p:stCondLst>
                                    <p:cond delay="0"/>
                                  </p:stCondLst>
                                  <p:childTnLst>
                                    <p:set>
                                      <p:cBhvr>
                                        <p:cTn id="21" dur="1" fill="hold">
                                          <p:stCondLst>
                                            <p:cond delay="0"/>
                                          </p:stCondLst>
                                        </p:cTn>
                                        <p:tgtEl>
                                          <p:spTgt spid="308264"/>
                                        </p:tgtEl>
                                        <p:attrNameLst>
                                          <p:attrName>style.visibility</p:attrName>
                                        </p:attrNameLst>
                                      </p:cBhvr>
                                      <p:to>
                                        <p:strVal val="visible"/>
                                      </p:to>
                                    </p:set>
                                    <p:anim calcmode="lin" valueType="num">
                                      <p:cBhvr>
                                        <p:cTn id="22" dur="500" fill="hold"/>
                                        <p:tgtEl>
                                          <p:spTgt spid="308264"/>
                                        </p:tgtEl>
                                        <p:attrNameLst>
                                          <p:attrName>ppt_x</p:attrName>
                                        </p:attrNameLst>
                                      </p:cBhvr>
                                      <p:tavLst>
                                        <p:tav tm="0">
                                          <p:val>
                                            <p:strVal val="#ppt_x-#ppt_w/2"/>
                                          </p:val>
                                        </p:tav>
                                        <p:tav tm="100000">
                                          <p:val>
                                            <p:strVal val="#ppt_x"/>
                                          </p:val>
                                        </p:tav>
                                      </p:tavLst>
                                    </p:anim>
                                    <p:anim calcmode="lin" valueType="num">
                                      <p:cBhvr>
                                        <p:cTn id="23" dur="500" fill="hold"/>
                                        <p:tgtEl>
                                          <p:spTgt spid="308264"/>
                                        </p:tgtEl>
                                        <p:attrNameLst>
                                          <p:attrName>ppt_y</p:attrName>
                                        </p:attrNameLst>
                                      </p:cBhvr>
                                      <p:tavLst>
                                        <p:tav tm="0">
                                          <p:val>
                                            <p:strVal val="#ppt_y"/>
                                          </p:val>
                                        </p:tav>
                                        <p:tav tm="100000">
                                          <p:val>
                                            <p:strVal val="#ppt_y"/>
                                          </p:val>
                                        </p:tav>
                                      </p:tavLst>
                                    </p:anim>
                                    <p:anim calcmode="lin" valueType="num">
                                      <p:cBhvr>
                                        <p:cTn id="24" dur="500" fill="hold"/>
                                        <p:tgtEl>
                                          <p:spTgt spid="308264"/>
                                        </p:tgtEl>
                                        <p:attrNameLst>
                                          <p:attrName>ppt_w</p:attrName>
                                        </p:attrNameLst>
                                      </p:cBhvr>
                                      <p:tavLst>
                                        <p:tav tm="0">
                                          <p:val>
                                            <p:fltVal val="0"/>
                                          </p:val>
                                        </p:tav>
                                        <p:tav tm="100000">
                                          <p:val>
                                            <p:strVal val="#ppt_w"/>
                                          </p:val>
                                        </p:tav>
                                      </p:tavLst>
                                    </p:anim>
                                    <p:anim calcmode="lin" valueType="num">
                                      <p:cBhvr>
                                        <p:cTn id="25" dur="500" fill="hold"/>
                                        <p:tgtEl>
                                          <p:spTgt spid="308264"/>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308260"/>
                                        </p:tgtEl>
                                        <p:attrNameLst>
                                          <p:attrName>style.visibility</p:attrName>
                                        </p:attrNameLst>
                                      </p:cBhvr>
                                      <p:to>
                                        <p:strVal val="visible"/>
                                      </p:to>
                                    </p:set>
                                    <p:animEffect transition="in" filter="dissolve">
                                      <p:cBhvr>
                                        <p:cTn id="30" dur="500"/>
                                        <p:tgtEl>
                                          <p:spTgt spid="308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46" grpId="0" autoUpdateAnimBg="0"/>
      <p:bldP spid="308260" grpId="0" animBg="1" autoUpdateAnimBg="0"/>
      <p:bldP spid="308263" grpId="0" animBg="1"/>
      <p:bldP spid="30826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0" y="13855"/>
            <a:ext cx="9144000" cy="900545"/>
          </a:xfrm>
        </p:spPr>
        <p:txBody>
          <a:bodyPr>
            <a:normAutofit/>
          </a:bodyPr>
          <a:lstStyle/>
          <a:p>
            <a:pPr eaLnBrk="1" hangingPunct="1">
              <a:defRPr/>
            </a:pPr>
            <a:r>
              <a:rPr lang="en-US" sz="3600" b="1" dirty="0">
                <a:solidFill>
                  <a:srgbClr val="FF0000"/>
                </a:solidFill>
              </a:rPr>
              <a:t>Chapter Summary</a:t>
            </a:r>
          </a:p>
        </p:txBody>
      </p:sp>
      <p:sp>
        <p:nvSpPr>
          <p:cNvPr id="37892" name="Rectangle 3"/>
          <p:cNvSpPr>
            <a:spLocks noGrp="1" noChangeArrowheads="1"/>
          </p:cNvSpPr>
          <p:nvPr>
            <p:ph type="body" idx="1"/>
          </p:nvPr>
        </p:nvSpPr>
        <p:spPr>
          <a:xfrm>
            <a:off x="457200" y="990600"/>
            <a:ext cx="8153400" cy="4648200"/>
          </a:xfrm>
        </p:spPr>
        <p:txBody>
          <a:bodyPr/>
          <a:lstStyle/>
          <a:p>
            <a:pPr marL="514350" indent="-514350" eaLnBrk="1" hangingPunct="1">
              <a:lnSpc>
                <a:spcPct val="105000"/>
              </a:lnSpc>
              <a:spcBef>
                <a:spcPct val="60000"/>
              </a:spcBef>
              <a:buFont typeface="+mj-lt"/>
              <a:buAutoNum type="arabicPeriod"/>
            </a:pPr>
            <a:r>
              <a:rPr lang="en-US" sz="2800" dirty="0"/>
              <a:t>Long run: prices are flexible, output and employment are always at their natural rates, and the classical theory applies.</a:t>
            </a:r>
          </a:p>
          <a:p>
            <a:pPr marL="404813" indent="-404813" eaLnBrk="1" hangingPunct="1">
              <a:lnSpc>
                <a:spcPct val="105000"/>
              </a:lnSpc>
              <a:spcBef>
                <a:spcPct val="20000"/>
              </a:spcBef>
              <a:buFont typeface="Wingdings" pitchFamily="2" charset="2"/>
              <a:buNone/>
            </a:pPr>
            <a:r>
              <a:rPr lang="en-US" sz="2800" dirty="0"/>
              <a:t>	Short run:  prices are sticky, shocks can push output and employment away from their natural rates.  </a:t>
            </a:r>
          </a:p>
          <a:p>
            <a:pPr marL="514350" indent="-514350" eaLnBrk="1" hangingPunct="1">
              <a:lnSpc>
                <a:spcPct val="105000"/>
              </a:lnSpc>
              <a:spcBef>
                <a:spcPct val="60000"/>
              </a:spcBef>
              <a:buFont typeface="+mj-lt"/>
              <a:buAutoNum type="arabicPeriod" startAt="2"/>
            </a:pPr>
            <a:r>
              <a:rPr lang="en-US" sz="2800" dirty="0"/>
              <a:t>Aggregate demand and supply:  </a:t>
            </a:r>
            <a:br>
              <a:rPr lang="en-US" sz="2800" dirty="0"/>
            </a:br>
            <a:r>
              <a:rPr lang="en-US" sz="2800" dirty="0"/>
              <a:t>a framework to analyze economic fluctuations</a:t>
            </a:r>
          </a:p>
          <a:p>
            <a:pPr marL="514350" indent="-514350">
              <a:lnSpc>
                <a:spcPct val="105000"/>
              </a:lnSpc>
              <a:spcBef>
                <a:spcPct val="60000"/>
              </a:spcBef>
              <a:buFont typeface="+mj-lt"/>
              <a:buAutoNum type="arabicPeriod" startAt="2"/>
            </a:pPr>
            <a:r>
              <a:rPr lang="en-US" sz="2800" dirty="0"/>
              <a:t>The aggregate demand curve slopes downward</a:t>
            </a:r>
          </a:p>
        </p:txBody>
      </p:sp>
    </p:spTree>
    <p:extLst>
      <p:ext uri="{BB962C8B-B14F-4D97-AF65-F5344CB8AC3E}">
        <p14:creationId xmlns:p14="http://schemas.microsoft.com/office/powerpoint/2010/main" val="2292118250"/>
      </p:ext>
    </p:extLst>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3"/>
          <p:cNvSpPr>
            <a:spLocks noGrp="1" noChangeArrowheads="1"/>
          </p:cNvSpPr>
          <p:nvPr>
            <p:ph type="body" idx="1"/>
          </p:nvPr>
        </p:nvSpPr>
        <p:spPr>
          <a:xfrm>
            <a:off x="609600" y="1066800"/>
            <a:ext cx="8153400" cy="4648200"/>
          </a:xfrm>
        </p:spPr>
        <p:txBody>
          <a:bodyPr>
            <a:normAutofit lnSpcReduction="10000"/>
          </a:bodyPr>
          <a:lstStyle/>
          <a:p>
            <a:pPr marL="514350" indent="-514350" eaLnBrk="1" hangingPunct="1">
              <a:lnSpc>
                <a:spcPct val="110000"/>
              </a:lnSpc>
              <a:spcBef>
                <a:spcPts val="500"/>
              </a:spcBef>
              <a:buFont typeface="+mj-lt"/>
              <a:buAutoNum type="arabicPeriod" startAt="4"/>
            </a:pPr>
            <a:r>
              <a:rPr lang="en-US" sz="2800" dirty="0"/>
              <a:t>The long-run aggregate supply curve is vertical, because output depends on technology and factor supplies, but not prices.</a:t>
            </a:r>
          </a:p>
          <a:p>
            <a:pPr marL="514350" indent="-514350" eaLnBrk="1" hangingPunct="1">
              <a:lnSpc>
                <a:spcPct val="110000"/>
              </a:lnSpc>
              <a:spcBef>
                <a:spcPts val="500"/>
              </a:spcBef>
              <a:buFont typeface="+mj-lt"/>
              <a:buAutoNum type="arabicPeriod" startAt="5"/>
            </a:pPr>
            <a:r>
              <a:rPr lang="en-US" sz="2800" dirty="0"/>
              <a:t>The short-run aggregate supply curve is horizontal, because prices are sticky at predetermined levels.</a:t>
            </a:r>
          </a:p>
          <a:p>
            <a:pPr marL="514350" indent="-514350">
              <a:lnSpc>
                <a:spcPct val="110000"/>
              </a:lnSpc>
              <a:spcBef>
                <a:spcPts val="500"/>
              </a:spcBef>
              <a:buFont typeface="+mj-lt"/>
              <a:buAutoNum type="arabicPeriod" startAt="6"/>
            </a:pPr>
            <a:r>
              <a:rPr lang="en-US" sz="2800" dirty="0"/>
              <a:t>Shocks to aggregate demand and supply cause fluctuations in GDP and employment in the short run.</a:t>
            </a:r>
          </a:p>
          <a:p>
            <a:pPr marL="514350" indent="-514350">
              <a:lnSpc>
                <a:spcPct val="110000"/>
              </a:lnSpc>
              <a:spcBef>
                <a:spcPts val="500"/>
              </a:spcBef>
              <a:buFont typeface="+mj-lt"/>
              <a:buAutoNum type="arabicPeriod" startAt="7"/>
            </a:pPr>
            <a:r>
              <a:rPr lang="en-US" sz="2800" dirty="0"/>
              <a:t>The Fed can attempt to stabilize the economy with monetary policy.  </a:t>
            </a:r>
          </a:p>
          <a:p>
            <a:pPr marL="514350" indent="-514350" eaLnBrk="1" hangingPunct="1">
              <a:lnSpc>
                <a:spcPct val="105000"/>
              </a:lnSpc>
              <a:spcBef>
                <a:spcPct val="60000"/>
              </a:spcBef>
              <a:buFont typeface="+mj-lt"/>
              <a:buAutoNum type="arabicPeriod" startAt="5"/>
            </a:pPr>
            <a:endParaRPr lang="en-US" sz="2800" dirty="0"/>
          </a:p>
        </p:txBody>
      </p:sp>
      <p:sp>
        <p:nvSpPr>
          <p:cNvPr id="6" name="Rectangle 2"/>
          <p:cNvSpPr>
            <a:spLocks noGrp="1" noChangeArrowheads="1"/>
          </p:cNvSpPr>
          <p:nvPr>
            <p:ph type="title"/>
          </p:nvPr>
        </p:nvSpPr>
        <p:spPr>
          <a:xfrm>
            <a:off x="0" y="13855"/>
            <a:ext cx="9144000" cy="900545"/>
          </a:xfrm>
        </p:spPr>
        <p:txBody>
          <a:bodyPr>
            <a:normAutofit/>
          </a:bodyPr>
          <a:lstStyle/>
          <a:p>
            <a:pPr eaLnBrk="1" hangingPunct="1">
              <a:defRPr/>
            </a:pPr>
            <a:r>
              <a:rPr lang="en-US" sz="3600" b="1" dirty="0">
                <a:solidFill>
                  <a:srgbClr val="FF0000"/>
                </a:solidFill>
              </a:rPr>
              <a:t>Chapter Summary</a:t>
            </a:r>
          </a:p>
        </p:txBody>
      </p:sp>
    </p:spTree>
    <p:extLst>
      <p:ext uri="{BB962C8B-B14F-4D97-AF65-F5344CB8AC3E}">
        <p14:creationId xmlns:p14="http://schemas.microsoft.com/office/powerpoint/2010/main" val="4238802318"/>
      </p:ext>
    </p:extLst>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45" y="152400"/>
            <a:ext cx="4953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72" y="985838"/>
            <a:ext cx="8395855" cy="358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419600"/>
            <a:ext cx="845820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358271"/>
      </p:ext>
    </p:extLst>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6781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64" y="990600"/>
            <a:ext cx="7696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602" y="4024745"/>
            <a:ext cx="713076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084" y="5486400"/>
            <a:ext cx="705802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132985"/>
      </p:ext>
    </p:extLst>
  </p:cSld>
  <p:clrMapOvr>
    <a:masterClrMapping/>
  </p:clrMapOvr>
  <p:transition>
    <p:zo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6781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64" y="990600"/>
            <a:ext cx="7696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462" y="4253345"/>
            <a:ext cx="652635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484253"/>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ambar pertumbuhan ekonomi indonesia sampai dengan 2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20" y="1331447"/>
            <a:ext cx="81534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238" y="1571531"/>
            <a:ext cx="4648199" cy="42767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34636"/>
            <a:ext cx="9144000" cy="384721"/>
          </a:xfrm>
          <a:prstGeom prst="rect">
            <a:avLst/>
          </a:prstGeom>
          <a:solidFill>
            <a:schemeClr val="bg2"/>
          </a:solidFill>
        </p:spPr>
        <p:txBody>
          <a:bodyPr wrap="square">
            <a:spAutoFit/>
          </a:bodyPr>
          <a:lstStyle/>
          <a:p>
            <a:pPr algn="ctr"/>
            <a:r>
              <a:rPr lang="en-US" sz="1900" dirty="0"/>
              <a:t>Economists call these short-run ﬂuctuations in output and employment the </a:t>
            </a:r>
            <a:r>
              <a:rPr lang="en-US" sz="1900" i="1" dirty="0">
                <a:solidFill>
                  <a:srgbClr val="FF0000"/>
                </a:solidFill>
              </a:rPr>
              <a:t>business cycle</a:t>
            </a:r>
            <a:endParaRPr lang="en-US" sz="1900" dirty="0"/>
          </a:p>
        </p:txBody>
      </p:sp>
      <p:sp>
        <p:nvSpPr>
          <p:cNvPr id="5" name="TextBox 4"/>
          <p:cNvSpPr txBox="1"/>
          <p:nvPr/>
        </p:nvSpPr>
        <p:spPr>
          <a:xfrm>
            <a:off x="155575" y="876709"/>
            <a:ext cx="3951659" cy="461665"/>
          </a:xfrm>
          <a:prstGeom prst="rect">
            <a:avLst/>
          </a:prstGeom>
          <a:noFill/>
        </p:spPr>
        <p:txBody>
          <a:bodyPr wrap="none" rtlCol="0">
            <a:spAutoFit/>
          </a:bodyPr>
          <a:lstStyle/>
          <a:p>
            <a:r>
              <a:rPr lang="id-ID" sz="2400" dirty="0"/>
              <a:t>Contoh: </a:t>
            </a:r>
            <a:r>
              <a:rPr lang="id-ID" sz="2400" dirty="0">
                <a:solidFill>
                  <a:srgbClr val="FF0000"/>
                </a:solidFill>
              </a:rPr>
              <a:t>Indonesia tahun 1998</a:t>
            </a:r>
          </a:p>
        </p:txBody>
      </p:sp>
      <p:sp>
        <p:nvSpPr>
          <p:cNvPr id="2" name="TextBox 1"/>
          <p:cNvSpPr txBox="1"/>
          <p:nvPr/>
        </p:nvSpPr>
        <p:spPr>
          <a:xfrm>
            <a:off x="141719" y="1571531"/>
            <a:ext cx="2339551" cy="369332"/>
          </a:xfrm>
          <a:prstGeom prst="rect">
            <a:avLst/>
          </a:prstGeom>
          <a:noFill/>
        </p:spPr>
        <p:txBody>
          <a:bodyPr wrap="none" rtlCol="0">
            <a:spAutoFit/>
          </a:bodyPr>
          <a:lstStyle/>
          <a:p>
            <a:r>
              <a:rPr lang="id-ID" dirty="0"/>
              <a:t>Pertumbuhan Ekonomi</a:t>
            </a:r>
          </a:p>
        </p:txBody>
      </p:sp>
    </p:spTree>
    <p:extLst>
      <p:ext uri="{BB962C8B-B14F-4D97-AF65-F5344CB8AC3E}">
        <p14:creationId xmlns:p14="http://schemas.microsoft.com/office/powerpoint/2010/main" val="33468746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6781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43000"/>
            <a:ext cx="8305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63DABA1B-7662-457B-9E0D-444BAE1A2D53}"/>
              </a:ext>
            </a:extLst>
          </p:cNvPr>
          <p:cNvPicPr>
            <a:picLocks noChangeAspect="1"/>
          </p:cNvPicPr>
          <p:nvPr/>
        </p:nvPicPr>
        <p:blipFill>
          <a:blip r:embed="rId5"/>
          <a:stretch>
            <a:fillRect/>
          </a:stretch>
        </p:blipFill>
        <p:spPr>
          <a:xfrm>
            <a:off x="838200" y="5727895"/>
            <a:ext cx="7010400" cy="533400"/>
          </a:xfrm>
          <a:prstGeom prst="rect">
            <a:avLst/>
          </a:prstGeom>
        </p:spPr>
      </p:pic>
    </p:spTree>
    <p:extLst>
      <p:ext uri="{BB962C8B-B14F-4D97-AF65-F5344CB8AC3E}">
        <p14:creationId xmlns:p14="http://schemas.microsoft.com/office/powerpoint/2010/main" val="3618433669"/>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gambar pertumbuhan ekonomi dan investa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680" y="762000"/>
            <a:ext cx="8153400" cy="609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gambar pertumbuhan ekonom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559628"/>
            <a:ext cx="38862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41"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24" y="1"/>
            <a:ext cx="5514976" cy="609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459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041B7E6-BD7B-4AEB-9F4D-06FB223C9463}" type="slidenum">
              <a:rPr lang="en-US" smtClean="0"/>
              <a:t>9</a:t>
            </a:fld>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398"/>
            <a:ext cx="6096000" cy="3810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62401"/>
            <a:ext cx="3886200" cy="293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295400"/>
            <a:ext cx="3429000" cy="5562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59438" y="0"/>
            <a:ext cx="3084562" cy="461665"/>
          </a:xfrm>
          <a:prstGeom prst="rect">
            <a:avLst/>
          </a:prstGeom>
          <a:solidFill>
            <a:schemeClr val="accent5">
              <a:lumMod val="20000"/>
              <a:lumOff val="80000"/>
            </a:schemeClr>
          </a:solidFill>
        </p:spPr>
        <p:txBody>
          <a:bodyPr wrap="none" rtlCol="0">
            <a:spAutoFit/>
          </a:bodyPr>
          <a:lstStyle/>
          <a:p>
            <a:r>
              <a:rPr lang="id-ID" sz="2400" dirty="0"/>
              <a:t>PDB dan komponennya</a:t>
            </a:r>
          </a:p>
        </p:txBody>
      </p:sp>
    </p:spTree>
    <p:extLst>
      <p:ext uri="{BB962C8B-B14F-4D97-AF65-F5344CB8AC3E}">
        <p14:creationId xmlns:p14="http://schemas.microsoft.com/office/powerpoint/2010/main" val="231516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4027</Words>
  <Application>Microsoft Office PowerPoint</Application>
  <PresentationFormat>On-screen Show (4:3)</PresentationFormat>
  <Paragraphs>385</Paragraphs>
  <Slides>70</Slides>
  <Notes>24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8" baseType="lpstr">
      <vt:lpstr>Arial</vt:lpstr>
      <vt:lpstr>Arial Narrow</vt:lpstr>
      <vt:lpstr>Calibri</vt:lpstr>
      <vt:lpstr>Tahoma</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Leading Economic Indicators</vt:lpstr>
      <vt:lpstr>Leading Economic Indicators</vt:lpstr>
      <vt:lpstr>Leading Economic Indicators</vt:lpstr>
      <vt:lpstr>Leading Economic Indicators</vt:lpstr>
      <vt:lpstr>PowerPoint Presentation</vt:lpstr>
      <vt:lpstr>PowerPoint Presentation</vt:lpstr>
      <vt:lpstr>PowerPoint Presentation</vt:lpstr>
      <vt:lpstr>The model of aggregate demand and supply</vt:lpstr>
      <vt:lpstr>PowerPoint Presentation</vt:lpstr>
      <vt:lpstr>The Quantity Equation as Aggregate Demand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Long-run effects of an increase in M</vt:lpstr>
      <vt:lpstr>PowerPoint Presentation</vt:lpstr>
      <vt:lpstr>PowerPoint Presentation</vt:lpstr>
      <vt:lpstr>Short-run effects of an increase in M</vt:lpstr>
      <vt:lpstr>PowerPoint Presentation</vt:lpstr>
      <vt:lpstr>PowerPoint Presentation</vt:lpstr>
      <vt:lpstr>PowerPoint Presentation</vt:lpstr>
      <vt:lpstr>PowerPoint Presentation</vt:lpstr>
      <vt:lpstr>The SR &amp; LR effects of M &gt; 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effects of a negative demand shock</vt:lpstr>
      <vt:lpstr>PowerPoint Presentation</vt:lpstr>
      <vt:lpstr>PowerPoint Presentation</vt:lpstr>
      <vt:lpstr>PowerPoint Presentation</vt:lpstr>
      <vt:lpstr>CASE STUDY AS: The 1970s oil shocks</vt:lpstr>
      <vt:lpstr>CASE STUDY AS: The 1970s oil shocks</vt:lpstr>
      <vt:lpstr>Stabilization policy</vt:lpstr>
      <vt:lpstr>Stabilization policy with monetary policy</vt:lpstr>
      <vt:lpstr>Stabilizing output with monetary policy</vt:lpstr>
      <vt:lpstr>Chapter Summary</vt:lpstr>
      <vt:lpstr>Chapter Summary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Yunastiti</cp:lastModifiedBy>
  <cp:revision>58</cp:revision>
  <dcterms:created xsi:type="dcterms:W3CDTF">2019-02-12T06:49:45Z</dcterms:created>
  <dcterms:modified xsi:type="dcterms:W3CDTF">2019-03-05T05:13:49Z</dcterms:modified>
</cp:coreProperties>
</file>