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5739" y="332231"/>
            <a:ext cx="4783836" cy="16108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8433" y="454228"/>
            <a:ext cx="7787132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3520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886324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0682" y="213106"/>
            <a:ext cx="6342634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977" y="840740"/>
            <a:ext cx="8226044" cy="351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5046" y="454228"/>
            <a:ext cx="41605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7110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3600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-65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E36C09"/>
                </a:solidFill>
                <a:latin typeface="Calibri"/>
                <a:cs typeface="Calibri"/>
              </a:rPr>
              <a:t>spe</a:t>
            </a:r>
            <a:r>
              <a:rPr sz="3600" spc="-30" dirty="0">
                <a:solidFill>
                  <a:srgbClr val="E36C09"/>
                </a:solidFill>
                <a:latin typeface="Calibri"/>
                <a:cs typeface="Calibri"/>
              </a:rPr>
              <a:t>k</a:t>
            </a:r>
            <a:r>
              <a:rPr sz="3600" dirty="0">
                <a:solidFill>
                  <a:srgbClr val="E36C09"/>
                </a:solidFill>
                <a:latin typeface="Calibri"/>
                <a:cs typeface="Calibri"/>
              </a:rPr>
              <a:t>tif  Manajemen</a:t>
            </a:r>
            <a:r>
              <a:rPr sz="3600" spc="-114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36C09"/>
                </a:solidFill>
                <a:latin typeface="Calibri"/>
                <a:cs typeface="Calibri"/>
              </a:rPr>
              <a:t>Agribisnis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849870" cy="5143500"/>
            <a:chOff x="0" y="0"/>
            <a:chExt cx="784987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96011"/>
              <a:ext cx="2137410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5656" y="96011"/>
              <a:ext cx="1567434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748" y="96011"/>
              <a:ext cx="2134361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2195" y="96011"/>
              <a:ext cx="947166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8587" y="583691"/>
              <a:ext cx="2248662" cy="9121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762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Agribisnis </a:t>
            </a:r>
            <a:r>
              <a:rPr spc="-5" dirty="0"/>
              <a:t>dalam </a:t>
            </a:r>
            <a:r>
              <a:rPr spc="-10" dirty="0"/>
              <a:t>Pertanian </a:t>
            </a:r>
            <a:r>
              <a:rPr spc="-5" dirty="0"/>
              <a:t>di </a:t>
            </a:r>
            <a:r>
              <a:rPr spc="-710" dirty="0"/>
              <a:t> </a:t>
            </a:r>
            <a:r>
              <a:rPr dirty="0"/>
              <a:t>Indonesia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17775" y="1366774"/>
            <a:ext cx="6081395" cy="216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Agribisnis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Indonesia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masih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terpusat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daerah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latin typeface="Calibri"/>
                <a:cs typeface="Calibri"/>
              </a:rPr>
              <a:t>tertentu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395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Konsep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Agribisnis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memakai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pola </a:t>
            </a:r>
            <a:r>
              <a:rPr sz="2000" spc="-10" dirty="0">
                <a:latin typeface="Calibri"/>
                <a:cs typeface="Calibri"/>
              </a:rPr>
              <a:t>agroindustri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ts val="2410"/>
              </a:lnSpc>
              <a:spcBef>
                <a:spcPts val="7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Kondisi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Geografis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berupa kepulauan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membuat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tingginya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biaya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transportasi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3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Sistem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kelembagaan yang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belum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memadai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Kompetensi/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keahlian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SDM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Pertanian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masihrendah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40151" y="3793235"/>
            <a:ext cx="5067300" cy="1216660"/>
            <a:chOff x="2740151" y="3793235"/>
            <a:chExt cx="5067300" cy="12166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151" y="3793235"/>
              <a:ext cx="2089403" cy="1216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3079" y="3793235"/>
              <a:ext cx="2214372" cy="1216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9468" y="33528"/>
              <a:ext cx="1867661" cy="7993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4700" y="33528"/>
              <a:ext cx="1370838" cy="7993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012" y="33528"/>
              <a:ext cx="2641854" cy="799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9568" y="33528"/>
              <a:ext cx="1727454" cy="7993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0019" y="33528"/>
              <a:ext cx="1363979" cy="7993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5114" y="118694"/>
            <a:ext cx="699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Agribisnis</a:t>
            </a:r>
            <a:r>
              <a:rPr sz="2800" spc="45" dirty="0"/>
              <a:t> </a:t>
            </a:r>
            <a:r>
              <a:rPr sz="2800" spc="-5" dirty="0"/>
              <a:t>dalam</a:t>
            </a:r>
            <a:r>
              <a:rPr sz="2800" spc="5" dirty="0"/>
              <a:t> </a:t>
            </a:r>
            <a:r>
              <a:rPr sz="2800" spc="-10" dirty="0"/>
              <a:t>Pembangunan</a:t>
            </a:r>
            <a:r>
              <a:rPr sz="2800" spc="20" dirty="0"/>
              <a:t> </a:t>
            </a:r>
            <a:r>
              <a:rPr sz="2800" spc="-20" dirty="0"/>
              <a:t>Ekonomi</a:t>
            </a:r>
            <a:r>
              <a:rPr sz="2800" spc="5" dirty="0"/>
              <a:t> </a:t>
            </a:r>
            <a:r>
              <a:rPr sz="2800" spc="-5" dirty="0"/>
              <a:t>Bangsa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161794" y="767588"/>
            <a:ext cx="6751955" cy="27724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118110" indent="-287020">
              <a:lnSpc>
                <a:spcPct val="100600"/>
              </a:lnSpc>
              <a:spcBef>
                <a:spcPts val="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Keberhasilan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sektor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pertanian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Pelita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mengalamipeningkatan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sebesar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3,4%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tahun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sehingga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dapatmembantu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pertumbuhan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ekonomi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nasional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mencapai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5,1%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Sejak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krisis </a:t>
            </a:r>
            <a:r>
              <a:rPr sz="1800" spc="-15" dirty="0">
                <a:latin typeface="Calibri"/>
                <a:cs typeface="Calibri"/>
              </a:rPr>
              <a:t>ekonomi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mengancam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Indonesia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1997,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2180"/>
              </a:lnSpc>
              <a:spcBef>
                <a:spcPts val="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sektor</a:t>
            </a:r>
            <a:r>
              <a:rPr sz="1800" spc="-5" dirty="0">
                <a:latin typeface="Calibri"/>
                <a:cs typeface="Calibri"/>
              </a:rPr>
              <a:t> pertanian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menjadi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menyelamat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ekonomi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nasinaldgn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kontribusi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mampu</a:t>
            </a:r>
            <a:r>
              <a:rPr sz="1800" spc="-5" dirty="0">
                <a:latin typeface="Calibri"/>
                <a:cs typeface="Calibri"/>
              </a:rPr>
              <a:t> menyumbang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PDB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sebesar </a:t>
            </a:r>
            <a:r>
              <a:rPr sz="1800" spc="-10" dirty="0">
                <a:latin typeface="Calibri"/>
                <a:cs typeface="Calibri"/>
              </a:rPr>
              <a:t>15%negara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209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Sektor </a:t>
            </a:r>
            <a:r>
              <a:rPr sz="1800" spc="-5" dirty="0">
                <a:latin typeface="Calibri"/>
                <a:cs typeface="Calibri"/>
              </a:rPr>
              <a:t>pertanian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dapat </a:t>
            </a:r>
            <a:r>
              <a:rPr sz="1800" spc="-15" dirty="0">
                <a:latin typeface="Calibri"/>
                <a:cs typeface="Calibri"/>
              </a:rPr>
              <a:t>menyerap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tenaga </a:t>
            </a:r>
            <a:r>
              <a:rPr sz="1800" spc="-15" dirty="0">
                <a:latin typeface="Calibri"/>
                <a:cs typeface="Calibri"/>
              </a:rPr>
              <a:t>kerja</a:t>
            </a:r>
            <a:r>
              <a:rPr sz="1800" spc="-5" dirty="0">
                <a:latin typeface="Calibri"/>
                <a:cs typeface="Calibri"/>
              </a:rPr>
              <a:t> dan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mengurangi</a:t>
            </a:r>
            <a:r>
              <a:rPr sz="1800" spc="-10" dirty="0">
                <a:latin typeface="Calibri"/>
                <a:cs typeface="Calibri"/>
              </a:rPr>
              <a:t> angka </a:t>
            </a:r>
            <a:r>
              <a:rPr sz="1800" spc="-5" dirty="0">
                <a:latin typeface="Calibri"/>
                <a:cs typeface="Calibri"/>
              </a:rPr>
              <a:t>pengangguran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Sektor</a:t>
            </a:r>
            <a:r>
              <a:rPr sz="1800" spc="-5" dirty="0">
                <a:latin typeface="Calibri"/>
                <a:cs typeface="Calibri"/>
              </a:rPr>
              <a:t> pertanian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hingga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sekarang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masih</a:t>
            </a:r>
            <a:r>
              <a:rPr sz="1800" spc="-5" dirty="0">
                <a:latin typeface="Calibri"/>
                <a:cs typeface="Calibri"/>
              </a:rPr>
              <a:t> menjadi </a:t>
            </a:r>
            <a:r>
              <a:rPr sz="1800" spc="-10" dirty="0">
                <a:latin typeface="Calibri"/>
                <a:cs typeface="Calibri"/>
              </a:rPr>
              <a:t>sektor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basis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dalam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pembangunan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ekonomi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nasional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92551" y="3488435"/>
            <a:ext cx="6109970" cy="1423670"/>
            <a:chOff x="2892551" y="3488435"/>
            <a:chExt cx="6109970" cy="14236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2551" y="3782567"/>
              <a:ext cx="1984248" cy="11109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2572" y="3488435"/>
              <a:ext cx="2139696" cy="1423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06030" cy="5143500"/>
            <a:chOff x="0" y="0"/>
            <a:chExt cx="76060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96011"/>
              <a:ext cx="3006090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1288" y="96011"/>
              <a:ext cx="2137410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8355" y="96011"/>
              <a:ext cx="947166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8587" y="583691"/>
              <a:ext cx="2248662" cy="9121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7620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Perkembangan </a:t>
            </a:r>
            <a:r>
              <a:rPr spc="-5" dirty="0"/>
              <a:t>Agribisnis di </a:t>
            </a:r>
            <a:r>
              <a:rPr spc="-710" dirty="0"/>
              <a:t> </a:t>
            </a:r>
            <a:r>
              <a:rPr dirty="0"/>
              <a:t>Indonesia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0422" y="1368297"/>
            <a:ext cx="6134735" cy="1949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68580" indent="-287020">
              <a:lnSpc>
                <a:spcPct val="100400"/>
              </a:lnSpc>
              <a:spcBef>
                <a:spcPts val="9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Dalam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Pembentukan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Produk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Domestik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bruto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,sektor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agribisnis </a:t>
            </a:r>
            <a:r>
              <a:rPr sz="1800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merupakan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penyumbang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nilaitambah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(value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added)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terbesar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dalamperekonomian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nasional,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diperkirakan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sebesar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45persen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total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nilai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tambah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2160"/>
              </a:lnSpc>
              <a:spcBef>
                <a:spcPts val="5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Sektor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agrbisnis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merupakan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sektor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yangmenyerap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tenaga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kerja </a:t>
            </a:r>
            <a:r>
              <a:rPr sz="18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terbesar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diperkirakansebesar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74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persen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total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penyerapan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2115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tenaga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kerja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nasional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4951" y="3640835"/>
            <a:ext cx="5344795" cy="1333500"/>
            <a:chOff x="3044951" y="3640835"/>
            <a:chExt cx="5344795" cy="13335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4951" y="3640835"/>
              <a:ext cx="1985772" cy="1316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5372" y="3640835"/>
              <a:ext cx="1984248" cy="133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33690" cy="5143500"/>
            <a:chOff x="0" y="0"/>
            <a:chExt cx="793369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339852"/>
              <a:ext cx="1279398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1" y="339852"/>
              <a:ext cx="3006090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771" y="339852"/>
              <a:ext cx="2137410" cy="912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5857" y="438150"/>
            <a:ext cx="4994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Fase</a:t>
            </a:r>
            <a:r>
              <a:rPr spc="-35" dirty="0"/>
              <a:t> </a:t>
            </a:r>
            <a:r>
              <a:rPr spc="-20" dirty="0"/>
              <a:t>Perkembangan</a:t>
            </a:r>
            <a:r>
              <a:rPr spc="-25" dirty="0"/>
              <a:t> </a:t>
            </a:r>
            <a:r>
              <a:rPr spc="-5" dirty="0"/>
              <a:t>Agribisnis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0422" y="1161364"/>
            <a:ext cx="625221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Fase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Konsolidasi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(1967-1978)</a:t>
            </a:r>
            <a:endParaRPr sz="1800">
              <a:latin typeface="Calibri"/>
              <a:cs typeface="Calibri"/>
            </a:endParaRPr>
          </a:p>
          <a:p>
            <a:pPr marL="12700" marR="288290">
              <a:lnSpc>
                <a:spcPts val="2160"/>
              </a:lnSpc>
              <a:spcBef>
                <a:spcPts val="60"/>
              </a:spcBef>
            </a:pPr>
            <a:r>
              <a:rPr sz="1800" spc="-15" dirty="0">
                <a:latin typeface="Calibri"/>
                <a:cs typeface="Calibri"/>
              </a:rPr>
              <a:t>Pada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sektorpertanian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tumbuh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3,39%,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lebih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banyak </a:t>
            </a:r>
            <a:r>
              <a:rPr sz="1800" spc="-10" dirty="0">
                <a:latin typeface="Calibri"/>
                <a:cs typeface="Calibri"/>
              </a:rPr>
              <a:t> disebabkan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kinerja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sektor </a:t>
            </a:r>
            <a:r>
              <a:rPr sz="1800" spc="-5" dirty="0">
                <a:latin typeface="Calibri"/>
                <a:cs typeface="Calibri"/>
              </a:rPr>
              <a:t>tanaman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pangan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perkebunan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dirty="0">
                <a:latin typeface="Calibri"/>
                <a:cs typeface="Calibri"/>
              </a:rPr>
              <a:t> tumbuh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3,58%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4,53%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b="1" spc="-15" dirty="0">
                <a:latin typeface="Calibri"/>
                <a:cs typeface="Calibri"/>
              </a:rPr>
              <a:t>Fase</a:t>
            </a:r>
            <a:r>
              <a:rPr sz="1800" b="1" spc="-20" dirty="0">
                <a:latin typeface="Calibri"/>
                <a:cs typeface="Calibri"/>
              </a:rPr>
              <a:t> Tumbuh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Tinggi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(1978-1986)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80"/>
              </a:lnSpc>
              <a:spcBef>
                <a:spcPts val="45"/>
              </a:spcBef>
            </a:pPr>
            <a:r>
              <a:rPr sz="1800" spc="-15" dirty="0">
                <a:latin typeface="Calibri"/>
                <a:cs typeface="Calibri"/>
              </a:rPr>
              <a:t>Pada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periode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perkembangan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agribisnis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sektor </a:t>
            </a:r>
            <a:r>
              <a:rPr sz="1800" spc="-5" dirty="0">
                <a:latin typeface="Calibri"/>
                <a:cs typeface="Calibri"/>
              </a:rPr>
              <a:t>pertaniantumbuh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lebih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5,7%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b="1" spc="-15" dirty="0">
                <a:latin typeface="Calibri"/>
                <a:cs typeface="Calibri"/>
              </a:rPr>
              <a:t>Fase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Dekonstruksi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(1986-1997)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15" dirty="0">
                <a:latin typeface="Calibri"/>
                <a:cs typeface="Calibri"/>
              </a:rPr>
              <a:t>Pada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sektor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pertanian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mengalami </a:t>
            </a:r>
            <a:r>
              <a:rPr sz="1800" spc="-10" dirty="0">
                <a:latin typeface="Calibri"/>
                <a:cs typeface="Calibri"/>
              </a:rPr>
              <a:t>kontraksipertumbuhan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spc="-10" dirty="0">
                <a:latin typeface="Calibri"/>
                <a:cs typeface="Calibri"/>
              </a:rPr>
              <a:t>bawah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3,4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5" dirty="0">
                <a:latin typeface="Calibri"/>
                <a:cs typeface="Calibri"/>
              </a:rPr>
              <a:t> pertahun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0422" y="670077"/>
            <a:ext cx="6228715" cy="343725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Fase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Krisis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(1997-2001)</a:t>
            </a:r>
            <a:endParaRPr sz="2800">
              <a:latin typeface="Calibri"/>
              <a:cs typeface="Calibri"/>
            </a:endParaRPr>
          </a:p>
          <a:p>
            <a:pPr marL="355600" marR="810895" indent="-342900">
              <a:lnSpc>
                <a:spcPts val="305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Meskipun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sektor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pertanianmenjadi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penyelamat</a:t>
            </a:r>
            <a:r>
              <a:rPr sz="2800" spc="-20" dirty="0">
                <a:latin typeface="Calibri"/>
                <a:cs typeface="Calibri"/>
              </a:rPr>
              <a:t> ekonomi</a:t>
            </a:r>
            <a:r>
              <a:rPr sz="2800" spc="-5" dirty="0">
                <a:latin typeface="Calibri"/>
                <a:cs typeface="Calibri"/>
              </a:rPr>
              <a:t> Indonesia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Fase</a:t>
            </a:r>
            <a:r>
              <a:rPr sz="2800" b="1" spc="-10" dirty="0">
                <a:latin typeface="Calibri"/>
                <a:cs typeface="Calibri"/>
              </a:rPr>
              <a:t> Desentralisasi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(2001-sekarang)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90300"/>
              </a:lnSpc>
              <a:spcBef>
                <a:spcPts val="6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Transisipolitik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periode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Desentralisasi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ekonomimenimbulkan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banyaknya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Perda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terlalubanyaknya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penyimpangan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administratif/korups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0430" cy="5143500"/>
            <a:chOff x="0" y="0"/>
            <a:chExt cx="85204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87" y="187452"/>
              <a:ext cx="2250186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6032" y="187452"/>
              <a:ext cx="2769869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512" y="187452"/>
              <a:ext cx="2137410" cy="912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3202" y="285369"/>
            <a:ext cx="573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Tantangan</a:t>
            </a:r>
            <a:r>
              <a:rPr spc="5" dirty="0"/>
              <a:t> </a:t>
            </a:r>
            <a:r>
              <a:rPr spc="-10" dirty="0"/>
              <a:t>Kelembagaan</a:t>
            </a:r>
            <a:r>
              <a:rPr spc="-20" dirty="0"/>
              <a:t> </a:t>
            </a:r>
            <a:r>
              <a:rPr spc="-5" dirty="0"/>
              <a:t>Agribisnis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3202" y="1021841"/>
            <a:ext cx="5891530" cy="32480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494030" indent="-343535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Kelembagaan </a:t>
            </a:r>
            <a:r>
              <a:rPr sz="2400" spc="-5" dirty="0">
                <a:latin typeface="Calibri"/>
                <a:cs typeface="Calibri"/>
              </a:rPr>
              <a:t>agribisnis </a:t>
            </a:r>
            <a:r>
              <a:rPr sz="2400" spc="-20" dirty="0">
                <a:latin typeface="Calibri"/>
                <a:cs typeface="Calibri"/>
              </a:rPr>
              <a:t>hanya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pebisnis </a:t>
            </a:r>
            <a:r>
              <a:rPr sz="2400" spc="-15" dirty="0">
                <a:latin typeface="Calibri"/>
                <a:cs typeface="Calibri"/>
              </a:rPr>
              <a:t>atas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735"/>
              </a:lnSpc>
              <a:spcBef>
                <a:spcPts val="2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Lemahnya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pasar</a:t>
            </a:r>
            <a:endParaRPr sz="2400">
              <a:latin typeface="Calibri"/>
              <a:cs typeface="Calibri"/>
            </a:endParaRPr>
          </a:p>
          <a:p>
            <a:pPr marL="355600" marR="641350">
              <a:lnSpc>
                <a:spcPts val="2620"/>
              </a:lnSpc>
              <a:spcBef>
                <a:spcPts val="160"/>
              </a:spcBef>
            </a:pP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diterima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kelembagaan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daerah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750"/>
              </a:lnSpc>
              <a:spcBef>
                <a:spcPts val="2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Akses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permodalan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sulit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10" dirty="0">
                <a:latin typeface="Calibri"/>
                <a:cs typeface="Calibri"/>
              </a:rPr>
              <a:t> jangkau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50"/>
              </a:lnSpc>
            </a:pPr>
            <a:r>
              <a:rPr sz="2400" spc="-10" dirty="0">
                <a:latin typeface="Calibri"/>
                <a:cs typeface="Calibri"/>
              </a:rPr>
              <a:t>terbentur</a:t>
            </a:r>
            <a:r>
              <a:rPr sz="2400" spc="-15" dirty="0">
                <a:latin typeface="Calibri"/>
                <a:cs typeface="Calibri"/>
              </a:rPr>
              <a:t> aturan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administrasi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2620"/>
              </a:lnSpc>
              <a:spcBef>
                <a:spcPts val="5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Pola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desentralisasi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belum bisa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dimanfaatkan </a:t>
            </a:r>
            <a:r>
              <a:rPr sz="2400" spc="-10" dirty="0">
                <a:latin typeface="Calibri"/>
                <a:cs typeface="Calibri"/>
              </a:rPr>
              <a:t> untuk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pembangunan </a:t>
            </a:r>
            <a:r>
              <a:rPr sz="2400" spc="-10" dirty="0">
                <a:latin typeface="Calibri"/>
                <a:cs typeface="Calibri"/>
              </a:rPr>
              <a:t>kelembagaan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agribisnis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77859" cy="5143500"/>
            <a:chOff x="0" y="0"/>
            <a:chExt cx="8277859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339852"/>
              <a:ext cx="1858517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715" y="339852"/>
              <a:ext cx="2769869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0195" y="339852"/>
              <a:ext cx="2137409" cy="912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5857" y="438150"/>
            <a:ext cx="5342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Peluang</a:t>
            </a:r>
            <a:r>
              <a:rPr spc="-25" dirty="0"/>
              <a:t> </a:t>
            </a:r>
            <a:r>
              <a:rPr spc="-10" dirty="0"/>
              <a:t>Kelembagaan </a:t>
            </a:r>
            <a:r>
              <a:rPr spc="-5" dirty="0"/>
              <a:t>Agribisnis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65857" y="1137920"/>
            <a:ext cx="5770245" cy="28003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600" spc="-15" dirty="0">
                <a:latin typeface="Calibri"/>
                <a:cs typeface="Calibri"/>
              </a:rPr>
              <a:t>Negara </a:t>
            </a:r>
            <a:r>
              <a:rPr sz="2600" dirty="0">
                <a:latin typeface="Calibri"/>
                <a:cs typeface="Calibri"/>
              </a:rPr>
              <a:t>ini </a:t>
            </a:r>
            <a:r>
              <a:rPr sz="2600" spc="-5" dirty="0">
                <a:latin typeface="Calibri"/>
                <a:cs typeface="Calibri"/>
              </a:rPr>
              <a:t>ditopang oleh </a:t>
            </a:r>
            <a:r>
              <a:rPr sz="2600" spc="-15" dirty="0">
                <a:latin typeface="Calibri"/>
                <a:cs typeface="Calibri"/>
              </a:rPr>
              <a:t>keberadaan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Negara </a:t>
            </a:r>
            <a:r>
              <a:rPr sz="2600" spc="-10" dirty="0">
                <a:latin typeface="Calibri"/>
                <a:cs typeface="Calibri"/>
              </a:rPr>
              <a:t>agraris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dengan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kekayaan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sumber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daya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alam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yang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melimpah</a:t>
            </a:r>
            <a:endParaRPr sz="2600">
              <a:latin typeface="Calibri"/>
              <a:cs typeface="Calibri"/>
            </a:endParaRPr>
          </a:p>
          <a:p>
            <a:pPr marL="355600" marR="567055" indent="-343535">
              <a:lnSpc>
                <a:spcPct val="80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Peluang </a:t>
            </a:r>
            <a:r>
              <a:rPr sz="2600" spc="-5" dirty="0">
                <a:latin typeface="Calibri"/>
                <a:cs typeface="Calibri"/>
              </a:rPr>
              <a:t>pasar </a:t>
            </a:r>
            <a:r>
              <a:rPr sz="2600" spc="-10" dirty="0">
                <a:latin typeface="Calibri"/>
                <a:cs typeface="Calibri"/>
              </a:rPr>
              <a:t>terbuka </a:t>
            </a:r>
            <a:r>
              <a:rPr sz="2600" dirty="0">
                <a:latin typeface="Calibri"/>
                <a:cs typeface="Calibri"/>
              </a:rPr>
              <a:t>lebar </a:t>
            </a:r>
            <a:r>
              <a:rPr sz="2600" spc="-5" dirty="0">
                <a:latin typeface="Calibri"/>
                <a:cs typeface="Calibri"/>
              </a:rPr>
              <a:t>bagi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penyerapan </a:t>
            </a:r>
            <a:r>
              <a:rPr sz="2600" spc="-10" dirty="0">
                <a:latin typeface="Calibri"/>
                <a:cs typeface="Calibri"/>
              </a:rPr>
              <a:t>produksi agroinudstri </a:t>
            </a:r>
            <a:r>
              <a:rPr sz="2600" spc="-5" dirty="0">
                <a:latin typeface="Calibri"/>
                <a:cs typeface="Calibri"/>
              </a:rPr>
              <a:t>di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pasar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regional dan internasional.</a:t>
            </a:r>
            <a:endParaRPr sz="2600">
              <a:latin typeface="Calibri"/>
              <a:cs typeface="Calibri"/>
            </a:endParaRPr>
          </a:p>
          <a:p>
            <a:pPr marL="355600" marR="121285" indent="-34353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600" spc="-35" dirty="0">
                <a:latin typeface="Calibri"/>
                <a:cs typeface="Calibri"/>
              </a:rPr>
              <a:t>Tersedianya </a:t>
            </a:r>
            <a:r>
              <a:rPr sz="2600" spc="-5" dirty="0">
                <a:latin typeface="Calibri"/>
                <a:cs typeface="Calibri"/>
              </a:rPr>
              <a:t>sumber </a:t>
            </a:r>
            <a:r>
              <a:rPr sz="2600" spc="-25" dirty="0">
                <a:latin typeface="Calibri"/>
                <a:cs typeface="Calibri"/>
              </a:rPr>
              <a:t>daya </a:t>
            </a:r>
            <a:r>
              <a:rPr sz="2600" dirty="0">
                <a:latin typeface="Calibri"/>
                <a:cs typeface="Calibri"/>
              </a:rPr>
              <a:t>manusia </a:t>
            </a:r>
            <a:r>
              <a:rPr sz="2600" spc="-10" dirty="0">
                <a:latin typeface="Calibri"/>
                <a:cs typeface="Calibri"/>
              </a:rPr>
              <a:t>yang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siap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bekerja </a:t>
            </a:r>
            <a:r>
              <a:rPr sz="2600" spc="-5" dirty="0">
                <a:latin typeface="Calibri"/>
                <a:cs typeface="Calibri"/>
              </a:rPr>
              <a:t>di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sektor agroindustri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002" y="136906"/>
            <a:ext cx="55162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42526D"/>
                </a:solidFill>
              </a:rPr>
              <a:t>REKOMENDASI </a:t>
            </a:r>
            <a:r>
              <a:rPr spc="-10" dirty="0">
                <a:solidFill>
                  <a:srgbClr val="42526D"/>
                </a:solidFill>
              </a:rPr>
              <a:t>PENGEMBANGAN </a:t>
            </a:r>
            <a:r>
              <a:rPr spc="-710" dirty="0">
                <a:solidFill>
                  <a:srgbClr val="42526D"/>
                </a:solidFill>
              </a:rPr>
              <a:t> </a:t>
            </a:r>
            <a:r>
              <a:rPr spc="-5" dirty="0">
                <a:solidFill>
                  <a:srgbClr val="42526D"/>
                </a:solidFill>
              </a:rPr>
              <a:t>AGRIBISNIS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4429" y="1270457"/>
            <a:ext cx="6180455" cy="343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41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2526D"/>
                </a:solidFill>
                <a:latin typeface="Calibri"/>
                <a:cs typeface="Calibri"/>
              </a:rPr>
              <a:t>Penjaminan Suplai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Produk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,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dilakukan </a:t>
            </a:r>
            <a:r>
              <a:rPr sz="2600" spc="-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melalui</a:t>
            </a:r>
            <a:r>
              <a:rPr sz="2600" spc="-2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Peningkatan</a:t>
            </a:r>
            <a:r>
              <a:rPr sz="2600" spc="-4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Produksi</a:t>
            </a:r>
            <a:r>
              <a:rPr sz="2600" spc="-2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scr</a:t>
            </a: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2526D"/>
                </a:solidFill>
                <a:latin typeface="Calibri"/>
                <a:cs typeface="Calibri"/>
              </a:rPr>
              <a:t>kontinyu</a:t>
            </a:r>
            <a:endParaRPr sz="2600">
              <a:latin typeface="Calibri"/>
              <a:cs typeface="Calibri"/>
            </a:endParaRPr>
          </a:p>
          <a:p>
            <a:pPr marL="355600" marR="36957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Pengembangan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Komunitas/Kelembagaan/Asosiasi</a:t>
            </a:r>
            <a:r>
              <a:rPr sz="2600" spc="-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Petani </a:t>
            </a:r>
            <a:r>
              <a:rPr sz="2600" spc="-57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sbg</a:t>
            </a:r>
            <a:r>
              <a:rPr sz="2600" spc="-2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Lembaga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Bisnis</a:t>
            </a:r>
            <a:r>
              <a:rPr sz="2600" spc="-20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Petani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Peningkatan</a:t>
            </a:r>
            <a:r>
              <a:rPr sz="2600" spc="-30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Nilai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42526D"/>
                </a:solidFill>
                <a:latin typeface="Calibri"/>
                <a:cs typeface="Calibri"/>
              </a:rPr>
              <a:t>Tambah</a:t>
            </a:r>
            <a:r>
              <a:rPr sz="2600" spc="-30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2526D"/>
                </a:solidFill>
                <a:latin typeface="Calibri"/>
                <a:cs typeface="Calibri"/>
              </a:rPr>
              <a:t>dalam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Agribisnis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solidFill>
                  <a:srgbClr val="42526D"/>
                </a:solidFill>
                <a:latin typeface="Calibri"/>
                <a:cs typeface="Calibri"/>
              </a:rPr>
              <a:t>Peningkatan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Kapasitas </a:t>
            </a:r>
            <a:r>
              <a:rPr sz="2600" spc="-20" dirty="0">
                <a:solidFill>
                  <a:srgbClr val="42526D"/>
                </a:solidFill>
                <a:latin typeface="Calibri"/>
                <a:cs typeface="Calibri"/>
              </a:rPr>
              <a:t>Perdagangan </a:t>
            </a:r>
            <a:r>
              <a:rPr sz="2600" spc="-10" dirty="0">
                <a:solidFill>
                  <a:srgbClr val="42526D"/>
                </a:solidFill>
                <a:latin typeface="Calibri"/>
                <a:cs typeface="Calibri"/>
              </a:rPr>
              <a:t>Produk </a:t>
            </a:r>
            <a:r>
              <a:rPr sz="2600" spc="-575" dirty="0">
                <a:solidFill>
                  <a:srgbClr val="42526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2526D"/>
                </a:solidFill>
                <a:latin typeface="Calibri"/>
                <a:cs typeface="Calibri"/>
              </a:rPr>
              <a:t>Agribisnis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15605" cy="5143500"/>
            <a:chOff x="0" y="0"/>
            <a:chExt cx="801560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115823"/>
              <a:ext cx="1902714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8" y="115823"/>
              <a:ext cx="671322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9915" y="115823"/>
              <a:ext cx="2000250" cy="912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3812" y="115823"/>
              <a:ext cx="2661666" cy="91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8587" y="603504"/>
              <a:ext cx="1639062" cy="9121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4259" y="603504"/>
              <a:ext cx="2137410" cy="9121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762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Langkah-Langkah </a:t>
            </a:r>
            <a:r>
              <a:rPr dirty="0"/>
              <a:t>Membangun </a:t>
            </a:r>
            <a:r>
              <a:rPr spc="-710" dirty="0"/>
              <a:t> </a:t>
            </a:r>
            <a:r>
              <a:rPr spc="-15" dirty="0"/>
              <a:t>Sistem</a:t>
            </a:r>
            <a:r>
              <a:rPr spc="-5" dirty="0"/>
              <a:t> Agribisnis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13202" y="1305813"/>
            <a:ext cx="5937885" cy="2774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281430" indent="-34353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Membangun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melalui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pengembangan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Industri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Perbenihan</a:t>
            </a:r>
            <a:endParaRPr sz="2200">
              <a:latin typeface="Calibri"/>
              <a:cs typeface="Calibri"/>
            </a:endParaRPr>
          </a:p>
          <a:p>
            <a:pPr marL="355600" marR="146050" indent="-343535">
              <a:lnSpc>
                <a:spcPct val="800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Dukungan </a:t>
            </a:r>
            <a:r>
              <a:rPr sz="2200" spc="-5" dirty="0">
                <a:latin typeface="Calibri"/>
                <a:cs typeface="Calibri"/>
              </a:rPr>
              <a:t>Industri Pupuk </a:t>
            </a:r>
            <a:r>
              <a:rPr sz="2200" spc="-10" dirty="0">
                <a:latin typeface="Calibri"/>
                <a:cs typeface="Calibri"/>
              </a:rPr>
              <a:t>dalam pengembangan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Pengembangan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melalui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Reposisi </a:t>
            </a:r>
            <a:r>
              <a:rPr sz="2200" spc="-15" dirty="0">
                <a:latin typeface="Calibri"/>
                <a:cs typeface="Calibri"/>
              </a:rPr>
              <a:t>Koperasi </a:t>
            </a:r>
            <a:r>
              <a:rPr sz="2200" spc="-5" dirty="0">
                <a:latin typeface="Calibri"/>
                <a:cs typeface="Calibri"/>
              </a:rPr>
              <a:t>Agribisnis</a:t>
            </a:r>
            <a:endParaRPr sz="2200">
              <a:latin typeface="Calibri"/>
              <a:cs typeface="Calibri"/>
            </a:endParaRPr>
          </a:p>
          <a:p>
            <a:pPr marL="355600" marR="765175" indent="-343535">
              <a:lnSpc>
                <a:spcPts val="2110"/>
              </a:lnSpc>
              <a:spcBef>
                <a:spcPts val="5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Pengembangan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melalui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pengembangan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informasi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agribisnis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30" dirty="0">
                <a:latin typeface="Calibri"/>
                <a:cs typeface="Calibri"/>
              </a:rPr>
              <a:t>Tahapan</a:t>
            </a:r>
            <a:r>
              <a:rPr sz="2200" spc="-10" dirty="0">
                <a:latin typeface="Calibri"/>
                <a:cs typeface="Calibri"/>
              </a:rPr>
              <a:t> pembangunan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cluster</a:t>
            </a:r>
            <a:r>
              <a:rPr sz="2200" spc="-5" dirty="0">
                <a:latin typeface="Calibri"/>
                <a:cs typeface="Calibri"/>
              </a:rPr>
              <a:t> Industri Agribisnis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7767" y="614629"/>
            <a:ext cx="6503034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1776095" indent="-342265">
              <a:lnSpc>
                <a:spcPts val="2595"/>
              </a:lnSpc>
              <a:spcBef>
                <a:spcPts val="100"/>
              </a:spcBef>
              <a:buFont typeface="Arial MT"/>
              <a:buChar char="•"/>
              <a:tabLst>
                <a:tab pos="3422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Membumikan pembangunan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sistem</a:t>
            </a:r>
            <a:endParaRPr sz="2400">
              <a:latin typeface="Times New Roman"/>
              <a:cs typeface="Times New Roman"/>
            </a:endParaRPr>
          </a:p>
          <a:p>
            <a:pPr marR="1790700" algn="ctr">
              <a:lnSpc>
                <a:spcPts val="2595"/>
              </a:lnSpc>
            </a:pPr>
            <a:r>
              <a:rPr sz="2400" dirty="0">
                <a:latin typeface="Times New Roman"/>
                <a:cs typeface="Times New Roman"/>
              </a:rPr>
              <a:t>Agribisnisdalam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otonomi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daerah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Dukungan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perbankan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dalam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pengembangansistem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agribisnis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daerah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Pengembangan</a:t>
            </a:r>
            <a:r>
              <a:rPr sz="2400" dirty="0">
                <a:latin typeface="Times New Roman"/>
                <a:cs typeface="Times New Roman"/>
              </a:rPr>
              <a:t> strategi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pemasaran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Pengembangan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sumberdaya </a:t>
            </a:r>
            <a:r>
              <a:rPr sz="2400" dirty="0">
                <a:latin typeface="Times New Roman"/>
                <a:cs typeface="Times New Roman"/>
              </a:rPr>
              <a:t>agribisnis.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Penataan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pengembangan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struktur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Agribisnis</a:t>
            </a:r>
            <a:endParaRPr sz="2400">
              <a:latin typeface="Times New Roman"/>
              <a:cs typeface="Times New Roman"/>
            </a:endParaRPr>
          </a:p>
          <a:p>
            <a:pPr marL="355600" marR="1842135" indent="-342900">
              <a:lnSpc>
                <a:spcPct val="8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Pengembangan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Pusat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Pertumbuhan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SektorAgribisnis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520440"/>
            <a:chOff x="0" y="0"/>
            <a:chExt cx="9144000" cy="3520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520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9671" y="236220"/>
              <a:ext cx="2404110" cy="10218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8691" y="347217"/>
            <a:ext cx="182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Agribis</a:t>
            </a:r>
            <a:r>
              <a:rPr sz="3600" spc="5" dirty="0"/>
              <a:t>n</a:t>
            </a:r>
            <a:r>
              <a:rPr sz="3600" dirty="0"/>
              <a:t>is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87272" rIns="0" bIns="0" rtlCol="0">
            <a:spAutoFit/>
          </a:bodyPr>
          <a:lstStyle/>
          <a:p>
            <a:pPr marL="271145" marR="5080" indent="-268605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=</a:t>
            </a:r>
            <a:r>
              <a:rPr sz="2600" b="1" spc="-10" dirty="0">
                <a:latin typeface="Calibri"/>
                <a:cs typeface="Calibri"/>
              </a:rPr>
              <a:t> keseluruhan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kegiatan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meliputi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manufaktur,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distribusi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kebutuhan</a:t>
            </a:r>
            <a:r>
              <a:rPr sz="2600" b="1" spc="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usahatani,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proses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produksi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usahatani, </a:t>
            </a:r>
            <a:r>
              <a:rPr sz="2600" b="1" spc="-5" dirty="0">
                <a:latin typeface="Calibri"/>
                <a:cs typeface="Calibri"/>
              </a:rPr>
              <a:t> penyimpanan,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pengolahan,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serta distribusi </a:t>
            </a:r>
            <a:r>
              <a:rPr sz="2600" b="1" dirty="0">
                <a:latin typeface="Calibri"/>
                <a:cs typeface="Calibri"/>
              </a:rPr>
              <a:t>hasil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atau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komoditas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dari </a:t>
            </a:r>
            <a:r>
              <a:rPr sz="2600" b="1" spc="-10" dirty="0">
                <a:latin typeface="Calibri"/>
                <a:cs typeface="Calibri"/>
              </a:rPr>
              <a:t>usahatani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dan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jenis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lainnya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3339082"/>
            <a:ext cx="8366759" cy="1687195"/>
            <a:chOff x="762000" y="3339082"/>
            <a:chExt cx="8366759" cy="16871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483863"/>
              <a:ext cx="2138172" cy="14218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6076" y="3471671"/>
              <a:ext cx="2290572" cy="14218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4515" y="3339082"/>
              <a:ext cx="2714243" cy="1687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3202" y="363819"/>
            <a:ext cx="6035675" cy="33528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Pengembangan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Infrastruktur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</a:t>
            </a:r>
            <a:endParaRPr sz="2800">
              <a:latin typeface="Calibri"/>
              <a:cs typeface="Calibri"/>
            </a:endParaRPr>
          </a:p>
          <a:p>
            <a:pPr marL="355600" marR="66675" indent="-343535">
              <a:lnSpc>
                <a:spcPct val="100699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Kebijaksanaan terpadu pengembangan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Pengembangan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berskala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kecil</a:t>
            </a:r>
            <a:endParaRPr sz="2800">
              <a:latin typeface="Calibri"/>
              <a:cs typeface="Calibri"/>
            </a:endParaRPr>
          </a:p>
          <a:p>
            <a:pPr marL="355600" marR="795020" indent="-343535" algn="just">
              <a:lnSpc>
                <a:spcPct val="100400"/>
              </a:lnSpc>
              <a:spcBef>
                <a:spcPts val="635"/>
              </a:spcBef>
              <a:buFont typeface="Arial MT"/>
              <a:buChar char="•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Pembinaan </a:t>
            </a:r>
            <a:r>
              <a:rPr sz="2800" spc="-20" dirty="0">
                <a:latin typeface="Calibri"/>
                <a:cs typeface="Calibri"/>
              </a:rPr>
              <a:t>Sumberdaya </a:t>
            </a:r>
            <a:r>
              <a:rPr sz="2800" spc="-5" dirty="0">
                <a:latin typeface="Calibri"/>
                <a:cs typeface="Calibri"/>
              </a:rPr>
              <a:t>Manusia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untukmendukung pengembangan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danekonomi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pedesaan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980" y="1958086"/>
            <a:ext cx="3305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TERIMA</a:t>
            </a:r>
            <a:r>
              <a:rPr sz="4400" spc="-7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KASIH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06745" cy="5143500"/>
            <a:chOff x="0" y="0"/>
            <a:chExt cx="570674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7" y="339852"/>
              <a:ext cx="1607058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9207" y="339852"/>
              <a:ext cx="2137410" cy="9121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5857" y="438150"/>
            <a:ext cx="2767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Sektor</a:t>
            </a:r>
            <a:r>
              <a:rPr spc="-85" dirty="0"/>
              <a:t> </a:t>
            </a:r>
            <a:r>
              <a:rPr spc="-5" dirty="0"/>
              <a:t>Agribisnis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29065" y="1231201"/>
            <a:ext cx="6270625" cy="1849120"/>
            <a:chOff x="2429065" y="1231201"/>
            <a:chExt cx="6270625" cy="18491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3827" y="1235963"/>
              <a:ext cx="6260592" cy="9204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33827" y="1235963"/>
              <a:ext cx="6261100" cy="920750"/>
            </a:xfrm>
            <a:custGeom>
              <a:avLst/>
              <a:gdLst/>
              <a:ahLst/>
              <a:cxnLst/>
              <a:rect l="l" t="t" r="r" b="b"/>
              <a:pathLst>
                <a:path w="6261100" h="920750">
                  <a:moveTo>
                    <a:pt x="0" y="460248"/>
                  </a:moveTo>
                  <a:lnTo>
                    <a:pt x="14756" y="415279"/>
                  </a:lnTo>
                  <a:lnTo>
                    <a:pt x="44667" y="382348"/>
                  </a:lnTo>
                  <a:lnTo>
                    <a:pt x="90087" y="350193"/>
                  </a:lnTo>
                  <a:lnTo>
                    <a:pt x="128697" y="329230"/>
                  </a:lnTo>
                  <a:lnTo>
                    <a:pt x="173771" y="308675"/>
                  </a:lnTo>
                  <a:lnTo>
                    <a:pt x="225139" y="288553"/>
                  </a:lnTo>
                  <a:lnTo>
                    <a:pt x="282627" y="268889"/>
                  </a:lnTo>
                  <a:lnTo>
                    <a:pt x="346066" y="249710"/>
                  </a:lnTo>
                  <a:lnTo>
                    <a:pt x="415283" y="231039"/>
                  </a:lnTo>
                  <a:lnTo>
                    <a:pt x="490107" y="212903"/>
                  </a:lnTo>
                  <a:lnTo>
                    <a:pt x="529568" y="204043"/>
                  </a:lnTo>
                  <a:lnTo>
                    <a:pt x="570367" y="195326"/>
                  </a:lnTo>
                  <a:lnTo>
                    <a:pt x="612482" y="186755"/>
                  </a:lnTo>
                  <a:lnTo>
                    <a:pt x="655891" y="178334"/>
                  </a:lnTo>
                  <a:lnTo>
                    <a:pt x="700574" y="170065"/>
                  </a:lnTo>
                  <a:lnTo>
                    <a:pt x="746509" y="161951"/>
                  </a:lnTo>
                  <a:lnTo>
                    <a:pt x="793674" y="153997"/>
                  </a:lnTo>
                  <a:lnTo>
                    <a:pt x="842048" y="146204"/>
                  </a:lnTo>
                  <a:lnTo>
                    <a:pt x="891609" y="138577"/>
                  </a:lnTo>
                  <a:lnTo>
                    <a:pt x="942337" y="131117"/>
                  </a:lnTo>
                  <a:lnTo>
                    <a:pt x="994209" y="123830"/>
                  </a:lnTo>
                  <a:lnTo>
                    <a:pt x="1047204" y="116716"/>
                  </a:lnTo>
                  <a:lnTo>
                    <a:pt x="1101302" y="109781"/>
                  </a:lnTo>
                  <a:lnTo>
                    <a:pt x="1156479" y="103026"/>
                  </a:lnTo>
                  <a:lnTo>
                    <a:pt x="1212716" y="96456"/>
                  </a:lnTo>
                  <a:lnTo>
                    <a:pt x="1269990" y="90072"/>
                  </a:lnTo>
                  <a:lnTo>
                    <a:pt x="1328281" y="83879"/>
                  </a:lnTo>
                  <a:lnTo>
                    <a:pt x="1387566" y="77879"/>
                  </a:lnTo>
                  <a:lnTo>
                    <a:pt x="1447824" y="72076"/>
                  </a:lnTo>
                  <a:lnTo>
                    <a:pt x="1509034" y="66473"/>
                  </a:lnTo>
                  <a:lnTo>
                    <a:pt x="1571175" y="61073"/>
                  </a:lnTo>
                  <a:lnTo>
                    <a:pt x="1634224" y="55879"/>
                  </a:lnTo>
                  <a:lnTo>
                    <a:pt x="1698161" y="50894"/>
                  </a:lnTo>
                  <a:lnTo>
                    <a:pt x="1762965" y="46122"/>
                  </a:lnTo>
                  <a:lnTo>
                    <a:pt x="1828613" y="41565"/>
                  </a:lnTo>
                  <a:lnTo>
                    <a:pt x="1895084" y="37227"/>
                  </a:lnTo>
                  <a:lnTo>
                    <a:pt x="1962357" y="33110"/>
                  </a:lnTo>
                  <a:lnTo>
                    <a:pt x="2030410" y="29219"/>
                  </a:lnTo>
                  <a:lnTo>
                    <a:pt x="2099223" y="25556"/>
                  </a:lnTo>
                  <a:lnTo>
                    <a:pt x="2168773" y="22124"/>
                  </a:lnTo>
                  <a:lnTo>
                    <a:pt x="2239039" y="18927"/>
                  </a:lnTo>
                  <a:lnTo>
                    <a:pt x="2310000" y="15968"/>
                  </a:lnTo>
                  <a:lnTo>
                    <a:pt x="2381635" y="13249"/>
                  </a:lnTo>
                  <a:lnTo>
                    <a:pt x="2453921" y="10774"/>
                  </a:lnTo>
                  <a:lnTo>
                    <a:pt x="2526838" y="8546"/>
                  </a:lnTo>
                  <a:lnTo>
                    <a:pt x="2600363" y="6569"/>
                  </a:lnTo>
                  <a:lnTo>
                    <a:pt x="2674476" y="4845"/>
                  </a:lnTo>
                  <a:lnTo>
                    <a:pt x="2749156" y="3378"/>
                  </a:lnTo>
                  <a:lnTo>
                    <a:pt x="2824380" y="2170"/>
                  </a:lnTo>
                  <a:lnTo>
                    <a:pt x="2900127" y="1225"/>
                  </a:lnTo>
                  <a:lnTo>
                    <a:pt x="2976377" y="546"/>
                  </a:lnTo>
                  <a:lnTo>
                    <a:pt x="3053107" y="137"/>
                  </a:lnTo>
                  <a:lnTo>
                    <a:pt x="3130296" y="0"/>
                  </a:lnTo>
                  <a:lnTo>
                    <a:pt x="3207484" y="137"/>
                  </a:lnTo>
                  <a:lnTo>
                    <a:pt x="3284214" y="546"/>
                  </a:lnTo>
                  <a:lnTo>
                    <a:pt x="3360464" y="1225"/>
                  </a:lnTo>
                  <a:lnTo>
                    <a:pt x="3436211" y="2170"/>
                  </a:lnTo>
                  <a:lnTo>
                    <a:pt x="3511435" y="3378"/>
                  </a:lnTo>
                  <a:lnTo>
                    <a:pt x="3586115" y="4845"/>
                  </a:lnTo>
                  <a:lnTo>
                    <a:pt x="3660228" y="6569"/>
                  </a:lnTo>
                  <a:lnTo>
                    <a:pt x="3733753" y="8546"/>
                  </a:lnTo>
                  <a:lnTo>
                    <a:pt x="3806670" y="10774"/>
                  </a:lnTo>
                  <a:lnTo>
                    <a:pt x="3878956" y="13249"/>
                  </a:lnTo>
                  <a:lnTo>
                    <a:pt x="3950591" y="15968"/>
                  </a:lnTo>
                  <a:lnTo>
                    <a:pt x="4021552" y="18927"/>
                  </a:lnTo>
                  <a:lnTo>
                    <a:pt x="4091818" y="22124"/>
                  </a:lnTo>
                  <a:lnTo>
                    <a:pt x="4161368" y="25556"/>
                  </a:lnTo>
                  <a:lnTo>
                    <a:pt x="4230181" y="29219"/>
                  </a:lnTo>
                  <a:lnTo>
                    <a:pt x="4298234" y="33110"/>
                  </a:lnTo>
                  <a:lnTo>
                    <a:pt x="4365507" y="37227"/>
                  </a:lnTo>
                  <a:lnTo>
                    <a:pt x="4431978" y="41565"/>
                  </a:lnTo>
                  <a:lnTo>
                    <a:pt x="4497626" y="46122"/>
                  </a:lnTo>
                  <a:lnTo>
                    <a:pt x="4562430" y="50894"/>
                  </a:lnTo>
                  <a:lnTo>
                    <a:pt x="4626367" y="55879"/>
                  </a:lnTo>
                  <a:lnTo>
                    <a:pt x="4689416" y="61073"/>
                  </a:lnTo>
                  <a:lnTo>
                    <a:pt x="4751557" y="66473"/>
                  </a:lnTo>
                  <a:lnTo>
                    <a:pt x="4812767" y="72076"/>
                  </a:lnTo>
                  <a:lnTo>
                    <a:pt x="4873025" y="77879"/>
                  </a:lnTo>
                  <a:lnTo>
                    <a:pt x="4932310" y="83879"/>
                  </a:lnTo>
                  <a:lnTo>
                    <a:pt x="4990601" y="90072"/>
                  </a:lnTo>
                  <a:lnTo>
                    <a:pt x="5047875" y="96456"/>
                  </a:lnTo>
                  <a:lnTo>
                    <a:pt x="5104112" y="103026"/>
                  </a:lnTo>
                  <a:lnTo>
                    <a:pt x="5159289" y="109781"/>
                  </a:lnTo>
                  <a:lnTo>
                    <a:pt x="5213387" y="116716"/>
                  </a:lnTo>
                  <a:lnTo>
                    <a:pt x="5266382" y="123830"/>
                  </a:lnTo>
                  <a:lnTo>
                    <a:pt x="5318254" y="131117"/>
                  </a:lnTo>
                  <a:lnTo>
                    <a:pt x="5368982" y="138577"/>
                  </a:lnTo>
                  <a:lnTo>
                    <a:pt x="5418543" y="146204"/>
                  </a:lnTo>
                  <a:lnTo>
                    <a:pt x="5466917" y="153997"/>
                  </a:lnTo>
                  <a:lnTo>
                    <a:pt x="5514082" y="161951"/>
                  </a:lnTo>
                  <a:lnTo>
                    <a:pt x="5560017" y="170065"/>
                  </a:lnTo>
                  <a:lnTo>
                    <a:pt x="5604700" y="178334"/>
                  </a:lnTo>
                  <a:lnTo>
                    <a:pt x="5648109" y="186755"/>
                  </a:lnTo>
                  <a:lnTo>
                    <a:pt x="5690224" y="195326"/>
                  </a:lnTo>
                  <a:lnTo>
                    <a:pt x="5731023" y="204043"/>
                  </a:lnTo>
                  <a:lnTo>
                    <a:pt x="5770484" y="212903"/>
                  </a:lnTo>
                  <a:lnTo>
                    <a:pt x="5808586" y="221903"/>
                  </a:lnTo>
                  <a:lnTo>
                    <a:pt x="5880629" y="240309"/>
                  </a:lnTo>
                  <a:lnTo>
                    <a:pt x="5946978" y="259238"/>
                  </a:lnTo>
                  <a:lnTo>
                    <a:pt x="6007463" y="278662"/>
                  </a:lnTo>
                  <a:lnTo>
                    <a:pt x="6061912" y="298558"/>
                  </a:lnTo>
                  <a:lnTo>
                    <a:pt x="6110154" y="318900"/>
                  </a:lnTo>
                  <a:lnTo>
                    <a:pt x="6152018" y="339662"/>
                  </a:lnTo>
                  <a:lnTo>
                    <a:pt x="6187331" y="360820"/>
                  </a:lnTo>
                  <a:lnTo>
                    <a:pt x="6227646" y="393243"/>
                  </a:lnTo>
                  <a:lnTo>
                    <a:pt x="6252259" y="426414"/>
                  </a:lnTo>
                  <a:lnTo>
                    <a:pt x="6260592" y="460248"/>
                  </a:lnTo>
                  <a:lnTo>
                    <a:pt x="6259658" y="471594"/>
                  </a:lnTo>
                  <a:lnTo>
                    <a:pt x="6237623" y="516274"/>
                  </a:lnTo>
                  <a:lnTo>
                    <a:pt x="6202478" y="548956"/>
                  </a:lnTo>
                  <a:lnTo>
                    <a:pt x="6170504" y="570302"/>
                  </a:lnTo>
                  <a:lnTo>
                    <a:pt x="6131894" y="591265"/>
                  </a:lnTo>
                  <a:lnTo>
                    <a:pt x="6086820" y="611820"/>
                  </a:lnTo>
                  <a:lnTo>
                    <a:pt x="6035452" y="631942"/>
                  </a:lnTo>
                  <a:lnTo>
                    <a:pt x="5977964" y="651606"/>
                  </a:lnTo>
                  <a:lnTo>
                    <a:pt x="5914525" y="670785"/>
                  </a:lnTo>
                  <a:lnTo>
                    <a:pt x="5845308" y="689456"/>
                  </a:lnTo>
                  <a:lnTo>
                    <a:pt x="5770484" y="707592"/>
                  </a:lnTo>
                  <a:lnTo>
                    <a:pt x="5731023" y="716452"/>
                  </a:lnTo>
                  <a:lnTo>
                    <a:pt x="5690224" y="725169"/>
                  </a:lnTo>
                  <a:lnTo>
                    <a:pt x="5648109" y="733740"/>
                  </a:lnTo>
                  <a:lnTo>
                    <a:pt x="5604700" y="742161"/>
                  </a:lnTo>
                  <a:lnTo>
                    <a:pt x="5560017" y="750430"/>
                  </a:lnTo>
                  <a:lnTo>
                    <a:pt x="5514082" y="758544"/>
                  </a:lnTo>
                  <a:lnTo>
                    <a:pt x="5466917" y="766498"/>
                  </a:lnTo>
                  <a:lnTo>
                    <a:pt x="5418543" y="774291"/>
                  </a:lnTo>
                  <a:lnTo>
                    <a:pt x="5368982" y="781918"/>
                  </a:lnTo>
                  <a:lnTo>
                    <a:pt x="5318254" y="789378"/>
                  </a:lnTo>
                  <a:lnTo>
                    <a:pt x="5266382" y="796665"/>
                  </a:lnTo>
                  <a:lnTo>
                    <a:pt x="5213387" y="803779"/>
                  </a:lnTo>
                  <a:lnTo>
                    <a:pt x="5159289" y="810714"/>
                  </a:lnTo>
                  <a:lnTo>
                    <a:pt x="5104112" y="817469"/>
                  </a:lnTo>
                  <a:lnTo>
                    <a:pt x="5047875" y="824039"/>
                  </a:lnTo>
                  <a:lnTo>
                    <a:pt x="4990601" y="830423"/>
                  </a:lnTo>
                  <a:lnTo>
                    <a:pt x="4932310" y="836616"/>
                  </a:lnTo>
                  <a:lnTo>
                    <a:pt x="4873025" y="842616"/>
                  </a:lnTo>
                  <a:lnTo>
                    <a:pt x="4812767" y="848419"/>
                  </a:lnTo>
                  <a:lnTo>
                    <a:pt x="4751557" y="854022"/>
                  </a:lnTo>
                  <a:lnTo>
                    <a:pt x="4689416" y="859422"/>
                  </a:lnTo>
                  <a:lnTo>
                    <a:pt x="4626367" y="864616"/>
                  </a:lnTo>
                  <a:lnTo>
                    <a:pt x="4562430" y="869601"/>
                  </a:lnTo>
                  <a:lnTo>
                    <a:pt x="4497626" y="874373"/>
                  </a:lnTo>
                  <a:lnTo>
                    <a:pt x="4431978" y="878930"/>
                  </a:lnTo>
                  <a:lnTo>
                    <a:pt x="4365507" y="883268"/>
                  </a:lnTo>
                  <a:lnTo>
                    <a:pt x="4298234" y="887385"/>
                  </a:lnTo>
                  <a:lnTo>
                    <a:pt x="4230181" y="891276"/>
                  </a:lnTo>
                  <a:lnTo>
                    <a:pt x="4161368" y="894939"/>
                  </a:lnTo>
                  <a:lnTo>
                    <a:pt x="4091818" y="898371"/>
                  </a:lnTo>
                  <a:lnTo>
                    <a:pt x="4021552" y="901568"/>
                  </a:lnTo>
                  <a:lnTo>
                    <a:pt x="3950591" y="904527"/>
                  </a:lnTo>
                  <a:lnTo>
                    <a:pt x="3878956" y="907246"/>
                  </a:lnTo>
                  <a:lnTo>
                    <a:pt x="3806670" y="909721"/>
                  </a:lnTo>
                  <a:lnTo>
                    <a:pt x="3733753" y="911949"/>
                  </a:lnTo>
                  <a:lnTo>
                    <a:pt x="3660228" y="913926"/>
                  </a:lnTo>
                  <a:lnTo>
                    <a:pt x="3586115" y="915650"/>
                  </a:lnTo>
                  <a:lnTo>
                    <a:pt x="3511435" y="917117"/>
                  </a:lnTo>
                  <a:lnTo>
                    <a:pt x="3436211" y="918325"/>
                  </a:lnTo>
                  <a:lnTo>
                    <a:pt x="3360464" y="919270"/>
                  </a:lnTo>
                  <a:lnTo>
                    <a:pt x="3284214" y="919949"/>
                  </a:lnTo>
                  <a:lnTo>
                    <a:pt x="3207484" y="920358"/>
                  </a:lnTo>
                  <a:lnTo>
                    <a:pt x="3130296" y="920496"/>
                  </a:lnTo>
                  <a:lnTo>
                    <a:pt x="3053107" y="920358"/>
                  </a:lnTo>
                  <a:lnTo>
                    <a:pt x="2976377" y="919949"/>
                  </a:lnTo>
                  <a:lnTo>
                    <a:pt x="2900127" y="919270"/>
                  </a:lnTo>
                  <a:lnTo>
                    <a:pt x="2824380" y="918325"/>
                  </a:lnTo>
                  <a:lnTo>
                    <a:pt x="2749156" y="917117"/>
                  </a:lnTo>
                  <a:lnTo>
                    <a:pt x="2674476" y="915650"/>
                  </a:lnTo>
                  <a:lnTo>
                    <a:pt x="2600363" y="913926"/>
                  </a:lnTo>
                  <a:lnTo>
                    <a:pt x="2526838" y="911949"/>
                  </a:lnTo>
                  <a:lnTo>
                    <a:pt x="2453921" y="909721"/>
                  </a:lnTo>
                  <a:lnTo>
                    <a:pt x="2381635" y="907246"/>
                  </a:lnTo>
                  <a:lnTo>
                    <a:pt x="2310000" y="904527"/>
                  </a:lnTo>
                  <a:lnTo>
                    <a:pt x="2239039" y="901568"/>
                  </a:lnTo>
                  <a:lnTo>
                    <a:pt x="2168773" y="898371"/>
                  </a:lnTo>
                  <a:lnTo>
                    <a:pt x="2099223" y="894939"/>
                  </a:lnTo>
                  <a:lnTo>
                    <a:pt x="2030410" y="891276"/>
                  </a:lnTo>
                  <a:lnTo>
                    <a:pt x="1962357" y="887385"/>
                  </a:lnTo>
                  <a:lnTo>
                    <a:pt x="1895084" y="883268"/>
                  </a:lnTo>
                  <a:lnTo>
                    <a:pt x="1828613" y="878930"/>
                  </a:lnTo>
                  <a:lnTo>
                    <a:pt x="1762965" y="874373"/>
                  </a:lnTo>
                  <a:lnTo>
                    <a:pt x="1698161" y="869601"/>
                  </a:lnTo>
                  <a:lnTo>
                    <a:pt x="1634224" y="864616"/>
                  </a:lnTo>
                  <a:lnTo>
                    <a:pt x="1571175" y="859422"/>
                  </a:lnTo>
                  <a:lnTo>
                    <a:pt x="1509034" y="854022"/>
                  </a:lnTo>
                  <a:lnTo>
                    <a:pt x="1447824" y="848419"/>
                  </a:lnTo>
                  <a:lnTo>
                    <a:pt x="1387566" y="842616"/>
                  </a:lnTo>
                  <a:lnTo>
                    <a:pt x="1328281" y="836616"/>
                  </a:lnTo>
                  <a:lnTo>
                    <a:pt x="1269990" y="830423"/>
                  </a:lnTo>
                  <a:lnTo>
                    <a:pt x="1212716" y="824039"/>
                  </a:lnTo>
                  <a:lnTo>
                    <a:pt x="1156479" y="817469"/>
                  </a:lnTo>
                  <a:lnTo>
                    <a:pt x="1101302" y="810714"/>
                  </a:lnTo>
                  <a:lnTo>
                    <a:pt x="1047204" y="803779"/>
                  </a:lnTo>
                  <a:lnTo>
                    <a:pt x="994209" y="796665"/>
                  </a:lnTo>
                  <a:lnTo>
                    <a:pt x="942337" y="789378"/>
                  </a:lnTo>
                  <a:lnTo>
                    <a:pt x="891609" y="781918"/>
                  </a:lnTo>
                  <a:lnTo>
                    <a:pt x="842048" y="774291"/>
                  </a:lnTo>
                  <a:lnTo>
                    <a:pt x="793674" y="766498"/>
                  </a:lnTo>
                  <a:lnTo>
                    <a:pt x="746509" y="758544"/>
                  </a:lnTo>
                  <a:lnTo>
                    <a:pt x="700574" y="750430"/>
                  </a:lnTo>
                  <a:lnTo>
                    <a:pt x="655891" y="742161"/>
                  </a:lnTo>
                  <a:lnTo>
                    <a:pt x="612482" y="733740"/>
                  </a:lnTo>
                  <a:lnTo>
                    <a:pt x="570367" y="725169"/>
                  </a:lnTo>
                  <a:lnTo>
                    <a:pt x="529568" y="716452"/>
                  </a:lnTo>
                  <a:lnTo>
                    <a:pt x="490107" y="707592"/>
                  </a:lnTo>
                  <a:lnTo>
                    <a:pt x="452005" y="698592"/>
                  </a:lnTo>
                  <a:lnTo>
                    <a:pt x="379962" y="680186"/>
                  </a:lnTo>
                  <a:lnTo>
                    <a:pt x="313613" y="661257"/>
                  </a:lnTo>
                  <a:lnTo>
                    <a:pt x="253128" y="641833"/>
                  </a:lnTo>
                  <a:lnTo>
                    <a:pt x="198679" y="621937"/>
                  </a:lnTo>
                  <a:lnTo>
                    <a:pt x="150437" y="601595"/>
                  </a:lnTo>
                  <a:lnTo>
                    <a:pt x="108573" y="580833"/>
                  </a:lnTo>
                  <a:lnTo>
                    <a:pt x="73260" y="559675"/>
                  </a:lnTo>
                  <a:lnTo>
                    <a:pt x="32945" y="527252"/>
                  </a:lnTo>
                  <a:lnTo>
                    <a:pt x="8332" y="494081"/>
                  </a:lnTo>
                  <a:lnTo>
                    <a:pt x="0" y="4602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1104" y="2500883"/>
              <a:ext cx="2849880" cy="574675"/>
            </a:xfrm>
            <a:custGeom>
              <a:avLst/>
              <a:gdLst/>
              <a:ahLst/>
              <a:cxnLst/>
              <a:rect l="l" t="t" r="r" b="b"/>
              <a:pathLst>
                <a:path w="2849879" h="574675">
                  <a:moveTo>
                    <a:pt x="0" y="574548"/>
                  </a:moveTo>
                  <a:lnTo>
                    <a:pt x="2849879" y="574548"/>
                  </a:lnTo>
                  <a:lnTo>
                    <a:pt x="2849879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40733" y="2526283"/>
            <a:ext cx="26911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1710" marR="5080" indent="-969644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 MT"/>
                <a:cs typeface="Arial MT"/>
              </a:rPr>
              <a:t>Pro</a:t>
            </a:r>
            <a:r>
              <a:rPr sz="2100" spc="-15" dirty="0">
                <a:latin typeface="Arial MT"/>
                <a:cs typeface="Arial MT"/>
              </a:rPr>
              <a:t>d</a:t>
            </a:r>
            <a:r>
              <a:rPr sz="2100" dirty="0">
                <a:latin typeface="Arial MT"/>
                <a:cs typeface="Arial MT"/>
              </a:rPr>
              <a:t>uct</a:t>
            </a:r>
            <a:r>
              <a:rPr sz="2100" spc="-5" dirty="0">
                <a:latin typeface="Arial MT"/>
                <a:cs typeface="Arial MT"/>
              </a:rPr>
              <a:t>ion</a:t>
            </a:r>
            <a:r>
              <a:rPr sz="2100" spc="-13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Agricultr</a:t>
            </a:r>
            <a:r>
              <a:rPr sz="2100" spc="-15" dirty="0">
                <a:latin typeface="Arial MT"/>
                <a:cs typeface="Arial MT"/>
              </a:rPr>
              <a:t>u</a:t>
            </a:r>
            <a:r>
              <a:rPr sz="2100" spc="-5" dirty="0">
                <a:latin typeface="Arial MT"/>
                <a:cs typeface="Arial MT"/>
              </a:rPr>
              <a:t>al  </a:t>
            </a:r>
            <a:r>
              <a:rPr sz="2100" dirty="0">
                <a:latin typeface="Arial MT"/>
                <a:cs typeface="Arial MT"/>
              </a:rPr>
              <a:t>sector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58055" y="3601211"/>
            <a:ext cx="2849880" cy="3448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05435">
              <a:lnSpc>
                <a:spcPts val="2400"/>
              </a:lnSpc>
              <a:spcBef>
                <a:spcPts val="309"/>
              </a:spcBef>
            </a:pPr>
            <a:r>
              <a:rPr sz="2100" spc="-5" dirty="0">
                <a:latin typeface="Arial MT"/>
                <a:cs typeface="Arial MT"/>
              </a:rPr>
              <a:t>Input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supply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sector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73879" y="1197863"/>
            <a:ext cx="2588260" cy="2336800"/>
            <a:chOff x="4373879" y="1197863"/>
            <a:chExt cx="2588260" cy="2336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3187" y="2238755"/>
              <a:ext cx="76200" cy="2301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33188" y="3172967"/>
              <a:ext cx="1106805" cy="361315"/>
            </a:xfrm>
            <a:custGeom>
              <a:avLst/>
              <a:gdLst/>
              <a:ahLst/>
              <a:cxnLst/>
              <a:rect l="l" t="t" r="r" b="b"/>
              <a:pathLst>
                <a:path w="1106804" h="361314">
                  <a:moveTo>
                    <a:pt x="76200" y="268224"/>
                  </a:moveTo>
                  <a:lnTo>
                    <a:pt x="44450" y="268224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268224"/>
                  </a:lnTo>
                  <a:lnTo>
                    <a:pt x="0" y="268224"/>
                  </a:lnTo>
                  <a:lnTo>
                    <a:pt x="38100" y="344436"/>
                  </a:lnTo>
                  <a:lnTo>
                    <a:pt x="69850" y="280924"/>
                  </a:lnTo>
                  <a:lnTo>
                    <a:pt x="76200" y="268224"/>
                  </a:lnTo>
                  <a:close/>
                </a:path>
                <a:path w="1106804" h="361314">
                  <a:moveTo>
                    <a:pt x="1106424" y="92964"/>
                  </a:moveTo>
                  <a:lnTo>
                    <a:pt x="1100074" y="80264"/>
                  </a:lnTo>
                  <a:lnTo>
                    <a:pt x="1068324" y="16764"/>
                  </a:lnTo>
                  <a:lnTo>
                    <a:pt x="1030224" y="92964"/>
                  </a:lnTo>
                  <a:lnTo>
                    <a:pt x="1061974" y="92964"/>
                  </a:lnTo>
                  <a:lnTo>
                    <a:pt x="1061974" y="361188"/>
                  </a:lnTo>
                  <a:lnTo>
                    <a:pt x="1074674" y="361188"/>
                  </a:lnTo>
                  <a:lnTo>
                    <a:pt x="1074674" y="92964"/>
                  </a:lnTo>
                  <a:lnTo>
                    <a:pt x="1106424" y="92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3411" y="2249424"/>
              <a:ext cx="76200" cy="230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73879" y="1197863"/>
              <a:ext cx="2588260" cy="448309"/>
            </a:xfrm>
            <a:custGeom>
              <a:avLst/>
              <a:gdLst/>
              <a:ahLst/>
              <a:cxnLst/>
              <a:rect l="l" t="t" r="r" b="b"/>
              <a:pathLst>
                <a:path w="2588259" h="448310">
                  <a:moveTo>
                    <a:pt x="2587752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2587752" y="448055"/>
                  </a:lnTo>
                  <a:lnTo>
                    <a:pt x="258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73879" y="1197863"/>
            <a:ext cx="2588260" cy="44830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300"/>
              </a:spcBef>
            </a:pPr>
            <a:r>
              <a:rPr sz="2100" spc="-5" dirty="0">
                <a:latin typeface="Arial MT"/>
                <a:cs typeface="Arial MT"/>
              </a:rPr>
              <a:t>Food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Sector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58305" cy="5143500"/>
            <a:chOff x="0" y="0"/>
            <a:chExt cx="675830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2387" y="187452"/>
              <a:ext cx="1637538" cy="912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1" y="187452"/>
              <a:ext cx="1639062" cy="912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0768" y="187452"/>
              <a:ext cx="2137410" cy="912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9657" y="285369"/>
            <a:ext cx="3895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Kajian</a:t>
            </a:r>
            <a:r>
              <a:rPr spc="-35" dirty="0"/>
              <a:t> </a:t>
            </a:r>
            <a:r>
              <a:rPr spc="-15" dirty="0"/>
              <a:t>Sistem</a:t>
            </a:r>
            <a:r>
              <a:rPr spc="-10" dirty="0"/>
              <a:t> </a:t>
            </a:r>
            <a:r>
              <a:rPr spc="-5" dirty="0"/>
              <a:t>Agribisnis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7767" y="1021841"/>
            <a:ext cx="6445885" cy="35013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615950" indent="-3429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Dilakukan </a:t>
            </a:r>
            <a:r>
              <a:rPr sz="2400" spc="-5" dirty="0">
                <a:latin typeface="Calibri"/>
                <a:cs typeface="Calibri"/>
              </a:rPr>
              <a:t>dgn dua </a:t>
            </a:r>
            <a:r>
              <a:rPr sz="2400" spc="-10" dirty="0">
                <a:latin typeface="Calibri"/>
                <a:cs typeface="Calibri"/>
              </a:rPr>
              <a:t>pendekatan </a:t>
            </a:r>
            <a:r>
              <a:rPr sz="2400" spc="-5" dirty="0">
                <a:latin typeface="Calibri"/>
                <a:cs typeface="Calibri"/>
              </a:rPr>
              <a:t>analisis,yaitu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analisis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makro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mikro</a:t>
            </a:r>
            <a:endParaRPr sz="2400">
              <a:latin typeface="Calibri"/>
              <a:cs typeface="Calibri"/>
            </a:endParaRPr>
          </a:p>
          <a:p>
            <a:pPr marL="355600" marR="391795" indent="-342900">
              <a:lnSpc>
                <a:spcPct val="897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Pendekatan </a:t>
            </a:r>
            <a:r>
              <a:rPr sz="2400" dirty="0">
                <a:latin typeface="Calibri"/>
                <a:cs typeface="Calibri"/>
              </a:rPr>
              <a:t>analisis </a:t>
            </a:r>
            <a:r>
              <a:rPr sz="2400" spc="-10" dirty="0">
                <a:latin typeface="Calibri"/>
                <a:cs typeface="Calibri"/>
              </a:rPr>
              <a:t>makro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memandang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agribisnis </a:t>
            </a:r>
            <a:r>
              <a:rPr sz="2400" spc="-10" dirty="0">
                <a:latin typeface="Calibri"/>
                <a:cs typeface="Calibri"/>
              </a:rPr>
              <a:t>sebagai </a:t>
            </a:r>
            <a:r>
              <a:rPr sz="2400" spc="-5" dirty="0">
                <a:latin typeface="Calibri"/>
                <a:cs typeface="Calibri"/>
              </a:rPr>
              <a:t>unit </a:t>
            </a:r>
            <a:r>
              <a:rPr sz="2400" spc="-15" dirty="0">
                <a:latin typeface="Calibri"/>
                <a:cs typeface="Calibri"/>
              </a:rPr>
              <a:t>sistem </a:t>
            </a:r>
            <a:r>
              <a:rPr sz="2400" spc="-5" dirty="0">
                <a:latin typeface="Calibri"/>
                <a:cs typeface="Calibri"/>
              </a:rPr>
              <a:t>industri dr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komoditas </a:t>
            </a:r>
            <a:r>
              <a:rPr sz="2400" spc="-10" dirty="0">
                <a:latin typeface="Calibri"/>
                <a:cs typeface="Calibri"/>
              </a:rPr>
              <a:t>tertentu, </a:t>
            </a:r>
            <a:r>
              <a:rPr sz="2400" spc="-20" dirty="0">
                <a:latin typeface="Calibri"/>
                <a:cs typeface="Calibri"/>
              </a:rPr>
              <a:t>yg </a:t>
            </a:r>
            <a:r>
              <a:rPr sz="2400" spc="-5" dirty="0">
                <a:latin typeface="Calibri"/>
                <a:cs typeface="Calibri"/>
              </a:rPr>
              <a:t>membentuk </a:t>
            </a:r>
            <a:r>
              <a:rPr sz="2400" spc="-10" dirty="0">
                <a:latin typeface="Calibri"/>
                <a:cs typeface="Calibri"/>
              </a:rPr>
              <a:t>sektor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ekonomi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secara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regional/nasional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98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Pendekatan </a:t>
            </a:r>
            <a:r>
              <a:rPr sz="2400" dirty="0">
                <a:latin typeface="Calibri"/>
                <a:cs typeface="Calibri"/>
              </a:rPr>
              <a:t>analisis </a:t>
            </a:r>
            <a:r>
              <a:rPr sz="2400" spc="-10" dirty="0">
                <a:latin typeface="Calibri"/>
                <a:cs typeface="Calibri"/>
              </a:rPr>
              <a:t>mikro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memandang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agribisnis </a:t>
            </a:r>
            <a:r>
              <a:rPr sz="2400" spc="-5" dirty="0">
                <a:latin typeface="Calibri"/>
                <a:cs typeface="Calibri"/>
              </a:rPr>
              <a:t>sbg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spc="-5" dirty="0">
                <a:latin typeface="Calibri"/>
                <a:cs typeface="Calibri"/>
              </a:rPr>
              <a:t>unit perusahaan </a:t>
            </a:r>
            <a:r>
              <a:rPr sz="2400" spc="-20" dirty="0">
                <a:latin typeface="Calibri"/>
                <a:cs typeface="Calibri"/>
              </a:rPr>
              <a:t>yg </a:t>
            </a:r>
            <a:r>
              <a:rPr sz="2400" spc="-15" dirty="0">
                <a:latin typeface="Calibri"/>
                <a:cs typeface="Calibri"/>
              </a:rPr>
              <a:t>bergerak,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baik dlm salah </a:t>
            </a:r>
            <a:r>
              <a:rPr sz="2400" spc="-10" dirty="0">
                <a:latin typeface="Calibri"/>
                <a:cs typeface="Calibri"/>
              </a:rPr>
              <a:t>satu subsistem </a:t>
            </a:r>
            <a:r>
              <a:rPr sz="2400" spc="-5" dirty="0">
                <a:latin typeface="Calibri"/>
                <a:cs typeface="Calibri"/>
              </a:rPr>
              <a:t>agribisnis </a:t>
            </a:r>
            <a:r>
              <a:rPr sz="2400" dirty="0">
                <a:latin typeface="Calibri"/>
                <a:cs typeface="Calibri"/>
              </a:rPr>
              <a:t>maupun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5" dirty="0">
                <a:latin typeface="Calibri"/>
                <a:cs typeface="Calibri"/>
              </a:rPr>
              <a:t> dr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satu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subsistem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yg </a:t>
            </a:r>
            <a:r>
              <a:rPr sz="2400" spc="-15" dirty="0">
                <a:latin typeface="Calibri"/>
                <a:cs typeface="Calibri"/>
              </a:rPr>
              <a:t>bergerak.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7767" y="526491"/>
            <a:ext cx="6417310" cy="414845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200660">
              <a:lnSpc>
                <a:spcPts val="2500"/>
              </a:lnSpc>
              <a:spcBef>
                <a:spcPts val="705"/>
              </a:spcBef>
            </a:pPr>
            <a:r>
              <a:rPr sz="2600" spc="-10" dirty="0">
                <a:latin typeface="Calibri"/>
                <a:cs typeface="Calibri"/>
              </a:rPr>
              <a:t>Contoh sistem </a:t>
            </a:r>
            <a:r>
              <a:rPr sz="2600" dirty="0">
                <a:latin typeface="Calibri"/>
                <a:cs typeface="Calibri"/>
              </a:rPr>
              <a:t>agribisnis </a:t>
            </a:r>
            <a:r>
              <a:rPr sz="2600" spc="-10" dirty="0">
                <a:latin typeface="Calibri"/>
                <a:cs typeface="Calibri"/>
              </a:rPr>
              <a:t>berdasarkan kajian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secara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mikro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55600" marR="57785" indent="-342900">
              <a:lnSpc>
                <a:spcPct val="8000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Perusahaan </a:t>
            </a:r>
            <a:r>
              <a:rPr sz="2600" spc="-25" dirty="0">
                <a:latin typeface="Calibri"/>
                <a:cs typeface="Calibri"/>
              </a:rPr>
              <a:t>ayam </a:t>
            </a:r>
            <a:r>
              <a:rPr sz="2600" spc="-5" dirty="0">
                <a:latin typeface="Calibri"/>
                <a:cs typeface="Calibri"/>
              </a:rPr>
              <a:t>petelur </a:t>
            </a:r>
            <a:r>
              <a:rPr sz="2600" spc="-15" dirty="0">
                <a:latin typeface="Calibri"/>
                <a:cs typeface="Calibri"/>
              </a:rPr>
              <a:t>(bergerak </a:t>
            </a:r>
            <a:r>
              <a:rPr sz="2600" spc="-5" dirty="0">
                <a:latin typeface="Calibri"/>
                <a:cs typeface="Calibri"/>
              </a:rPr>
              <a:t>dlm </a:t>
            </a:r>
            <a:r>
              <a:rPr sz="2600" spc="-10" dirty="0">
                <a:latin typeface="Calibri"/>
                <a:cs typeface="Calibri"/>
              </a:rPr>
              <a:t>satu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subsistem </a:t>
            </a:r>
            <a:r>
              <a:rPr sz="2600" dirty="0">
                <a:latin typeface="Calibri"/>
                <a:cs typeface="Calibri"/>
              </a:rPr>
              <a:t>agribisnis &amp; dlm </a:t>
            </a:r>
            <a:r>
              <a:rPr sz="2600" spc="-5" dirty="0">
                <a:latin typeface="Calibri"/>
                <a:cs typeface="Calibri"/>
              </a:rPr>
              <a:t>satu </a:t>
            </a:r>
            <a:r>
              <a:rPr sz="2600" dirty="0">
                <a:latin typeface="Calibri"/>
                <a:cs typeface="Calibri"/>
              </a:rPr>
              <a:t>lini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komoditas)</a:t>
            </a:r>
            <a:endParaRPr sz="2600">
              <a:latin typeface="Calibri"/>
              <a:cs typeface="Calibri"/>
            </a:endParaRPr>
          </a:p>
          <a:p>
            <a:pPr marL="355600" marR="40640" indent="-342900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Perusahaan sapi </a:t>
            </a:r>
            <a:r>
              <a:rPr sz="2600" spc="-10" dirty="0">
                <a:latin typeface="Calibri"/>
                <a:cs typeface="Calibri"/>
              </a:rPr>
              <a:t>perah, </a:t>
            </a:r>
            <a:r>
              <a:rPr sz="2600" spc="-20" dirty="0">
                <a:latin typeface="Calibri"/>
                <a:cs typeface="Calibri"/>
              </a:rPr>
              <a:t>kolam </a:t>
            </a:r>
            <a:r>
              <a:rPr sz="2600" spc="-10" dirty="0">
                <a:latin typeface="Calibri"/>
                <a:cs typeface="Calibri"/>
              </a:rPr>
              <a:t>ikan, </a:t>
            </a:r>
            <a:r>
              <a:rPr sz="2600" spc="-15" dirty="0">
                <a:latin typeface="Calibri"/>
                <a:cs typeface="Calibri"/>
              </a:rPr>
              <a:t>budidaya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sayur-sayuran </a:t>
            </a:r>
            <a:r>
              <a:rPr sz="2600" spc="-10" dirty="0">
                <a:latin typeface="Calibri"/>
                <a:cs typeface="Calibri"/>
              </a:rPr>
              <a:t>(bergerak </a:t>
            </a:r>
            <a:r>
              <a:rPr sz="2600" dirty="0">
                <a:latin typeface="Calibri"/>
                <a:cs typeface="Calibri"/>
              </a:rPr>
              <a:t>dlm </a:t>
            </a:r>
            <a:r>
              <a:rPr sz="2600" spc="-5" dirty="0">
                <a:latin typeface="Calibri"/>
                <a:cs typeface="Calibri"/>
              </a:rPr>
              <a:t>satu </a:t>
            </a:r>
            <a:r>
              <a:rPr sz="2600" spc="-10" dirty="0">
                <a:latin typeface="Calibri"/>
                <a:cs typeface="Calibri"/>
              </a:rPr>
              <a:t>subsistem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agribisnis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 </a:t>
            </a:r>
            <a:r>
              <a:rPr sz="2600" spc="-10" dirty="0">
                <a:latin typeface="Calibri"/>
                <a:cs typeface="Calibri"/>
              </a:rPr>
              <a:t>beberapa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lini </a:t>
            </a:r>
            <a:r>
              <a:rPr sz="2600" spc="-15" dirty="0">
                <a:latin typeface="Calibri"/>
                <a:cs typeface="Calibri"/>
              </a:rPr>
              <a:t>komoditas)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Perusahaan </a:t>
            </a:r>
            <a:r>
              <a:rPr sz="2600" spc="-10" dirty="0">
                <a:latin typeface="Calibri"/>
                <a:cs typeface="Calibri"/>
              </a:rPr>
              <a:t>pakan </a:t>
            </a:r>
            <a:r>
              <a:rPr sz="2600" spc="-5" dirty="0">
                <a:latin typeface="Calibri"/>
                <a:cs typeface="Calibri"/>
              </a:rPr>
              <a:t>ternak,, </a:t>
            </a:r>
            <a:r>
              <a:rPr sz="2600" spc="-10" dirty="0">
                <a:latin typeface="Calibri"/>
                <a:cs typeface="Calibri"/>
              </a:rPr>
              <a:t>pembibitan </a:t>
            </a:r>
            <a:r>
              <a:rPr sz="2600" spc="-20" dirty="0">
                <a:latin typeface="Calibri"/>
                <a:cs typeface="Calibri"/>
              </a:rPr>
              <a:t>ayam,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budidaya </a:t>
            </a:r>
            <a:r>
              <a:rPr sz="2600" spc="-20" dirty="0">
                <a:latin typeface="Calibri"/>
                <a:cs typeface="Calibri"/>
              </a:rPr>
              <a:t>ayam, </a:t>
            </a:r>
            <a:r>
              <a:rPr sz="2600" dirty="0">
                <a:latin typeface="Calibri"/>
                <a:cs typeface="Calibri"/>
              </a:rPr>
              <a:t>rumah </a:t>
            </a:r>
            <a:r>
              <a:rPr sz="2600" spc="-10" dirty="0">
                <a:latin typeface="Calibri"/>
                <a:cs typeface="Calibri"/>
              </a:rPr>
              <a:t>potong </a:t>
            </a:r>
            <a:r>
              <a:rPr sz="2600" spc="-20" dirty="0">
                <a:latin typeface="Calibri"/>
                <a:cs typeface="Calibri"/>
              </a:rPr>
              <a:t>ayam,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pengolahan </a:t>
            </a:r>
            <a:r>
              <a:rPr sz="2600" spc="-25" dirty="0">
                <a:latin typeface="Calibri"/>
                <a:cs typeface="Calibri"/>
              </a:rPr>
              <a:t>ayam </a:t>
            </a:r>
            <a:r>
              <a:rPr sz="2600" spc="-15" dirty="0">
                <a:latin typeface="Calibri"/>
                <a:cs typeface="Calibri"/>
              </a:rPr>
              <a:t>(bergerak </a:t>
            </a:r>
            <a:r>
              <a:rPr sz="2600" dirty="0">
                <a:latin typeface="Calibri"/>
                <a:cs typeface="Calibri"/>
              </a:rPr>
              <a:t>dlm </a:t>
            </a:r>
            <a:r>
              <a:rPr sz="2600" spc="-10" dirty="0">
                <a:latin typeface="Calibri"/>
                <a:cs typeface="Calibri"/>
              </a:rPr>
              <a:t>beberapa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subsistem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agribisnis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satu </a:t>
            </a:r>
            <a:r>
              <a:rPr sz="2600" dirty="0">
                <a:latin typeface="Calibri"/>
                <a:cs typeface="Calibri"/>
              </a:rPr>
              <a:t>lini </a:t>
            </a:r>
            <a:r>
              <a:rPr sz="2600" spc="-15" dirty="0">
                <a:latin typeface="Calibri"/>
                <a:cs typeface="Calibri"/>
              </a:rPr>
              <a:t>komoditas)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413765"/>
            <a:ext cx="6703695" cy="4083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435609" indent="-342900">
              <a:lnSpc>
                <a:spcPct val="89700"/>
              </a:lnSpc>
              <a:spcBef>
                <a:spcPts val="3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Pendekatan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mikro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10" dirty="0">
                <a:latin typeface="Calibri"/>
                <a:cs typeface="Calibri"/>
              </a:rPr>
              <a:t> menekankan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kepada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pencapaian efisiensi, optimasi </a:t>
            </a:r>
            <a:r>
              <a:rPr sz="2400" spc="-10" dirty="0">
                <a:latin typeface="Calibri"/>
                <a:cs typeface="Calibri"/>
              </a:rPr>
              <a:t>alokasi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penggunaan </a:t>
            </a:r>
            <a:r>
              <a:rPr sz="2400" spc="-15" dirty="0">
                <a:latin typeface="Calibri"/>
                <a:cs typeface="Calibri"/>
              </a:rPr>
              <a:t>sumberdaya, </a:t>
            </a:r>
            <a:r>
              <a:rPr sz="2400" spc="-10" dirty="0">
                <a:latin typeface="Calibri"/>
                <a:cs typeface="Calibri"/>
              </a:rPr>
              <a:t>serta </a:t>
            </a:r>
            <a:r>
              <a:rPr sz="2400" spc="-5" dirty="0">
                <a:latin typeface="Calibri"/>
                <a:cs typeface="Calibri"/>
              </a:rPr>
              <a:t>berusaha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memaksimalkan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keuntungan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99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Pendekatan </a:t>
            </a:r>
            <a:r>
              <a:rPr sz="2400" spc="-10" dirty="0">
                <a:latin typeface="Calibri"/>
                <a:cs typeface="Calibri"/>
              </a:rPr>
              <a:t>makro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mengkaji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agribisnis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agribisnis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berdasarkan </a:t>
            </a:r>
            <a:r>
              <a:rPr sz="2400" spc="-15" dirty="0">
                <a:latin typeface="Calibri"/>
                <a:cs typeface="Calibri"/>
              </a:rPr>
              <a:t>hubungannya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dgn</a:t>
            </a:r>
            <a:r>
              <a:rPr sz="2400" spc="-10" dirty="0">
                <a:latin typeface="Calibri"/>
                <a:cs typeface="Calibri"/>
              </a:rPr>
              <a:t> produk domestik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bruto,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peningkatan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pendapatan </a:t>
            </a:r>
            <a:r>
              <a:rPr sz="2400" spc="-5" dirty="0">
                <a:latin typeface="Calibri"/>
                <a:cs typeface="Calibri"/>
              </a:rPr>
              <a:t>nasional,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peningkatan kesempatan </a:t>
            </a:r>
            <a:r>
              <a:rPr sz="2400" spc="-5" dirty="0">
                <a:latin typeface="Calibri"/>
                <a:cs typeface="Calibri"/>
              </a:rPr>
              <a:t>berusaha, </a:t>
            </a:r>
            <a:r>
              <a:rPr sz="2400" spc="-15" dirty="0">
                <a:latin typeface="Calibri"/>
                <a:cs typeface="Calibri"/>
              </a:rPr>
              <a:t>pemerataan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distribusi</a:t>
            </a:r>
            <a:r>
              <a:rPr sz="2400" spc="-10" dirty="0">
                <a:latin typeface="Calibri"/>
                <a:cs typeface="Calibri"/>
              </a:rPr>
              <a:t> pendapatan,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peningkatan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ekspor,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upaya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substitusi </a:t>
            </a:r>
            <a:r>
              <a:rPr sz="2400" spc="-35" dirty="0">
                <a:latin typeface="Calibri"/>
                <a:cs typeface="Calibri"/>
              </a:rPr>
              <a:t>impor,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inflasi,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penurunan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tingkat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pengangguran serta </a:t>
            </a:r>
            <a:r>
              <a:rPr sz="2400" spc="-15" dirty="0">
                <a:latin typeface="Calibri"/>
                <a:cs typeface="Calibri"/>
              </a:rPr>
              <a:t>hubungannya </a:t>
            </a:r>
            <a:r>
              <a:rPr sz="2400" spc="-5" dirty="0">
                <a:latin typeface="Calibri"/>
                <a:cs typeface="Calibri"/>
              </a:rPr>
              <a:t>dgn </a:t>
            </a:r>
            <a:r>
              <a:rPr sz="2400" spc="-15" dirty="0">
                <a:latin typeface="Calibri"/>
                <a:cs typeface="Calibri"/>
              </a:rPr>
              <a:t>komponen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ekonomi </a:t>
            </a:r>
            <a:r>
              <a:rPr sz="2400" spc="-10" dirty="0">
                <a:latin typeface="Calibri"/>
                <a:cs typeface="Calibri"/>
              </a:rPr>
              <a:t>makro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lainnya.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446395" cy="5143500"/>
            <a:chOff x="0" y="0"/>
            <a:chExt cx="544639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0027" y="333756"/>
              <a:ext cx="2056638" cy="7307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6" y="333756"/>
              <a:ext cx="1233677" cy="730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3322" y="405841"/>
            <a:ext cx="25273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000000"/>
                </a:solidFill>
                <a:latin typeface="Calibri"/>
                <a:cs typeface="Calibri"/>
              </a:rPr>
              <a:t>Pendekatan</a:t>
            </a:r>
            <a:r>
              <a:rPr sz="26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00"/>
                </a:solidFill>
                <a:latin typeface="Calibri"/>
                <a:cs typeface="Calibri"/>
              </a:rPr>
              <a:t>mikro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256790" marR="34290" indent="-3429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256155" algn="l"/>
                <a:tab pos="2256790" algn="l"/>
              </a:tabLst>
            </a:pPr>
            <a:r>
              <a:rPr spc="-5" dirty="0"/>
              <a:t>Unsur-unsur</a:t>
            </a:r>
            <a:r>
              <a:rPr dirty="0"/>
              <a:t> </a:t>
            </a:r>
            <a:r>
              <a:rPr spc="-15" dirty="0"/>
              <a:t>yg</a:t>
            </a:r>
            <a:r>
              <a:rPr spc="5" dirty="0"/>
              <a:t> </a:t>
            </a:r>
            <a:r>
              <a:rPr spc="-5" dirty="0"/>
              <a:t>mjd</a:t>
            </a:r>
            <a:r>
              <a:rPr spc="10" dirty="0"/>
              <a:t> </a:t>
            </a:r>
            <a:r>
              <a:rPr spc="-10" dirty="0"/>
              <a:t>sasaran</a:t>
            </a:r>
            <a:r>
              <a:rPr spc="-25" dirty="0"/>
              <a:t> </a:t>
            </a:r>
            <a:r>
              <a:rPr spc="-5" dirty="0"/>
              <a:t>analisis</a:t>
            </a:r>
            <a:r>
              <a:rPr spc="-10" dirty="0"/>
              <a:t> dlm</a:t>
            </a:r>
            <a:r>
              <a:rPr spc="5" dirty="0"/>
              <a:t> </a:t>
            </a:r>
            <a:r>
              <a:rPr spc="-10" dirty="0"/>
              <a:t>perusahaan </a:t>
            </a:r>
            <a:r>
              <a:rPr spc="-480" dirty="0"/>
              <a:t> </a:t>
            </a:r>
            <a:r>
              <a:rPr spc="-5" dirty="0"/>
              <a:t>agribisnis,</a:t>
            </a:r>
            <a:r>
              <a:rPr spc="-35" dirty="0"/>
              <a:t> </a:t>
            </a:r>
            <a:r>
              <a:rPr spc="-10" dirty="0"/>
              <a:t>yaitu</a:t>
            </a:r>
            <a:r>
              <a:rPr spc="5" dirty="0"/>
              <a:t> </a:t>
            </a:r>
            <a:r>
              <a:rPr spc="-10" dirty="0"/>
              <a:t>aktivitas</a:t>
            </a:r>
            <a:r>
              <a:rPr spc="-5" dirty="0"/>
              <a:t> </a:t>
            </a:r>
            <a:r>
              <a:rPr spc="-15" dirty="0"/>
              <a:t>yg</a:t>
            </a:r>
            <a:r>
              <a:rPr spc="15" dirty="0"/>
              <a:t> </a:t>
            </a:r>
            <a:r>
              <a:rPr spc="-5" dirty="0"/>
              <a:t>meliputi</a:t>
            </a:r>
            <a:r>
              <a:rPr spc="5" dirty="0"/>
              <a:t> </a:t>
            </a:r>
            <a:r>
              <a:rPr spc="-20" dirty="0"/>
              <a:t>kegiatan </a:t>
            </a:r>
            <a:r>
              <a:rPr spc="-15" dirty="0"/>
              <a:t> </a:t>
            </a:r>
            <a:r>
              <a:rPr spc="-10" dirty="0"/>
              <a:t>pengadaan</a:t>
            </a:r>
            <a:r>
              <a:rPr spc="-35" dirty="0"/>
              <a:t> </a:t>
            </a:r>
            <a:r>
              <a:rPr spc="-5" dirty="0"/>
              <a:t>input,</a:t>
            </a:r>
            <a:r>
              <a:rPr spc="-10" dirty="0"/>
              <a:t> </a:t>
            </a:r>
            <a:r>
              <a:rPr spc="-5" dirty="0"/>
              <a:t>pengolahan,</a:t>
            </a:r>
            <a:r>
              <a:rPr dirty="0"/>
              <a:t> </a:t>
            </a:r>
            <a:r>
              <a:rPr spc="-5" dirty="0"/>
              <a:t>&amp;</a:t>
            </a:r>
            <a:r>
              <a:rPr spc="-10" dirty="0"/>
              <a:t> pemasaran.</a:t>
            </a:r>
          </a:p>
          <a:p>
            <a:pPr marL="2256790" marR="252095" indent="-342900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2256155" algn="l"/>
                <a:tab pos="2256790" algn="l"/>
              </a:tabLst>
            </a:pPr>
            <a:r>
              <a:rPr spc="-5" dirty="0"/>
              <a:t>Selain</a:t>
            </a:r>
            <a:r>
              <a:rPr spc="-10" dirty="0"/>
              <a:t> </a:t>
            </a:r>
            <a:r>
              <a:rPr spc="-5" dirty="0"/>
              <a:t>itu,</a:t>
            </a:r>
            <a:r>
              <a:rPr spc="5" dirty="0"/>
              <a:t> </a:t>
            </a:r>
            <a:r>
              <a:rPr spc="-5" dirty="0"/>
              <a:t>pada</a:t>
            </a:r>
            <a:r>
              <a:rPr spc="-15" dirty="0"/>
              <a:t> </a:t>
            </a:r>
            <a:r>
              <a:rPr spc="-10" dirty="0"/>
              <a:t>lingkup</a:t>
            </a:r>
            <a:r>
              <a:rPr spc="-15" dirty="0"/>
              <a:t> </a:t>
            </a:r>
            <a:r>
              <a:rPr spc="-5" dirty="0"/>
              <a:t>manajemen</a:t>
            </a:r>
            <a:r>
              <a:rPr spc="15" dirty="0"/>
              <a:t> </a:t>
            </a:r>
            <a:r>
              <a:rPr spc="-15" dirty="0"/>
              <a:t>terdapat</a:t>
            </a:r>
            <a:r>
              <a:rPr dirty="0"/>
              <a:t> </a:t>
            </a:r>
            <a:r>
              <a:rPr spc="-10" dirty="0"/>
              <a:t>divisi </a:t>
            </a:r>
            <a:r>
              <a:rPr spc="-480" dirty="0"/>
              <a:t> </a:t>
            </a:r>
            <a:r>
              <a:rPr spc="-5" dirty="0"/>
              <a:t>riset</a:t>
            </a:r>
            <a:r>
              <a:rPr spc="-10" dirty="0"/>
              <a:t> </a:t>
            </a:r>
            <a:r>
              <a:rPr spc="-5" dirty="0"/>
              <a:t>&amp;</a:t>
            </a:r>
            <a:r>
              <a:rPr dirty="0"/>
              <a:t> </a:t>
            </a:r>
            <a:r>
              <a:rPr spc="-10" dirty="0"/>
              <a:t>pengembangan,</a:t>
            </a:r>
            <a:r>
              <a:rPr spc="5" dirty="0"/>
              <a:t> </a:t>
            </a:r>
            <a:r>
              <a:rPr spc="-10" dirty="0"/>
              <a:t>administrasi</a:t>
            </a:r>
            <a:r>
              <a:rPr spc="-5" dirty="0"/>
              <a:t> &amp;</a:t>
            </a:r>
            <a:r>
              <a:rPr spc="-10" dirty="0"/>
              <a:t> personalia </a:t>
            </a:r>
            <a:r>
              <a:rPr spc="-5" dirty="0"/>
              <a:t> serta</a:t>
            </a:r>
            <a:r>
              <a:rPr spc="-15" dirty="0"/>
              <a:t> </a:t>
            </a:r>
            <a:r>
              <a:rPr spc="-20" dirty="0"/>
              <a:t>keuangan.</a:t>
            </a:r>
          </a:p>
          <a:p>
            <a:pPr marL="2256790" marR="5080" indent="-342900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2256155" algn="l"/>
                <a:tab pos="2256790" algn="l"/>
              </a:tabLst>
            </a:pP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luar</a:t>
            </a:r>
            <a:r>
              <a:rPr spc="-15" dirty="0"/>
              <a:t> </a:t>
            </a:r>
            <a:r>
              <a:rPr spc="-5" dirty="0"/>
              <a:t>lingup</a:t>
            </a:r>
            <a:r>
              <a:rPr spc="-15" dirty="0"/>
              <a:t> </a:t>
            </a:r>
            <a:r>
              <a:rPr spc="-5" dirty="0"/>
              <a:t>manajemen</a:t>
            </a:r>
            <a:r>
              <a:rPr spc="20" dirty="0"/>
              <a:t> </a:t>
            </a:r>
            <a:r>
              <a:rPr spc="-5" dirty="0"/>
              <a:t>ada</a:t>
            </a:r>
            <a:r>
              <a:rPr dirty="0"/>
              <a:t> </a:t>
            </a:r>
            <a:r>
              <a:rPr spc="-15" dirty="0"/>
              <a:t>tenaga</a:t>
            </a:r>
            <a:r>
              <a:rPr dirty="0"/>
              <a:t> </a:t>
            </a:r>
            <a:r>
              <a:rPr spc="-20" dirty="0"/>
              <a:t>kerja/serikat </a:t>
            </a:r>
            <a:r>
              <a:rPr spc="-15" dirty="0"/>
              <a:t> pekerja,</a:t>
            </a:r>
            <a:r>
              <a:rPr spc="20" dirty="0"/>
              <a:t> </a:t>
            </a:r>
            <a:r>
              <a:rPr spc="-10" dirty="0"/>
              <a:t>sumber-sumber</a:t>
            </a:r>
            <a:r>
              <a:rPr spc="25" dirty="0"/>
              <a:t> </a:t>
            </a:r>
            <a:r>
              <a:rPr spc="-10" dirty="0"/>
              <a:t>pembiayaan(bank,</a:t>
            </a:r>
            <a:r>
              <a:rPr dirty="0"/>
              <a:t> </a:t>
            </a:r>
            <a:r>
              <a:rPr spc="-40" dirty="0"/>
              <a:t>investor, </a:t>
            </a:r>
            <a:r>
              <a:rPr spc="-480" dirty="0"/>
              <a:t> </a:t>
            </a:r>
            <a:r>
              <a:rPr spc="-5" dirty="0"/>
              <a:t>dll),</a:t>
            </a:r>
            <a:r>
              <a:rPr spc="-15" dirty="0"/>
              <a:t> </a:t>
            </a:r>
            <a:r>
              <a:rPr spc="-10" dirty="0"/>
              <a:t>pelanggan/konsumen,</a:t>
            </a:r>
            <a:r>
              <a:rPr spc="-5" dirty="0"/>
              <a:t> </a:t>
            </a:r>
            <a:r>
              <a:rPr spc="-25" dirty="0"/>
              <a:t>distributor,</a:t>
            </a:r>
            <a:r>
              <a:rPr dirty="0"/>
              <a:t> </a:t>
            </a:r>
            <a:r>
              <a:rPr spc="-5" dirty="0"/>
              <a:t>pemasok, </a:t>
            </a:r>
            <a:r>
              <a:rPr dirty="0"/>
              <a:t> </a:t>
            </a:r>
            <a:r>
              <a:rPr spc="-5" dirty="0"/>
              <a:t>serta</a:t>
            </a:r>
            <a:r>
              <a:rPr spc="-10" dirty="0"/>
              <a:t> </a:t>
            </a:r>
            <a:r>
              <a:rPr spc="-15" dirty="0"/>
              <a:t>karaktristik</a:t>
            </a:r>
            <a:r>
              <a:rPr spc="5" dirty="0"/>
              <a:t> </a:t>
            </a:r>
            <a:r>
              <a:rPr spc="-5" dirty="0"/>
              <a:t>bahan</a:t>
            </a:r>
            <a:r>
              <a:rPr spc="-25" dirty="0"/>
              <a:t> </a:t>
            </a:r>
            <a:r>
              <a:rPr spc="-15" dirty="0"/>
              <a:t>baku</a:t>
            </a:r>
            <a:r>
              <a:rPr dirty="0"/>
              <a:t> </a:t>
            </a:r>
            <a:r>
              <a:rPr spc="-5" dirty="0"/>
              <a:t>&amp; </a:t>
            </a:r>
            <a:r>
              <a:rPr spc="-15" dirty="0"/>
              <a:t>lingkungan</a:t>
            </a:r>
            <a:r>
              <a:rPr dirty="0"/>
              <a:t> </a:t>
            </a:r>
            <a:r>
              <a:rPr spc="-15" dirty="0"/>
              <a:t>tugas </a:t>
            </a:r>
            <a:r>
              <a:rPr spc="-10" dirty="0"/>
              <a:t> </a:t>
            </a:r>
            <a:r>
              <a:rPr spc="-15" dirty="0"/>
              <a:t>lainnya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12410" cy="5143500"/>
            <a:chOff x="0" y="0"/>
            <a:chExt cx="531241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5268" y="1427988"/>
              <a:ext cx="1901189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463" y="1427988"/>
              <a:ext cx="1218438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60422" y="105283"/>
            <a:ext cx="6296660" cy="42329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Lingkungan </a:t>
            </a:r>
            <a:r>
              <a:rPr sz="2400" spc="-20" dirty="0">
                <a:latin typeface="Calibri"/>
                <a:cs typeface="Calibri"/>
              </a:rPr>
              <a:t>yg </a:t>
            </a:r>
            <a:r>
              <a:rPr sz="2400" spc="-5" dirty="0">
                <a:latin typeface="Calibri"/>
                <a:cs typeface="Calibri"/>
              </a:rPr>
              <a:t>paling </a:t>
            </a:r>
            <a:r>
              <a:rPr sz="2400" dirty="0">
                <a:latin typeface="Calibri"/>
                <a:cs typeface="Calibri"/>
              </a:rPr>
              <a:t>luar &amp; tidak </a:t>
            </a:r>
            <a:r>
              <a:rPr sz="2400" spc="-10" dirty="0">
                <a:latin typeface="Calibri"/>
                <a:cs typeface="Calibri"/>
              </a:rPr>
              <a:t>dapat dikuasai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aktivitas </a:t>
            </a:r>
            <a:r>
              <a:rPr sz="2400" dirty="0">
                <a:latin typeface="Calibri"/>
                <a:cs typeface="Calibri"/>
              </a:rPr>
              <a:t>manajemen adalah </a:t>
            </a:r>
            <a:r>
              <a:rPr sz="2400" spc="-15" dirty="0">
                <a:latin typeface="Calibri"/>
                <a:cs typeface="Calibri"/>
              </a:rPr>
              <a:t>lingkungan </a:t>
            </a:r>
            <a:r>
              <a:rPr sz="2400" spc="-5" dirty="0">
                <a:latin typeface="Calibri"/>
                <a:cs typeface="Calibri"/>
              </a:rPr>
              <a:t>jauh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(lingkungan </a:t>
            </a:r>
            <a:r>
              <a:rPr sz="2400" spc="-15" dirty="0">
                <a:latin typeface="Calibri"/>
                <a:cs typeface="Calibri"/>
              </a:rPr>
              <a:t>ekonomi, </a:t>
            </a:r>
            <a:r>
              <a:rPr sz="2400" spc="-5" dirty="0">
                <a:latin typeface="Calibri"/>
                <a:cs typeface="Calibri"/>
              </a:rPr>
              <a:t>politik, sosial, </a:t>
            </a:r>
            <a:r>
              <a:rPr sz="2400" spc="-15" dirty="0">
                <a:latin typeface="Calibri"/>
                <a:cs typeface="Calibri"/>
              </a:rPr>
              <a:t>budaya,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teknologi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sumber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alam).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b="1" spc="-15" dirty="0">
                <a:latin typeface="Calibri"/>
                <a:cs typeface="Calibri"/>
              </a:rPr>
              <a:t>Pendekatan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makro</a:t>
            </a:r>
            <a:endParaRPr sz="2400">
              <a:latin typeface="Calibri"/>
              <a:cs typeface="Calibri"/>
            </a:endParaRPr>
          </a:p>
          <a:p>
            <a:pPr marL="355600" marR="473075" indent="-342900">
              <a:lnSpc>
                <a:spcPts val="259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Pendekatan </a:t>
            </a:r>
            <a:r>
              <a:rPr sz="2400" spc="-10" dirty="0">
                <a:latin typeface="Calibri"/>
                <a:cs typeface="Calibri"/>
              </a:rPr>
              <a:t>makro </a:t>
            </a:r>
            <a:r>
              <a:rPr sz="2400" spc="-5" dirty="0">
                <a:latin typeface="Calibri"/>
                <a:cs typeface="Calibri"/>
              </a:rPr>
              <a:t>memberikan </a:t>
            </a:r>
            <a:r>
              <a:rPr sz="2400" spc="-20" dirty="0">
                <a:latin typeface="Calibri"/>
                <a:cs typeface="Calibri"/>
              </a:rPr>
              <a:t>kerangka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analisis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tujuan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pengembangan </a:t>
            </a:r>
            <a:r>
              <a:rPr sz="2400" dirty="0">
                <a:latin typeface="Calibri"/>
                <a:cs typeface="Calibri"/>
              </a:rPr>
              <a:t>agribisnis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nasional.</a:t>
            </a:r>
            <a:endParaRPr sz="2400">
              <a:latin typeface="Calibri"/>
              <a:cs typeface="Calibri"/>
            </a:endParaRPr>
          </a:p>
          <a:p>
            <a:pPr marL="355600" marR="536575" indent="-342900" algn="just">
              <a:lnSpc>
                <a:spcPts val="259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Sistem </a:t>
            </a:r>
            <a:r>
              <a:rPr sz="2400" dirty="0">
                <a:latin typeface="Calibri"/>
                <a:cs typeface="Calibri"/>
              </a:rPr>
              <a:t>agribisnis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makro dipengaruhi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lingkungan </a:t>
            </a:r>
            <a:r>
              <a:rPr sz="2400" spc="-15" dirty="0">
                <a:latin typeface="Calibri"/>
                <a:cs typeface="Calibri"/>
              </a:rPr>
              <a:t>ekonomi, </a:t>
            </a:r>
            <a:r>
              <a:rPr sz="2400" spc="-5" dirty="0">
                <a:latin typeface="Calibri"/>
                <a:cs typeface="Calibri"/>
              </a:rPr>
              <a:t>politik, sosial </a:t>
            </a:r>
            <a:r>
              <a:rPr sz="2400" spc="-15" dirty="0">
                <a:latin typeface="Calibri"/>
                <a:cs typeface="Calibri"/>
              </a:rPr>
              <a:t>budaya, </a:t>
            </a:r>
            <a:r>
              <a:rPr sz="2400" spc="-10" dirty="0">
                <a:latin typeface="Calibri"/>
                <a:cs typeface="Calibri"/>
              </a:rPr>
              <a:t> hankam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teknologi, baik nasional, regional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internasional.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3202" y="138811"/>
            <a:ext cx="565594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Untuk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membangun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sistem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agribisnis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nasional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tangguh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kebijakan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pemerintah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adalah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mjd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penuntun,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pendorong,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pengawas,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pengendali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sistem.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On-screen Show (16:9)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MT</vt:lpstr>
      <vt:lpstr>Calibri</vt:lpstr>
      <vt:lpstr>Times New Roman</vt:lpstr>
      <vt:lpstr>Wingdings</vt:lpstr>
      <vt:lpstr>Office Theme</vt:lpstr>
      <vt:lpstr>PowerPoint Presentation</vt:lpstr>
      <vt:lpstr>Agribisnis</vt:lpstr>
      <vt:lpstr>Sektor Agribisnis</vt:lpstr>
      <vt:lpstr>Kajian Sistem Agribisnis</vt:lpstr>
      <vt:lpstr>PowerPoint Presentation</vt:lpstr>
      <vt:lpstr>PowerPoint Presentation</vt:lpstr>
      <vt:lpstr>Pendekatan mikro</vt:lpstr>
      <vt:lpstr>PowerPoint Presentation</vt:lpstr>
      <vt:lpstr>PowerPoint Presentation</vt:lpstr>
      <vt:lpstr>Agribisnis dalam Pertanian di  Indonesia</vt:lpstr>
      <vt:lpstr>Agribisnis dalam Pembangunan Ekonomi Bangsa</vt:lpstr>
      <vt:lpstr>Perkembangan Agribisnis di  Indonesia</vt:lpstr>
      <vt:lpstr>Fase Perkembangan Agribisnis</vt:lpstr>
      <vt:lpstr>PowerPoint Presentation</vt:lpstr>
      <vt:lpstr>Tantangan Kelembagaan Agribisnis</vt:lpstr>
      <vt:lpstr>Peluang Kelembagaan Agribisnis</vt:lpstr>
      <vt:lpstr>REKOMENDASI PENGEMBANGAN  AGRIBISNIS</vt:lpstr>
      <vt:lpstr>Langkah-Langkah Membangun  Sistem Agribisnis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Rizki Puspita Dewanti</cp:lastModifiedBy>
  <cp:revision>1</cp:revision>
  <dcterms:created xsi:type="dcterms:W3CDTF">2022-03-01T01:20:58Z</dcterms:created>
  <dcterms:modified xsi:type="dcterms:W3CDTF">2022-03-20T07:54:26Z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2021-03-04T00:00:00Z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2022-03-01T00:00:00Z</vt:filetime>
  </property>
</Properties>
</file>