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295" r:id="rId2"/>
    <p:sldId id="257" r:id="rId3"/>
    <p:sldId id="296" r:id="rId4"/>
    <p:sldId id="297" r:id="rId5"/>
    <p:sldId id="315" r:id="rId6"/>
    <p:sldId id="298" r:id="rId7"/>
    <p:sldId id="261" r:id="rId8"/>
    <p:sldId id="299" r:id="rId9"/>
    <p:sldId id="316" r:id="rId10"/>
    <p:sldId id="317" r:id="rId11"/>
    <p:sldId id="264" r:id="rId12"/>
    <p:sldId id="318" r:id="rId13"/>
    <p:sldId id="319" r:id="rId14"/>
    <p:sldId id="320" r:id="rId15"/>
    <p:sldId id="321" r:id="rId16"/>
    <p:sldId id="300" r:id="rId17"/>
    <p:sldId id="302" r:id="rId18"/>
    <p:sldId id="303" r:id="rId19"/>
    <p:sldId id="304" r:id="rId20"/>
    <p:sldId id="305" r:id="rId21"/>
    <p:sldId id="308" r:id="rId22"/>
    <p:sldId id="309" r:id="rId23"/>
    <p:sldId id="313" r:id="rId24"/>
    <p:sldId id="314" r:id="rId25"/>
    <p:sldId id="310" r:id="rId26"/>
    <p:sldId id="311" r:id="rId27"/>
    <p:sldId id="31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1C2CFA"/>
    <a:srgbClr val="990033"/>
    <a:srgbClr val="000066"/>
    <a:srgbClr val="663300"/>
    <a:srgbClr val="FFCC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985FDD-B637-42BC-B0DF-9EE4F05C7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3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Click to edit Master text styles</a:t>
            </a:r>
          </a:p>
          <a:p>
            <a:pPr lvl="1"/>
            <a:r>
              <a:rPr lang="es-MX" smtClean="0"/>
              <a:t>Second level</a:t>
            </a:r>
          </a:p>
          <a:p>
            <a:pPr lvl="2"/>
            <a:r>
              <a:rPr lang="es-MX" smtClean="0"/>
              <a:t>Third level</a:t>
            </a:r>
          </a:p>
          <a:p>
            <a:pPr lvl="3"/>
            <a:r>
              <a:rPr lang="es-MX" smtClean="0"/>
              <a:t>Fourth level</a:t>
            </a:r>
          </a:p>
          <a:p>
            <a:pPr lvl="4"/>
            <a:r>
              <a:rPr lang="es-MX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EF42006-CF04-4176-9029-6BE6031F41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42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F4127-5281-4255-A8E1-8FA278EF7DC3}" type="slidenum">
              <a:rPr lang="en-US"/>
              <a:pPr/>
              <a:t>1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8925"/>
          </a:xfrm>
          <a:noFill/>
          <a:ln/>
        </p:spPr>
        <p:txBody>
          <a:bodyPr wrap="square" lIns="92075" tIns="46038" rIns="92075" bIns="46038"/>
          <a:lstStyle/>
          <a:p>
            <a:r>
              <a:rPr lang="en-US"/>
              <a:t>This presentation has the following sections: each section is defines by a different slide color.  Sections may be used individually or the presentation may be used as an introduction to International Child Welfare.</a:t>
            </a:r>
          </a:p>
          <a:p>
            <a:r>
              <a:rPr lang="en-US"/>
              <a:t>	</a:t>
            </a:r>
          </a:p>
          <a:p>
            <a:r>
              <a:rPr lang="en-US"/>
              <a:t>              </a:t>
            </a:r>
          </a:p>
          <a:p>
            <a:pPr lvl="1">
              <a:buFontTx/>
              <a:buChar char="•"/>
            </a:pPr>
            <a:r>
              <a:rPr lang="en-US" b="1"/>
              <a:t>Why study Child Welfare from an International Perspective?</a:t>
            </a:r>
            <a:r>
              <a:rPr lang="en-US"/>
              <a:t>	</a:t>
            </a:r>
          </a:p>
          <a:p>
            <a:pPr lvl="1">
              <a:buFontTx/>
              <a:buChar char="•"/>
            </a:pPr>
            <a:r>
              <a:rPr lang="en-US" b="1"/>
              <a:t>The United Nations Convention on the Rights of the Child</a:t>
            </a:r>
            <a:r>
              <a:rPr lang="en-US"/>
              <a:t>(CRC)</a:t>
            </a:r>
          </a:p>
          <a:p>
            <a:pPr lvl="1">
              <a:buFontTx/>
              <a:buChar char="•"/>
            </a:pPr>
            <a:r>
              <a:rPr lang="en-US" b="1"/>
              <a:t>Impediments to Implementation of the CRC</a:t>
            </a:r>
            <a:endParaRPr lang="en-US"/>
          </a:p>
          <a:p>
            <a:pPr lvl="2">
              <a:buFontTx/>
              <a:buChar char="•"/>
            </a:pPr>
            <a:r>
              <a:rPr lang="en-US" b="1"/>
              <a:t>Macro:</a:t>
            </a:r>
            <a:r>
              <a:rPr lang="en-US"/>
              <a:t>  Effects of Armed Conflict; Female genital mutilation.     	(FGM). </a:t>
            </a:r>
          </a:p>
          <a:p>
            <a:pPr lvl="2">
              <a:buFontTx/>
              <a:buChar char="•"/>
            </a:pPr>
            <a:r>
              <a:rPr lang="en-US" b="1"/>
              <a:t>Mezzo:</a:t>
            </a:r>
            <a:r>
              <a:rPr lang="en-US"/>
              <a:t>  Child Labor and Child Sexual Exploitation.</a:t>
            </a:r>
          </a:p>
          <a:p>
            <a:pPr lvl="2">
              <a:buFontTx/>
              <a:buChar char="•"/>
            </a:pPr>
            <a:r>
              <a:rPr lang="en-US" b="1"/>
              <a:t>Micro</a:t>
            </a:r>
            <a:r>
              <a:rPr lang="en-US"/>
              <a:t>:    Caregiver Abuse &amp; Neglect; problems in a cross-	  	cultural definition; categories of children at risk.</a:t>
            </a:r>
          </a:p>
          <a:p>
            <a:endParaRPr lang="en-US"/>
          </a:p>
          <a:p>
            <a:r>
              <a:rPr lang="en-US"/>
              <a:t>Additional information for the Instructor is included in this pack, and instructors can select readings.  Several readings for each section are advised.</a:t>
            </a:r>
          </a:p>
          <a:p>
            <a:r>
              <a:rPr lang="en-US"/>
              <a:t>The slides are available also in Overhead format if an LCD is not available.  A separate ring-binder contains selctions from the Instructor</a:t>
            </a:r>
            <a:r>
              <a:rPr lang="en-US">
                <a:latin typeface="Times New Roman"/>
              </a:rPr>
              <a:t>’</a:t>
            </a:r>
            <a:r>
              <a:rPr lang="en-US"/>
              <a:t>s reading materials which may be used as handouts.</a:t>
            </a:r>
          </a:p>
          <a:p>
            <a:r>
              <a:rPr lang="en-US"/>
              <a:t>Questions for student discussion groups are included in each section.</a:t>
            </a:r>
          </a:p>
          <a:p>
            <a:r>
              <a:rPr lang="en-US"/>
              <a:t>We hope you enjoy using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72750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248" name="Group 168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46243" name="Rectangle 16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246" name="Group 166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245" name="Group 165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46090" name="Freeform 10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1" name="Freeform 11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2" name="Freeform 12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3" name="Freeform 13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4" name="Freeform 14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5" name="Freeform 15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99" name="Freeform 19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0" name="Freeform 20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1" name="Freeform 21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2" name="Freeform 22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3" name="Freeform 23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4" name="Freeform 24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5" name="Freeform 25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6" name="Freeform 26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7" name="Freeform 27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8" name="Freeform 28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09" name="Freeform 29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0" name="Freeform 30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1" name="Freeform 31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2" name="Freeform 32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3" name="Freeform 33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4" name="Freeform 34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5" name="Freeform 35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6" name="Freeform 36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7" name="Freeform 37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8" name="Freeform 38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19" name="Freeform 39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0" name="Freeform 40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1" name="Freeform 41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2" name="Freeform 42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3" name="Freeform 43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4" name="Freeform 44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5" name="Freeform 45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6" name="Freeform 46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7" name="Freeform 47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8" name="Freeform 48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29" name="Freeform 49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0" name="Freeform 50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1" name="Freeform 51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2" name="Freeform 52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3" name="Freeform 53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4" name="Freeform 54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5" name="Freeform 55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6" name="Freeform 56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7" name="Freeform 57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8" name="Freeform 58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39" name="Freeform 59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0" name="Freeform 60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1" name="Freeform 61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2" name="Freeform 62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3" name="Freeform 63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4" name="Freeform 64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45" name="Freeform 65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39" name="Group 159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46190" name="Line 110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2" name="Line 112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3" name="Line 113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4" name="Line 114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5" name="Line 115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6" name="Line 116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7" name="Line 117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8" name="Line 118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99" name="Line 119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0" name="Line 120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01" name="Line 121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40" name="Group 160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46212" name="Line 132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3" name="Line 133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4" name="Line 134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15" name="Line 135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5" name="Line 145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6" name="Line 146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7" name="Line 147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8" name="Line 148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0" name="Line 150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1" name="Line 151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2" name="Line 152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3" name="Line 153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4" name="Line 154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235" name="Line 155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46238" name="Picture 158" descr="C:\My Documents\bits\earth.GIF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</p:spPr>
        </p:pic>
      </p:grp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4D262E-ECDF-480C-BD4F-93EE75836B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AC5E6-CEE5-4B8C-8B99-77006F455F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02FF3-4926-4771-89CF-C9405323B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A2F16-E771-467B-B04A-24C49411EB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A8A2F-21F7-4180-B061-CA92FF7499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B5F3E-8055-47B3-B3F7-CC84F60F6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1E607-2571-4CA5-84C2-52DC612B4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C5673-C26A-464E-80EF-BBE6989AC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2724B-0D17-45F2-990D-291E34064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BEA1F-254C-422D-864A-EE5AC845D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2B6B0-01F3-4E3D-B7FF-B22EE0908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rgbClr val="FFCC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72FA1E85-9D6B-445D-AB6D-684F941907C6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691" name="Group 163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2690" name="Group 162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37" name="Group 9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2538" name="Group 10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2539" name="Freeform 11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0" name="Freeform 12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1" name="Freeform 13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2" name="Freeform 14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Freeform 15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4" name="Freeform 16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5" name="Freeform 17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6" name="Freeform 18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7" name="Freeform 19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8" name="Freeform 20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9" name="Freeform 21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0" name="Freeform 22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1" name="Freeform 23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2" name="Freeform 24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3" name="Freeform 25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4" name="Freeform 26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5" name="Freeform 27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6" name="Freeform 28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7" name="Freeform 29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8" name="Freeform 30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59" name="Freeform 31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2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1" name="Freeform 33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2" name="Freeform 34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3" name="Freeform 35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4" name="Freeform 36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5" name="Freeform 37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6" name="Freeform 38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7" name="Freeform 39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8" name="Freeform 40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69" name="Freeform 41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0" name="Freeform 42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1" name="Freeform 43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2" name="Freeform 44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3" name="Freeform 45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46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5" name="Freeform 47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6" name="Freeform 48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7" name="Freeform 49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8" name="Freeform 50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9" name="Freeform 51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0" name="Freeform 52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1" name="Freeform 53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2" name="Freeform 54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3" name="Freeform 55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4" name="Freeform 56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5" name="Freeform 57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6" name="Freeform 58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7" name="Freeform 59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8" name="Freeform 60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9" name="Freeform 61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0" name="Freeform 62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1" name="Freeform 63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64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3" name="Freeform 65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4" name="Freeform 66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595" name="Group 67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2596" name="Freeform 68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7" name="Freeform 69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8" name="Freeform 70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9" name="Freeform 71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0" name="Freeform 72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1" name="Freeform 73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2" name="Freeform 74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3" name="Freeform 75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4" name="Freeform 76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5" name="Freeform 77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6" name="Freeform 78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7" name="Freeform 79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8" name="Freeform 80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9" name="Freeform 81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0" name="Freeform 82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1" name="Freeform 83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2" name="Freeform 84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3" name="Freeform 85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4" name="Freeform 86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5" name="Freeform 87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6" name="Freeform 88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7" name="Freeform 89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8" name="Freeform 90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19" name="Freeform 91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0" name="Freeform 92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1" name="Freeform 93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2" name="Freeform 94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3" name="Freeform 95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4" name="Freeform 96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5" name="Freeform 97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6" name="Freeform 98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7" name="Freeform 99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8" name="Freeform 100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29" name="Freeform 101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0" name="Freeform 102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1" name="Freeform 103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2" name="Freeform 104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3" name="Freeform 105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4" name="Freeform 106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5" name="Freeform 107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6" name="Freeform 108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37" name="Freeform 109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638" name="Group 110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2639" name="Line 111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0" name="Line 112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1" name="Line 113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2" name="Line 114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3" name="Line 115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4" name="Line 116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5" name="Line 117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6" name="Line 118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7" name="Line 119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8" name="Line 120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49" name="Line 121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0" name="Line 122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1" name="Line 123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2" name="Line 124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3" name="Line 125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4" name="Line 126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5" name="Line 127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6" name="Line 128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7" name="Line 129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8" name="Line 130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59" name="Line 131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660" name="Group 132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2661" name="Line 133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2" name="Line 134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3" name="Line 135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4" name="Line 136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5" name="Line 137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6" name="Line 138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7" name="Line 139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8" name="Line 140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69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0" name="Line 142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1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2" name="Line 144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3" name="Line 145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4" name="Line 146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5" name="Line 147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6" name="Line 148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7" name="Line 149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8" name="Line 150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79" name="Line 151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0" name="Line 152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1" name="Line 153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2" name="Line 154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3" name="Line 155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4" name="Line 156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85" name="Line 157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2689" name="Picture 161" descr="C:\My Documents\bits\earth.GIF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7" name="Object 5"/>
          <p:cNvGraphicFramePr>
            <a:graphicFrameLocks/>
          </p:cNvGraphicFramePr>
          <p:nvPr/>
        </p:nvGraphicFramePr>
        <p:xfrm>
          <a:off x="0" y="1600200"/>
          <a:ext cx="41910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8" name="Clip" r:id="rId5" imgW="1190476" imgH="1809524" progId="MS_ClipArt_Gallery.5">
                  <p:embed/>
                </p:oleObj>
              </mc:Choice>
              <mc:Fallback>
                <p:oleObj name="Clip" r:id="rId5" imgW="1190476" imgH="1809524" progId="MS_ClipArt_Gallery.5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00200"/>
                        <a:ext cx="4191000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9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C990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914400" y="0"/>
            <a:ext cx="76962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0066"/>
                </a:solidFill>
                <a:latin typeface="Bookman Old Style" pitchFamily="18" charset="0"/>
              </a:rPr>
              <a:t>Working with Street Children: Social Development Initiatives for Social Work Practice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4419600" y="2667000"/>
            <a:ext cx="4724400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Presentation created by: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66"/>
                </a:solidFill>
                <a:latin typeface="Times New Roman" pitchFamily="18" charset="0"/>
              </a:rPr>
              <a:t>©</a:t>
            </a:r>
            <a:r>
              <a:rPr lang="en-US" b="1">
                <a:solidFill>
                  <a:srgbClr val="000066"/>
                </a:solidFill>
                <a:latin typeface="Times New Roman" pitchFamily="18" charset="0"/>
              </a:rPr>
              <a:t>Kristin M. Ferguson, MSW, ABD</a:t>
            </a:r>
          </a:p>
          <a:p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Doctoral Student </a:t>
            </a:r>
          </a:p>
          <a:p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University of Texas at Arlington</a:t>
            </a:r>
          </a:p>
          <a:p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Autonomous University of Nuevo León</a:t>
            </a:r>
          </a:p>
          <a:p>
            <a:endParaRPr lang="en-US" sz="2000" b="1">
              <a:solidFill>
                <a:srgbClr val="000066"/>
              </a:solidFill>
              <a:latin typeface="Times New Roman" pitchFamily="18" charset="0"/>
            </a:endParaRPr>
          </a:p>
          <a:p>
            <a:endParaRPr lang="en-US" sz="2000" b="1">
              <a:solidFill>
                <a:srgbClr val="000066"/>
              </a:solidFill>
              <a:latin typeface="Times New Roman" pitchFamily="18" charset="0"/>
            </a:endParaRPr>
          </a:p>
          <a:p>
            <a:r>
              <a:rPr lang="en-US" sz="2000" b="1">
                <a:solidFill>
                  <a:srgbClr val="000066"/>
                </a:solidFill>
                <a:latin typeface="Times New Roman" pitchFamily="18" charset="0"/>
              </a:rPr>
              <a:t>SOCW 5303: Foundations of Social Welfare Policy and Services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4267200" y="63246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663300"/>
                </a:solidFill>
                <a:latin typeface="Times New Roman" pitchFamily="18" charset="0"/>
              </a:rPr>
              <a:t>* This picture was obtained from the Microsoft ® DGL web site and is intended to be representative of children in general, not necessarily of street children.</a:t>
            </a:r>
            <a:r>
              <a:rPr lang="en-US" sz="1400" b="1">
                <a:solidFill>
                  <a:srgbClr val="6633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1295400" y="1524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>
                <a:solidFill>
                  <a:srgbClr val="663300"/>
                </a:solidFill>
              </a:rPr>
              <a:t>TRADITIONAL APPROACHES TO THE STREET-CHILDREN PHENOMENON</a:t>
            </a:r>
            <a:endParaRPr lang="es-MX" sz="2800" b="1">
              <a:solidFill>
                <a:srgbClr val="663300"/>
              </a:solidFill>
            </a:endParaRP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7543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b="1">
                <a:solidFill>
                  <a:schemeClr val="tx2"/>
                </a:solidFill>
              </a:rPr>
              <a:t> Outreach Strategies:</a:t>
            </a:r>
            <a:r>
              <a:rPr lang="es-MX" b="1">
                <a:solidFill>
                  <a:srgbClr val="000066"/>
                </a:solidFill>
              </a:rPr>
              <a:t> </a:t>
            </a:r>
            <a:r>
              <a:rPr lang="es-MX" b="1" i="1">
                <a:solidFill>
                  <a:srgbClr val="000066"/>
                </a:solidFill>
              </a:rPr>
              <a:t>Street children as protagonists and partners in their own development.</a:t>
            </a:r>
            <a:r>
              <a:rPr lang="es-MX" b="1">
                <a:solidFill>
                  <a:srgbClr val="000066"/>
                </a:solidFill>
              </a:rPr>
              <a:t>  Focus on conscientization, praxis and empowerment (Freire) (street education, social support groups, youth participation in political activism and human rights efforts). </a:t>
            </a:r>
            <a:endParaRPr lang="es-MX" sz="2000" b="1">
              <a:solidFill>
                <a:srgbClr val="0000CC"/>
              </a:solidFill>
            </a:endParaRP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838200" y="4191000"/>
            <a:ext cx="7696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b="1">
                <a:solidFill>
                  <a:schemeClr val="tx2"/>
                </a:solidFill>
              </a:rPr>
              <a:t> </a:t>
            </a:r>
            <a:r>
              <a:rPr lang="en-US" b="1">
                <a:solidFill>
                  <a:srgbClr val="CC6600"/>
                </a:solidFill>
              </a:rPr>
              <a:t>Preventative</a:t>
            </a:r>
            <a:r>
              <a:rPr lang="en-US" b="1">
                <a:solidFill>
                  <a:schemeClr val="tx2"/>
                </a:solidFill>
              </a:rPr>
              <a:t> </a:t>
            </a:r>
            <a:r>
              <a:rPr lang="es-MX" b="1">
                <a:solidFill>
                  <a:schemeClr val="tx2"/>
                </a:solidFill>
              </a:rPr>
              <a:t>Initiatives:</a:t>
            </a:r>
            <a:r>
              <a:rPr lang="es-MX" b="1">
                <a:solidFill>
                  <a:srgbClr val="000066"/>
                </a:solidFill>
              </a:rPr>
              <a:t> </a:t>
            </a:r>
            <a:r>
              <a:rPr lang="es-MX" b="1" i="1">
                <a:solidFill>
                  <a:srgbClr val="000066"/>
                </a:solidFill>
              </a:rPr>
              <a:t>All children at risk as potential street children.</a:t>
            </a:r>
            <a:r>
              <a:rPr lang="es-MX" b="1">
                <a:solidFill>
                  <a:srgbClr val="000066"/>
                </a:solidFill>
              </a:rPr>
              <a:t>  Focus on addressing precipitating factors within at-risk populations (economic, social and community development, strengthening families, poverty alleviation, vocational cooperatives).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utoUpdateAnimBg="0"/>
      <p:bldP spid="140291" grpId="0" autoUpdateAnimBg="0"/>
      <p:bldP spid="1402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066800" y="228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</a:rPr>
              <a:t>THEORETICAL FRAMEWORK: STREET CHILDREN</a:t>
            </a:r>
            <a:endParaRPr lang="en-US" sz="2800" b="1">
              <a:solidFill>
                <a:srgbClr val="663300"/>
              </a:solidFill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28600" y="914400"/>
            <a:ext cx="2819400" cy="1600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200400" y="914400"/>
            <a:ext cx="2743200" cy="1600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6096000" y="914400"/>
            <a:ext cx="2819400" cy="16002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04800" y="1066800"/>
            <a:ext cx="2743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MICROSYSTEMIC THEORIES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  </a:t>
            </a:r>
            <a:r>
              <a:rPr lang="en-US" sz="1200" b="1">
                <a:solidFill>
                  <a:schemeClr val="bg1"/>
                </a:solidFill>
              </a:rPr>
              <a:t>1. Culture of Poverty (Lewis)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  2. Psychosocial Competence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     (Tyler)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  3. Self-Control (Ekland-Olson)</a:t>
            </a:r>
            <a:r>
              <a:rPr lang="en-US" sz="12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124200" y="1066800"/>
            <a:ext cx="2819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 </a:t>
            </a:r>
            <a:r>
              <a:rPr lang="en-US" sz="1400" b="1">
                <a:solidFill>
                  <a:schemeClr val="bg1"/>
                </a:solidFill>
              </a:rPr>
              <a:t>MEZZOSYSTEMIC THEORIES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 1. Culture of Poverty (Lewis)</a:t>
            </a:r>
            <a:endParaRPr lang="en-US" sz="1400" b="1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 2. Social Disorganization 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    (Sampson)</a:t>
            </a:r>
          </a:p>
          <a:p>
            <a:pPr>
              <a:spcBef>
                <a:spcPct val="50000"/>
              </a:spcBef>
            </a:pP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6019800" y="1066800"/>
            <a:ext cx="297180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MACROSYSTEMIC THEORIES</a:t>
            </a:r>
          </a:p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   </a:t>
            </a:r>
            <a:r>
              <a:rPr lang="en-US" sz="1200" b="1">
                <a:solidFill>
                  <a:schemeClr val="bg1"/>
                </a:solidFill>
              </a:rPr>
              <a:t>1. Ghetto Underclass</a:t>
            </a:r>
            <a:r>
              <a:rPr lang="en-US" sz="1200" b="1" i="1">
                <a:solidFill>
                  <a:schemeClr val="bg1"/>
                </a:solidFill>
              </a:rPr>
              <a:t> </a:t>
            </a:r>
            <a:r>
              <a:rPr lang="en-US" sz="1200" b="1">
                <a:solidFill>
                  <a:schemeClr val="bg1"/>
                </a:solidFill>
              </a:rPr>
              <a:t>(Wilson)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    2. Modernization (Rostow)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    3. Dependency (Wallerstein)</a:t>
            </a:r>
            <a:endParaRPr lang="en-US" sz="1200" b="1" i="1">
              <a:solidFill>
                <a:schemeClr val="bg1"/>
              </a:solidFill>
            </a:endParaRPr>
          </a:p>
        </p:txBody>
      </p:sp>
      <p:sp>
        <p:nvSpPr>
          <p:cNvPr id="75787" name="Oval 11"/>
          <p:cNvSpPr>
            <a:spLocks noChangeArrowheads="1"/>
          </p:cNvSpPr>
          <p:nvPr/>
        </p:nvSpPr>
        <p:spPr bwMode="auto">
          <a:xfrm>
            <a:off x="381000" y="3048000"/>
            <a:ext cx="2209800" cy="15240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8" name="Oval 12"/>
          <p:cNvSpPr>
            <a:spLocks noChangeArrowheads="1"/>
          </p:cNvSpPr>
          <p:nvPr/>
        </p:nvSpPr>
        <p:spPr bwMode="auto">
          <a:xfrm>
            <a:off x="3276600" y="3124200"/>
            <a:ext cx="2362200" cy="16002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9" name="Oval 13"/>
          <p:cNvSpPr>
            <a:spLocks noChangeArrowheads="1"/>
          </p:cNvSpPr>
          <p:nvPr/>
        </p:nvSpPr>
        <p:spPr bwMode="auto">
          <a:xfrm>
            <a:off x="6248400" y="3124200"/>
            <a:ext cx="2514600" cy="14478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1447800" y="5486400"/>
            <a:ext cx="6400800" cy="762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1447800" y="2514600"/>
            <a:ext cx="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4419600" y="2514600"/>
            <a:ext cx="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7391400" y="2514600"/>
            <a:ext cx="0" cy="609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1752600" y="4572000"/>
            <a:ext cx="25908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>
            <a:off x="4572000" y="4572000"/>
            <a:ext cx="281940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>
            <a:off x="4419600" y="4724400"/>
            <a:ext cx="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>
            <a:off x="2590800" y="3810000"/>
            <a:ext cx="685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>
            <a:off x="5638800" y="3886200"/>
            <a:ext cx="6096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57200" y="3276600"/>
            <a:ext cx="2133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>
                <a:solidFill>
                  <a:schemeClr val="bg1"/>
                </a:solidFill>
              </a:rPr>
              <a:t>School dropout, drug addiction, low human capital, child maltreatment, family poverty, family disintegration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3429000" y="3276600"/>
            <a:ext cx="2057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>
                <a:solidFill>
                  <a:schemeClr val="bg1"/>
                </a:solidFill>
              </a:rPr>
              <a:t>Precarious living conditions, lack of community resources, low civic participation, high levels of mistrust, insecurity and social disorganization</a:t>
            </a:r>
          </a:p>
        </p:txBody>
      </p:sp>
      <p:sp>
        <p:nvSpPr>
          <p:cNvPr id="75801" name="Text Box 25"/>
          <p:cNvSpPr txBox="1">
            <a:spLocks noChangeArrowheads="1"/>
          </p:cNvSpPr>
          <p:nvPr/>
        </p:nvSpPr>
        <p:spPr bwMode="auto">
          <a:xfrm>
            <a:off x="6400800" y="3276600"/>
            <a:ext cx="22860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>
                <a:solidFill>
                  <a:schemeClr val="bg1"/>
                </a:solidFill>
              </a:rPr>
              <a:t>Poverty, unemployment, barriers to educational system, social exclusion, urbanization, globalization, external debt, economic policies</a:t>
            </a:r>
            <a:endParaRPr lang="en-US" sz="1200" b="1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2209800" y="5638800"/>
            <a:ext cx="510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MIGRATION OF CHILD INTO STREETS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Oval 2"/>
          <p:cNvSpPr>
            <a:spLocks noChangeArrowheads="1"/>
          </p:cNvSpPr>
          <p:nvPr/>
        </p:nvSpPr>
        <p:spPr bwMode="auto">
          <a:xfrm>
            <a:off x="2362200" y="2590800"/>
            <a:ext cx="5257800" cy="21336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2971800" y="2971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600">
                <a:solidFill>
                  <a:schemeClr val="bg1"/>
                </a:solidFill>
              </a:rPr>
              <a:t>MICROFACTORS:</a:t>
            </a:r>
          </a:p>
          <a:p>
            <a:pPr algn="ctr">
              <a:spcBef>
                <a:spcPct val="50000"/>
              </a:spcBef>
            </a:pPr>
            <a:r>
              <a:rPr lang="es-MX" sz="3600">
                <a:solidFill>
                  <a:schemeClr val="bg1"/>
                </a:solidFill>
              </a:rPr>
              <a:t>Child</a:t>
            </a:r>
            <a:endParaRPr lang="es-MX" sz="3600">
              <a:solidFill>
                <a:srgbClr val="000066"/>
              </a:solidFill>
            </a:endParaRP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990600" y="1066800"/>
            <a:ext cx="2667000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</a:rPr>
              <a:t>Academic Failure / School Dropout</a:t>
            </a:r>
            <a:endParaRPr lang="es-MX"/>
          </a:p>
        </p:txBody>
      </p:sp>
      <p:sp>
        <p:nvSpPr>
          <p:cNvPr id="141318" name="Line 6"/>
          <p:cNvSpPr>
            <a:spLocks noChangeShapeType="1"/>
          </p:cNvSpPr>
          <p:nvPr/>
        </p:nvSpPr>
        <p:spPr bwMode="auto">
          <a:xfrm flipH="1" flipV="1">
            <a:off x="2743200" y="1752600"/>
            <a:ext cx="914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685800" y="5181600"/>
            <a:ext cx="32004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</a:rPr>
              <a:t>Displaced / Orphaned</a:t>
            </a:r>
            <a:endParaRPr lang="es-MX"/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5181600" y="5715000"/>
            <a:ext cx="28956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</a:rPr>
              <a:t>Supply Basic Needs</a:t>
            </a:r>
            <a:endParaRPr lang="es-MX"/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5867400" y="1905000"/>
            <a:ext cx="31242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</a:rPr>
              <a:t>Drug &amp; Alcohol Abuse</a:t>
            </a:r>
            <a:endParaRPr lang="es-MX"/>
          </a:p>
        </p:txBody>
      </p:sp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4343400" y="1219200"/>
            <a:ext cx="27432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</a:rPr>
              <a:t>Gang involvement</a:t>
            </a:r>
            <a:endParaRPr lang="es-MX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 flipV="1">
            <a:off x="5257800" y="1600200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H="1">
            <a:off x="4038600" y="4648200"/>
            <a:ext cx="2286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 flipH="1">
            <a:off x="2514600" y="44196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 flipH="1" flipV="1">
            <a:off x="1905000" y="28956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 flipV="1">
            <a:off x="6781800" y="2362200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762000" y="2438400"/>
            <a:ext cx="22098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</a:rPr>
              <a:t>Peer Pressure</a:t>
            </a:r>
            <a:endParaRPr lang="es-MX"/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6019800" y="4800600"/>
            <a:ext cx="29718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</a:rPr>
              <a:t>Unwanted Pregnancy</a:t>
            </a:r>
            <a:endParaRPr lang="es-MX"/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2057400" y="6096000"/>
            <a:ext cx="26670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</a:rPr>
              <a:t>Finance Education</a:t>
            </a:r>
            <a:endParaRPr lang="es-MX"/>
          </a:p>
        </p:txBody>
      </p:sp>
      <p:sp>
        <p:nvSpPr>
          <p:cNvPr id="141331" name="Line 19"/>
          <p:cNvSpPr>
            <a:spLocks noChangeShapeType="1"/>
          </p:cNvSpPr>
          <p:nvPr/>
        </p:nvSpPr>
        <p:spPr bwMode="auto">
          <a:xfrm>
            <a:off x="5562600" y="4724400"/>
            <a:ext cx="381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2" name="Line 20"/>
          <p:cNvSpPr>
            <a:spLocks noChangeShapeType="1"/>
          </p:cNvSpPr>
          <p:nvPr/>
        </p:nvSpPr>
        <p:spPr bwMode="auto">
          <a:xfrm>
            <a:off x="7162800" y="42672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33" name="Text Box 21"/>
          <p:cNvSpPr txBox="1">
            <a:spLocks noChangeArrowheads="1"/>
          </p:cNvSpPr>
          <p:nvPr/>
        </p:nvSpPr>
        <p:spPr bwMode="auto">
          <a:xfrm>
            <a:off x="1219200" y="304800"/>
            <a:ext cx="74866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ORIGINS OF THE STREET-CHILDREN PHENOMENON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74866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ORIGINS OF THE STREET-CHILDREN PHENOMENON</a:t>
            </a:r>
          </a:p>
        </p:txBody>
      </p:sp>
      <p:sp>
        <p:nvSpPr>
          <p:cNvPr id="142339" name="Oval 3"/>
          <p:cNvSpPr>
            <a:spLocks noChangeArrowheads="1"/>
          </p:cNvSpPr>
          <p:nvPr/>
        </p:nvSpPr>
        <p:spPr bwMode="auto">
          <a:xfrm>
            <a:off x="2362200" y="2590800"/>
            <a:ext cx="5257800" cy="21336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2971800" y="2971800"/>
            <a:ext cx="4191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600" b="1">
                <a:solidFill>
                  <a:schemeClr val="bg1"/>
                </a:solidFill>
                <a:latin typeface="Times New Roman" pitchFamily="18" charset="0"/>
              </a:rPr>
              <a:t>MICROFACTORS:</a:t>
            </a:r>
          </a:p>
          <a:p>
            <a:pPr algn="ctr">
              <a:spcBef>
                <a:spcPct val="50000"/>
              </a:spcBef>
            </a:pPr>
            <a:r>
              <a:rPr lang="es-MX" sz="3600" b="1">
                <a:solidFill>
                  <a:schemeClr val="bg1"/>
                </a:solidFill>
                <a:latin typeface="Times New Roman" pitchFamily="18" charset="0"/>
              </a:rPr>
              <a:t>Family</a:t>
            </a:r>
            <a:endParaRPr lang="es-MX" sz="36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447800" y="1066800"/>
            <a:ext cx="25146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Family Breakdown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2343" name="Line 7"/>
          <p:cNvSpPr>
            <a:spLocks noChangeShapeType="1"/>
          </p:cNvSpPr>
          <p:nvPr/>
        </p:nvSpPr>
        <p:spPr bwMode="auto">
          <a:xfrm flipH="1" flipV="1">
            <a:off x="2971800" y="1524000"/>
            <a:ext cx="685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1219200" y="5181600"/>
            <a:ext cx="2362200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Parental Pressure / Exploitation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4267200" y="5486400"/>
            <a:ext cx="25908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Economic Hardship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6781800" y="1905000"/>
            <a:ext cx="19050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Unemployment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4495800" y="1219200"/>
            <a:ext cx="30480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Single-Parent Household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2348" name="Line 12"/>
          <p:cNvSpPr>
            <a:spLocks noChangeShapeType="1"/>
          </p:cNvSpPr>
          <p:nvPr/>
        </p:nvSpPr>
        <p:spPr bwMode="auto">
          <a:xfrm flipV="1">
            <a:off x="5334000" y="1676400"/>
            <a:ext cx="457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9" name="Line 13"/>
          <p:cNvSpPr>
            <a:spLocks noChangeShapeType="1"/>
          </p:cNvSpPr>
          <p:nvPr/>
        </p:nvSpPr>
        <p:spPr bwMode="auto">
          <a:xfrm flipH="1">
            <a:off x="3810000" y="4648200"/>
            <a:ext cx="4572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0" name="Line 14"/>
          <p:cNvSpPr>
            <a:spLocks noChangeShapeType="1"/>
          </p:cNvSpPr>
          <p:nvPr/>
        </p:nvSpPr>
        <p:spPr bwMode="auto">
          <a:xfrm flipH="1">
            <a:off x="2514600" y="44196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1" name="Line 15"/>
          <p:cNvSpPr>
            <a:spLocks noChangeShapeType="1"/>
          </p:cNvSpPr>
          <p:nvPr/>
        </p:nvSpPr>
        <p:spPr bwMode="auto">
          <a:xfrm flipH="1" flipV="1">
            <a:off x="2057400" y="2667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2" name="Line 16"/>
          <p:cNvSpPr>
            <a:spLocks noChangeShapeType="1"/>
          </p:cNvSpPr>
          <p:nvPr/>
        </p:nvSpPr>
        <p:spPr bwMode="auto">
          <a:xfrm flipV="1">
            <a:off x="6781800" y="2362200"/>
            <a:ext cx="685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1066800" y="2286000"/>
            <a:ext cx="20574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Chronic Poverty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7162800" y="4724400"/>
            <a:ext cx="1752600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Child Abuse / Neglect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2667000" y="6096000"/>
            <a:ext cx="2514600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Low Parental Educational Levels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2356" name="Line 20"/>
          <p:cNvSpPr>
            <a:spLocks noChangeShapeType="1"/>
          </p:cNvSpPr>
          <p:nvPr/>
        </p:nvSpPr>
        <p:spPr bwMode="auto">
          <a:xfrm>
            <a:off x="5181600" y="4724400"/>
            <a:ext cx="152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7" name="Line 21"/>
          <p:cNvSpPr>
            <a:spLocks noChangeShapeType="1"/>
          </p:cNvSpPr>
          <p:nvPr/>
        </p:nvSpPr>
        <p:spPr bwMode="auto">
          <a:xfrm>
            <a:off x="7162800" y="42672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58" name="Text Box 22"/>
          <p:cNvSpPr txBox="1">
            <a:spLocks noChangeArrowheads="1"/>
          </p:cNvSpPr>
          <p:nvPr/>
        </p:nvSpPr>
        <p:spPr bwMode="auto">
          <a:xfrm>
            <a:off x="5791200" y="6248400"/>
            <a:ext cx="32004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Lack of Support Networks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2359" name="Line 23"/>
          <p:cNvSpPr>
            <a:spLocks noChangeShapeType="1"/>
          </p:cNvSpPr>
          <p:nvPr/>
        </p:nvSpPr>
        <p:spPr bwMode="auto">
          <a:xfrm>
            <a:off x="6629400" y="4495800"/>
            <a:ext cx="76200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74866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ORIGINS OF THE STREET-CHILDREN PHENOMENON</a:t>
            </a:r>
          </a:p>
        </p:txBody>
      </p:sp>
      <p:sp>
        <p:nvSpPr>
          <p:cNvPr id="143363" name="Oval 3"/>
          <p:cNvSpPr>
            <a:spLocks noChangeArrowheads="1"/>
          </p:cNvSpPr>
          <p:nvPr/>
        </p:nvSpPr>
        <p:spPr bwMode="auto">
          <a:xfrm>
            <a:off x="2362200" y="2590800"/>
            <a:ext cx="5257800" cy="21336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2743200" y="2895600"/>
            <a:ext cx="4724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600" b="1">
                <a:solidFill>
                  <a:schemeClr val="bg1"/>
                </a:solidFill>
                <a:latin typeface="Times New Roman" pitchFamily="18" charset="0"/>
              </a:rPr>
              <a:t>MEZZOFACTORS:</a:t>
            </a:r>
          </a:p>
          <a:p>
            <a:pPr algn="ctr">
              <a:spcBef>
                <a:spcPct val="50000"/>
              </a:spcBef>
            </a:pPr>
            <a:r>
              <a:rPr lang="es-MX" sz="3600" b="1">
                <a:solidFill>
                  <a:schemeClr val="bg1"/>
                </a:solidFill>
                <a:latin typeface="Times New Roman" pitchFamily="18" charset="0"/>
              </a:rPr>
              <a:t>Family - Community</a:t>
            </a:r>
            <a:r>
              <a:rPr lang="es-MX" sz="360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es-MX" sz="36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447800" y="1066800"/>
            <a:ext cx="25146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Precarious Housing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 flipH="1" flipV="1">
            <a:off x="2743200" y="1524000"/>
            <a:ext cx="914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1295400" y="5943600"/>
            <a:ext cx="3657600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Lack of Social Infrastructure / Social Institutions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6324600" y="5410200"/>
            <a:ext cx="2590800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Lack of Community Resources 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4419600" y="1219200"/>
            <a:ext cx="32004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Insufficient Public Services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6934200" y="2057400"/>
            <a:ext cx="20574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Overcrowding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 flipV="1">
            <a:off x="5257800" y="1676400"/>
            <a:ext cx="152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3" name="Line 13"/>
          <p:cNvSpPr>
            <a:spLocks noChangeShapeType="1"/>
          </p:cNvSpPr>
          <p:nvPr/>
        </p:nvSpPr>
        <p:spPr bwMode="auto">
          <a:xfrm flipH="1">
            <a:off x="3733800" y="4648200"/>
            <a:ext cx="533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 flipH="1">
            <a:off x="2514600" y="44196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5" name="Line 15"/>
          <p:cNvSpPr>
            <a:spLocks noChangeShapeType="1"/>
          </p:cNvSpPr>
          <p:nvPr/>
        </p:nvSpPr>
        <p:spPr bwMode="auto">
          <a:xfrm flipH="1" flipV="1">
            <a:off x="1905000" y="28956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 flipV="1">
            <a:off x="6781800" y="2514600"/>
            <a:ext cx="990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1219200" y="2133600"/>
            <a:ext cx="1600200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Low Social Cohesion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6705600" y="4572000"/>
            <a:ext cx="24384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Low Quality of Life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1143000" y="5181600"/>
            <a:ext cx="21336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Unemployment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3380" name="Line 20"/>
          <p:cNvSpPr>
            <a:spLocks noChangeShapeType="1"/>
          </p:cNvSpPr>
          <p:nvPr/>
        </p:nvSpPr>
        <p:spPr bwMode="auto">
          <a:xfrm>
            <a:off x="5943600" y="4648200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1" name="Line 21"/>
          <p:cNvSpPr>
            <a:spLocks noChangeShapeType="1"/>
          </p:cNvSpPr>
          <p:nvPr/>
        </p:nvSpPr>
        <p:spPr bwMode="auto">
          <a:xfrm>
            <a:off x="7162800" y="4267200"/>
            <a:ext cx="762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2" name="Text Box 22"/>
          <p:cNvSpPr txBox="1">
            <a:spLocks noChangeArrowheads="1"/>
          </p:cNvSpPr>
          <p:nvPr/>
        </p:nvSpPr>
        <p:spPr bwMode="auto">
          <a:xfrm>
            <a:off x="5257800" y="6248400"/>
            <a:ext cx="3429000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Insecurity and Low Trust</a:t>
            </a:r>
            <a:endParaRPr lang="es-MX">
              <a:latin typeface="Times New Roman" pitchFamily="18" charset="0"/>
            </a:endParaRPr>
          </a:p>
        </p:txBody>
      </p:sp>
      <p:sp>
        <p:nvSpPr>
          <p:cNvPr id="143383" name="Line 23"/>
          <p:cNvSpPr>
            <a:spLocks noChangeShapeType="1"/>
          </p:cNvSpPr>
          <p:nvPr/>
        </p:nvSpPr>
        <p:spPr bwMode="auto">
          <a:xfrm>
            <a:off x="5486400" y="4724400"/>
            <a:ext cx="533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Oval 2"/>
          <p:cNvSpPr>
            <a:spLocks noChangeArrowheads="1"/>
          </p:cNvSpPr>
          <p:nvPr/>
        </p:nvSpPr>
        <p:spPr bwMode="auto">
          <a:xfrm>
            <a:off x="1828800" y="2590800"/>
            <a:ext cx="4725988" cy="22860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981200" y="3124200"/>
            <a:ext cx="441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600" b="1">
                <a:solidFill>
                  <a:schemeClr val="bg1"/>
                </a:solidFill>
                <a:latin typeface="Times New Roman" pitchFamily="18" charset="0"/>
              </a:rPr>
              <a:t>MACROFACTORS:</a:t>
            </a:r>
          </a:p>
          <a:p>
            <a:pPr algn="ctr">
              <a:spcBef>
                <a:spcPct val="50000"/>
              </a:spcBef>
            </a:pPr>
            <a:r>
              <a:rPr lang="es-MX" sz="3600" b="1">
                <a:solidFill>
                  <a:schemeClr val="bg1"/>
                </a:solidFill>
                <a:latin typeface="Times New Roman" pitchFamily="18" charset="0"/>
              </a:rPr>
              <a:t> Structural</a:t>
            </a:r>
            <a:endParaRPr lang="es-MX" sz="36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068388" y="990600"/>
            <a:ext cx="2819400" cy="14033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Political Factors </a:t>
            </a:r>
            <a:r>
              <a:rPr lang="es-MX" sz="1600" b="1">
                <a:solidFill>
                  <a:srgbClr val="0000CC"/>
                </a:solidFill>
                <a:latin typeface="Times New Roman" pitchFamily="18" charset="0"/>
              </a:rPr>
              <a:t>(type of political system, corruption, type of welfare system, structural adjustment policies, social policies)</a:t>
            </a:r>
            <a:endParaRPr lang="es-MX" sz="16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 flipH="1" flipV="1">
            <a:off x="2363788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5106988" y="4648200"/>
            <a:ext cx="609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2" name="Line 8"/>
          <p:cNvSpPr>
            <a:spLocks noChangeShapeType="1"/>
          </p:cNvSpPr>
          <p:nvPr/>
        </p:nvSpPr>
        <p:spPr bwMode="auto">
          <a:xfrm flipH="1">
            <a:off x="2363788" y="4419600"/>
            <a:ext cx="609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3" name="Line 9"/>
          <p:cNvSpPr>
            <a:spLocks noChangeShapeType="1"/>
          </p:cNvSpPr>
          <p:nvPr/>
        </p:nvSpPr>
        <p:spPr bwMode="auto">
          <a:xfrm flipV="1">
            <a:off x="5257800" y="1828800"/>
            <a:ext cx="838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 flipV="1">
            <a:off x="6324600" y="2971800"/>
            <a:ext cx="534988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4495800" y="914400"/>
            <a:ext cx="46482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Economic Factors </a:t>
            </a:r>
            <a:r>
              <a:rPr lang="es-MX" sz="1600" b="1">
                <a:solidFill>
                  <a:srgbClr val="0000CC"/>
                </a:solidFill>
                <a:latin typeface="Times New Roman" pitchFamily="18" charset="0"/>
              </a:rPr>
              <a:t>(poverty, income disparity, unemployment, external debt, economic development model, informal economy)</a:t>
            </a:r>
            <a:endParaRPr lang="es-MX" sz="16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44396" name="Text Box 12"/>
          <p:cNvSpPr txBox="1">
            <a:spLocks noChangeArrowheads="1"/>
          </p:cNvSpPr>
          <p:nvPr/>
        </p:nvSpPr>
        <p:spPr bwMode="auto">
          <a:xfrm>
            <a:off x="6859588" y="2514600"/>
            <a:ext cx="1905000" cy="1952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Educational Factors </a:t>
            </a:r>
            <a:r>
              <a:rPr lang="es-MX" sz="1600" b="1">
                <a:solidFill>
                  <a:srgbClr val="0000CC"/>
                </a:solidFill>
                <a:latin typeface="Times New Roman" pitchFamily="18" charset="0"/>
              </a:rPr>
              <a:t>(exclusion, school-work hours, truancy laws and      system of enforcement)</a:t>
            </a:r>
            <a:endParaRPr lang="es-MX" sz="16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4192588" y="5638800"/>
            <a:ext cx="45720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Socio-Cultural Factors </a:t>
            </a:r>
            <a:r>
              <a:rPr lang="es-MX" sz="1600" b="1">
                <a:solidFill>
                  <a:srgbClr val="0000CC"/>
                </a:solidFill>
                <a:latin typeface="Times New Roman" pitchFamily="18" charset="0"/>
              </a:rPr>
              <a:t>(safety nets, social norms, cultural views on childhood and child labor, indigenous practices)</a:t>
            </a:r>
            <a:endParaRPr lang="es-MX" sz="16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44398" name="Text Box 14"/>
          <p:cNvSpPr txBox="1">
            <a:spLocks noChangeArrowheads="1"/>
          </p:cNvSpPr>
          <p:nvPr/>
        </p:nvSpPr>
        <p:spPr bwMode="auto">
          <a:xfrm>
            <a:off x="915988" y="5181600"/>
            <a:ext cx="2819400" cy="1158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solidFill>
                  <a:srgbClr val="000066"/>
                </a:solidFill>
                <a:latin typeface="Times New Roman" pitchFamily="18" charset="0"/>
              </a:rPr>
              <a:t>Demographic Factors </a:t>
            </a:r>
            <a:r>
              <a:rPr lang="es-MX" sz="1600" b="1">
                <a:solidFill>
                  <a:srgbClr val="0000CC"/>
                </a:solidFill>
                <a:latin typeface="Times New Roman" pitchFamily="18" charset="0"/>
              </a:rPr>
              <a:t>(rural-urban migration, urbanization, squatter / slum communities, overpopulation)</a:t>
            </a:r>
            <a:endParaRPr lang="es-MX" sz="16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44399" name="Text Box 15"/>
          <p:cNvSpPr txBox="1">
            <a:spLocks noChangeArrowheads="1"/>
          </p:cNvSpPr>
          <p:nvPr/>
        </p:nvSpPr>
        <p:spPr bwMode="auto">
          <a:xfrm>
            <a:off x="1219200" y="304800"/>
            <a:ext cx="74866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ORIGINS OF THE STREET-CHILDREN PHENOMENON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Oval 2"/>
          <p:cNvSpPr>
            <a:spLocks noChangeArrowheads="1"/>
          </p:cNvSpPr>
          <p:nvPr/>
        </p:nvSpPr>
        <p:spPr bwMode="auto">
          <a:xfrm>
            <a:off x="2590800" y="2743200"/>
            <a:ext cx="3810000" cy="17526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438400" y="2971800"/>
            <a:ext cx="4114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POLITICAL 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MACROFACTORS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2057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Political catastrophes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3048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ORIGINS OF THE STREET-CHILDREN PHENOMENON</a:t>
            </a:r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 flipH="1" flipV="1">
            <a:off x="1295400" y="1752600"/>
            <a:ext cx="1752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3" name="Line 7"/>
          <p:cNvSpPr>
            <a:spLocks noChangeShapeType="1"/>
          </p:cNvSpPr>
          <p:nvPr/>
        </p:nvSpPr>
        <p:spPr bwMode="auto">
          <a:xfrm>
            <a:off x="4419600" y="4495800"/>
            <a:ext cx="152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 flipH="1">
            <a:off x="1524000" y="4114800"/>
            <a:ext cx="1447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5" name="Line 9"/>
          <p:cNvSpPr>
            <a:spLocks noChangeShapeType="1"/>
          </p:cNvSpPr>
          <p:nvPr/>
        </p:nvSpPr>
        <p:spPr bwMode="auto">
          <a:xfrm flipV="1">
            <a:off x="5181600" y="1447800"/>
            <a:ext cx="1371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6" name="Line 10"/>
          <p:cNvSpPr>
            <a:spLocks noChangeShapeType="1"/>
          </p:cNvSpPr>
          <p:nvPr/>
        </p:nvSpPr>
        <p:spPr bwMode="auto">
          <a:xfrm flipV="1">
            <a:off x="6324600" y="2971800"/>
            <a:ext cx="1447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5791200" y="1066800"/>
            <a:ext cx="15240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Corruption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6781800" y="2286000"/>
            <a:ext cx="1979613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Type of welfare system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6172200" y="5181600"/>
            <a:ext cx="2132013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Social policies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6705600" y="3886200"/>
            <a:ext cx="2057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Type of political system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1871" name="Text Box 15"/>
          <p:cNvSpPr txBox="1">
            <a:spLocks noChangeArrowheads="1"/>
          </p:cNvSpPr>
          <p:nvPr/>
        </p:nvSpPr>
        <p:spPr bwMode="auto">
          <a:xfrm>
            <a:off x="228600" y="4876800"/>
            <a:ext cx="3048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Lack of national system of child welfare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304800" y="2667000"/>
            <a:ext cx="16764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Lack of government planning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2971800" y="5791200"/>
            <a:ext cx="31242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Incompatibility between macroeconomic policies and social policies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2895600" y="1600200"/>
            <a:ext cx="2057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Socio-political catastrophes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 flipH="1" flipV="1">
            <a:off x="1981200" y="3200400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 flipH="1" flipV="1">
            <a:off x="4038600" y="2286000"/>
            <a:ext cx="152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>
            <a:off x="5486400" y="4343400"/>
            <a:ext cx="1676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6172200" y="40386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Oval 2"/>
          <p:cNvSpPr>
            <a:spLocks noChangeArrowheads="1"/>
          </p:cNvSpPr>
          <p:nvPr/>
        </p:nvSpPr>
        <p:spPr bwMode="auto">
          <a:xfrm>
            <a:off x="2590800" y="2743200"/>
            <a:ext cx="3810000" cy="17526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2438400" y="2971800"/>
            <a:ext cx="4114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ECONOMIC 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MACROFACTORS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1676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1C2CFA"/>
                </a:solidFill>
              </a:rPr>
              <a:t>Economic collapse 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3048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ORIGINS OF THE STREET-CHILDREN PHENOMENON</a:t>
            </a: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flipH="1" flipV="1">
            <a:off x="1295400" y="2209800"/>
            <a:ext cx="1905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1" name="Line 7"/>
          <p:cNvSpPr>
            <a:spLocks noChangeShapeType="1"/>
          </p:cNvSpPr>
          <p:nvPr/>
        </p:nvSpPr>
        <p:spPr bwMode="auto">
          <a:xfrm>
            <a:off x="4572000" y="4495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 flipH="1">
            <a:off x="1828800" y="3962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3" name="Line 9"/>
          <p:cNvSpPr>
            <a:spLocks noChangeShapeType="1"/>
          </p:cNvSpPr>
          <p:nvPr/>
        </p:nvSpPr>
        <p:spPr bwMode="auto">
          <a:xfrm flipV="1">
            <a:off x="5486400" y="1600200"/>
            <a:ext cx="1295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4" name="Line 10"/>
          <p:cNvSpPr>
            <a:spLocks noChangeShapeType="1"/>
          </p:cNvSpPr>
          <p:nvPr/>
        </p:nvSpPr>
        <p:spPr bwMode="auto">
          <a:xfrm>
            <a:off x="6400800" y="3657600"/>
            <a:ext cx="457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6477000" y="1219200"/>
            <a:ext cx="20574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Unemployment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6858000" y="2133600"/>
            <a:ext cx="1979613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Lack of labor opportunities for youth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7086600" y="4495800"/>
            <a:ext cx="16002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Tourism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6858000" y="3581400"/>
            <a:ext cx="19050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Child labor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19" name="Text Box 15"/>
          <p:cNvSpPr txBox="1">
            <a:spLocks noChangeArrowheads="1"/>
          </p:cNvSpPr>
          <p:nvPr/>
        </p:nvSpPr>
        <p:spPr bwMode="auto">
          <a:xfrm>
            <a:off x="2362200" y="5029200"/>
            <a:ext cx="17526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Capitalism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304800" y="2667000"/>
            <a:ext cx="14478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Type of taxation system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6400800" y="6248400"/>
            <a:ext cx="20574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External debt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4267200" y="1600200"/>
            <a:ext cx="16764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Poverty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23" name="Line 19"/>
          <p:cNvSpPr>
            <a:spLocks noChangeShapeType="1"/>
          </p:cNvSpPr>
          <p:nvPr/>
        </p:nvSpPr>
        <p:spPr bwMode="auto">
          <a:xfrm flipH="1" flipV="1">
            <a:off x="1752600" y="3124200"/>
            <a:ext cx="914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24" name="Line 20"/>
          <p:cNvSpPr>
            <a:spLocks noChangeShapeType="1"/>
          </p:cNvSpPr>
          <p:nvPr/>
        </p:nvSpPr>
        <p:spPr bwMode="auto">
          <a:xfrm flipH="1" flipV="1">
            <a:off x="3200400" y="1676400"/>
            <a:ext cx="685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25" name="Line 21"/>
          <p:cNvSpPr>
            <a:spLocks noChangeShapeType="1"/>
          </p:cNvSpPr>
          <p:nvPr/>
        </p:nvSpPr>
        <p:spPr bwMode="auto">
          <a:xfrm>
            <a:off x="5791200" y="4267200"/>
            <a:ext cx="1447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>
            <a:off x="6172200" y="40386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228600" y="4038600"/>
            <a:ext cx="16002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Informal economy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152400" y="5334000"/>
            <a:ext cx="19050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Neo-liberal development models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3048000" y="6019800"/>
            <a:ext cx="3048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Structural adjustment policies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2438400" y="990600"/>
            <a:ext cx="1524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Economic recession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6781800" y="5486400"/>
            <a:ext cx="20574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Globalization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3932" name="Line 28"/>
          <p:cNvSpPr>
            <a:spLocks noChangeShapeType="1"/>
          </p:cNvSpPr>
          <p:nvPr/>
        </p:nvSpPr>
        <p:spPr bwMode="auto">
          <a:xfrm flipV="1">
            <a:off x="4800600" y="1981200"/>
            <a:ext cx="228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3" name="Line 29"/>
          <p:cNvSpPr>
            <a:spLocks noChangeShapeType="1"/>
          </p:cNvSpPr>
          <p:nvPr/>
        </p:nvSpPr>
        <p:spPr bwMode="auto">
          <a:xfrm flipV="1">
            <a:off x="5943600" y="2590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4" name="Line 30"/>
          <p:cNvSpPr>
            <a:spLocks noChangeShapeType="1"/>
          </p:cNvSpPr>
          <p:nvPr/>
        </p:nvSpPr>
        <p:spPr bwMode="auto">
          <a:xfrm>
            <a:off x="5181600" y="4419600"/>
            <a:ext cx="16002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5" name="Line 31"/>
          <p:cNvSpPr>
            <a:spLocks noChangeShapeType="1"/>
          </p:cNvSpPr>
          <p:nvPr/>
        </p:nvSpPr>
        <p:spPr bwMode="auto">
          <a:xfrm flipH="1">
            <a:off x="3124200" y="44196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36" name="Line 32"/>
          <p:cNvSpPr>
            <a:spLocks noChangeShapeType="1"/>
          </p:cNvSpPr>
          <p:nvPr/>
        </p:nvSpPr>
        <p:spPr bwMode="auto">
          <a:xfrm flipH="1">
            <a:off x="1371600" y="4191000"/>
            <a:ext cx="1676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Oval 2"/>
          <p:cNvSpPr>
            <a:spLocks noChangeArrowheads="1"/>
          </p:cNvSpPr>
          <p:nvPr/>
        </p:nvSpPr>
        <p:spPr bwMode="auto">
          <a:xfrm>
            <a:off x="2590800" y="2743200"/>
            <a:ext cx="3810000" cy="17526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438400" y="2971800"/>
            <a:ext cx="4114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EDUCATIONAL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MACROFACTORS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2286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Poor quality of public education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3048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ORIGINS OF THE STREET-CHILDREN PHENOMENON</a:t>
            </a:r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 flipH="1" flipV="1">
            <a:off x="1219200" y="2667000"/>
            <a:ext cx="1447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6" name="Line 8"/>
          <p:cNvSpPr>
            <a:spLocks noChangeShapeType="1"/>
          </p:cNvSpPr>
          <p:nvPr/>
        </p:nvSpPr>
        <p:spPr bwMode="auto">
          <a:xfrm flipH="1">
            <a:off x="1600200" y="4114800"/>
            <a:ext cx="1371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7" name="Line 9"/>
          <p:cNvSpPr>
            <a:spLocks noChangeShapeType="1"/>
          </p:cNvSpPr>
          <p:nvPr/>
        </p:nvSpPr>
        <p:spPr bwMode="auto">
          <a:xfrm flipV="1">
            <a:off x="5562600" y="2133600"/>
            <a:ext cx="1143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8" name="Line 10"/>
          <p:cNvSpPr>
            <a:spLocks noChangeShapeType="1"/>
          </p:cNvSpPr>
          <p:nvPr/>
        </p:nvSpPr>
        <p:spPr bwMode="auto">
          <a:xfrm>
            <a:off x="6172200" y="39624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705600" y="1600200"/>
            <a:ext cx="20574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Incompatibility between school and work hours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6858000" y="4191000"/>
            <a:ext cx="1979613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Lack of truancy laws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4419600" y="5486400"/>
            <a:ext cx="20574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Lack of school-based services for truant youth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533400" y="4953000"/>
            <a:ext cx="26670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School-related fees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3048000" y="1295400"/>
            <a:ext cx="2286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Limited access to public education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4948" name="Line 20"/>
          <p:cNvSpPr>
            <a:spLocks noChangeShapeType="1"/>
          </p:cNvSpPr>
          <p:nvPr/>
        </p:nvSpPr>
        <p:spPr bwMode="auto">
          <a:xfrm flipH="1" flipV="1">
            <a:off x="4191000" y="1981200"/>
            <a:ext cx="152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50" name="Line 22"/>
          <p:cNvSpPr>
            <a:spLocks noChangeShapeType="1"/>
          </p:cNvSpPr>
          <p:nvPr/>
        </p:nvSpPr>
        <p:spPr bwMode="auto">
          <a:xfrm>
            <a:off x="5029200" y="4419600"/>
            <a:ext cx="457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Oval 2"/>
          <p:cNvSpPr>
            <a:spLocks noChangeArrowheads="1"/>
          </p:cNvSpPr>
          <p:nvPr/>
        </p:nvSpPr>
        <p:spPr bwMode="auto">
          <a:xfrm>
            <a:off x="2590800" y="2667000"/>
            <a:ext cx="3810000" cy="19050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2438400" y="3048000"/>
            <a:ext cx="4114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SOCIO-CULTURAL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MACROFACTORS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2057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Family breakdown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3048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ORIGINS OF THE STREET-CHILDREN PHENOMENON</a:t>
            </a:r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H="1" flipV="1">
            <a:off x="1371600" y="1828800"/>
            <a:ext cx="1752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4343400" y="45720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 flipH="1">
            <a:off x="1524000" y="4114800"/>
            <a:ext cx="1371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 flipV="1">
            <a:off x="5181600" y="1447800"/>
            <a:ext cx="1371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 flipV="1">
            <a:off x="6248400" y="2667000"/>
            <a:ext cx="1295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5791200" y="1066800"/>
            <a:ext cx="18288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Child neglect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6781800" y="2286000"/>
            <a:ext cx="17526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Child abuse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6172200" y="5181600"/>
            <a:ext cx="24384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Breakdown in social cohesion and cultural values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6705600" y="3657600"/>
            <a:ext cx="22098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Social exclusion of poor and indigenous youth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228600" y="4876800"/>
            <a:ext cx="25146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Institutionalization of at-risk children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152400" y="2895600"/>
            <a:ext cx="19050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Cultural views regarding child labor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2438400" y="5715000"/>
            <a:ext cx="33528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Absence of safety nets and community resources for at-risk families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2895600" y="1600200"/>
            <a:ext cx="2057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Family alcohol and drug abuse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 flipH="1" flipV="1">
            <a:off x="2057400" y="3352800"/>
            <a:ext cx="6096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2" name="Line 20"/>
          <p:cNvSpPr>
            <a:spLocks noChangeShapeType="1"/>
          </p:cNvSpPr>
          <p:nvPr/>
        </p:nvSpPr>
        <p:spPr bwMode="auto">
          <a:xfrm flipH="1" flipV="1">
            <a:off x="3962400" y="22860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>
            <a:off x="5486400" y="4419600"/>
            <a:ext cx="1676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6172200" y="4038600"/>
            <a:ext cx="533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48768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660033"/>
                </a:solidFill>
                <a:latin typeface="Times New Roman"/>
              </a:rPr>
              <a:t>“</a:t>
            </a:r>
            <a:r>
              <a:rPr lang="en-US" sz="1600" b="1">
                <a:solidFill>
                  <a:srgbClr val="660033"/>
                </a:solidFill>
              </a:rPr>
              <a:t>My parents don</a:t>
            </a:r>
            <a:r>
              <a:rPr lang="en-US" sz="1600" b="1">
                <a:solidFill>
                  <a:srgbClr val="660033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660033"/>
                </a:solidFill>
              </a:rPr>
              <a:t>t have jobs, so it</a:t>
            </a:r>
            <a:r>
              <a:rPr lang="en-US" sz="1600" b="1">
                <a:solidFill>
                  <a:srgbClr val="660033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660033"/>
                </a:solidFill>
              </a:rPr>
              <a:t>s really sad for me to go home empty-handed, that</a:t>
            </a:r>
            <a:r>
              <a:rPr lang="en-US" sz="1600" b="1">
                <a:solidFill>
                  <a:srgbClr val="660033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660033"/>
                </a:solidFill>
              </a:rPr>
              <a:t>s why it</a:t>
            </a:r>
            <a:r>
              <a:rPr lang="en-US" sz="1600" b="1">
                <a:solidFill>
                  <a:srgbClr val="660033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660033"/>
                </a:solidFill>
              </a:rPr>
              <a:t>s better for me to just live in the streets, where I eat whatever I can with the money I earn each day and I sleep wherever I can.</a:t>
            </a:r>
            <a:r>
              <a:rPr lang="en-US" sz="1600" b="1">
                <a:solidFill>
                  <a:srgbClr val="660033"/>
                </a:solidFill>
                <a:latin typeface="Times New Roman"/>
              </a:rPr>
              <a:t>”</a:t>
            </a:r>
            <a:r>
              <a:rPr lang="en-US" sz="1600" b="1">
                <a:solidFill>
                  <a:srgbClr val="660033"/>
                </a:solidFill>
              </a:rPr>
              <a:t> (Mexico) (Ram</a:t>
            </a:r>
            <a:r>
              <a:rPr lang="en-US" sz="1600" b="1">
                <a:solidFill>
                  <a:srgbClr val="660033"/>
                </a:solidFill>
                <a:latin typeface="Times New Roman"/>
              </a:rPr>
              <a:t>í</a:t>
            </a:r>
            <a:r>
              <a:rPr lang="en-US" sz="1600" b="1">
                <a:solidFill>
                  <a:srgbClr val="660033"/>
                </a:solidFill>
              </a:rPr>
              <a:t>rez, 2000:20A)  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914400" y="4114800"/>
            <a:ext cx="3124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1C1C1C"/>
                </a:solidFill>
                <a:latin typeface="Times New Roman"/>
              </a:rPr>
              <a:t>“</a:t>
            </a:r>
            <a:r>
              <a:rPr lang="en-US" sz="1600" b="1">
                <a:solidFill>
                  <a:srgbClr val="1C1C1C"/>
                </a:solidFill>
              </a:rPr>
              <a:t>If I don</a:t>
            </a:r>
            <a:r>
              <a:rPr lang="en-US" sz="1600" b="1">
                <a:solidFill>
                  <a:srgbClr val="1C1C1C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1C1C1C"/>
                </a:solidFill>
              </a:rPr>
              <a:t>t work, well I don</a:t>
            </a:r>
            <a:r>
              <a:rPr lang="en-US" sz="1600" b="1">
                <a:solidFill>
                  <a:srgbClr val="1C1C1C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1C1C1C"/>
                </a:solidFill>
              </a:rPr>
              <a:t>t eat, that</a:t>
            </a:r>
            <a:r>
              <a:rPr lang="en-US" sz="1600" b="1">
                <a:solidFill>
                  <a:srgbClr val="1C1C1C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1C1C1C"/>
                </a:solidFill>
              </a:rPr>
              <a:t>s why I don</a:t>
            </a:r>
            <a:r>
              <a:rPr lang="en-US" sz="1600" b="1">
                <a:solidFill>
                  <a:srgbClr val="1C1C1C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1C1C1C"/>
                </a:solidFill>
              </a:rPr>
              <a:t>t have time to study.</a:t>
            </a:r>
            <a:r>
              <a:rPr lang="en-US" sz="1600" b="1">
                <a:solidFill>
                  <a:srgbClr val="1C1C1C"/>
                </a:solidFill>
                <a:latin typeface="Times New Roman"/>
              </a:rPr>
              <a:t>”</a:t>
            </a:r>
            <a:r>
              <a:rPr lang="en-US" sz="1600" b="1">
                <a:solidFill>
                  <a:srgbClr val="1C1C1C"/>
                </a:solidFill>
              </a:rPr>
              <a:t> (Mexico) (Ram</a:t>
            </a:r>
            <a:r>
              <a:rPr lang="en-US" sz="1600" b="1">
                <a:solidFill>
                  <a:srgbClr val="1C1C1C"/>
                </a:solidFill>
                <a:latin typeface="Times New Roman"/>
              </a:rPr>
              <a:t>í</a:t>
            </a:r>
            <a:r>
              <a:rPr lang="en-US" sz="1600" b="1">
                <a:solidFill>
                  <a:srgbClr val="1C1C1C"/>
                </a:solidFill>
              </a:rPr>
              <a:t>rez, 2000:20A)</a:t>
            </a:r>
            <a:endParaRPr lang="en-US" sz="1600" b="1">
              <a:solidFill>
                <a:srgbClr val="660033"/>
              </a:solidFill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905000" y="5334000"/>
            <a:ext cx="5562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1600" b="1">
                <a:solidFill>
                  <a:srgbClr val="663300"/>
                </a:solidFill>
                <a:latin typeface="Times New Roman"/>
              </a:rPr>
              <a:t>“</a:t>
            </a:r>
            <a:r>
              <a:rPr lang="en-US" sz="1600" b="1">
                <a:solidFill>
                  <a:srgbClr val="663300"/>
                </a:solidFill>
              </a:rPr>
              <a:t>I want to go the USA, as there is nothing here for me.  I want to study and be in school.  I want to leave this life of misery and live peacefully without fear.  I want peace with the police.</a:t>
            </a:r>
            <a:r>
              <a:rPr lang="en-US" sz="1600" b="1">
                <a:solidFill>
                  <a:srgbClr val="663300"/>
                </a:solidFill>
                <a:latin typeface="Times New Roman"/>
              </a:rPr>
              <a:t>”</a:t>
            </a:r>
            <a:r>
              <a:rPr lang="en-US" sz="1600" b="1">
                <a:solidFill>
                  <a:srgbClr val="663300"/>
                </a:solidFill>
              </a:rPr>
              <a:t> (Honduras) (Jahangir, 2001:4)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19600" y="3124200"/>
            <a:ext cx="42672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1600" b="1">
                <a:solidFill>
                  <a:srgbClr val="990033"/>
                </a:solidFill>
                <a:latin typeface="Times New Roman"/>
              </a:rPr>
              <a:t>“</a:t>
            </a:r>
            <a:r>
              <a:rPr lang="en-US" sz="1600" b="1">
                <a:solidFill>
                  <a:srgbClr val="990033"/>
                </a:solidFill>
              </a:rPr>
              <a:t>[I beg on the streets] but I am going to quit soon </a:t>
            </a:r>
            <a:r>
              <a:rPr lang="en-US" sz="1600" b="1">
                <a:solidFill>
                  <a:srgbClr val="990033"/>
                </a:solidFill>
                <a:latin typeface="Times New Roman"/>
              </a:rPr>
              <a:t>…</a:t>
            </a:r>
            <a:r>
              <a:rPr lang="en-US" sz="1600" b="1">
                <a:solidFill>
                  <a:srgbClr val="990033"/>
                </a:solidFill>
              </a:rPr>
              <a:t> I only beg because I am hungry.  [I don</a:t>
            </a:r>
            <a:r>
              <a:rPr lang="en-US" sz="1600" b="1">
                <a:solidFill>
                  <a:srgbClr val="990033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990033"/>
                </a:solidFill>
              </a:rPr>
              <a:t>t go home to eat because] my mother only cooks for my father, not for me.</a:t>
            </a:r>
            <a:r>
              <a:rPr lang="en-US" sz="1600" b="1">
                <a:solidFill>
                  <a:srgbClr val="990033"/>
                </a:solidFill>
                <a:latin typeface="Times New Roman"/>
              </a:rPr>
              <a:t>”</a:t>
            </a:r>
            <a:r>
              <a:rPr lang="en-US" sz="1600" b="1">
                <a:solidFill>
                  <a:srgbClr val="990033"/>
                </a:solidFill>
              </a:rPr>
              <a:t> (Brazil) (Scheper-Hughes &amp; Hoffman, 1997:35-36)</a:t>
            </a:r>
            <a:endParaRPr lang="en-US" sz="1600" b="1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953000" y="1447800"/>
            <a:ext cx="4191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1600" b="1">
                <a:solidFill>
                  <a:srgbClr val="333300"/>
                </a:solidFill>
                <a:latin typeface="Times New Roman"/>
              </a:rPr>
              <a:t>“</a:t>
            </a:r>
            <a:r>
              <a:rPr lang="en-US" sz="1600" b="1">
                <a:solidFill>
                  <a:srgbClr val="333300"/>
                </a:solidFill>
              </a:rPr>
              <a:t>There</a:t>
            </a:r>
            <a:r>
              <a:rPr lang="en-US" sz="1600" b="1">
                <a:solidFill>
                  <a:srgbClr val="333300"/>
                </a:solidFill>
                <a:latin typeface="Times New Roman"/>
              </a:rPr>
              <a:t>’</a:t>
            </a:r>
            <a:r>
              <a:rPr lang="en-US" sz="1600" b="1">
                <a:solidFill>
                  <a:srgbClr val="333300"/>
                </a:solidFill>
              </a:rPr>
              <a:t>s a man who walks around on crutches and he pays us to do things to him </a:t>
            </a:r>
            <a:r>
              <a:rPr lang="en-US" sz="1600" b="1">
                <a:solidFill>
                  <a:srgbClr val="333300"/>
                </a:solidFill>
                <a:latin typeface="Times New Roman"/>
              </a:rPr>
              <a:t>…</a:t>
            </a:r>
            <a:r>
              <a:rPr lang="en-US" sz="1600" b="1">
                <a:solidFill>
                  <a:srgbClr val="333300"/>
                </a:solidFill>
              </a:rPr>
              <a:t> I know many boys who do it for the money.</a:t>
            </a:r>
            <a:r>
              <a:rPr lang="en-US" sz="1600" b="1">
                <a:solidFill>
                  <a:srgbClr val="333300"/>
                </a:solidFill>
                <a:latin typeface="Times New Roman"/>
              </a:rPr>
              <a:t>”</a:t>
            </a:r>
            <a:r>
              <a:rPr lang="en-US" sz="1600" b="1">
                <a:solidFill>
                  <a:srgbClr val="333300"/>
                </a:solidFill>
              </a:rPr>
              <a:t> (Colombia) (Villamizar, 2000:15)</a:t>
            </a:r>
            <a:r>
              <a:rPr lang="en-US" sz="16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52400" y="3048000"/>
            <a:ext cx="449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>
                <a:solidFill>
                  <a:srgbClr val="000066"/>
                </a:solidFill>
              </a:rPr>
              <a:t>STREET TALK ...</a:t>
            </a: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Oval 2"/>
          <p:cNvSpPr>
            <a:spLocks noChangeArrowheads="1"/>
          </p:cNvSpPr>
          <p:nvPr/>
        </p:nvSpPr>
        <p:spPr bwMode="auto">
          <a:xfrm>
            <a:off x="2438400" y="2667000"/>
            <a:ext cx="4038600" cy="19812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438400" y="2895600"/>
            <a:ext cx="4114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DEMOGRAPHIC/ POPULATION MACROFACTORS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2057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Natural catastrophes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304800"/>
            <a:ext cx="8229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ORIGINS OF THE STREET-CHILDREN PHENOMENON</a:t>
            </a:r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 flipH="1" flipV="1">
            <a:off x="1066800" y="2514600"/>
            <a:ext cx="1524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5" name="Line 9"/>
          <p:cNvSpPr>
            <a:spLocks noChangeShapeType="1"/>
          </p:cNvSpPr>
          <p:nvPr/>
        </p:nvSpPr>
        <p:spPr bwMode="auto">
          <a:xfrm flipH="1">
            <a:off x="2286000" y="4495800"/>
            <a:ext cx="1219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 flipV="1">
            <a:off x="6400800" y="2743200"/>
            <a:ext cx="1371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6553200" y="2362200"/>
            <a:ext cx="23622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Hyperurbanization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5638800" y="5410200"/>
            <a:ext cx="1979613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Uncontrolled urban growth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1219200" y="5257800"/>
            <a:ext cx="2133600" cy="944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Increase in squatter communities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3657600" y="1066800"/>
            <a:ext cx="19812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0000CC"/>
                </a:solidFill>
              </a:rPr>
              <a:t>Rural-urban migration</a:t>
            </a:r>
            <a:endParaRPr lang="en-US" sz="1800">
              <a:solidFill>
                <a:srgbClr val="0000CC"/>
              </a:solidFill>
            </a:endParaRPr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 flipV="1">
            <a:off x="4572000" y="1752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98" name="Line 22"/>
          <p:cNvSpPr>
            <a:spLocks noChangeShapeType="1"/>
          </p:cNvSpPr>
          <p:nvPr/>
        </p:nvSpPr>
        <p:spPr bwMode="auto">
          <a:xfrm>
            <a:off x="5562600" y="4495800"/>
            <a:ext cx="1219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1524000" y="152400"/>
            <a:ext cx="662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</a:rPr>
              <a:t>THEORETICAL UNDERPINNINGS OF THE SOCIAL DEVELOPMENT APPROACH</a:t>
            </a: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1143000" y="2286000"/>
            <a:ext cx="7086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0066"/>
                </a:solidFill>
              </a:rPr>
              <a:t>Focuses on individuals, communities and societies by pursuing social welfare interventions that aim to harmonize social policies and measures to promote economic development.  Social development is a change-oriented approach, which is universalistic, inclusive and dynamic (Midgley, 1995).</a:t>
            </a:r>
            <a:endParaRPr lang="en-US" b="1">
              <a:solidFill>
                <a:srgbClr val="0000CC"/>
              </a:solidFill>
            </a:endParaRP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533400" y="1524000"/>
            <a:ext cx="3852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Social Development: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  <p:bldP spid="130051" grpId="0" autoUpdateAnimBg="0"/>
      <p:bldP spid="13005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Increase citizen participation in political processes</a:t>
            </a:r>
            <a:r>
              <a:rPr lang="en-US" sz="1900" b="1">
                <a:solidFill>
                  <a:srgbClr val="000066"/>
                </a:solidFill>
              </a:rPr>
              <a:t> </a:t>
            </a:r>
            <a:endParaRPr lang="en-US" sz="1900"/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b="1">
                <a:solidFill>
                  <a:schemeClr val="tx2"/>
                </a:solidFill>
              </a:rPr>
              <a:t>Macro processes:</a:t>
            </a:r>
            <a:r>
              <a:rPr lang="en-US" sz="19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1295400" y="1524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</a:rPr>
              <a:t>ALTERNATIVE RESPONSES TO THE STREET-CHILDREN PROBLEM</a:t>
            </a:r>
            <a:endParaRPr lang="en-US"/>
          </a:p>
        </p:txBody>
      </p:sp>
      <p:sp>
        <p:nvSpPr>
          <p:cNvPr id="132106" name="Text Box 10"/>
          <p:cNvSpPr txBox="1">
            <a:spLocks noChangeArrowheads="1"/>
          </p:cNvSpPr>
          <p:nvPr/>
        </p:nvSpPr>
        <p:spPr bwMode="auto">
          <a:xfrm>
            <a:off x="838200" y="39624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Stimulate rural development</a:t>
            </a:r>
            <a:r>
              <a:rPr lang="en-US" sz="1900" b="1">
                <a:solidFill>
                  <a:srgbClr val="000066"/>
                </a:solidFill>
              </a:rPr>
              <a:t> </a:t>
            </a:r>
            <a:endParaRPr lang="en-US" sz="1900"/>
          </a:p>
        </p:txBody>
      </p:sp>
      <p:sp>
        <p:nvSpPr>
          <p:cNvPr id="132107" name="Text Box 11"/>
          <p:cNvSpPr txBox="1">
            <a:spLocks noChangeArrowheads="1"/>
          </p:cNvSpPr>
          <p:nvPr/>
        </p:nvSpPr>
        <p:spPr bwMode="auto">
          <a:xfrm>
            <a:off x="838200" y="50292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Align macroeconomic and social policies</a:t>
            </a:r>
            <a:endParaRPr lang="en-US" sz="1900"/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838200" y="29718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Address globalization of social ills</a:t>
            </a:r>
            <a:r>
              <a:rPr lang="en-US" sz="1900" b="1">
                <a:solidFill>
                  <a:srgbClr val="000066"/>
                </a:solidFill>
              </a:rPr>
              <a:t> </a:t>
            </a:r>
            <a:endParaRPr lang="en-US" sz="19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3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autoUpdateAnimBg="0"/>
      <p:bldP spid="132100" grpId="0" autoUpdateAnimBg="0"/>
      <p:bldP spid="132101" grpId="0" autoUpdateAnimBg="0"/>
      <p:bldP spid="132106" grpId="0" autoUpdateAnimBg="0"/>
      <p:bldP spid="132107" grpId="0" autoUpdateAnimBg="0"/>
      <p:bldP spid="13210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1295400" y="1524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</a:rPr>
              <a:t>ALTERNATIVE RESPONSES TO THE STREET-CHILDREN PROBLEM</a:t>
            </a:r>
            <a:endParaRPr lang="en-US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762000" y="22098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Stimulate community development</a:t>
            </a:r>
            <a:endParaRPr lang="en-US" sz="1900" b="1">
              <a:solidFill>
                <a:srgbClr val="000066"/>
              </a:solidFill>
            </a:endParaRPr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457200" y="1371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b="1">
                <a:solidFill>
                  <a:schemeClr val="tx2"/>
                </a:solidFill>
              </a:rPr>
              <a:t>Mezzo processes:</a:t>
            </a:r>
            <a:r>
              <a:rPr lang="en-US" sz="19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762000" y="3276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Strengthen local community networks and resources</a:t>
            </a:r>
            <a:endParaRPr lang="en-US" sz="1900" b="1">
              <a:solidFill>
                <a:srgbClr val="000066"/>
              </a:solidFill>
            </a:endParaRP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762000" y="4495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Enhance citizen participation in planning and development</a:t>
            </a:r>
            <a:r>
              <a:rPr lang="en-US" sz="1900" b="1">
                <a:solidFill>
                  <a:srgbClr val="000066"/>
                </a:solidFill>
              </a:rPr>
              <a:t>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utoUpdateAnimBg="0"/>
      <p:bldP spid="136197" grpId="0" autoUpdateAnimBg="0"/>
      <p:bldP spid="136200" grpId="0" autoUpdateAnimBg="0"/>
      <p:bldP spid="136201" grpId="0" autoUpdateAnimBg="0"/>
      <p:bldP spid="13620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1295400" y="1524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</a:rPr>
              <a:t>ALTERNATIVE RESPONSES TO THE STREET-CHILDREN PROBLEM</a:t>
            </a:r>
            <a:endParaRPr lang="en-US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Design income-generation programs for families</a:t>
            </a:r>
            <a:endParaRPr lang="en-US" sz="1900" b="1">
              <a:solidFill>
                <a:srgbClr val="000066"/>
              </a:solidFill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b="1">
                <a:solidFill>
                  <a:schemeClr val="tx2"/>
                </a:solidFill>
              </a:rPr>
              <a:t>Micro processes:</a:t>
            </a:r>
            <a:r>
              <a:rPr lang="en-US" sz="1900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33400" y="33528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Provide formal and non-formal education &amp; vocational training</a:t>
            </a:r>
            <a:endParaRPr lang="en-US" sz="1900" b="1">
              <a:solidFill>
                <a:srgbClr val="000066"/>
              </a:solidFill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533400" y="4648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Offer drug, alcohol and STD/HIV prevention</a:t>
            </a:r>
            <a:endParaRPr lang="en-US" sz="19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utoUpdateAnimBg="0"/>
      <p:bldP spid="137220" grpId="0" autoUpdateAnimBg="0"/>
      <p:bldP spid="137221" grpId="0" autoUpdateAnimBg="0"/>
      <p:bldP spid="137225" grpId="0" autoUpdateAnimBg="0"/>
      <p:bldP spid="1372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Income-generation programs for impoverished families </a:t>
            </a:r>
            <a:r>
              <a:rPr lang="en-US" sz="2000" b="1">
                <a:solidFill>
                  <a:schemeClr val="tx2"/>
                </a:solidFill>
              </a:rPr>
              <a:t>(Jamaica, Honduras)</a:t>
            </a:r>
            <a:r>
              <a:rPr lang="en-US" sz="2000" b="1">
                <a:solidFill>
                  <a:srgbClr val="000066"/>
                </a:solidFill>
              </a:rPr>
              <a:t>.</a:t>
            </a:r>
            <a:endParaRPr lang="en-US" sz="2000"/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371600" y="152400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</a:rPr>
              <a:t>EFFECTIVE PREVENTIVE MEASURES UNDER THE SOCIAL DEVELOPMENT APPROACH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457200" y="22860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Formation of vocational cooperatives with street children </a:t>
            </a:r>
            <a:r>
              <a:rPr lang="en-US" sz="2000" b="1">
                <a:solidFill>
                  <a:schemeClr val="tx2"/>
                </a:solidFill>
              </a:rPr>
              <a:t>(Costa Rica)</a:t>
            </a:r>
            <a:r>
              <a:rPr lang="en-US" sz="2000" b="1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Community network-building and volunteer association development in at-risk communities </a:t>
            </a:r>
            <a:r>
              <a:rPr lang="en-US" sz="2000" b="1">
                <a:solidFill>
                  <a:schemeClr val="tx2"/>
                </a:solidFill>
              </a:rPr>
              <a:t>(Mexico)</a:t>
            </a:r>
            <a:r>
              <a:rPr lang="en-US" sz="2000" b="1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457200" y="41910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Grameen Bank and related local economic development projects (e.g., ROSCAs, microcredit, microenterprises) </a:t>
            </a:r>
            <a:r>
              <a:rPr lang="en-US" sz="2000" b="1">
                <a:solidFill>
                  <a:schemeClr val="tx2"/>
                </a:solidFill>
              </a:rPr>
              <a:t>(Bangladesh, South America)</a:t>
            </a:r>
            <a:r>
              <a:rPr lang="en-US" sz="2000" b="1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457200" y="5410200"/>
            <a:ext cx="845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b="1">
                <a:solidFill>
                  <a:srgbClr val="000066"/>
                </a:solidFill>
              </a:rPr>
              <a:t> </a:t>
            </a:r>
            <a:r>
              <a:rPr lang="en-US" sz="2000" b="1" i="1">
                <a:solidFill>
                  <a:srgbClr val="000066"/>
                </a:solidFill>
              </a:rPr>
              <a:t>Triangle of solidarity</a:t>
            </a:r>
            <a:r>
              <a:rPr lang="en-US" sz="2000" b="1">
                <a:solidFill>
                  <a:srgbClr val="000066"/>
                </a:solidFill>
              </a:rPr>
              <a:t> among NGOs, Secretary of Education and business enterprises to transition children out of street milieu and into formal labor market </a:t>
            </a:r>
            <a:r>
              <a:rPr lang="en-US" sz="2000" b="1">
                <a:solidFill>
                  <a:schemeClr val="tx2"/>
                </a:solidFill>
              </a:rPr>
              <a:t>(Mexico)</a:t>
            </a:r>
            <a:r>
              <a:rPr lang="en-US" sz="2000" b="1">
                <a:solidFill>
                  <a:srgbClr val="000066"/>
                </a:solidFill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  <p:bldP spid="133123" grpId="0" autoUpdateAnimBg="0"/>
      <p:bldP spid="133124" grpId="0" autoUpdateAnimBg="0"/>
      <p:bldP spid="133125" grpId="0" autoUpdateAnimBg="0"/>
      <p:bldP spid="133126" grpId="0" autoUpdateAnimBg="0"/>
      <p:bldP spid="13312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</a:rPr>
              <a:t>IMPLICATIONS FOR SOCIAL WORK PRACTICE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6192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66"/>
                </a:solidFill>
              </a:rPr>
              <a:t>Role of social work practitioners:</a:t>
            </a:r>
            <a:r>
              <a:rPr lang="en-US" sz="2800" b="1">
                <a:solidFill>
                  <a:srgbClr val="000066"/>
                </a:solidFill>
              </a:rPr>
              <a:t> 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81000" y="5486400"/>
            <a:ext cx="827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Document, evaluate and disseminate successful programs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502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Address precipitating factors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381000" y="4572000"/>
            <a:ext cx="509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Indigenize and reconceptualize 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381000" y="2895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Focus on </a:t>
            </a:r>
            <a:r>
              <a:rPr lang="en-US" sz="2000" b="1">
                <a:solidFill>
                  <a:schemeClr val="tx2"/>
                </a:solidFill>
                <a:latin typeface="Times New Roman"/>
              </a:rPr>
              <a:t>“</a:t>
            </a:r>
            <a:r>
              <a:rPr lang="en-US" sz="2000" b="1">
                <a:solidFill>
                  <a:schemeClr val="tx2"/>
                </a:solidFill>
              </a:rPr>
              <a:t>street-children problem</a:t>
            </a:r>
            <a:r>
              <a:rPr lang="en-US" sz="2000" b="1">
                <a:solidFill>
                  <a:schemeClr val="tx2"/>
                </a:solidFill>
                <a:latin typeface="Times New Roman"/>
              </a:rPr>
              <a:t>”</a:t>
            </a:r>
            <a:r>
              <a:rPr lang="en-US" sz="2000" b="1">
                <a:solidFill>
                  <a:schemeClr val="tx2"/>
                </a:solidFill>
              </a:rPr>
              <a:t> not </a:t>
            </a:r>
            <a:r>
              <a:rPr lang="en-US" sz="2000" b="1">
                <a:solidFill>
                  <a:schemeClr val="tx2"/>
                </a:solidFill>
                <a:latin typeface="Times New Roman"/>
              </a:rPr>
              <a:t>“</a:t>
            </a:r>
            <a:r>
              <a:rPr lang="en-US" sz="2000" b="1">
                <a:solidFill>
                  <a:schemeClr val="tx2"/>
                </a:solidFill>
              </a:rPr>
              <a:t>street children</a:t>
            </a:r>
            <a:r>
              <a:rPr lang="en-US" sz="2000" b="1">
                <a:solidFill>
                  <a:schemeClr val="tx2"/>
                </a:solidFill>
                <a:latin typeface="Times New Roman"/>
              </a:rPr>
              <a:t>”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381000" y="37338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Community-based prevention</a:t>
            </a:r>
            <a:endParaRPr 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utoUpdateAnimBg="0"/>
      <p:bldP spid="134147" grpId="0" autoUpdateAnimBg="0"/>
      <p:bldP spid="134148" grpId="0" autoUpdateAnimBg="0"/>
      <p:bldP spid="134149" grpId="0" autoUpdateAnimBg="0"/>
      <p:bldP spid="134150" grpId="0" autoUpdateAnimBg="0"/>
      <p:bldP spid="134151" grpId="0" autoUpdateAnimBg="0"/>
      <p:bldP spid="13415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8001000" cy="567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i="1">
                <a:solidFill>
                  <a:srgbClr val="000066"/>
                </a:solidFill>
                <a:latin typeface="Times New Roman"/>
              </a:rPr>
              <a:t>“</a:t>
            </a:r>
            <a:r>
              <a:rPr lang="en-US" sz="4800" b="1" i="1">
                <a:solidFill>
                  <a:srgbClr val="000066"/>
                </a:solidFill>
              </a:rPr>
              <a:t>How will this study help us?  So many people have come and talked to us.  But what have they done for us?</a:t>
            </a:r>
            <a:r>
              <a:rPr lang="en-US" sz="4800" b="1" i="1">
                <a:solidFill>
                  <a:srgbClr val="000066"/>
                </a:solidFill>
                <a:latin typeface="Times New Roman"/>
              </a:rPr>
              <a:t>”</a:t>
            </a:r>
            <a:endParaRPr lang="en-US" sz="4800" b="1" i="1">
              <a:solidFill>
                <a:srgbClr val="000066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800" b="1" i="1">
                <a:solidFill>
                  <a:srgbClr val="000066"/>
                </a:solidFill>
              </a:rPr>
              <a:t>-- Street child, Bangalore, India</a:t>
            </a:r>
          </a:p>
          <a:p>
            <a:pPr algn="ctr">
              <a:spcBef>
                <a:spcPct val="50000"/>
              </a:spcBef>
            </a:pPr>
            <a:endParaRPr lang="en-US" sz="2800" b="1" i="1">
              <a:solidFill>
                <a:srgbClr val="000066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800" b="1" i="1">
                <a:solidFill>
                  <a:schemeClr val="tx2"/>
                </a:solidFill>
              </a:rPr>
              <a:t>http://www.rb.se/childwork/index.htm</a:t>
            </a:r>
            <a:endParaRPr lang="en-US" sz="4800" b="1" i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2041525" y="228600"/>
            <a:ext cx="4916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3300"/>
                </a:solidFill>
                <a:latin typeface="Times New Roman" pitchFamily="18" charset="0"/>
              </a:rPr>
              <a:t>PRESENTATION GOALS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</a:rPr>
              <a:t>1) Review the existing theoretical and empirical literature relating to children </a:t>
            </a:r>
            <a:r>
              <a:rPr lang="en-US" b="1" i="1">
                <a:solidFill>
                  <a:srgbClr val="000066"/>
                </a:solidFill>
              </a:rPr>
              <a:t>in</a:t>
            </a:r>
            <a:r>
              <a:rPr lang="en-US" b="1">
                <a:solidFill>
                  <a:srgbClr val="000066"/>
                </a:solidFill>
              </a:rPr>
              <a:t> and </a:t>
            </a:r>
            <a:r>
              <a:rPr lang="en-US" b="1" i="1">
                <a:solidFill>
                  <a:srgbClr val="000066"/>
                </a:solidFill>
              </a:rPr>
              <a:t>of</a:t>
            </a:r>
            <a:r>
              <a:rPr lang="en-US" b="1">
                <a:solidFill>
                  <a:srgbClr val="000066"/>
                </a:solidFill>
              </a:rPr>
              <a:t>  the street utilizing an international, comparative analysis framework.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</a:rPr>
              <a:t>2) Identify the precipitating factors related to street migration within the context of the eco-systemic framework.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685800" y="48006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</a:rPr>
              <a:t>3) Explore new social development strategies for addressing the international street-children problem within social work practice.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autoUpdateAnimBg="0"/>
      <p:bldP spid="117763" grpId="0" autoUpdateAnimBg="0"/>
      <p:bldP spid="117764" grpId="0" autoUpdateAnimBg="0"/>
      <p:bldP spid="11776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143000" y="304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</a:rPr>
              <a:t>SCOPE OF THE STREET-CHILDREN PHENOMENON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152400" y="996950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000066"/>
                </a:solidFill>
              </a:rPr>
              <a:t> 100 - 140 million street children worldwide 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143000" y="16002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20 million live on the streets full time without families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143000" y="2057400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40 million in Latin America 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04800" y="38862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000066"/>
                </a:solidFill>
              </a:rPr>
              <a:t> Concentrated in middle-income countries (Brazil, Mexico, Columbia)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52400" y="50292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000066"/>
                </a:solidFill>
              </a:rPr>
              <a:t> 100 - 300 million working children worldwide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52400" y="57150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000066"/>
                </a:solidFill>
              </a:rPr>
              <a:t> Estimates fluctuate depending on definition of target group and source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143000" y="25146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25 million in Asia 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143000" y="29718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10 million in Africa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1143000" y="342900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25 million in Eastern and Western Europe</a:t>
            </a:r>
            <a:endParaRPr lang="en-US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utoUpdateAnimBg="0"/>
      <p:bldP spid="118787" grpId="0" autoUpdateAnimBg="0"/>
      <p:bldP spid="118788" grpId="0" autoUpdateAnimBg="0"/>
      <p:bldP spid="118789" grpId="0" autoUpdateAnimBg="0"/>
      <p:bldP spid="118790" grpId="0" autoUpdateAnimBg="0"/>
      <p:bldP spid="118791" grpId="0" autoUpdateAnimBg="0"/>
      <p:bldP spid="118792" grpId="0" autoUpdateAnimBg="0"/>
      <p:bldP spid="118793" grpId="0" autoUpdateAnimBg="0"/>
      <p:bldP spid="118794" grpId="0" autoUpdateAnimBg="0"/>
      <p:bldP spid="11879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762000" y="1447800"/>
            <a:ext cx="77724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solidFill>
                  <a:srgbClr val="000066"/>
                </a:solidFill>
              </a:rPr>
              <a:t>If you counted 1 street child per second, you could count 60 of them in a minute </a:t>
            </a:r>
            <a:r>
              <a:rPr lang="es-MX" sz="3200" b="1">
                <a:solidFill>
                  <a:srgbClr val="000066"/>
                </a:solidFill>
                <a:latin typeface="Times New Roman"/>
              </a:rPr>
              <a:t>…</a:t>
            </a:r>
            <a:r>
              <a:rPr lang="es-MX" sz="3200" b="1">
                <a:solidFill>
                  <a:srgbClr val="000066"/>
                </a:solidFill>
              </a:rPr>
              <a:t> 3,600 in an hour </a:t>
            </a:r>
            <a:r>
              <a:rPr lang="es-MX" sz="3200" b="1">
                <a:solidFill>
                  <a:srgbClr val="000066"/>
                </a:solidFill>
                <a:latin typeface="Times New Roman"/>
              </a:rPr>
              <a:t>…</a:t>
            </a:r>
            <a:r>
              <a:rPr lang="es-MX" sz="3200" b="1">
                <a:solidFill>
                  <a:srgbClr val="000066"/>
                </a:solidFill>
              </a:rPr>
              <a:t> or 86,400 in a day.  It would take you more than 23 days to reach 2 million.  To count all 140 million street kids around the world would take you 1,620 days </a:t>
            </a:r>
            <a:r>
              <a:rPr lang="es-MX" sz="3200" b="1">
                <a:solidFill>
                  <a:srgbClr val="000066"/>
                </a:solidFill>
                <a:latin typeface="Times New Roman"/>
              </a:rPr>
              <a:t>…</a:t>
            </a:r>
            <a:r>
              <a:rPr lang="es-MX" sz="3200" b="1">
                <a:solidFill>
                  <a:srgbClr val="000066"/>
                </a:solidFill>
              </a:rPr>
              <a:t> or 4 years and 5 months.</a:t>
            </a:r>
            <a:r>
              <a:rPr lang="es-MX" b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1143000" y="304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663300"/>
                </a:solidFill>
              </a:rPr>
              <a:t>SCOPE OF THE STREET-CHILDREN PHENOMENON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build="p" autoUpdateAnimBg="0"/>
      <p:bldP spid="13824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1173163" y="-152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663300"/>
                </a:solidFill>
                <a:latin typeface="Times New Roman" pitchFamily="18" charset="0"/>
              </a:rPr>
              <a:t>SCOPE OF THE WORKING-CHILDREN PHENOMENON IN LATIN AMERICA</a:t>
            </a:r>
            <a:endParaRPr lang="en-US" sz="4400" i="1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533400" y="989013"/>
          <a:ext cx="12344400" cy="886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Document" r:id="rId4" imgW="11266200" imgH="8867880" progId="Word.Document.8">
                  <p:embed/>
                </p:oleObj>
              </mc:Choice>
              <mc:Fallback>
                <p:oleObj name="Document" r:id="rId4" imgW="11266200" imgH="88678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89013"/>
                        <a:ext cx="12344400" cy="886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381000" y="6172200"/>
            <a:ext cx="8382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400" b="1"/>
              <a:t>Sources</a:t>
            </a:r>
            <a:r>
              <a:rPr lang="es-ES" sz="1200" b="1"/>
              <a:t>: Country household surveys and population censuses.  (*) Total population of working children calculated from ages 12 to 14.  (**)  Total population of working children calculated from ages 6 to 14.  All others, 0 to 18 years.</a:t>
            </a:r>
            <a:endParaRPr lang="en-US" sz="1400" b="1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14400" y="152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EFFORTS TO CONCEPTUALIZE AND CATEGORIZE STREET CHILDREN</a:t>
            </a:r>
            <a:endParaRPr lang="en-US" sz="1800" b="1">
              <a:solidFill>
                <a:srgbClr val="663300"/>
              </a:solidFill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52400" y="2133600"/>
            <a:ext cx="167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rgbClr val="000066"/>
                </a:solidFill>
              </a:rPr>
              <a:t>Children at high risk</a:t>
            </a:r>
            <a:r>
              <a:rPr lang="en-US" sz="2000" b="1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2895600" y="2209800"/>
            <a:ext cx="304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rgbClr val="000066"/>
                </a:solidFill>
              </a:rPr>
              <a:t>Children in the streets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7086600" y="22098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rgbClr val="000066"/>
                </a:solidFill>
              </a:rPr>
              <a:t>Children of the streets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228600" y="1828800"/>
            <a:ext cx="838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 flipH="1">
            <a:off x="2819400" y="2667000"/>
            <a:ext cx="14478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1600200" y="42672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rgbClr val="000066"/>
                </a:solidFill>
              </a:rPr>
              <a:t>Family street workers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4648200" y="42672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rgbClr val="000066"/>
                </a:solidFill>
              </a:rPr>
              <a:t>Independent street workers</a:t>
            </a:r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>
            <a:off x="4267200" y="2667000"/>
            <a:ext cx="12954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758950" y="5867400"/>
            <a:ext cx="554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3300"/>
                </a:solidFill>
              </a:rPr>
              <a:t>Street-children development (Lusk, 1989)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152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rgbClr val="663300"/>
                </a:solidFill>
              </a:rPr>
              <a:t>EFFORTS TO CONCEPTUALIZE AND CATEGORIZE STREET CHILDREN</a:t>
            </a:r>
            <a:endParaRPr lang="en-US" b="1">
              <a:solidFill>
                <a:srgbClr val="663300"/>
              </a:solidFill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610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000066"/>
                </a:solidFill>
              </a:rPr>
              <a:t>Children at high risk:</a:t>
            </a:r>
            <a:r>
              <a:rPr lang="en-US" sz="2000" b="1">
                <a:solidFill>
                  <a:srgbClr val="663300"/>
                </a:solidFill>
              </a:rPr>
              <a:t> </a:t>
            </a:r>
          </a:p>
          <a:p>
            <a:pPr lvl="1"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1800" b="1">
                <a:solidFill>
                  <a:schemeClr val="tx2"/>
                </a:solidFill>
              </a:rPr>
              <a:t>Children under 18 years of age </a:t>
            </a:r>
          </a:p>
          <a:p>
            <a:pPr lvl="1">
              <a:buFontTx/>
              <a:buChar char="•"/>
            </a:pPr>
            <a:r>
              <a:rPr lang="en-US" sz="1800" b="1">
                <a:solidFill>
                  <a:schemeClr val="tx2"/>
                </a:solidFill>
              </a:rPr>
              <a:t> Reside in absolute poverty </a:t>
            </a:r>
          </a:p>
          <a:p>
            <a:pPr lvl="1">
              <a:buFontTx/>
              <a:buChar char="•"/>
            </a:pPr>
            <a:r>
              <a:rPr lang="en-US" sz="1800" b="1">
                <a:solidFill>
                  <a:schemeClr val="tx2"/>
                </a:solidFill>
              </a:rPr>
              <a:t> Families and communities structurally unable to satisfy basic needs</a:t>
            </a:r>
            <a:r>
              <a:rPr lang="en-US" sz="2000" b="1">
                <a:solidFill>
                  <a:srgbClr val="663300"/>
                </a:solidFill>
              </a:rPr>
              <a:t>  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28600" y="2819400"/>
            <a:ext cx="84709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0066"/>
                </a:solidFill>
              </a:rPr>
              <a:t>Children in the streets (family street workers</a:t>
            </a:r>
            <a:r>
              <a:rPr lang="en-US" sz="2000" b="1">
                <a:solidFill>
                  <a:srgbClr val="000066"/>
                </a:solidFill>
              </a:rPr>
              <a:t> and </a:t>
            </a:r>
            <a:r>
              <a:rPr lang="en-US" sz="2000" b="1" i="1">
                <a:solidFill>
                  <a:srgbClr val="000066"/>
                </a:solidFill>
              </a:rPr>
              <a:t>independent </a:t>
            </a:r>
          </a:p>
          <a:p>
            <a:r>
              <a:rPr lang="en-US" sz="2000" b="1" i="1">
                <a:solidFill>
                  <a:srgbClr val="000066"/>
                </a:solidFill>
              </a:rPr>
              <a:t>    street workers):</a:t>
            </a:r>
            <a:r>
              <a:rPr lang="en-US" sz="2000" b="1">
                <a:solidFill>
                  <a:srgbClr val="000066"/>
                </a:solidFill>
              </a:rPr>
              <a:t> </a:t>
            </a:r>
          </a:p>
          <a:p>
            <a:pPr lvl="1">
              <a:buFontTx/>
              <a:buChar char="•"/>
            </a:pP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1800" b="1">
                <a:solidFill>
                  <a:schemeClr val="tx2"/>
                </a:solidFill>
              </a:rPr>
              <a:t>Children under 18 years of age </a:t>
            </a:r>
          </a:p>
          <a:p>
            <a:pPr lvl="1">
              <a:buFontTx/>
              <a:buChar char="•"/>
            </a:pPr>
            <a:r>
              <a:rPr lang="en-US" sz="1800" b="1">
                <a:solidFill>
                  <a:schemeClr val="tx2"/>
                </a:solidFill>
              </a:rPr>
              <a:t> Spend a considerable amount of time in the streets (child workers)</a:t>
            </a:r>
          </a:p>
          <a:p>
            <a:pPr lvl="1">
              <a:buFontTx/>
              <a:buChar char="•"/>
            </a:pPr>
            <a:r>
              <a:rPr lang="en-US" sz="1800" b="1">
                <a:solidFill>
                  <a:schemeClr val="tx2"/>
                </a:solidFill>
              </a:rPr>
              <a:t> Maintain reasonably strong ties with family</a:t>
            </a:r>
          </a:p>
          <a:p>
            <a:pPr lvl="1">
              <a:buFontTx/>
              <a:buChar char="•"/>
            </a:pPr>
            <a:r>
              <a:rPr lang="en-US" sz="1800" b="1">
                <a:solidFill>
                  <a:schemeClr val="tx2"/>
                </a:solidFill>
              </a:rPr>
              <a:t> Sleep at home or in streets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304800" y="5181600"/>
            <a:ext cx="8610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000066"/>
                </a:solidFill>
              </a:rPr>
              <a:t>Children of the streets:</a:t>
            </a:r>
            <a:r>
              <a:rPr lang="en-US" sz="2000" b="1">
                <a:solidFill>
                  <a:srgbClr val="663300"/>
                </a:solidFill>
              </a:rPr>
              <a:t> </a:t>
            </a:r>
          </a:p>
          <a:p>
            <a:pPr lvl="1">
              <a:buFontTx/>
              <a:buChar char="•"/>
            </a:pPr>
            <a:r>
              <a:rPr lang="en-US" sz="1800" b="1">
                <a:solidFill>
                  <a:schemeClr val="tx2"/>
                </a:solidFill>
              </a:rPr>
              <a:t> Children under 18 years of age </a:t>
            </a:r>
          </a:p>
          <a:p>
            <a:pPr lvl="1">
              <a:buFontTx/>
              <a:buChar char="•"/>
            </a:pPr>
            <a:r>
              <a:rPr lang="en-US" sz="1800" b="1">
                <a:solidFill>
                  <a:schemeClr val="tx2"/>
                </a:solidFill>
              </a:rPr>
              <a:t> Severed ties with family </a:t>
            </a:r>
          </a:p>
          <a:p>
            <a:pPr lvl="1">
              <a:buFontTx/>
              <a:buChar char="•"/>
            </a:pPr>
            <a:r>
              <a:rPr lang="en-US" sz="1800" b="1">
                <a:solidFill>
                  <a:schemeClr val="tx2"/>
                </a:solidFill>
              </a:rPr>
              <a:t> Live full time in streets</a:t>
            </a:r>
            <a:r>
              <a:rPr lang="en-US" sz="2000" b="1">
                <a:solidFill>
                  <a:srgbClr val="663300"/>
                </a:solidFill>
              </a:rPr>
              <a:t>                      	       </a:t>
            </a:r>
            <a:r>
              <a:rPr lang="en-US" sz="1800" b="1">
                <a:solidFill>
                  <a:srgbClr val="000066"/>
                </a:solidFill>
              </a:rPr>
              <a:t>Source: (Lusk, 1989)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autoUpdateAnimBg="0"/>
      <p:bldP spid="120835" grpId="0" autoUpdateAnimBg="0"/>
      <p:bldP spid="120836" grpId="0" autoUpdateAnimBg="0"/>
      <p:bldP spid="12083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b="1">
                <a:solidFill>
                  <a:schemeClr val="tx2"/>
                </a:solidFill>
              </a:rPr>
              <a:t> Correctional Model:</a:t>
            </a:r>
            <a:r>
              <a:rPr lang="es-MX" b="1">
                <a:solidFill>
                  <a:srgbClr val="000066"/>
                </a:solidFill>
              </a:rPr>
              <a:t> </a:t>
            </a:r>
            <a:r>
              <a:rPr lang="es-MX" b="1" i="1">
                <a:solidFill>
                  <a:srgbClr val="000066"/>
                </a:solidFill>
              </a:rPr>
              <a:t>Street children as social deviants and a risk to public security.</a:t>
            </a:r>
            <a:r>
              <a:rPr lang="es-MX" b="1">
                <a:solidFill>
                  <a:srgbClr val="000066"/>
                </a:solidFill>
              </a:rPr>
              <a:t>  Focus on reform and re-education (incarceration, juvenile detention, social control, murder).</a:t>
            </a:r>
            <a:endParaRPr lang="es-MX" sz="2000" b="1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685800" y="3962400"/>
            <a:ext cx="769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b="1">
                <a:solidFill>
                  <a:schemeClr val="tx2"/>
                </a:solidFill>
              </a:rPr>
              <a:t> Rehabilitative Approach:</a:t>
            </a:r>
            <a:r>
              <a:rPr lang="es-MX" b="1">
                <a:solidFill>
                  <a:srgbClr val="000066"/>
                </a:solidFill>
              </a:rPr>
              <a:t> </a:t>
            </a:r>
            <a:r>
              <a:rPr lang="es-MX" b="1" i="1">
                <a:solidFill>
                  <a:srgbClr val="000066"/>
                </a:solidFill>
              </a:rPr>
              <a:t>Street children as victims of social forces.</a:t>
            </a:r>
            <a:r>
              <a:rPr lang="es-MX" b="1">
                <a:solidFill>
                  <a:srgbClr val="000066"/>
                </a:solidFill>
              </a:rPr>
              <a:t>  Focus on rehabilitation (charitable works, religious salvation, drug detoxification, education, and creation of safe, surrogate family environment).</a:t>
            </a:r>
            <a:r>
              <a:rPr lang="es-MX" sz="2000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1295400" y="1524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>
                <a:solidFill>
                  <a:srgbClr val="663300"/>
                </a:solidFill>
              </a:rPr>
              <a:t>TRADITIONAL APPROACHES TO THE STREET-CHILDREN PHENOMENON</a:t>
            </a:r>
            <a:endParaRPr lang="es-MX" sz="2800" b="1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utoUpdateAnimBg="0"/>
      <p:bldP spid="139268" grpId="0" autoUpdateAnimBg="0"/>
      <p:bldP spid="139269" grpId="0" autoUpdateAnimBg="0"/>
    </p:bld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CC9900"/>
    </a:dk1>
    <a:lt1>
      <a:srgbClr val="FFFFFF"/>
    </a:lt1>
    <a:dk2>
      <a:srgbClr val="FFFF99"/>
    </a:dk2>
    <a:lt2>
      <a:srgbClr val="FFFFFF"/>
    </a:lt2>
    <a:accent1>
      <a:srgbClr val="009966"/>
    </a:accent1>
    <a:accent2>
      <a:srgbClr val="00CCCC"/>
    </a:accent2>
    <a:accent3>
      <a:srgbClr val="FFFFCA"/>
    </a:accent3>
    <a:accent4>
      <a:srgbClr val="DADADA"/>
    </a:accent4>
    <a:accent5>
      <a:srgbClr val="AACAB8"/>
    </a:accent5>
    <a:accent6>
      <a:srgbClr val="00B9B9"/>
    </a:accent6>
    <a:hlink>
      <a:srgbClr val="FFCC66"/>
    </a:hlink>
    <a:folHlink>
      <a:srgbClr val="FFFF99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CC66"/>
    </a:lt1>
    <a:dk2>
      <a:srgbClr val="CC6600"/>
    </a:dk2>
    <a:lt2>
      <a:srgbClr val="996633"/>
    </a:lt2>
    <a:accent1>
      <a:srgbClr val="FF9933"/>
    </a:accent1>
    <a:accent2>
      <a:srgbClr val="B5E0E3"/>
    </a:accent2>
    <a:accent3>
      <a:srgbClr val="FFE2B8"/>
    </a:accent3>
    <a:accent4>
      <a:srgbClr val="000000"/>
    </a:accent4>
    <a:accent5>
      <a:srgbClr val="FFCAAD"/>
    </a:accent5>
    <a:accent6>
      <a:srgbClr val="A4CBCE"/>
    </a:accent6>
    <a:hlink>
      <a:srgbClr val="E5D093"/>
    </a:hlink>
    <a:folHlink>
      <a:srgbClr val="CCB3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1060</TotalTime>
  <Words>1768</Words>
  <Application>Microsoft Office PowerPoint</Application>
  <PresentationFormat>On-screen Show (4:3)</PresentationFormat>
  <Paragraphs>231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Bookman Old Style</vt:lpstr>
      <vt:lpstr>Tahoma</vt:lpstr>
      <vt:lpstr>Times New Roman</vt:lpstr>
      <vt:lpstr>Global</vt:lpstr>
      <vt:lpstr>Clip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Arlington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kmf9032</dc:creator>
  <cp:lastModifiedBy>Personal</cp:lastModifiedBy>
  <cp:revision>241</cp:revision>
  <cp:lastPrinted>1601-01-01T00:00:00Z</cp:lastPrinted>
  <dcterms:created xsi:type="dcterms:W3CDTF">2002-08-17T05:04:05Z</dcterms:created>
  <dcterms:modified xsi:type="dcterms:W3CDTF">2016-11-01T06:13:35Z</dcterms:modified>
</cp:coreProperties>
</file>