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2341-593A-4628-9909-9BA6F9907D28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F943-66E1-4D2C-9889-9FC7B92319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2341-593A-4628-9909-9BA6F9907D28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F943-66E1-4D2C-9889-9FC7B9231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2341-593A-4628-9909-9BA6F9907D28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F943-66E1-4D2C-9889-9FC7B9231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2341-593A-4628-9909-9BA6F9907D28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F943-66E1-4D2C-9889-9FC7B9231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2341-593A-4628-9909-9BA6F9907D28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F943-66E1-4D2C-9889-9FC7B92319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2341-593A-4628-9909-9BA6F9907D28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F943-66E1-4D2C-9889-9FC7B9231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2341-593A-4628-9909-9BA6F9907D28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F943-66E1-4D2C-9889-9FC7B92319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2341-593A-4628-9909-9BA6F9907D28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F943-66E1-4D2C-9889-9FC7B9231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2341-593A-4628-9909-9BA6F9907D28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F943-66E1-4D2C-9889-9FC7B9231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2341-593A-4628-9909-9BA6F9907D28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F943-66E1-4D2C-9889-9FC7B9231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71FE2341-593A-4628-9909-9BA6F9907D28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8540F943-66E1-4D2C-9889-9FC7B9231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1FE2341-593A-4628-9909-9BA6F9907D28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540F943-66E1-4D2C-9889-9FC7B9231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1828800"/>
            <a:ext cx="6934200" cy="2819400"/>
          </a:xfrm>
        </p:spPr>
        <p:txBody>
          <a:bodyPr/>
          <a:lstStyle/>
          <a:p>
            <a:pPr algn="ctr"/>
            <a:r>
              <a:rPr lang="en-US" sz="6000" dirty="0">
                <a:latin typeface="Algerian" pitchFamily="82" charset="0"/>
              </a:rPr>
              <a:t>SEJARAH SASTRA INDONESIA</a:t>
            </a:r>
            <a:br>
              <a:rPr lang="en-US" sz="6000" dirty="0">
                <a:latin typeface="Algerian" pitchFamily="82" charset="0"/>
              </a:rPr>
            </a:b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Drs. </a:t>
            </a:r>
            <a:r>
              <a:rPr lang="en-US" sz="2800" dirty="0" err="1">
                <a:solidFill>
                  <a:srgbClr val="FFFF00"/>
                </a:solidFill>
                <a:latin typeface="Arial Black" pitchFamily="34" charset="0"/>
              </a:rPr>
              <a:t>Albertus</a:t>
            </a: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Arial Black" pitchFamily="34" charset="0"/>
              </a:rPr>
              <a:t>Prasojo</a:t>
            </a: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Arial Black" pitchFamily="34" charset="0"/>
              </a:rPr>
              <a:t>M.Sn</a:t>
            </a: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.</a:t>
            </a:r>
            <a:endParaRPr lang="en-US" sz="6000" dirty="0">
              <a:solidFill>
                <a:srgbClr val="FFFF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676400" y="2667000"/>
            <a:ext cx="5718048" cy="31242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Spirit/</a:t>
            </a:r>
            <a:r>
              <a:rPr lang="en-US" sz="2800" dirty="0" err="1">
                <a:solidFill>
                  <a:srgbClr val="FFFF00"/>
                </a:solidFill>
              </a:rPr>
              <a:t>semangat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kebangsaan</a:t>
            </a:r>
            <a:r>
              <a:rPr lang="en-US" sz="2800" dirty="0">
                <a:solidFill>
                  <a:srgbClr val="FFFF00"/>
                </a:solidFill>
              </a:rPr>
              <a:t>/</a:t>
            </a:r>
            <a:r>
              <a:rPr lang="en-US" sz="2800" dirty="0" err="1">
                <a:solidFill>
                  <a:srgbClr val="FFFF00"/>
                </a:solidFill>
              </a:rPr>
              <a:t>nasionalisme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inilah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yg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kemudian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dianggap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sbg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warna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roh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dalam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penandaan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identifikasi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sastra</a:t>
            </a:r>
            <a:r>
              <a:rPr lang="en-US" sz="2800" dirty="0">
                <a:solidFill>
                  <a:srgbClr val="FFFF00"/>
                </a:solidFill>
              </a:rPr>
              <a:t> Indonesia, </a:t>
            </a:r>
            <a:r>
              <a:rPr lang="en-US" sz="2800" dirty="0" err="1">
                <a:solidFill>
                  <a:srgbClr val="FFFF00"/>
                </a:solidFill>
              </a:rPr>
              <a:t>di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samping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aspek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bahasa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yg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digunakan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sbg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mediumnya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914400"/>
            <a:ext cx="8156448" cy="1392936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en-US" dirty="0">
                <a:solidFill>
                  <a:srgbClr val="00B050"/>
                </a:solidFill>
              </a:rPr>
              <a:t>Spirit </a:t>
            </a:r>
            <a:r>
              <a:rPr lang="en-US" dirty="0" err="1">
                <a:solidFill>
                  <a:srgbClr val="00B050"/>
                </a:solidFill>
              </a:rPr>
              <a:t>kebangsaan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nasionalisme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7772400" cy="1066800"/>
          </a:xfrm>
        </p:spPr>
        <p:txBody>
          <a:bodyPr/>
          <a:lstStyle/>
          <a:p>
            <a:pPr algn="ctr"/>
            <a:r>
              <a:rPr lang="en-US" sz="4800" dirty="0" err="1">
                <a:solidFill>
                  <a:srgbClr val="FF0000"/>
                </a:solidFill>
                <a:latin typeface="Algerian" pitchFamily="82" charset="0"/>
              </a:rPr>
              <a:t>Sejarah</a:t>
            </a:r>
            <a:r>
              <a:rPr lang="en-US" sz="4800" dirty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lgerian" pitchFamily="82" charset="0"/>
              </a:rPr>
              <a:t>sastra</a:t>
            </a:r>
            <a:endParaRPr lang="en-US" sz="48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772400" cy="2286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/>
              <a:t>Pembicaraan</a:t>
            </a:r>
            <a:r>
              <a:rPr lang="en-US" sz="3600" dirty="0"/>
              <a:t>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segala</a:t>
            </a:r>
            <a:r>
              <a:rPr lang="en-US" sz="3600" dirty="0"/>
              <a:t> </a:t>
            </a:r>
            <a:r>
              <a:rPr lang="en-US" sz="3600" dirty="0" err="1"/>
              <a:t>sesuatu</a:t>
            </a:r>
            <a:r>
              <a:rPr lang="en-US" sz="3600" dirty="0"/>
              <a:t> </a:t>
            </a:r>
            <a:r>
              <a:rPr lang="en-US" sz="3600" dirty="0" err="1"/>
              <a:t>yg</a:t>
            </a:r>
            <a:r>
              <a:rPr lang="en-US" sz="3600" dirty="0"/>
              <a:t> </a:t>
            </a:r>
            <a:r>
              <a:rPr lang="en-US" sz="3600" dirty="0" err="1"/>
              <a:t>terkait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dinamika</a:t>
            </a:r>
            <a:r>
              <a:rPr lang="en-US" sz="3600" dirty="0"/>
              <a:t> </a:t>
            </a:r>
            <a:r>
              <a:rPr lang="en-US" sz="3600" dirty="0" err="1"/>
              <a:t>pertumbuhan</a:t>
            </a:r>
            <a:r>
              <a:rPr lang="en-US" sz="3600" dirty="0"/>
              <a:t> dan </a:t>
            </a:r>
            <a:r>
              <a:rPr lang="en-US" sz="3600" dirty="0" err="1"/>
              <a:t>perkembangan</a:t>
            </a:r>
            <a:r>
              <a:rPr lang="en-US" sz="3600" dirty="0"/>
              <a:t> dunia sastra Indonesia</a:t>
            </a:r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7772400" cy="990600"/>
          </a:xfrm>
        </p:spPr>
        <p:txBody>
          <a:bodyPr/>
          <a:lstStyle/>
          <a:p>
            <a:r>
              <a:rPr lang="en-US" sz="4400" dirty="0"/>
              <a:t>SASTRA INDONESIA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76600"/>
            <a:ext cx="7772400" cy="1524000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Sastra</a:t>
            </a:r>
            <a:r>
              <a:rPr lang="en-US" sz="36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yg</a:t>
            </a:r>
            <a:r>
              <a:rPr lang="en-US" sz="36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ditulis</a:t>
            </a:r>
            <a:r>
              <a:rPr lang="en-US" sz="36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36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bahasa</a:t>
            </a:r>
            <a:r>
              <a:rPr lang="en-US" sz="36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nasional</a:t>
            </a:r>
            <a:r>
              <a:rPr lang="en-US" sz="36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Indonesia.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33600"/>
            <a:ext cx="7772400" cy="1143000"/>
          </a:xfrm>
        </p:spPr>
        <p:txBody>
          <a:bodyPr/>
          <a:lstStyle/>
          <a:p>
            <a:pPr algn="ctr"/>
            <a:r>
              <a:rPr lang="en-US" sz="6000" dirty="0" err="1">
                <a:solidFill>
                  <a:srgbClr val="00B050"/>
                </a:solidFill>
                <a:latin typeface="Algerian" pitchFamily="82" charset="0"/>
              </a:rPr>
              <a:t>Tinjauan</a:t>
            </a:r>
            <a:r>
              <a:rPr lang="en-US" sz="6000" dirty="0">
                <a:solidFill>
                  <a:srgbClr val="00B050"/>
                </a:solidFill>
                <a:latin typeface="Algerian" pitchFamily="82" charset="0"/>
              </a:rPr>
              <a:t> </a:t>
            </a:r>
            <a:r>
              <a:rPr lang="en-US" sz="6000" dirty="0" err="1">
                <a:solidFill>
                  <a:srgbClr val="00B050"/>
                </a:solidFill>
                <a:latin typeface="Algerian" pitchFamily="82" charset="0"/>
              </a:rPr>
              <a:t>Sejarah</a:t>
            </a:r>
            <a:endParaRPr lang="en-US" sz="6000" dirty="0">
              <a:solidFill>
                <a:srgbClr val="00B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295400" y="2438400"/>
            <a:ext cx="7162800" cy="3733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nusantara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 	</a:t>
            </a:r>
            <a:r>
              <a:rPr lang="en-US" sz="2800" dirty="0" err="1"/>
              <a:t>kerajaan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kolonialisasi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Eropa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err="1"/>
              <a:t>kolonialisasi</a:t>
            </a:r>
            <a:r>
              <a:rPr lang="en-US" sz="2800" dirty="0"/>
              <a:t> </a:t>
            </a:r>
            <a:r>
              <a:rPr lang="en-US" sz="2800" dirty="0" err="1"/>
              <a:t>Belanda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err="1"/>
              <a:t>perlawanan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Belanda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tanam</a:t>
            </a:r>
            <a:r>
              <a:rPr lang="en-US" sz="2800" dirty="0"/>
              <a:t> </a:t>
            </a:r>
            <a:r>
              <a:rPr lang="en-US" sz="2800" dirty="0" err="1"/>
              <a:t>paksa</a:t>
            </a:r>
            <a:r>
              <a:rPr lang="en-US" sz="2800" dirty="0"/>
              <a:t> (</a:t>
            </a:r>
            <a:r>
              <a:rPr lang="en-US" sz="2800" i="1" dirty="0" err="1">
                <a:solidFill>
                  <a:srgbClr val="00B050"/>
                </a:solidFill>
              </a:rPr>
              <a:t>cultuurstelsel</a:t>
            </a:r>
            <a:r>
              <a:rPr lang="en-US" sz="2800" dirty="0"/>
              <a:t>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	</a:t>
            </a:r>
            <a:r>
              <a:rPr lang="en-US" sz="2800" dirty="0" err="1"/>
              <a:t>etik</a:t>
            </a:r>
            <a:r>
              <a:rPr lang="en-US" sz="2800" dirty="0"/>
              <a:t> (</a:t>
            </a:r>
            <a:r>
              <a:rPr lang="en-US" sz="2800" i="1" dirty="0" err="1">
                <a:solidFill>
                  <a:srgbClr val="00B050"/>
                </a:solidFill>
              </a:rPr>
              <a:t>etische</a:t>
            </a:r>
            <a:r>
              <a:rPr lang="en-US" sz="2800" i="1" dirty="0">
                <a:solidFill>
                  <a:srgbClr val="00B050"/>
                </a:solidFill>
              </a:rPr>
              <a:t> </a:t>
            </a:r>
            <a:r>
              <a:rPr lang="en-US" sz="2800" i="1" dirty="0" err="1">
                <a:solidFill>
                  <a:srgbClr val="00B050"/>
                </a:solidFill>
              </a:rPr>
              <a:t>politiek</a:t>
            </a:r>
            <a:r>
              <a:rPr lang="en-US" sz="2800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685800"/>
            <a:ext cx="8156448" cy="1371600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FFC000"/>
                </a:solidFill>
              </a:rPr>
              <a:t>Latar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belakang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masyarakat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nusantara</a:t>
            </a:r>
            <a:r>
              <a:rPr lang="en-US" dirty="0">
                <a:solidFill>
                  <a:srgbClr val="FFC000"/>
                </a:solidFill>
              </a:rPr>
              <a:t> lama</a:t>
            </a:r>
          </a:p>
        </p:txBody>
      </p:sp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752600" y="2667000"/>
            <a:ext cx="6172200" cy="2667000"/>
          </a:xfrm>
        </p:spPr>
        <p:txBody>
          <a:bodyPr>
            <a:normAutofit fontScale="92500" lnSpcReduction="10000"/>
          </a:bodyPr>
          <a:lstStyle/>
          <a:p>
            <a:pPr algn="ctr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sz="2800" dirty="0" err="1">
                <a:solidFill>
                  <a:srgbClr val="00B050"/>
                </a:solidFill>
              </a:rPr>
              <a:t>eksistensi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sastra</a:t>
            </a:r>
            <a:r>
              <a:rPr lang="en-US" sz="2800" dirty="0">
                <a:solidFill>
                  <a:srgbClr val="00B050"/>
                </a:solidFill>
              </a:rPr>
              <a:t> Indonesia </a:t>
            </a:r>
            <a:r>
              <a:rPr lang="en-US" sz="2800" dirty="0" err="1">
                <a:solidFill>
                  <a:srgbClr val="00B050"/>
                </a:solidFill>
              </a:rPr>
              <a:t>dalam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kaitan</a:t>
            </a:r>
            <a:r>
              <a:rPr lang="en-US" sz="2800" dirty="0">
                <a:solidFill>
                  <a:srgbClr val="00B050"/>
                </a:solidFill>
              </a:rPr>
              <a:t>   	</a:t>
            </a:r>
            <a:r>
              <a:rPr lang="en-US" sz="2800" dirty="0" err="1">
                <a:solidFill>
                  <a:srgbClr val="00B050"/>
                </a:solidFill>
              </a:rPr>
              <a:t>dengan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bahasa</a:t>
            </a:r>
            <a:endParaRPr lang="en-US" sz="2800" dirty="0">
              <a:solidFill>
                <a:srgbClr val="00B05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bahasa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Melayu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sbg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induk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bahasa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nasional</a:t>
            </a:r>
            <a:endParaRPr lang="en-US" sz="2800" dirty="0">
              <a:solidFill>
                <a:srgbClr val="00B05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semangat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nasionalisme</a:t>
            </a:r>
            <a:endParaRPr lang="en-US" sz="2800" dirty="0">
              <a:solidFill>
                <a:srgbClr val="00B05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perlawanan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antara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hamba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dengan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tuan</a:t>
            </a:r>
            <a:endParaRPr lang="en-US" sz="2800" dirty="0">
              <a:solidFill>
                <a:srgbClr val="00B05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sumpah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pemuda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066800"/>
            <a:ext cx="8156448" cy="92964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sz="4400" dirty="0" err="1"/>
              <a:t>antara</a:t>
            </a:r>
            <a:r>
              <a:rPr lang="en-US" sz="4400" dirty="0"/>
              <a:t> </a:t>
            </a:r>
            <a:r>
              <a:rPr lang="en-US" sz="4400" i="1" dirty="0" err="1">
                <a:solidFill>
                  <a:srgbClr val="FFC000"/>
                </a:solidFill>
              </a:rPr>
              <a:t>sastra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i="1" dirty="0" err="1">
                <a:solidFill>
                  <a:srgbClr val="FFC000"/>
                </a:solidFill>
              </a:rPr>
              <a:t>bahasa</a:t>
            </a:r>
            <a:endParaRPr lang="en-US" sz="44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219200" y="2286000"/>
            <a:ext cx="7086600" cy="3581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sz="2400" dirty="0" err="1">
                <a:solidFill>
                  <a:srgbClr val="FFFF00"/>
                </a:solidFill>
              </a:rPr>
              <a:t>sebagai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bentuk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balas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jasa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pihak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penjajah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selepas</a:t>
            </a:r>
            <a:r>
              <a:rPr lang="en-US" sz="2400" dirty="0">
                <a:solidFill>
                  <a:srgbClr val="FFFF00"/>
                </a:solidFill>
              </a:rPr>
              <a:t> 	</a:t>
            </a:r>
            <a:r>
              <a:rPr lang="en-US" sz="2400" dirty="0" err="1">
                <a:solidFill>
                  <a:srgbClr val="FFFF00"/>
                </a:solidFill>
              </a:rPr>
              <a:t>penerapan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politik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tanam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paksa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yg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mengeruk</a:t>
            </a:r>
            <a:r>
              <a:rPr lang="en-US" sz="2400" dirty="0">
                <a:solidFill>
                  <a:srgbClr val="FFFF00"/>
                </a:solidFill>
              </a:rPr>
              <a:t> 	</a:t>
            </a:r>
            <a:r>
              <a:rPr lang="en-US" sz="2400" dirty="0" err="1">
                <a:solidFill>
                  <a:srgbClr val="FFFF00"/>
                </a:solidFill>
              </a:rPr>
              <a:t>kekayaan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indonesia</a:t>
            </a:r>
            <a:endParaRPr lang="en-US" sz="24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bidang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pendidikan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bagi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rakyat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indonesia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mulai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lebih</a:t>
            </a:r>
            <a:r>
              <a:rPr lang="en-US" sz="2400" dirty="0">
                <a:solidFill>
                  <a:srgbClr val="FFFF00"/>
                </a:solidFill>
              </a:rPr>
              <a:t> 	</a:t>
            </a:r>
            <a:r>
              <a:rPr lang="en-US" sz="2400" dirty="0" err="1">
                <a:solidFill>
                  <a:srgbClr val="FFFF00"/>
                </a:solidFill>
              </a:rPr>
              <a:t>terbuka</a:t>
            </a:r>
            <a:endParaRPr lang="en-US" sz="24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FFFF00"/>
                </a:solidFill>
              </a:rPr>
              <a:t> agar </a:t>
            </a:r>
            <a:r>
              <a:rPr lang="en-US" sz="2400" dirty="0" err="1">
                <a:solidFill>
                  <a:srgbClr val="FFFF00"/>
                </a:solidFill>
              </a:rPr>
              <a:t>bangsa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indonesia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lebih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dekat</a:t>
            </a:r>
            <a:r>
              <a:rPr lang="en-US" sz="2400" dirty="0">
                <a:solidFill>
                  <a:srgbClr val="FFFF00"/>
                </a:solidFill>
              </a:rPr>
              <a:t> pd </a:t>
            </a:r>
            <a:r>
              <a:rPr lang="en-US" sz="2400" dirty="0" err="1">
                <a:solidFill>
                  <a:srgbClr val="FFFF00"/>
                </a:solidFill>
              </a:rPr>
              <a:t>pihak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Belanda</a:t>
            </a:r>
            <a:endParaRPr lang="en-US" sz="24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tujuan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politis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pemakaian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bahasa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Belanda</a:t>
            </a:r>
            <a:endParaRPr lang="en-US" sz="24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mendapat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tenaga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terdidik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yg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murah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utk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penjajah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990600"/>
            <a:ext cx="6553200" cy="777240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politik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etik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828800" y="2819400"/>
            <a:ext cx="5718048" cy="281940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 err="1"/>
              <a:t>Menimbulkan</a:t>
            </a:r>
            <a:r>
              <a:rPr lang="en-US" sz="2800" dirty="0"/>
              <a:t> </a:t>
            </a:r>
            <a:r>
              <a:rPr lang="en-US" sz="2800" dirty="0" err="1"/>
              <a:t>kesadaran</a:t>
            </a:r>
            <a:r>
              <a:rPr lang="en-US" sz="2800" dirty="0"/>
              <a:t> </a:t>
            </a:r>
            <a:r>
              <a:rPr lang="en-US" sz="2800" dirty="0" err="1"/>
              <a:t>sbg</a:t>
            </a:r>
            <a:r>
              <a:rPr lang="en-US" sz="2800" dirty="0"/>
              <a:t> </a:t>
            </a:r>
            <a:r>
              <a:rPr lang="en-US" sz="2800" dirty="0" err="1"/>
              <a:t>pihak</a:t>
            </a:r>
            <a:r>
              <a:rPr lang="en-US" sz="2800" dirty="0"/>
              <a:t> </a:t>
            </a:r>
            <a:r>
              <a:rPr lang="en-US" sz="2800" dirty="0" err="1"/>
              <a:t>terjajah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membangkitkan</a:t>
            </a:r>
            <a:r>
              <a:rPr lang="en-US" sz="2800" dirty="0"/>
              <a:t> </a:t>
            </a:r>
            <a:r>
              <a:rPr lang="en-US" sz="2800" dirty="0" err="1"/>
              <a:t>perlawanan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dunia</a:t>
            </a:r>
            <a:r>
              <a:rPr lang="en-US" sz="2800" dirty="0"/>
              <a:t> </a:t>
            </a:r>
            <a:r>
              <a:rPr lang="en-US" sz="2800" dirty="0" err="1"/>
              <a:t>sastra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371600"/>
            <a:ext cx="8156448" cy="77724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>
                <a:solidFill>
                  <a:srgbClr val="FFFF00"/>
                </a:solidFill>
              </a:rPr>
              <a:t>perlawanan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bahasa</a:t>
            </a:r>
            <a:r>
              <a:rPr lang="en-US" dirty="0">
                <a:solidFill>
                  <a:srgbClr val="FFFF00"/>
                </a:solidFill>
              </a:rPr>
              <a:t> &amp; </a:t>
            </a:r>
            <a:r>
              <a:rPr lang="en-US" dirty="0" err="1">
                <a:solidFill>
                  <a:srgbClr val="FFFF00"/>
                </a:solidFill>
              </a:rPr>
              <a:t>sastra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209800"/>
            <a:ext cx="6781800" cy="33528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2800" dirty="0" err="1">
                <a:solidFill>
                  <a:srgbClr val="00B050"/>
                </a:solidFill>
              </a:rPr>
              <a:t>Kebijakan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penjajah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Belanda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yg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hendak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menggunakan</a:t>
            </a:r>
            <a:r>
              <a:rPr lang="en-US" sz="2800" dirty="0">
                <a:solidFill>
                  <a:srgbClr val="00B050"/>
                </a:solidFill>
              </a:rPr>
              <a:t> &amp; </a:t>
            </a:r>
            <a:r>
              <a:rPr lang="en-US" sz="2800" dirty="0" err="1">
                <a:solidFill>
                  <a:srgbClr val="00B050"/>
                </a:solidFill>
              </a:rPr>
              <a:t>memaksakan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bahasa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Belanda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mendapat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perlawanan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dari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seluruh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kalangan</a:t>
            </a:r>
            <a:r>
              <a:rPr lang="en-US" sz="2800" dirty="0">
                <a:solidFill>
                  <a:srgbClr val="00B050"/>
                </a:solidFill>
              </a:rPr>
              <a:t>. </a:t>
            </a:r>
            <a:r>
              <a:rPr lang="en-US" sz="2800" dirty="0" err="1">
                <a:solidFill>
                  <a:srgbClr val="00B050"/>
                </a:solidFill>
              </a:rPr>
              <a:t>Terlebih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para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pemimpin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bangsa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pada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masa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itu</a:t>
            </a:r>
            <a:r>
              <a:rPr lang="en-US" sz="2800" dirty="0">
                <a:solidFill>
                  <a:srgbClr val="00B050"/>
                </a:solidFill>
              </a:rPr>
              <a:t>, </a:t>
            </a:r>
            <a:r>
              <a:rPr lang="en-US" sz="2800" dirty="0" err="1">
                <a:solidFill>
                  <a:srgbClr val="00B050"/>
                </a:solidFill>
              </a:rPr>
              <a:t>tak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terkecuali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para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sastrawan</a:t>
            </a:r>
            <a:r>
              <a:rPr lang="en-US" sz="2800" dirty="0">
                <a:solidFill>
                  <a:srgbClr val="00B050"/>
                </a:solidFill>
              </a:rPr>
              <a:t>. </a:t>
            </a:r>
            <a:r>
              <a:rPr lang="en-US" sz="2800" dirty="0" err="1">
                <a:solidFill>
                  <a:srgbClr val="00B050"/>
                </a:solidFill>
              </a:rPr>
              <a:t>Penggunaan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bahasa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Melayu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semakin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disadari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sebagai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bentuk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perlawanan</a:t>
            </a:r>
            <a:r>
              <a:rPr lang="en-US" sz="2800" dirty="0">
                <a:solidFill>
                  <a:srgbClr val="00B050"/>
                </a:solidFill>
              </a:rPr>
              <a:t> dg </a:t>
            </a:r>
            <a:r>
              <a:rPr lang="en-US" sz="2800" dirty="0" err="1">
                <a:solidFill>
                  <a:srgbClr val="00B050"/>
                </a:solidFill>
              </a:rPr>
              <a:t>semangat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dan</a:t>
            </a:r>
            <a:r>
              <a:rPr lang="en-US" sz="2800" dirty="0">
                <a:solidFill>
                  <a:srgbClr val="00B050"/>
                </a:solidFill>
              </a:rPr>
              <a:t> spirit </a:t>
            </a:r>
            <a:r>
              <a:rPr lang="en-US" sz="2800" dirty="0" err="1">
                <a:solidFill>
                  <a:srgbClr val="00B050"/>
                </a:solidFill>
              </a:rPr>
              <a:t>kebangsaan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yg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semakin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kuat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066800"/>
            <a:ext cx="8156448" cy="777240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en-US" dirty="0" err="1">
                <a:solidFill>
                  <a:srgbClr val="FF0000"/>
                </a:solidFill>
              </a:rPr>
              <a:t>Perlawanan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bahasa</a:t>
            </a:r>
            <a:r>
              <a:rPr lang="en-US" dirty="0">
                <a:solidFill>
                  <a:srgbClr val="FF0000"/>
                </a:solidFill>
              </a:rPr>
              <a:t> &amp; </a:t>
            </a:r>
            <a:r>
              <a:rPr lang="en-US" dirty="0" err="1">
                <a:solidFill>
                  <a:srgbClr val="FF0000"/>
                </a:solidFill>
              </a:rPr>
              <a:t>sastra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91</TotalTime>
  <Words>280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Aharoni</vt:lpstr>
      <vt:lpstr>Algerian</vt:lpstr>
      <vt:lpstr>Arial</vt:lpstr>
      <vt:lpstr>Arial Black</vt:lpstr>
      <vt:lpstr>Consolas</vt:lpstr>
      <vt:lpstr>Corbel</vt:lpstr>
      <vt:lpstr>Wingdings</vt:lpstr>
      <vt:lpstr>Wingdings 2</vt:lpstr>
      <vt:lpstr>Wingdings 3</vt:lpstr>
      <vt:lpstr>Metro</vt:lpstr>
      <vt:lpstr>SEJARAH SASTRA INDONESIA Drs. Albertus Prasojo, M.Sn.</vt:lpstr>
      <vt:lpstr>Sejarah sastra</vt:lpstr>
      <vt:lpstr>SASTRA INDONESIA</vt:lpstr>
      <vt:lpstr>Tinjauan Sejarah</vt:lpstr>
      <vt:lpstr>Latar belakang masyarakat nusantara lama</vt:lpstr>
      <vt:lpstr> antara sastra dan bahasa</vt:lpstr>
      <vt:lpstr> politik etik</vt:lpstr>
      <vt:lpstr> perlawanan bahasa &amp; sastra</vt:lpstr>
      <vt:lpstr>Perlawanan bahasa &amp; sastra</vt:lpstr>
      <vt:lpstr>Spirit kebangsaan (nasionalisme)</vt:lpstr>
    </vt:vector>
  </TitlesOfParts>
  <Company>by 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SASTRA PRA-INDONESIA</dc:title>
  <dc:creator>ACER</dc:creator>
  <cp:lastModifiedBy>Albertus Prasojo</cp:lastModifiedBy>
  <cp:revision>19</cp:revision>
  <dcterms:created xsi:type="dcterms:W3CDTF">2020-09-03T13:00:10Z</dcterms:created>
  <dcterms:modified xsi:type="dcterms:W3CDTF">2021-08-29T12:53:52Z</dcterms:modified>
</cp:coreProperties>
</file>