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307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9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8F76-2866-4BC9-BD24-A7AEEB4B48EC}" type="datetimeFigureOut">
              <a:rPr lang="en-ID" smtClean="0"/>
              <a:t>12/03/2020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C890-D0C9-4726-B5DB-17F57D1801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11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C7489B-6468-4A91-901C-8560BA4F53D4}" type="datetime1">
              <a:rPr lang="en-US"/>
              <a:pPr/>
              <a:t>3/12/2020</a:t>
            </a:fld>
            <a:endParaRPr lang="en-US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PTLP_Iveline Anne Marie_PerLokasi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DA7F8-FB4C-4E6B-8219-6E8183CE986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8917" name="Rectangle 7"/>
          <p:cNvSpPr txBox="1">
            <a:spLocks noGrp="1" noChangeArrowheads="1"/>
          </p:cNvSpPr>
          <p:nvPr/>
        </p:nvSpPr>
        <p:spPr bwMode="auto">
          <a:xfrm>
            <a:off x="5634782" y="6513513"/>
            <a:ext cx="430915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12A6A4-7CA3-4C23-A114-6BCFC5BAB3F9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A8DCA1C-4BC6-46E0-887C-7A7E861EEF22}" type="datetime1">
              <a:rPr lang="en-US"/>
              <a:pPr/>
              <a:t>3/12/2020</a:t>
            </a:fld>
            <a:endParaRPr lang="en-US"/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PTLP_Iveline Anne Marie_PerLokasi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D687E-2173-46CE-B09F-0CA3957A4E16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5634782" y="6513513"/>
            <a:ext cx="430915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49909-648B-44B5-93ED-EB85C759BE42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22C7-A478-4D7B-80A0-9EBFB8EB1B2E}" type="datetime1">
              <a:rPr lang="id-ID" smtClean="0"/>
              <a:t>12/03/2020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PTLF Jurusan Teknik Industri USAKTI 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A5C3-C502-4DCF-BBC7-664BFE7D2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8ED68-7C8B-4AC3-894F-EF71F5F27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2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0" y="1219200"/>
            <a:ext cx="8407400" cy="2438400"/>
          </a:xfrm>
          <a:solidFill>
            <a:schemeClr val="accent1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Footlight MT Light" pitchFamily="18" charset="0"/>
              </a:rPr>
              <a:t/>
            </a:r>
            <a:br>
              <a:rPr lang="en-US" sz="4000" dirty="0">
                <a:latin typeface="Footlight MT Light" pitchFamily="18" charset="0"/>
              </a:rPr>
            </a:br>
            <a:r>
              <a:rPr lang="id-ID" sz="4000" dirty="0">
                <a:latin typeface="Footlight MT Light" pitchFamily="18" charset="0"/>
              </a:rPr>
              <a:t/>
            </a:r>
            <a:br>
              <a:rPr lang="id-ID" sz="4000" dirty="0">
                <a:latin typeface="Footlight MT Light" pitchFamily="18" charset="0"/>
              </a:rPr>
            </a:br>
            <a:r>
              <a:rPr lang="en-US" sz="40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Perancangan</a:t>
            </a: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 Tata </a:t>
            </a:r>
            <a:r>
              <a:rPr lang="en-US" sz="40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Letak</a:t>
            </a: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Pabrik</a:t>
            </a: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Schoolbook" pitchFamily="18" charset="0"/>
              </a:rPr>
              <a:t/>
            </a:r>
            <a:b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Schoolbook" pitchFamily="18" charset="0"/>
              </a:rPr>
            </a:br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Schoolbook" pitchFamily="18" charset="0"/>
              </a:rPr>
              <a:t/>
            </a:r>
            <a:b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Schoolbook" pitchFamily="18" charset="0"/>
              </a:rPr>
            </a:br>
            <a:r>
              <a:rPr lang="en-US" sz="53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Footlight MT Light" pitchFamily="18" charset="0"/>
              </a:rPr>
              <a:t>Perencanaan</a:t>
            </a:r>
            <a:r>
              <a:rPr lang="en-US" sz="5300" dirty="0">
                <a:solidFill>
                  <a:schemeClr val="tx2">
                    <a:lumMod val="10000"/>
                    <a:lumOff val="90000"/>
                  </a:schemeClr>
                </a:solidFill>
                <a:latin typeface="Footlight MT Light" pitchFamily="18" charset="0"/>
              </a:rPr>
              <a:t> </a:t>
            </a:r>
            <a:r>
              <a:rPr lang="en-US" sz="53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Footlight MT Light" pitchFamily="18" charset="0"/>
              </a:rPr>
              <a:t>Lokasi</a:t>
            </a:r>
            <a:r>
              <a:rPr lang="id-ID" sz="5300" dirty="0">
                <a:solidFill>
                  <a:schemeClr val="tx2">
                    <a:lumMod val="10000"/>
                    <a:lumOff val="90000"/>
                  </a:schemeClr>
                </a:solidFill>
                <a:latin typeface="Footlight MT Light" pitchFamily="18" charset="0"/>
              </a:rPr>
              <a:t/>
            </a:r>
            <a:br>
              <a:rPr lang="id-ID" sz="5300" dirty="0">
                <a:solidFill>
                  <a:schemeClr val="tx2">
                    <a:lumMod val="10000"/>
                    <a:lumOff val="90000"/>
                  </a:schemeClr>
                </a:solidFill>
                <a:latin typeface="Footlight MT Light" pitchFamily="18" charset="0"/>
              </a:rPr>
            </a:br>
            <a:r>
              <a:rPr lang="en-US" sz="5300" dirty="0">
                <a:latin typeface="Comic Sans MS" pitchFamily="66" charset="0"/>
              </a:rPr>
              <a:t> </a:t>
            </a:r>
            <a:r>
              <a:rPr lang="id-ID" sz="3200" dirty="0">
                <a:latin typeface="Comic Sans MS" pitchFamily="66" charset="0"/>
              </a:rPr>
              <a:t/>
            </a:r>
            <a:br>
              <a:rPr lang="id-ID" sz="3200" dirty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4432-72AD-4324-9779-3198691D464F}" type="datetime1">
              <a:rPr lang="id-ID" smtClean="0"/>
              <a:t>12/03/2020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1447800"/>
            <a:ext cx="8712200" cy="16002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sv-SE" sz="4000" dirty="0"/>
              <a:t>PERMASALAHAN LOKASI </a:t>
            </a:r>
            <a:r>
              <a:rPr lang="sv-SE" sz="4000" dirty="0">
                <a:latin typeface="Comic Sans MS" pitchFamily="66" charset="0"/>
              </a:rPr>
              <a:t>FASILITAS</a:t>
            </a:r>
            <a:r>
              <a:rPr lang="en-US" sz="40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A3F-E681-451F-BEC4-1E917CF78C0C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>
                <a:latin typeface="Comic Sans MS" pitchFamily="66" charset="0"/>
              </a:rPr>
              <a:t>K</a:t>
            </a:r>
            <a:r>
              <a:rPr lang="sv-SE" sz="3600" dirty="0">
                <a:latin typeface="Comic Sans MS" pitchFamily="66" charset="0"/>
              </a:rPr>
              <a:t>ondisi yang menyebabkan timbulnya masalah penentuan lokasi pabrik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493838" y="2285998"/>
            <a:ext cx="9097962" cy="3505201"/>
          </a:xfrm>
          <a:solidFill>
            <a:srgbClr val="DDDDDD"/>
          </a:solidFill>
        </p:spPr>
        <p:txBody>
          <a:bodyPr>
            <a:normAutofit fontScale="85000" lnSpcReduction="20000"/>
          </a:bodyPr>
          <a:lstStyle/>
          <a:p>
            <a:pPr marL="533400" indent="-533400" algn="just"/>
            <a:r>
              <a:rPr lang="sv-SE" sz="2800" dirty="0">
                <a:latin typeface="Calibri" pitchFamily="34" charset="0"/>
                <a:cs typeface="Calibri" pitchFamily="34" charset="0"/>
              </a:rPr>
              <a:t>Perluasan pabrik (misalkan disebabkan karena fasilitas produksi sudah dirasakan jauh ketinggalan, adanya peningkatan kebutuhan pasar atau tidak mencukupinya service yang dapat memenuhi kebutuhan konsumen)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buNone/>
            </a:pPr>
            <a:endParaRPr lang="sv-SE" sz="2800" dirty="0">
              <a:latin typeface="Calibri" pitchFamily="34" charset="0"/>
              <a:cs typeface="Calibri" pitchFamily="34" charset="0"/>
            </a:endParaRPr>
          </a:p>
          <a:p>
            <a:pPr marL="533400" indent="-533400" algn="just"/>
            <a:r>
              <a:rPr lang="sv-SE" sz="2800" dirty="0">
                <a:latin typeface="Calibri" pitchFamily="34" charset="0"/>
                <a:cs typeface="Calibri" pitchFamily="34" charset="0"/>
              </a:rPr>
              <a:t>Desentralisasi pabrik ke dalam sentral-sentral unit</a:t>
            </a:r>
          </a:p>
          <a:p>
            <a:pPr marL="533400" indent="-533400" algn="just"/>
            <a:endParaRPr lang="sv-SE" sz="2800" dirty="0">
              <a:latin typeface="Calibri" pitchFamily="34" charset="0"/>
              <a:cs typeface="Calibri" pitchFamily="34" charset="0"/>
            </a:endParaRPr>
          </a:p>
          <a:p>
            <a:pPr marL="533400" indent="-533400" algn="just"/>
            <a:r>
              <a:rPr lang="sv-SE" sz="2800" dirty="0">
                <a:latin typeface="Calibri" pitchFamily="34" charset="0"/>
                <a:cs typeface="Calibri" pitchFamily="34" charset="0"/>
              </a:rPr>
              <a:t>Faktor-faktor ekonomis (karena perbedaan pasar, penyediaan tenaga kerja, dllnya)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70B8-9458-4F0A-9FD4-F0D425CAF1E8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38"/>
            <a:ext cx="8915400" cy="792162"/>
          </a:xfrm>
        </p:spPr>
        <p:txBody>
          <a:bodyPr/>
          <a:lstStyle/>
          <a:p>
            <a:r>
              <a:rPr lang="id-ID" sz="3600" dirty="0"/>
              <a:t>Perencanaan Lokasi Yang Baik: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1"/>
            <a:ext cx="8764588" cy="3886200"/>
          </a:xfrm>
          <a:solidFill>
            <a:srgbClr val="FFCC00"/>
          </a:solidFill>
        </p:spPr>
        <p:txBody>
          <a:bodyPr>
            <a:normAutofit lnSpcReduction="10000"/>
          </a:bodyPr>
          <a:lstStyle/>
          <a:p>
            <a:pPr marL="533400" indent="-533400" algn="just"/>
            <a:r>
              <a:rPr lang="id-ID" dirty="0">
                <a:latin typeface="Calibri" pitchFamily="34" charset="0"/>
                <a:cs typeface="Calibri" pitchFamily="34" charset="0"/>
              </a:rPr>
              <a:t>Memiliki kemampuan untuk melayani konsumen</a:t>
            </a:r>
          </a:p>
          <a:p>
            <a:pPr marL="533400" indent="-533400" algn="just"/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/>
            <a:r>
              <a:rPr lang="id-ID" dirty="0">
                <a:latin typeface="Calibri" pitchFamily="34" charset="0"/>
                <a:cs typeface="Calibri" pitchFamily="34" charset="0"/>
              </a:rPr>
              <a:t>Kemampuan mendapatkan bahan mentah (terpenuhi untuk jangka panjang) dengan harga yang layak</a:t>
            </a:r>
          </a:p>
          <a:p>
            <a:pPr marL="533400" indent="-533400" algn="just"/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/>
            <a:r>
              <a:rPr lang="id-ID" dirty="0">
                <a:latin typeface="Calibri" pitchFamily="34" charset="0"/>
                <a:cs typeface="Calibri" pitchFamily="34" charset="0"/>
              </a:rPr>
              <a:t>Kemampuan untuk mendapatkan tenaga kerja yang cukup</a:t>
            </a:r>
          </a:p>
          <a:p>
            <a:pPr marL="533400" indent="-533400" algn="just"/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/>
            <a:r>
              <a:rPr lang="id-ID" dirty="0">
                <a:latin typeface="Calibri" pitchFamily="34" charset="0"/>
                <a:cs typeface="Calibri" pitchFamily="34" charset="0"/>
              </a:rPr>
              <a:t>Memungkinkan diadakan perluasan pabrik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3C0D-25AC-486E-B53E-CCBBDB1872A2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9601196" cy="572348"/>
          </a:xfrm>
        </p:spPr>
        <p:txBody>
          <a:bodyPr>
            <a:normAutofit fontScale="90000"/>
          </a:bodyPr>
          <a:lstStyle/>
          <a:p>
            <a:r>
              <a:rPr lang="id-ID" sz="3200" dirty="0"/>
              <a:t>Faktor-faktor yang mempengaruhi pemilihan lokasi pabrik: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24297"/>
            <a:ext cx="9067800" cy="4244703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Lingkungan masyarakat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Sumber Daya Alam : letak sumber bahan mentah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Sumber Daya Manusia : supplai tenaga kerja yang tersedia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Letak Pasar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Tersedianya Fasilitas Pengangkutan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Pembangkit Tenaga Listrik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Tanah untuk kemungkinan perluasan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Rencana Masa Depan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Fasilitas Penunjang : (bengkel, RS, Sekolah, tempat Ibadah, Olah Raga, Rekreasi)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Fasilitas Finansial ; (lembaga keuangan : bank, koperasi,dll)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Persediaan Air: (terutama bagi yang membutuhkan air banyak, seperti baja, kertas, bahan kimia, tekstil, karet)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Limbah Industri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Peraturan pemerintah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Iklim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Tanah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Perumahan &amp; fasilitas lain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E601-C9D8-4EDD-8353-69BD6D59D060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57646"/>
            <a:ext cx="9601196" cy="1201783"/>
          </a:xfrm>
        </p:spPr>
        <p:txBody>
          <a:bodyPr/>
          <a:lstStyle/>
          <a:p>
            <a:r>
              <a:rPr lang="fi-FI" sz="3200" dirty="0"/>
              <a:t>Alasan Pemilihan Lokasi di Kota Besar :</a:t>
            </a:r>
            <a:r>
              <a:rPr lang="en-US" sz="4000" dirty="0"/>
              <a:t> </a:t>
            </a:r>
            <a:endParaRPr lang="id-ID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586446"/>
            <a:ext cx="8686800" cy="3461930"/>
          </a:xfrm>
          <a:solidFill>
            <a:schemeClr val="accent3">
              <a:lumMod val="85000"/>
            </a:schemeClr>
          </a:solidFill>
        </p:spPr>
        <p:txBody>
          <a:bodyPr>
            <a:normAutofit/>
          </a:bodyPr>
          <a:lstStyle/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sv-S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Diperlukan tenaga kerja trampil dalam jumlah yang besar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sv-S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produksi sangat bergantung -pada fasilitas-fasilitas yang umumnya hanya terdapat di kota besar saja, seperti : listrik, gas, dll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sv-S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Kontak 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dengan supplier dekat dan cepat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sv-S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Sarana 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transportasi dan komunikasi mudah didapatkan</a:t>
            </a:r>
            <a:endParaRPr lang="id-ID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66B-F6E5-4EB6-9DFC-AF4B8725C37C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/>
              <a:t>Alasan pemilihan Lokasi Jauh di Luar Kota 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525588" y="2024742"/>
            <a:ext cx="9066212" cy="3766457"/>
          </a:xfrm>
          <a:solidFill>
            <a:srgbClr val="CC99FF"/>
          </a:solidFill>
        </p:spPr>
        <p:txBody>
          <a:bodyPr>
            <a:normAutofit fontScale="85000" lnSpcReduction="20000"/>
          </a:bodyPr>
          <a:lstStyle/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id-ID" dirty="0">
                <a:latin typeface="Calibri" pitchFamily="34" charset="0"/>
                <a:cs typeface="Calibri" pitchFamily="34" charset="0"/>
              </a:rPr>
              <a:t>Lahan yang luas sangat diperlukan baik untuk keadaan sekarang maupun rencana ekspansi yang akan datang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id-ID" dirty="0">
                <a:latin typeface="Calibri" pitchFamily="34" charset="0"/>
                <a:cs typeface="Calibri" pitchFamily="34" charset="0"/>
              </a:rPr>
              <a:t>Pajak terendah dapat diperoleh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id-ID" dirty="0">
                <a:latin typeface="Calibri" pitchFamily="34" charset="0"/>
                <a:cs typeface="Calibri" pitchFamily="34" charset="0"/>
              </a:rPr>
              <a:t>Tenaga kerja tidak trampil dalam jumlah besar lebih dikehendaki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id-ID" dirty="0">
                <a:latin typeface="Calibri" pitchFamily="34" charset="0"/>
                <a:cs typeface="Calibri" pitchFamily="34" charset="0"/>
              </a:rPr>
              <a:t>Upah buruh lebih rendah mudah didapatkan</a:t>
            </a: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id-ID" dirty="0">
                <a:latin typeface="Calibri" pitchFamily="34" charset="0"/>
                <a:cs typeface="Calibri" pitchFamily="34" charset="0"/>
              </a:rPr>
              <a:t>Baik untuk proses manufaktur produk-produk yang berbahaya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D1-F4C0-45E8-8A31-42CBD25B9969}" type="datetime1">
              <a:rPr lang="id-ID" smtClean="0"/>
              <a:t>12/03/2020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Urban Area (Daerah Pinggiran Kota),</a:t>
            </a:r>
            <a:br>
              <a:rPr lang="id-ID" sz="3200" dirty="0"/>
            </a:br>
            <a:r>
              <a:rPr lang="id-ID" sz="3200" dirty="0"/>
              <a:t> Dipilih Karena: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76401"/>
            <a:ext cx="8863012" cy="4752975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Upah tenaga kerja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sebesar</a:t>
            </a: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di kota besar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Letak relatif dekat dengan pasar daripada di luar kota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Harga tanah relatif lebih murah &amp; tersedia cukup luas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Banyak hubungan transportasi dengan kota-kota besar (pasar)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Dekat dengan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enunjang industri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Tidak perlu membangun pembangkit tenaga listrik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Pajak lebih rendah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Biaya gedung/bangunan lebih rendah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Persediaan tenaga kerja dibanding di luar kota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Sedikit waktu tambahan &amp; usaha yang dikeluarkan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Absen sedikit</a:t>
            </a:r>
          </a:p>
          <a:p>
            <a:pPr marL="533400" indent="-5334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Hubungan kerja lebih akrab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5DEF-0D97-44D8-95E0-E2D7E16931B9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6507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sv-SE" sz="3200" dirty="0"/>
              <a:t>Faktor-faktor lainnya yang juga menjadi bahan pertimbangan:</a:t>
            </a:r>
            <a:r>
              <a:rPr lang="en-US" dirty="0" smtClean="0"/>
              <a:t> </a:t>
            </a:r>
            <a:endParaRPr lang="id-ID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804988" y="2037806"/>
            <a:ext cx="7924800" cy="3677194"/>
          </a:xfrm>
        </p:spPr>
        <p:txBody>
          <a:bodyPr>
            <a:normAutofit lnSpcReduction="10000"/>
          </a:bodyPr>
          <a:lstStyle/>
          <a:p>
            <a:pPr marL="533400" indent="-533400" algn="just"/>
            <a:r>
              <a:rPr lang="en-US" dirty="0" err="1">
                <a:latin typeface="Calibri" pitchFamily="34" charset="0"/>
                <a:cs typeface="Calibri" pitchFamily="34" charset="0"/>
              </a:rPr>
              <a:t>Proses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Produksi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533400" indent="-533400" algn="just"/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tergantung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mentah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dekat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sumber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mentah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padat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karya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rokok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tekstil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upah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rendah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industri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jasa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dekat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pasar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533400" indent="-533400" algn="just"/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Preferensi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Pimpinan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Tersedianya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ekspansi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Tersedianya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gedung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B5A-E6ED-4B33-8F17-AEA6CCE1D671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600200"/>
            <a:ext cx="8915400" cy="2357846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14BD-A348-408D-B49F-D8B5049677A8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7"/>
            <a:ext cx="8915400" cy="127317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Jarak</a:t>
            </a:r>
            <a:r>
              <a:rPr lang="en-US" dirty="0" smtClean="0"/>
              <a:t> Euclidean</a:t>
            </a:r>
            <a:endParaRPr lang="en-A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30364"/>
            <a:ext cx="8915400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err="1"/>
              <a:t>Merupakan</a:t>
            </a:r>
            <a:r>
              <a:rPr lang="en-US" sz="3000" dirty="0"/>
              <a:t> </a:t>
            </a:r>
            <a:r>
              <a:rPr lang="en-US" sz="3000" dirty="0" err="1"/>
              <a:t>jarak</a:t>
            </a:r>
            <a:r>
              <a:rPr lang="en-US" sz="3000" dirty="0"/>
              <a:t> yang </a:t>
            </a:r>
            <a:r>
              <a:rPr lang="en-US" sz="3000" dirty="0" err="1"/>
              <a:t>diukur</a:t>
            </a:r>
            <a:r>
              <a:rPr lang="en-US" sz="3000" dirty="0"/>
              <a:t> </a:t>
            </a:r>
            <a:r>
              <a:rPr lang="en-US" sz="3000" dirty="0" err="1"/>
              <a:t>lurus</a:t>
            </a:r>
            <a:r>
              <a:rPr lang="en-US" sz="3000" dirty="0"/>
              <a:t> </a:t>
            </a:r>
            <a:r>
              <a:rPr lang="en-US" sz="3000" dirty="0" err="1"/>
              <a:t>antara</a:t>
            </a:r>
            <a:r>
              <a:rPr lang="en-US" sz="3000" dirty="0"/>
              <a:t> </a:t>
            </a:r>
            <a:r>
              <a:rPr lang="en-US" sz="3000" dirty="0" err="1"/>
              <a:t>pusat</a:t>
            </a:r>
            <a:r>
              <a:rPr lang="en-US" sz="3000" dirty="0"/>
              <a:t> </a:t>
            </a:r>
            <a:r>
              <a:rPr lang="en-US" sz="3000" dirty="0" err="1"/>
              <a:t>fasilitas</a:t>
            </a:r>
            <a:r>
              <a:rPr lang="en-US" sz="3000" dirty="0"/>
              <a:t> </a:t>
            </a:r>
            <a:r>
              <a:rPr lang="en-US" sz="3000" dirty="0" err="1"/>
              <a:t>satu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pusat</a:t>
            </a:r>
            <a:r>
              <a:rPr lang="en-US" sz="3000" dirty="0"/>
              <a:t> </a:t>
            </a:r>
            <a:r>
              <a:rPr lang="en-US" sz="3000" dirty="0" err="1"/>
              <a:t>fasilitas</a:t>
            </a:r>
            <a:r>
              <a:rPr lang="en-US" sz="3000" dirty="0"/>
              <a:t> </a:t>
            </a:r>
            <a:r>
              <a:rPr lang="en-US" sz="3000" dirty="0" err="1"/>
              <a:t>lainnya</a:t>
            </a:r>
            <a:r>
              <a:rPr lang="en-US" sz="3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3000" dirty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Formula : </a:t>
            </a:r>
            <a:r>
              <a:rPr lang="en-US" sz="3000" dirty="0" err="1"/>
              <a:t>d</a:t>
            </a:r>
            <a:r>
              <a:rPr lang="en-US" sz="3000" baseline="-25000" dirty="0" err="1">
                <a:latin typeface="Verdana" pitchFamily="34" charset="0"/>
              </a:rPr>
              <a:t>ij</a:t>
            </a:r>
            <a:r>
              <a:rPr lang="en-US" sz="3000" dirty="0">
                <a:latin typeface="Verdana" pitchFamily="34" charset="0"/>
              </a:rPr>
              <a:t>={(x</a:t>
            </a:r>
            <a:r>
              <a:rPr lang="en-US" sz="3000" baseline="-25000" dirty="0">
                <a:latin typeface="Verdana" pitchFamily="34" charset="0"/>
              </a:rPr>
              <a:t>i</a:t>
            </a:r>
            <a:r>
              <a:rPr lang="en-US" sz="3000" dirty="0">
                <a:latin typeface="Verdana" pitchFamily="34" charset="0"/>
              </a:rPr>
              <a:t>–</a:t>
            </a:r>
            <a:r>
              <a:rPr lang="en-US" sz="3000" dirty="0" err="1">
                <a:latin typeface="Verdana" pitchFamily="34" charset="0"/>
              </a:rPr>
              <a:t>x</a:t>
            </a:r>
            <a:r>
              <a:rPr lang="en-US" sz="3000" baseline="-25000" dirty="0" err="1">
                <a:latin typeface="Verdana" pitchFamily="34" charset="0"/>
              </a:rPr>
              <a:t>j</a:t>
            </a:r>
            <a:r>
              <a:rPr lang="en-US" sz="3000" dirty="0">
                <a:latin typeface="Verdana" pitchFamily="34" charset="0"/>
              </a:rPr>
              <a:t>)</a:t>
            </a:r>
            <a:r>
              <a:rPr lang="en-US" sz="3000" baseline="30000" dirty="0">
                <a:latin typeface="Verdana" pitchFamily="34" charset="0"/>
              </a:rPr>
              <a:t>2</a:t>
            </a:r>
            <a:r>
              <a:rPr lang="en-US" sz="3000" dirty="0">
                <a:latin typeface="Verdana" pitchFamily="34" charset="0"/>
              </a:rPr>
              <a:t> + (</a:t>
            </a:r>
            <a:r>
              <a:rPr lang="en-US" sz="3000" dirty="0" err="1">
                <a:latin typeface="Verdana" pitchFamily="34" charset="0"/>
              </a:rPr>
              <a:t>y</a:t>
            </a:r>
            <a:r>
              <a:rPr lang="en-US" sz="3000" baseline="-25000" dirty="0" err="1">
                <a:latin typeface="Verdana" pitchFamily="34" charset="0"/>
              </a:rPr>
              <a:t>i</a:t>
            </a:r>
            <a:r>
              <a:rPr lang="en-US" sz="3000" dirty="0">
                <a:latin typeface="Verdana" pitchFamily="34" charset="0"/>
              </a:rPr>
              <a:t>–</a:t>
            </a:r>
            <a:r>
              <a:rPr lang="en-US" sz="3000" dirty="0" err="1">
                <a:latin typeface="Verdana" pitchFamily="34" charset="0"/>
              </a:rPr>
              <a:t>y</a:t>
            </a:r>
            <a:r>
              <a:rPr lang="en-US" sz="3000" baseline="-25000" dirty="0" err="1">
                <a:latin typeface="Verdana" pitchFamily="34" charset="0"/>
              </a:rPr>
              <a:t>j</a:t>
            </a:r>
            <a:r>
              <a:rPr lang="en-US" sz="3000" dirty="0">
                <a:latin typeface="Verdana" pitchFamily="34" charset="0"/>
              </a:rPr>
              <a:t>)</a:t>
            </a:r>
            <a:r>
              <a:rPr lang="en-US" sz="3000" baseline="30000" dirty="0">
                <a:latin typeface="Verdana" pitchFamily="34" charset="0"/>
              </a:rPr>
              <a:t>2</a:t>
            </a:r>
            <a:r>
              <a:rPr lang="en-US" sz="3000" dirty="0">
                <a:latin typeface="Verdana" pitchFamily="34" charset="0"/>
              </a:rPr>
              <a:t>}</a:t>
            </a:r>
            <a:r>
              <a:rPr lang="en-US" sz="3000" baseline="30000" dirty="0">
                <a:latin typeface="Verdana" pitchFamily="34" charset="0"/>
              </a:rPr>
              <a:t>1/2</a:t>
            </a:r>
            <a:endParaRPr lang="en-US" sz="30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/>
          </a:p>
          <a:p>
            <a:pPr eaLnBrk="1" hangingPunct="1">
              <a:lnSpc>
                <a:spcPct val="80000"/>
              </a:lnSpc>
            </a:pPr>
            <a:r>
              <a:rPr lang="en-US" sz="3000" dirty="0" err="1"/>
              <a:t>Dimana</a:t>
            </a:r>
            <a:r>
              <a:rPr lang="en-US" sz="30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koordinat</a:t>
            </a:r>
            <a:r>
              <a:rPr lang="en-US" dirty="0" smtClean="0"/>
              <a:t> x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koordinat</a:t>
            </a:r>
            <a:r>
              <a:rPr lang="en-US" dirty="0" smtClean="0"/>
              <a:t> 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latin typeface="Verdana" pitchFamily="34" charset="0"/>
              </a:rPr>
              <a:t>d</a:t>
            </a:r>
            <a:r>
              <a:rPr lang="en-US" baseline="-25000" dirty="0" err="1" smtClean="0">
                <a:latin typeface="Verdana" pitchFamily="34" charset="0"/>
              </a:rPr>
              <a:t>ij</a:t>
            </a:r>
            <a:r>
              <a:rPr lang="en-US" dirty="0" smtClean="0">
                <a:latin typeface="Verdana" pitchFamily="34" charset="0"/>
              </a:rPr>
              <a:t>=</a:t>
            </a:r>
            <a:r>
              <a:rPr lang="en-US" dirty="0" err="1" smtClean="0">
                <a:latin typeface="Verdana" pitchFamily="34" charset="0"/>
              </a:rPr>
              <a:t>jarak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antara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pusat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fasilitas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i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dan</a:t>
            </a:r>
            <a:r>
              <a:rPr lang="en-US" dirty="0" smtClean="0">
                <a:latin typeface="Verdana" pitchFamily="34" charset="0"/>
              </a:rPr>
              <a:t> j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FB21-DA61-4666-ACFD-03FAD6AA4FC5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692330"/>
            <a:ext cx="8915400" cy="569733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Comic Sans MS" pitchFamily="66" charset="0"/>
              </a:rPr>
              <a:t>Teori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Lokasi</a:t>
            </a:r>
            <a:endParaRPr lang="en-AU" sz="4000" dirty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31976" y="1295400"/>
            <a:ext cx="8455025" cy="4419600"/>
          </a:xfrm>
          <a:solidFill>
            <a:schemeClr val="accent1"/>
          </a:solidFill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Hal yang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dipertimbangkan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penentuan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lain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Clr>
                <a:srgbClr val="401640"/>
              </a:buClr>
              <a:buFont typeface="Wingdings" pitchFamily="2" charset="2"/>
              <a:buChar char="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Tingkat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Pelayanan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ingin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diberikan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Clr>
                <a:srgbClr val="401640"/>
              </a:buClr>
              <a:buFont typeface="Wingdings" pitchFamily="2" charset="2"/>
              <a:buChar char="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Operating cost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ditanggung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AU" sz="3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48201" y="3810000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Lokasi</a:t>
            </a:r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endParaRPr lang="en-AU" sz="2400" dirty="0">
              <a:solidFill>
                <a:schemeClr val="tx2">
                  <a:lumMod val="10000"/>
                  <a:lumOff val="9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43200" y="4876801"/>
            <a:ext cx="1444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Tingkat 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Service </a:t>
            </a:r>
            <a:endParaRPr lang="en-AU" sz="2400" dirty="0">
              <a:solidFill>
                <a:schemeClr val="tx2">
                  <a:lumMod val="10000"/>
                  <a:lumOff val="9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705600" y="4724401"/>
            <a:ext cx="1706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Operating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itchFamily="34" charset="0"/>
                <a:cs typeface="Arial" charset="0"/>
              </a:rPr>
              <a:t>Cost </a:t>
            </a:r>
            <a:endParaRPr lang="en-AU" sz="2400" dirty="0">
              <a:solidFill>
                <a:schemeClr val="tx2">
                  <a:lumMod val="10000"/>
                  <a:lumOff val="9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3657600" y="4267201"/>
            <a:ext cx="148113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257801" y="4267201"/>
            <a:ext cx="14827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53-4DDB-4A94-A1B6-F2EDED82D82E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ma0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1" y="2011681"/>
            <a:ext cx="5641975" cy="4236720"/>
          </a:xfr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13954"/>
            <a:ext cx="8915400" cy="7576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AU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9638" y="1541417"/>
            <a:ext cx="6329362" cy="979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{(1-4)</a:t>
            </a:r>
            <a:r>
              <a:rPr lang="en-US" sz="2800" baseline="30000" dirty="0"/>
              <a:t>2</a:t>
            </a:r>
            <a:r>
              <a:rPr lang="en-US" sz="2800" dirty="0"/>
              <a:t> + (3-1)</a:t>
            </a:r>
            <a:r>
              <a:rPr lang="en-US" sz="2800" baseline="30000" dirty="0"/>
              <a:t>2</a:t>
            </a:r>
            <a:r>
              <a:rPr lang="en-US" sz="2800" dirty="0"/>
              <a:t>}</a:t>
            </a:r>
            <a:r>
              <a:rPr lang="en-US" sz="2800" baseline="30000" dirty="0"/>
              <a:t>1/2</a:t>
            </a:r>
            <a:r>
              <a:rPr lang="en-US" sz="2800" dirty="0"/>
              <a:t> = 3,6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1BE-7132-4B49-B08E-93ECC03DD343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48640"/>
            <a:ext cx="8915400" cy="5245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/>
              <a:t>Jarak</a:t>
            </a:r>
            <a:r>
              <a:rPr lang="en-US" sz="4000" dirty="0"/>
              <a:t> Rectilinear</a:t>
            </a:r>
            <a:endParaRPr lang="en-AU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1" y="1125538"/>
            <a:ext cx="4448175" cy="16557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/>
              <a:t>Merupakan jarak yang diukur mengikuti jalur tegak lurus.</a:t>
            </a:r>
          </a:p>
          <a:p>
            <a:pPr eaLnBrk="1" hangingPunct="1"/>
            <a:r>
              <a:rPr lang="en-US" sz="2600"/>
              <a:t>Formula</a:t>
            </a:r>
            <a:r>
              <a:rPr lang="en-US" sz="2800"/>
              <a:t>: 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Verdana" pitchFamily="34" charset="0"/>
              </a:rPr>
              <a:t>d</a:t>
            </a:r>
            <a:r>
              <a:rPr lang="en-US" sz="2800" baseline="-25000">
                <a:latin typeface="Verdana" pitchFamily="34" charset="0"/>
              </a:rPr>
              <a:t>ij</a:t>
            </a:r>
            <a:r>
              <a:rPr lang="en-US" sz="2800">
                <a:latin typeface="Verdana" pitchFamily="34" charset="0"/>
              </a:rPr>
              <a:t>=|x</a:t>
            </a:r>
            <a:r>
              <a:rPr lang="en-US" sz="2800" baseline="-25000">
                <a:latin typeface="Verdana" pitchFamily="34" charset="0"/>
              </a:rPr>
              <a:t>i</a:t>
            </a:r>
            <a:r>
              <a:rPr lang="en-US" sz="2800">
                <a:latin typeface="Verdana" pitchFamily="34" charset="0"/>
              </a:rPr>
              <a:t>-x</a:t>
            </a:r>
            <a:r>
              <a:rPr lang="en-US" sz="2800" baseline="-25000">
                <a:latin typeface="Verdana" pitchFamily="34" charset="0"/>
              </a:rPr>
              <a:t>j</a:t>
            </a:r>
            <a:r>
              <a:rPr lang="en-US" sz="2800">
                <a:latin typeface="Verdana" pitchFamily="34" charset="0"/>
              </a:rPr>
              <a:t>|+|y</a:t>
            </a:r>
            <a:r>
              <a:rPr lang="en-US" sz="2800" baseline="-25000">
                <a:latin typeface="Verdana" pitchFamily="34" charset="0"/>
              </a:rPr>
              <a:t>i</a:t>
            </a:r>
            <a:r>
              <a:rPr lang="en-US" sz="2800">
                <a:latin typeface="Verdana" pitchFamily="34" charset="0"/>
              </a:rPr>
              <a:t>-y</a:t>
            </a:r>
            <a:r>
              <a:rPr lang="en-US" sz="2800" baseline="-25000">
                <a:latin typeface="Verdana" pitchFamily="34" charset="0"/>
              </a:rPr>
              <a:t>j</a:t>
            </a:r>
            <a:r>
              <a:rPr lang="en-US" sz="2800">
                <a:latin typeface="Verdana" pitchFamily="34" charset="0"/>
              </a:rPr>
              <a:t>|</a:t>
            </a:r>
          </a:p>
        </p:txBody>
      </p:sp>
      <p:pic>
        <p:nvPicPr>
          <p:cNvPr id="22533" name="Picture 5" descr="Mama00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1738" y="1676400"/>
            <a:ext cx="4767262" cy="4000500"/>
          </a:xfr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93838" y="4221163"/>
            <a:ext cx="3735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D</a:t>
            </a:r>
            <a:r>
              <a:rPr lang="en-US" sz="2800" baseline="-25000">
                <a:latin typeface="Verdana" pitchFamily="34" charset="0"/>
                <a:cs typeface="Arial" charset="0"/>
              </a:rPr>
              <a:t>ij</a:t>
            </a:r>
            <a:r>
              <a:rPr lang="en-US" sz="2800">
                <a:latin typeface="Verdana" pitchFamily="34" charset="0"/>
                <a:cs typeface="Arial" charset="0"/>
              </a:rPr>
              <a:t> =|1-4|+|3-1|=5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AE2-F591-420E-B966-A1B8A4FD166B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Jarak Titik Tengah</a:t>
            </a:r>
            <a:endParaRPr lang="en-A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00201"/>
            <a:ext cx="8915400" cy="4525963"/>
          </a:xfrm>
        </p:spPr>
        <p:txBody>
          <a:bodyPr/>
          <a:lstStyle/>
          <a:p>
            <a:pPr eaLnBrk="1" hangingPunct="1"/>
            <a:r>
              <a:rPr lang="en-US" smtClean="0"/>
              <a:t>Jarak AB = 0,5 x (√luas A + √luas B)</a:t>
            </a:r>
          </a:p>
          <a:p>
            <a:pPr eaLnBrk="1" hangingPunct="1"/>
            <a:r>
              <a:rPr lang="en-US" smtClean="0"/>
              <a:t>Misal :</a:t>
            </a:r>
          </a:p>
          <a:p>
            <a:pPr lvl="1" eaLnBrk="1" hangingPunct="1">
              <a:buFontTx/>
              <a:buNone/>
            </a:pPr>
            <a:r>
              <a:rPr lang="en-US" smtClean="0"/>
              <a:t>Luas A= 81 m</a:t>
            </a:r>
            <a:r>
              <a:rPr lang="en-US" baseline="30000" smtClean="0"/>
              <a:t>2</a:t>
            </a:r>
            <a:r>
              <a:rPr lang="en-US" smtClean="0"/>
              <a:t>  dan luas B = 121 m</a:t>
            </a:r>
            <a:r>
              <a:rPr lang="en-US" baseline="30000" smtClean="0"/>
              <a:t>2</a:t>
            </a: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Maka jarak AB = 0,5 x (√81 + √121)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                     = 0,5 (9 m+11 m) = 10 m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40981" y="4213225"/>
            <a:ext cx="3119438" cy="1316038"/>
            <a:chOff x="1202" y="2069"/>
            <a:chExt cx="1814" cy="829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202" y="2069"/>
              <a:ext cx="907" cy="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109" y="2069"/>
              <a:ext cx="907" cy="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 sz="3000">
                <a:cs typeface="Arial" charset="0"/>
              </a:endParaRP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H="1">
              <a:off x="1202" y="2069"/>
              <a:ext cx="907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H="1">
              <a:off x="2109" y="2069"/>
              <a:ext cx="907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rot="5400000" flipH="1">
              <a:off x="1224" y="2047"/>
              <a:ext cx="817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rot="5400000" flipH="1">
              <a:off x="2131" y="2047"/>
              <a:ext cx="817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655" y="247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1429" y="2568"/>
              <a:ext cx="11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cs typeface="Arial" charset="0"/>
                </a:rPr>
                <a:t>A              B</a:t>
              </a:r>
              <a:endParaRPr lang="en-AU" sz="2800">
                <a:cs typeface="Arial" charset="0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E7AC-59CD-470F-8C22-A08318B83440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6664" y="1828801"/>
            <a:ext cx="7771037" cy="2024742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600" dirty="0"/>
              <a:t>METODE PERENCANAAN LOKASI FASILITAS PABRIK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D21D-7E69-4911-B5FA-F23AB5935AB9}" type="datetime1">
              <a:rPr lang="id-ID" smtClean="0"/>
              <a:t>12/03/2020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Metode Kuantitatif Penentuan Alternatif Lokasi Pabrik :</a:t>
            </a:r>
            <a:endParaRPr lang="id-ID" sz="32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493838" y="982132"/>
            <a:ext cx="9021762" cy="49614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algn="just">
              <a:lnSpc>
                <a:spcPct val="90000"/>
              </a:lnSpc>
              <a:buNone/>
            </a:pPr>
            <a:r>
              <a:rPr lang="sv-SE" b="1" dirty="0" smtClean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Preference Matrix (Matriks Preferensi)/Prosedur Ranking</a:t>
            </a:r>
            <a:endParaRPr lang="id-ID" u="sng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sv-SE" dirty="0">
                <a:solidFill>
                  <a:schemeClr val="tx1"/>
                </a:solidFill>
              </a:rPr>
              <a:t>Langkah-langkah :</a:t>
            </a:r>
          </a:p>
          <a:p>
            <a:pPr marL="914400" lvl="1" indent="-457200" algn="just"/>
            <a:r>
              <a:rPr lang="sv-SE" dirty="0">
                <a:solidFill>
                  <a:schemeClr val="tx1"/>
                </a:solidFill>
              </a:rPr>
              <a:t>Identifikasi faktor-faktor yang relevan dan memiliki signifikasi yang berkaitan dengan proses pemilihan lokasi pabrik</a:t>
            </a:r>
          </a:p>
          <a:p>
            <a:pPr marL="914400" lvl="1" indent="-457200" algn="just"/>
            <a:r>
              <a:rPr lang="sv-SE" dirty="0">
                <a:solidFill>
                  <a:schemeClr val="tx1"/>
                </a:solidFill>
              </a:rPr>
              <a:t>Pemberian bobot dari masing-masing faktor yang telah diidentifikasikan berdasarkan derajat kepentinagan</a:t>
            </a:r>
          </a:p>
          <a:p>
            <a:pPr marL="914400" lvl="1" indent="-457200" algn="just"/>
            <a:r>
              <a:rPr lang="sv-SE" dirty="0">
                <a:solidFill>
                  <a:schemeClr val="tx1"/>
                </a:solidFill>
              </a:rPr>
              <a:t>Memberi skor untuk masing-masing faktor yang diidentifikasi sesuai dengan skala angka (range 0-10) dari masing-masing alternatif alokasi.</a:t>
            </a:r>
          </a:p>
          <a:p>
            <a:pPr marL="914400" lvl="1" indent="-457200" algn="just"/>
            <a:r>
              <a:rPr lang="sv-SE" dirty="0">
                <a:solidFill>
                  <a:schemeClr val="tx1"/>
                </a:solidFill>
              </a:rPr>
              <a:t>Mengalikan bobot dari masing-masing faktor dengan skor dari tiap alternatif yang ada (Bobot x Skor)</a:t>
            </a:r>
          </a:p>
          <a:p>
            <a:pPr marL="914400" lvl="1" indent="-457200" algn="just"/>
            <a:r>
              <a:rPr lang="sv-SE" dirty="0">
                <a:solidFill>
                  <a:schemeClr val="tx1"/>
                </a:solidFill>
              </a:rPr>
              <a:t>Pilih alternatif lokasi terbaik, dilihat dari nilai total (Z = ∑(Bobot x Skor)) terbesar.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A787-AFB4-4934-BD36-7DD2733A2FF5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48994" y="627016"/>
            <a:ext cx="3904706" cy="592185"/>
          </a:xfrm>
        </p:spPr>
        <p:txBody>
          <a:bodyPr>
            <a:normAutofit/>
          </a:bodyPr>
          <a:lstStyle/>
          <a:p>
            <a:r>
              <a:rPr lang="sv-SE" sz="3200" u="sng" dirty="0"/>
              <a:t>Contoh Soal</a:t>
            </a:r>
            <a:endParaRPr lang="id-ID" sz="3200" u="sng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1"/>
            <a:ext cx="4572000" cy="4906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33400" indent="-533400"/>
            <a:r>
              <a:rPr lang="sv-SE" sz="1800" u="sng" dirty="0">
                <a:solidFill>
                  <a:schemeClr val="tx1"/>
                </a:solidFill>
              </a:rPr>
              <a:t>faktor-faktor yang relevan :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Harga tanah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Lokasi pasar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Lokasi sumber bahan baku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Fasilitas umum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Persediaan tenaga kerja</a:t>
            </a:r>
          </a:p>
          <a:p>
            <a:pPr marL="533400" indent="-533400"/>
            <a:r>
              <a:rPr lang="sv-SE" sz="1800" u="sng" dirty="0">
                <a:solidFill>
                  <a:schemeClr val="tx1"/>
                </a:solidFill>
              </a:rPr>
              <a:t>Pemberian bobot :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Harga tanah bobot nya 30 %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Lokasi pasar bobot nya 30 %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Lokasi sumber bahan baku bobot nya 20 %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Fasilitas umum bobot nya 10 %</a:t>
            </a:r>
          </a:p>
          <a:p>
            <a:pPr marL="914400" lvl="1" indent="-457200"/>
            <a:r>
              <a:rPr lang="sv-SE" sz="1800" dirty="0">
                <a:solidFill>
                  <a:schemeClr val="tx1"/>
                </a:solidFill>
              </a:rPr>
              <a:t>Persediaan tenaga kerja bobot nya 10 %</a:t>
            </a:r>
          </a:p>
          <a:p>
            <a:pPr marL="533400" indent="-533400"/>
            <a:r>
              <a:rPr lang="sv-SE" sz="1800" u="sng" dirty="0">
                <a:solidFill>
                  <a:schemeClr val="tx1"/>
                </a:solidFill>
              </a:rPr>
              <a:t>Memberi skor untuk masing-masing faktor yang diidentifikasi:</a:t>
            </a:r>
          </a:p>
          <a:p>
            <a:pPr marL="533400" indent="-533400"/>
            <a:endParaRPr lang="en-US" sz="1800" u="sng" dirty="0">
              <a:solidFill>
                <a:schemeClr val="tx1"/>
              </a:solidFill>
            </a:endParaRPr>
          </a:p>
          <a:p>
            <a:pPr marL="533400" indent="-533400">
              <a:buNone/>
            </a:pP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3000" y="239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47650" algn="l"/>
                <a:tab pos="327025" algn="l"/>
                <a:tab pos="685800" algn="l"/>
              </a:tabLst>
            </a:pPr>
            <a:endParaRPr lang="id-ID"/>
          </a:p>
        </p:txBody>
      </p:sp>
      <p:graphicFrame>
        <p:nvGraphicFramePr>
          <p:cNvPr id="9736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73429"/>
              </p:ext>
            </p:extLst>
          </p:nvPr>
        </p:nvGraphicFramePr>
        <p:xfrm>
          <a:off x="6518365" y="1447800"/>
          <a:ext cx="4175035" cy="3409952"/>
        </p:xfrm>
        <a:graphic>
          <a:graphicData uri="http://schemas.openxmlformats.org/drawingml/2006/table">
            <a:tbl>
              <a:tblPr/>
              <a:tblGrid>
                <a:gridCol w="1964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Faktor-faktor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Harga tanah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Lokasi Pasar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Lokasi sumber bahan baku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Fasilitas umum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Persediaan tenaga kerja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1143000" y="40957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47650" algn="l"/>
                <a:tab pos="327025" algn="l"/>
              </a:tabLst>
            </a:pP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2570D-5E9E-4FDE-94E3-1B5C3BCC3BF8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502922"/>
            <a:ext cx="8915400" cy="542106"/>
          </a:xfrm>
        </p:spPr>
        <p:txBody>
          <a:bodyPr>
            <a:normAutofit fontScale="90000"/>
          </a:bodyPr>
          <a:lstStyle/>
          <a:p>
            <a:r>
              <a:rPr lang="sv-SE" sz="3200" u="sng" dirty="0"/>
              <a:t>Contoh Soal (cont.)</a:t>
            </a:r>
            <a:endParaRPr lang="id-ID" sz="3200" u="sng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16149" y="1143001"/>
            <a:ext cx="8061551" cy="4983163"/>
          </a:xfrm>
        </p:spPr>
        <p:txBody>
          <a:bodyPr>
            <a:normAutofit fontScale="92500"/>
          </a:bodyPr>
          <a:lstStyle/>
          <a:p>
            <a:pPr marL="533400" indent="-533400"/>
            <a:r>
              <a:rPr lang="sv-SE" sz="1400" u="sng" dirty="0"/>
              <a:t> </a:t>
            </a:r>
            <a:r>
              <a:rPr lang="sv-SE" sz="2000" u="sng" dirty="0"/>
              <a:t>(Bobot x Skor) dari tiap alternatif</a:t>
            </a:r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sv-SE" sz="1400" u="sng" dirty="0"/>
          </a:p>
          <a:p>
            <a:pPr marL="533400" indent="-533400"/>
            <a:endParaRPr lang="en-US" sz="1400" u="sng" dirty="0"/>
          </a:p>
          <a:p>
            <a:pPr marL="533400" indent="-533400"/>
            <a:endParaRPr lang="sv-SE" sz="1400" u="sng" dirty="0"/>
          </a:p>
          <a:p>
            <a:pPr marL="533400" indent="-533400">
              <a:buNone/>
            </a:pPr>
            <a:endParaRPr lang="sv-SE" sz="1400" u="sng" dirty="0"/>
          </a:p>
          <a:p>
            <a:pPr marL="533400" indent="-533400"/>
            <a:r>
              <a:rPr lang="sv-SE" sz="2000" u="sng" dirty="0"/>
              <a:t>Pilih alternatif lokasi terbaik, dilihat dari tabel diatas yang dipilih adalah </a:t>
            </a:r>
            <a:r>
              <a:rPr lang="sv-SE" sz="2000" b="1" u="sng" dirty="0"/>
              <a:t>alt 1</a:t>
            </a:r>
            <a:r>
              <a:rPr lang="en-US" sz="2000" dirty="0"/>
              <a:t> </a:t>
            </a:r>
            <a:endParaRPr lang="id-ID" sz="2000" dirty="0"/>
          </a:p>
        </p:txBody>
      </p:sp>
      <p:graphicFrame>
        <p:nvGraphicFramePr>
          <p:cNvPr id="98406" name="Group 102"/>
          <p:cNvGraphicFramePr>
            <a:graphicFrameLocks noGrp="1"/>
          </p:cNvGraphicFramePr>
          <p:nvPr>
            <p:ph sz="half" idx="2"/>
          </p:nvPr>
        </p:nvGraphicFramePr>
        <p:xfrm>
          <a:off x="1447800" y="1916113"/>
          <a:ext cx="9601200" cy="3412808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9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Faktor-faktor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Bobot 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 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Bobot x 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BobotxSkor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BobotxSkor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Harga tanah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Lokasi Pasar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Lokasi sumber bahan baku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Fasilitas umum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Persediaan tenaga kerja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143000" y="239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47650" algn="l"/>
                <a:tab pos="327025" algn="l"/>
                <a:tab pos="685800" algn="l"/>
              </a:tabLst>
            </a:pPr>
            <a:endParaRPr lang="id-ID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143000" y="40957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47650" algn="l"/>
                <a:tab pos="327025" algn="l"/>
              </a:tabLst>
            </a:pP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3D282-B193-4462-993E-D9CF9B525569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38"/>
            <a:ext cx="8915400" cy="715962"/>
          </a:xfrm>
        </p:spPr>
        <p:txBody>
          <a:bodyPr/>
          <a:lstStyle/>
          <a:p>
            <a:r>
              <a:rPr lang="id-ID" sz="3200" dirty="0">
                <a:latin typeface="Comic Sans MS" pitchFamily="66" charset="0"/>
              </a:rPr>
              <a:t>Metode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Kuantitatif</a:t>
            </a:r>
            <a:r>
              <a:rPr lang="id-ID" sz="3200" dirty="0">
                <a:latin typeface="Comic Sans MS" pitchFamily="66" charset="0"/>
              </a:rPr>
              <a:t> Penentuan Lokasi Pabrik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0999" y="990600"/>
            <a:ext cx="9243423" cy="5122817"/>
          </a:xfrm>
        </p:spPr>
        <p:txBody>
          <a:bodyPr>
            <a:normAutofit fontScale="92500" lnSpcReduction="20000"/>
          </a:bodyPr>
          <a:lstStyle/>
          <a:p>
            <a:pPr marL="914400" lvl="1" indent="-457200"/>
            <a:r>
              <a:rPr lang="id-ID" sz="2400" b="1" u="sng" dirty="0">
                <a:latin typeface="Calibri" pitchFamily="34" charset="0"/>
                <a:cs typeface="Calibri" pitchFamily="34" charset="0"/>
              </a:rPr>
              <a:t>Metode analisa pusat gravitasi</a:t>
            </a:r>
            <a:endParaRPr lang="id-ID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Pemasaran Lokasi A (1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id-ID" sz="1800" dirty="0">
                <a:latin typeface="Calibri" pitchFamily="34" charset="0"/>
                <a:cs typeface="Calibri" pitchFamily="34" charset="0"/>
              </a:rPr>
              <a:t>,1)	Kebutuhan 100 ton</a:t>
            </a:r>
          </a:p>
          <a:p>
            <a:pPr marL="914400" lvl="1" indent="-457200"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Pemasaran Lokasi B (8,5)  	</a:t>
            </a:r>
            <a:r>
              <a:rPr lang="en-ID" sz="18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Kebutuhan </a:t>
            </a:r>
            <a:r>
              <a:rPr lang="id-ID" sz="1800" dirty="0">
                <a:latin typeface="Calibri" pitchFamily="34" charset="0"/>
                <a:cs typeface="Calibri" pitchFamily="34" charset="0"/>
              </a:rPr>
              <a:t>200 ton</a:t>
            </a:r>
          </a:p>
          <a:p>
            <a:pPr marL="914400" lvl="1" indent="-457200"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Pemasaran Lokasi C (2,6)  	</a:t>
            </a:r>
            <a:r>
              <a:rPr lang="en-ID" sz="18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Kebutuhan </a:t>
            </a:r>
            <a:r>
              <a:rPr lang="id-ID" sz="1800" dirty="0">
                <a:latin typeface="Calibri" pitchFamily="34" charset="0"/>
                <a:cs typeface="Calibri" pitchFamily="34" charset="0"/>
              </a:rPr>
              <a:t>100 ton</a:t>
            </a:r>
          </a:p>
          <a:p>
            <a:pPr marL="914400" lvl="1" indent="-457200"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Tentukan letak pabrik ?</a:t>
            </a:r>
          </a:p>
          <a:p>
            <a:pPr marL="914400" lvl="1" indent="-457200"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Jawab :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X = </a:t>
            </a:r>
            <a:r>
              <a:rPr lang="sv-SE" sz="1800" dirty="0">
                <a:latin typeface="Calibri" pitchFamily="34" charset="0"/>
                <a:cs typeface="Calibri" pitchFamily="34" charset="0"/>
              </a:rPr>
              <a:t>∑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(X*(K))/</a:t>
            </a:r>
            <a:r>
              <a:rPr lang="sv-SE" sz="1800" dirty="0">
                <a:latin typeface="Calibri" pitchFamily="34" charset="0"/>
                <a:cs typeface="Calibri" pitchFamily="34" charset="0"/>
              </a:rPr>
              <a:t> ∑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(K)</a:t>
            </a:r>
          </a:p>
          <a:p>
            <a:pPr marL="914400" lvl="1" indent="-45720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Y = </a:t>
            </a:r>
            <a:r>
              <a:rPr lang="sv-SE" sz="1800" dirty="0">
                <a:latin typeface="Calibri" pitchFamily="34" charset="0"/>
                <a:cs typeface="Calibri" pitchFamily="34" charset="0"/>
              </a:rPr>
              <a:t>∑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(Y*(K))/</a:t>
            </a:r>
            <a:r>
              <a:rPr lang="sv-SE" sz="1800" dirty="0">
                <a:latin typeface="Calibri" pitchFamily="34" charset="0"/>
                <a:cs typeface="Calibri" pitchFamily="34" charset="0"/>
              </a:rPr>
              <a:t> ∑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(K)</a:t>
            </a:r>
          </a:p>
          <a:p>
            <a:pPr marL="914400" lvl="1" indent="-45720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letak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(7.5 , 4.25)</a:t>
            </a:r>
            <a:endParaRPr lang="id-ID" sz="1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9386" name="Group 58"/>
          <p:cNvGraphicFramePr>
            <a:graphicFrameLocks noGrp="1"/>
          </p:cNvGraphicFramePr>
          <p:nvPr>
            <p:ph sz="half" idx="2"/>
          </p:nvPr>
        </p:nvGraphicFramePr>
        <p:xfrm>
          <a:off x="1752600" y="3048000"/>
          <a:ext cx="8686800" cy="1986760"/>
        </p:xfrm>
        <a:graphic>
          <a:graphicData uri="http://schemas.openxmlformats.org/drawingml/2006/table">
            <a:tbl>
              <a:tblPr/>
              <a:tblGrid>
                <a:gridCol w="14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6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Pemasaran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Kebutuhan (K)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X*(K)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Y*(K)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9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9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1700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DEEC2-23BF-48ED-824B-3A2701ACA86C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92152"/>
            <a:ext cx="6863860" cy="5857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u="sng" dirty="0" smtClean="0">
                <a:solidFill>
                  <a:srgbClr val="FF3300"/>
                </a:solidFill>
              </a:rPr>
              <a:t>METODE GRAVITASI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3573463"/>
            <a:ext cx="8229600" cy="226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Akan dibangun pabrik untuk melayani pasar   A, B dan C. Kondisi sebagai berikut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- A demand 10 ton, biaya Rp.5.000/ton/km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- B demand 2 ton, biaya Rp. 8.000/ton/km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- C demand 8 ton, biaya Rp.4.000/.ton/km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3000375" y="1557338"/>
            <a:ext cx="0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3000375" y="3430588"/>
            <a:ext cx="280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3000375" y="2422525"/>
            <a:ext cx="1582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583113" y="2422526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648075" y="1844676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</a:t>
            </a:r>
            <a:r>
              <a:rPr lang="en-US" altLang="en-US" baseline="-25000"/>
              <a:t>x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656139" y="2708276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</a:t>
            </a:r>
            <a:r>
              <a:rPr lang="en-US" altLang="en-US" baseline="-25000"/>
              <a:t>y</a:t>
            </a:r>
          </a:p>
        </p:txBody>
      </p:sp>
      <p:sp>
        <p:nvSpPr>
          <p:cNvPr id="7178" name="AutoShape 12"/>
          <p:cNvSpPr>
            <a:spLocks/>
          </p:cNvSpPr>
          <p:nvPr/>
        </p:nvSpPr>
        <p:spPr bwMode="auto">
          <a:xfrm rot="10800000">
            <a:off x="4656138" y="2420938"/>
            <a:ext cx="144462" cy="1008062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AutoShape 13"/>
          <p:cNvSpPr>
            <a:spLocks/>
          </p:cNvSpPr>
          <p:nvPr/>
        </p:nvSpPr>
        <p:spPr bwMode="auto">
          <a:xfrm rot="5400000">
            <a:off x="3719513" y="1485900"/>
            <a:ext cx="144462" cy="1582738"/>
          </a:xfrm>
          <a:prstGeom prst="leftBrace">
            <a:avLst>
              <a:gd name="adj1" fmla="val 91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3432176" y="2781300"/>
            <a:ext cx="1223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X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A(13,22)</a:t>
            </a:r>
            <a:endParaRPr lang="en-US" altLang="en-US" baseline="-25000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4872038" y="1700214"/>
            <a:ext cx="122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X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B(95,84)</a:t>
            </a:r>
            <a:endParaRPr lang="en-US" altLang="en-US" baseline="-25000"/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5735639" y="2492375"/>
            <a:ext cx="1368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X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/>
              <a:t>C(118, 41)</a:t>
            </a:r>
            <a:endParaRPr lang="en-US" altLang="en-US" baseline="-25000"/>
          </a:p>
        </p:txBody>
      </p:sp>
    </p:spTree>
    <p:extLst>
      <p:ext uri="{BB962C8B-B14F-4D97-AF65-F5344CB8AC3E}">
        <p14:creationId xmlns:p14="http://schemas.microsoft.com/office/powerpoint/2010/main" val="24304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550986"/>
            <a:ext cx="9601196" cy="62132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u="sng" dirty="0" err="1" smtClean="0"/>
              <a:t>Solusi</a:t>
            </a:r>
            <a:r>
              <a:rPr lang="en-US" altLang="en-US" u="sng" dirty="0" smtClean="0"/>
              <a:t> : </a:t>
            </a:r>
            <a:r>
              <a:rPr lang="en-US" altLang="en-US" u="sng" dirty="0" err="1" smtClean="0"/>
              <a:t>Gravitasi</a:t>
            </a:r>
            <a:endParaRPr lang="en-US" altLang="en-US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18492"/>
            <a:ext cx="8362950" cy="418513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T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= </a:t>
            </a:r>
            <a:r>
              <a:rPr lang="en-US" altLang="en-US" sz="2800" dirty="0" err="1">
                <a:latin typeface="Arial" panose="020B0604020202020204" pitchFamily="34" charset="0"/>
              </a:rPr>
              <a:t>biaya</a:t>
            </a:r>
            <a:r>
              <a:rPr lang="en-US" altLang="en-US" sz="2800" dirty="0">
                <a:latin typeface="Arial" panose="020B0604020202020204" pitchFamily="34" charset="0"/>
              </a:rPr>
              <a:t> transport </a:t>
            </a:r>
            <a:r>
              <a:rPr lang="en-US" altLang="en-US" sz="2800" dirty="0" err="1">
                <a:latin typeface="Arial" panose="020B0604020202020204" pitchFamily="34" charset="0"/>
              </a:rPr>
              <a:t>dari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titik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B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= </a:t>
            </a:r>
            <a:r>
              <a:rPr lang="en-US" altLang="en-US" sz="2800" dirty="0" err="1">
                <a:latin typeface="Arial" panose="020B0604020202020204" pitchFamily="34" charset="0"/>
              </a:rPr>
              <a:t>berat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diangkat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dari</a:t>
            </a:r>
            <a:r>
              <a:rPr lang="en-US" altLang="en-US" sz="2800" dirty="0">
                <a:latin typeface="Arial" panose="020B0604020202020204" pitchFamily="34" charset="0"/>
              </a:rPr>
              <a:t>/</a:t>
            </a:r>
            <a:r>
              <a:rPr lang="en-US" altLang="en-US" sz="2800" dirty="0" err="1">
                <a:latin typeface="Arial" panose="020B0604020202020204" pitchFamily="34" charset="0"/>
              </a:rPr>
              <a:t>ke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J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= </a:t>
            </a:r>
            <a:r>
              <a:rPr lang="en-US" altLang="en-US" sz="2800" dirty="0" err="1">
                <a:latin typeface="Arial" panose="020B0604020202020204" pitchFamily="34" charset="0"/>
              </a:rPr>
              <a:t>jarak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dari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titik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asal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J = ∑(T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 . B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 . J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)/∑(T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 . B</a:t>
            </a:r>
            <a:r>
              <a:rPr lang="en-US" altLang="en-US" sz="2800" baseline="-25000" dirty="0">
                <a:latin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J</a:t>
            </a:r>
            <a:r>
              <a:rPr lang="en-US" altLang="en-US" sz="2800" baseline="-25000" dirty="0" err="1">
                <a:latin typeface="Arial" panose="020B0604020202020204" pitchFamily="34" charset="0"/>
              </a:rPr>
              <a:t>x</a:t>
            </a:r>
            <a:r>
              <a:rPr lang="en-US" altLang="en-US" sz="2800" dirty="0">
                <a:latin typeface="Arial" panose="020B0604020202020204" pitchFamily="34" charset="0"/>
              </a:rPr>
              <a:t> =</a:t>
            </a:r>
            <a:r>
              <a:rPr lang="en-US" altLang="en-US" sz="2800" u="sng" dirty="0">
                <a:latin typeface="Arial" panose="020B0604020202020204" pitchFamily="34" charset="0"/>
              </a:rPr>
              <a:t>(5000x10x13)+(8000x2x95)+(4000x8x41)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	                 (5000x10)+(8000x2)+(4000x8)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= 91,3 km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J</a:t>
            </a:r>
            <a:r>
              <a:rPr lang="en-US" altLang="en-US" sz="2800" baseline="-25000" dirty="0" err="1">
                <a:latin typeface="Arial" panose="020B0604020202020204" pitchFamily="34" charset="0"/>
              </a:rPr>
              <a:t>y</a:t>
            </a:r>
            <a:r>
              <a:rPr lang="en-US" altLang="en-US" sz="2800" dirty="0">
                <a:latin typeface="Arial" panose="020B0604020202020204" pitchFamily="34" charset="0"/>
              </a:rPr>
              <a:t> =</a:t>
            </a:r>
            <a:r>
              <a:rPr lang="en-US" altLang="en-US" sz="2800" u="sng" dirty="0">
                <a:latin typeface="Arial" panose="020B0604020202020204" pitchFamily="34" charset="0"/>
              </a:rPr>
              <a:t>(5000x10x22)+(8000x2x84)+(4000x8x41)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	             (5000x10)+(8000x2)+(4000x8)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= 38,3 km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pabrik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pada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ordinat</a:t>
            </a:r>
            <a:r>
              <a:rPr lang="en-US" altLang="en-US" sz="2800" dirty="0">
                <a:latin typeface="Arial" panose="020B0604020202020204" pitchFamily="34" charset="0"/>
              </a:rPr>
              <a:t> (91,3;38,3)</a:t>
            </a:r>
          </a:p>
        </p:txBody>
      </p:sp>
    </p:spTree>
    <p:extLst>
      <p:ext uri="{BB962C8B-B14F-4D97-AF65-F5344CB8AC3E}">
        <p14:creationId xmlns:p14="http://schemas.microsoft.com/office/powerpoint/2010/main" val="29882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Faktor-faktor Penentu</a:t>
            </a:r>
            <a:endParaRPr lang="en-A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416629"/>
            <a:ext cx="8534400" cy="3248298"/>
          </a:xfrm>
          <a:solidFill>
            <a:srgbClr val="99FF99"/>
          </a:solidFill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Market Location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Raw Material Location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Tangible Cost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Intangible Cost</a:t>
            </a:r>
            <a:endParaRPr lang="en-A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02E-7407-4B9D-ACD1-0FAA3F3F0856}" type="datetime1">
              <a:rPr lang="id-ID" smtClean="0"/>
              <a:t>12/03/2020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4153D2-A3A7-4C7F-B736-F81CE20CE63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3200"/>
              <a:t>Kesulitan dalam analisa pusat gravitasi?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Bookdings" pitchFamily="2" charset="2"/>
              <a:buBlip>
                <a:blip r:embed="rId3"/>
              </a:buBlip>
              <a:defRPr/>
            </a:pPr>
            <a:r>
              <a:rPr lang="en-US" smtClean="0"/>
              <a:t>perbedaan biaya distribusi dan produksi untuk setiap lokasi dimana dalam formula tidak diperhitungkan. </a:t>
            </a:r>
          </a:p>
          <a:p>
            <a:pPr eaLnBrk="1" hangingPunct="1">
              <a:buFont typeface="Bookdings" pitchFamily="2" charset="2"/>
              <a:buBlip>
                <a:blip r:embed="rId3"/>
              </a:buBlip>
              <a:defRPr/>
            </a:pPr>
            <a:endParaRPr lang="en-US" smtClean="0"/>
          </a:p>
          <a:p>
            <a:pPr eaLnBrk="1" hangingPunct="1">
              <a:buFont typeface="Bookdings" pitchFamily="2" charset="2"/>
              <a:buBlip>
                <a:blip r:embed="rId3"/>
              </a:buBlip>
              <a:defRPr/>
            </a:pPr>
            <a:r>
              <a:rPr lang="en-US" smtClean="0"/>
              <a:t>Untuk itu, dalam mencari optimalisasi lokasi perlu memasukkan biaya produksi dan/atau dalam analisa</a:t>
            </a:r>
          </a:p>
        </p:txBody>
      </p:sp>
    </p:spTree>
    <p:extLst>
      <p:ext uri="{BB962C8B-B14F-4D97-AF65-F5344CB8AC3E}">
        <p14:creationId xmlns:p14="http://schemas.microsoft.com/office/powerpoint/2010/main" val="10735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u="sng">
                <a:solidFill>
                  <a:srgbClr val="FF3300"/>
                </a:solidFill>
              </a:rPr>
              <a:t>METODA BREAK EVENT POINT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573382"/>
            <a:ext cx="8229600" cy="32940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Metoda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ini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menggunakan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dasar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</a:rPr>
              <a:t> yang </a:t>
            </a:r>
            <a:r>
              <a:rPr lang="en-US" altLang="en-US" dirty="0" err="1" smtClean="0">
                <a:latin typeface="Arial" panose="020B0604020202020204" pitchFamily="34" charset="0"/>
              </a:rPr>
              <a:t>dikeluarkan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saat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operasional</a:t>
            </a:r>
            <a:r>
              <a:rPr lang="en-US" altLang="en-US" dirty="0" smtClean="0">
                <a:latin typeface="Arial" panose="020B0604020202020204" pitchFamily="34" charset="0"/>
              </a:rPr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3300"/>
                </a:solidFill>
                <a:latin typeface="Arial" panose="020B0604020202020204" pitchFamily="34" charset="0"/>
              </a:rPr>
              <a:t>Fixed cost</a:t>
            </a:r>
            <a:r>
              <a:rPr lang="en-US" altLang="en-US" dirty="0" smtClean="0">
                <a:latin typeface="Arial" panose="020B0604020202020204" pitchFamily="34" charset="0"/>
              </a:rPr>
              <a:t>; </a:t>
            </a:r>
            <a:r>
              <a:rPr lang="en-US" altLang="en-US" dirty="0" err="1" smtClean="0">
                <a:latin typeface="Arial" panose="020B0604020202020204" pitchFamily="34" charset="0"/>
              </a:rPr>
              <a:t>tidak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dipengaruhi</a:t>
            </a:r>
            <a:r>
              <a:rPr lang="en-US" altLang="en-US" dirty="0" smtClean="0">
                <a:latin typeface="Arial" panose="020B0604020202020204" pitchFamily="34" charset="0"/>
              </a:rPr>
              <a:t> volume </a:t>
            </a:r>
            <a:r>
              <a:rPr lang="en-US" altLang="en-US" dirty="0" err="1" smtClean="0">
                <a:latin typeface="Arial" panose="020B0604020202020204" pitchFamily="34" charset="0"/>
              </a:rPr>
              <a:t>produksi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  <a:r>
              <a:rPr lang="en-US" altLang="en-US" dirty="0" err="1" smtClean="0">
                <a:latin typeface="Arial" panose="020B0604020202020204" pitchFamily="34" charset="0"/>
              </a:rPr>
              <a:t>Seperti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perawatan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gedung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gaji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tetap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dll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3300"/>
                </a:solidFill>
                <a:latin typeface="Arial" panose="020B0604020202020204" pitchFamily="34" charset="0"/>
              </a:rPr>
              <a:t>Variable cost</a:t>
            </a:r>
            <a:r>
              <a:rPr lang="en-US" altLang="en-US" dirty="0" smtClean="0">
                <a:latin typeface="Arial" panose="020B0604020202020204" pitchFamily="34" charset="0"/>
              </a:rPr>
              <a:t>; </a:t>
            </a:r>
            <a:r>
              <a:rPr lang="en-US" altLang="en-US" dirty="0" err="1" smtClean="0">
                <a:latin typeface="Arial" panose="020B0604020202020204" pitchFamily="34" charset="0"/>
              </a:rPr>
              <a:t>besarnya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dipengaruhi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oleh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jumlah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produksi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seperti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</a:rPr>
              <a:t> material, </a:t>
            </a:r>
            <a:r>
              <a:rPr lang="en-US" altLang="en-US" dirty="0" err="1" smtClean="0">
                <a:latin typeface="Arial" panose="020B0604020202020204" pitchFamily="34" charset="0"/>
              </a:rPr>
              <a:t>energi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dlll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3300"/>
                </a:solidFill>
                <a:latin typeface="Arial" panose="020B0604020202020204" pitchFamily="34" charset="0"/>
              </a:rPr>
              <a:t>Total cost</a:t>
            </a:r>
            <a:r>
              <a:rPr lang="en-US" altLang="en-US" dirty="0" smtClean="0">
                <a:latin typeface="Arial" panose="020B0604020202020204" pitchFamily="34" charset="0"/>
              </a:rPr>
              <a:t> = Fixed cost + Variable cost</a:t>
            </a:r>
          </a:p>
        </p:txBody>
      </p:sp>
    </p:spTree>
    <p:extLst>
      <p:ext uri="{BB962C8B-B14F-4D97-AF65-F5344CB8AC3E}">
        <p14:creationId xmlns:p14="http://schemas.microsoft.com/office/powerpoint/2010/main" val="1560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u="sng">
                <a:solidFill>
                  <a:srgbClr val="FF3300"/>
                </a:solidFill>
              </a:rPr>
              <a:t>METODA BREAK EVENT POINT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Misalkan terdapat 2 alternatif lokasi pabrik, A dan B. bila kapasitas pabrik yang akan dibangun adalah Q unit, diperoleh biaya sbb :</a:t>
            </a:r>
          </a:p>
          <a:p>
            <a:pPr lvl="1"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  TC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 = FC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 + Q.VC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  TC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 = FC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 + Q.VC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0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u="sng">
                <a:solidFill>
                  <a:srgbClr val="FF3300"/>
                </a:solidFill>
              </a:rPr>
              <a:t>METODA BREAK EVENT POINT (3)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Kriteria pemilihan lokasi, sebagai berikut :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Bila TC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 &lt; TC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en-US" smtClean="0">
                <a:latin typeface="Arial" panose="020B0604020202020204" pitchFamily="34" charset="0"/>
              </a:rPr>
              <a:t>pilih lokasi A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Bila TC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 &gt; TC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en-US" smtClean="0">
                <a:latin typeface="Arial" panose="020B0604020202020204" pitchFamily="34" charset="0"/>
              </a:rPr>
              <a:t>pilih lokasi B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Bila TC</a:t>
            </a:r>
            <a:r>
              <a:rPr lang="en-US" altLang="en-US" baseline="-25000" smtClean="0">
                <a:latin typeface="Arial" panose="020B0604020202020204" pitchFamily="34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 = TC</a:t>
            </a:r>
            <a:r>
              <a:rPr lang="en-US" altLang="en-US" baseline="-25000" smtClean="0">
                <a:latin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en-US" smtClean="0">
                <a:latin typeface="Arial" panose="020B0604020202020204" pitchFamily="34" charset="0"/>
              </a:rPr>
              <a:t>bisa A atau B, bisa ditambah dengan anlisa pertimbangan lain.</a:t>
            </a:r>
          </a:p>
        </p:txBody>
      </p:sp>
    </p:spTree>
    <p:extLst>
      <p:ext uri="{BB962C8B-B14F-4D97-AF65-F5344CB8AC3E}">
        <p14:creationId xmlns:p14="http://schemas.microsoft.com/office/powerpoint/2010/main" val="24598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4351"/>
            <a:ext cx="8229600" cy="3794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b="1" u="sng" dirty="0">
                <a:solidFill>
                  <a:srgbClr val="FF3300"/>
                </a:solidFill>
              </a:rPr>
              <a:t>METODA BREAK EVENT POINT (4)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4437063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FC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+ Q*.VC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= FC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  <a:r>
              <a:rPr lang="en-US" altLang="en-US" sz="3200">
                <a:latin typeface="Arial" panose="020B0604020202020204" pitchFamily="34" charset="0"/>
              </a:rPr>
              <a:t> + Q*.VC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Q*(VC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– VC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  <a:r>
              <a:rPr lang="en-US" altLang="en-US" sz="3200">
                <a:latin typeface="Arial" panose="020B0604020202020204" pitchFamily="34" charset="0"/>
              </a:rPr>
              <a:t>) = FC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  <a:r>
              <a:rPr lang="en-US" altLang="en-US" sz="3200">
                <a:latin typeface="Arial" panose="020B0604020202020204" pitchFamily="34" charset="0"/>
              </a:rPr>
              <a:t> – FC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Q* = (FC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  <a:r>
              <a:rPr lang="en-US" altLang="en-US" sz="3200">
                <a:latin typeface="Arial" panose="020B0604020202020204" pitchFamily="34" charset="0"/>
              </a:rPr>
              <a:t> – FC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) : (VC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– VC</a:t>
            </a:r>
            <a:r>
              <a:rPr lang="en-US" altLang="en-US" sz="3200" baseline="-25000">
                <a:latin typeface="Arial" panose="020B0604020202020204" pitchFamily="34" charset="0"/>
              </a:rPr>
              <a:t>B</a:t>
            </a:r>
            <a:r>
              <a:rPr lang="en-US" altLang="en-US" sz="32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2439988" y="1265239"/>
            <a:ext cx="0" cy="2492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439989" y="3757613"/>
            <a:ext cx="3455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439988" y="1724025"/>
            <a:ext cx="3200400" cy="163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439989" y="2379664"/>
            <a:ext cx="3328987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719513" y="2706689"/>
            <a:ext cx="0" cy="1050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19288" y="112553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TC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27425" y="382428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Q*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05475" y="382428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Q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640388" y="146208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TC</a:t>
            </a:r>
            <a:r>
              <a:rPr lang="en-US" altLang="en-US" baseline="-25000"/>
              <a:t>B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832475" y="2247901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TC</a:t>
            </a:r>
            <a:r>
              <a:rPr lang="en-US" altLang="en-US" baseline="-25000"/>
              <a:t>A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032625" y="1268413"/>
            <a:ext cx="33845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/>
              <a:t>Q* adalah titik kapasitas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Dimana 2 lokasi memiliki Nilai TC yang sama</a:t>
            </a:r>
          </a:p>
        </p:txBody>
      </p:sp>
    </p:spTree>
    <p:extLst>
      <p:ext uri="{BB962C8B-B14F-4D97-AF65-F5344CB8AC3E}">
        <p14:creationId xmlns:p14="http://schemas.microsoft.com/office/powerpoint/2010/main" val="5800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019221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en-US" sz="3600" b="1" u="sng" dirty="0">
                <a:solidFill>
                  <a:srgbClr val="FF3300"/>
                </a:solidFill>
              </a:rPr>
              <a:t>METODA BREAK EVENT POINT (5)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468880"/>
            <a:ext cx="8229600" cy="33310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Misalkan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dari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perhitungan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diperoleh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nilai</a:t>
            </a:r>
            <a:r>
              <a:rPr lang="en-US" altLang="en-US" sz="2800" dirty="0">
                <a:latin typeface="Arial" panose="020B0604020202020204" pitchFamily="34" charset="0"/>
              </a:rPr>
              <a:t>   Q* = 10.000 unit. </a:t>
            </a:r>
            <a:r>
              <a:rPr lang="en-US" altLang="en-US" sz="2800" dirty="0" err="1">
                <a:latin typeface="Arial" panose="020B0604020202020204" pitchFamily="34" charset="0"/>
              </a:rPr>
              <a:t>Bila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kapasitas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pabrik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akan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dibangun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adalah</a:t>
            </a:r>
            <a:r>
              <a:rPr lang="en-US" altLang="en-US" sz="2800" dirty="0">
                <a:latin typeface="Arial" panose="020B0604020202020204" pitchFamily="34" charset="0"/>
              </a:rPr>
              <a:t> Q, </a:t>
            </a:r>
            <a:r>
              <a:rPr lang="en-US" altLang="en-US" sz="2800" dirty="0" err="1">
                <a:latin typeface="Arial" panose="020B0604020202020204" pitchFamily="34" charset="0"/>
              </a:rPr>
              <a:t>maka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kriteria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pemilihan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sebagai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berikut</a:t>
            </a:r>
            <a:r>
              <a:rPr lang="en-US" altLang="en-US" sz="2800" dirty="0">
                <a:latin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Pilih</a:t>
            </a:r>
            <a:r>
              <a:rPr lang="en-US" altLang="en-US" sz="2800" dirty="0">
                <a:latin typeface="Arial" panose="020B0604020202020204" pitchFamily="34" charset="0"/>
              </a:rPr>
              <a:t> B </a:t>
            </a:r>
            <a:r>
              <a:rPr lang="en-US" altLang="en-US" sz="2800" dirty="0" err="1">
                <a:latin typeface="Arial" panose="020B0604020202020204" pitchFamily="34" charset="0"/>
              </a:rPr>
              <a:t>bila</a:t>
            </a:r>
            <a:r>
              <a:rPr lang="en-US" altLang="en-US" sz="2800" dirty="0">
                <a:latin typeface="Arial" panose="020B0604020202020204" pitchFamily="34" charset="0"/>
              </a:rPr>
              <a:t> Q &lt; 10.000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Pilih</a:t>
            </a:r>
            <a:r>
              <a:rPr lang="en-US" altLang="en-US" sz="2800" dirty="0">
                <a:latin typeface="Arial" panose="020B0604020202020204" pitchFamily="34" charset="0"/>
              </a:rPr>
              <a:t> A </a:t>
            </a:r>
            <a:r>
              <a:rPr lang="en-US" altLang="en-US" sz="2800" dirty="0" err="1">
                <a:latin typeface="Arial" panose="020B0604020202020204" pitchFamily="34" charset="0"/>
              </a:rPr>
              <a:t>bila</a:t>
            </a:r>
            <a:r>
              <a:rPr lang="en-US" altLang="en-US" sz="2800" dirty="0">
                <a:latin typeface="Arial" panose="020B0604020202020204" pitchFamily="34" charset="0"/>
              </a:rPr>
              <a:t> Q &gt; 10.000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A </a:t>
            </a:r>
            <a:r>
              <a:rPr lang="en-US" altLang="en-US" sz="2800" dirty="0" err="1">
                <a:latin typeface="Arial" panose="020B0604020202020204" pitchFamily="34" charset="0"/>
              </a:rPr>
              <a:t>atau</a:t>
            </a:r>
            <a:r>
              <a:rPr lang="en-US" altLang="en-US" sz="2800" dirty="0">
                <a:latin typeface="Arial" panose="020B0604020202020204" pitchFamily="34" charset="0"/>
              </a:rPr>
              <a:t> B </a:t>
            </a:r>
            <a:r>
              <a:rPr lang="en-US" altLang="en-US" sz="2800" dirty="0" err="1">
                <a:latin typeface="Arial" panose="020B0604020202020204" pitchFamily="34" charset="0"/>
              </a:rPr>
              <a:t>bila</a:t>
            </a:r>
            <a:r>
              <a:rPr lang="en-US" altLang="en-US" sz="2800" dirty="0">
                <a:latin typeface="Arial" panose="020B0604020202020204" pitchFamily="34" charset="0"/>
              </a:rPr>
              <a:t> Q = 10.000 unit</a:t>
            </a:r>
          </a:p>
        </p:txBody>
      </p:sp>
    </p:spTree>
    <p:extLst>
      <p:ext uri="{BB962C8B-B14F-4D97-AF65-F5344CB8AC3E}">
        <p14:creationId xmlns:p14="http://schemas.microsoft.com/office/powerpoint/2010/main" val="1470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966969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en-US" sz="3600" u="sng" dirty="0">
                <a:solidFill>
                  <a:srgbClr val="FF3300"/>
                </a:solidFill>
              </a:rPr>
              <a:t>METODA POINT RATING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599509"/>
            <a:ext cx="8229600" cy="37425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Metode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ini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mengakomodasi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sifat</a:t>
            </a:r>
            <a:r>
              <a:rPr lang="en-US" altLang="en-US" dirty="0" smtClean="0">
                <a:latin typeface="Arial" panose="020B0604020202020204" pitchFamily="34" charset="0"/>
              </a:rPr>
              <a:t> tangible </a:t>
            </a:r>
            <a:r>
              <a:rPr lang="en-US" altLang="en-US" dirty="0" err="1" smtClean="0">
                <a:latin typeface="Arial" panose="020B0604020202020204" pitchFamily="34" charset="0"/>
              </a:rPr>
              <a:t>dan</a:t>
            </a:r>
            <a:r>
              <a:rPr lang="en-US" altLang="en-US" dirty="0" smtClean="0">
                <a:latin typeface="Arial" panose="020B0604020202020204" pitchFamily="34" charset="0"/>
              </a:rPr>
              <a:t> intangible  cost factor.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Tahapan</a:t>
            </a:r>
            <a:r>
              <a:rPr lang="en-US" altLang="en-US" dirty="0" smtClean="0">
                <a:latin typeface="Arial" panose="020B0604020202020204" pitchFamily="34" charset="0"/>
              </a:rPr>
              <a:t>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1. </a:t>
            </a:r>
            <a:r>
              <a:rPr lang="en-US" altLang="en-US" dirty="0" err="1" smtClean="0">
                <a:latin typeface="Arial" panose="020B0604020202020204" pitchFamily="34" charset="0"/>
              </a:rPr>
              <a:t>Identifikasikan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faktor-faktor</a:t>
            </a:r>
            <a:r>
              <a:rPr lang="en-US" altLang="en-US" dirty="0" smtClean="0">
                <a:latin typeface="Arial" panose="020B0604020202020204" pitchFamily="34" charset="0"/>
              </a:rPr>
              <a:t> yang </a:t>
            </a:r>
            <a:r>
              <a:rPr lang="en-US" altLang="en-US" dirty="0" err="1" smtClean="0">
                <a:latin typeface="Arial" panose="020B0604020202020204" pitchFamily="34" charset="0"/>
              </a:rPr>
              <a:t>relevan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Dapat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dilakukan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dengan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cara</a:t>
            </a:r>
            <a:r>
              <a:rPr lang="en-US" altLang="en-US" dirty="0" smtClean="0">
                <a:latin typeface="Arial" panose="020B0604020202020204" pitchFamily="34" charset="0"/>
              </a:rPr>
              <a:t> brainstorming. </a:t>
            </a:r>
            <a:r>
              <a:rPr lang="en-US" altLang="en-US" dirty="0" err="1" smtClean="0">
                <a:latin typeface="Arial" panose="020B0604020202020204" pitchFamily="34" charset="0"/>
              </a:rPr>
              <a:t>Misalkan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diperoleh</a:t>
            </a:r>
            <a:r>
              <a:rPr lang="en-US" altLang="en-US" dirty="0" smtClean="0">
                <a:latin typeface="Arial" panose="020B0604020202020204" pitchFamily="34" charset="0"/>
              </a:rPr>
              <a:t> 6 </a:t>
            </a:r>
            <a:r>
              <a:rPr lang="en-US" altLang="en-US" dirty="0" err="1" smtClean="0">
                <a:latin typeface="Arial" panose="020B0604020202020204" pitchFamily="34" charset="0"/>
              </a:rPr>
              <a:t>faktor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relevan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yaitu</a:t>
            </a:r>
            <a:r>
              <a:rPr lang="en-US" altLang="en-US" dirty="0" smtClean="0">
                <a:latin typeface="Arial" panose="020B0604020202020204" pitchFamily="34" charset="0"/>
              </a:rPr>
              <a:t> : </a:t>
            </a:r>
            <a:r>
              <a:rPr lang="en-US" altLang="en-US" dirty="0" err="1" smtClean="0">
                <a:latin typeface="Arial" panose="020B0604020202020204" pitchFamily="34" charset="0"/>
              </a:rPr>
              <a:t>ongkos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produksi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ketersediaan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bahan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baku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ketersediaan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tenaga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kerja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lingkungan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hidup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respon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pasar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5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17549"/>
            <a:ext cx="8229600" cy="47942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u="sng" dirty="0"/>
              <a:t>METODA POINT RATING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484314"/>
            <a:ext cx="4895850" cy="3457575"/>
          </a:xfrm>
        </p:spPr>
        <p:txBody>
          <a:bodyPr/>
          <a:lstStyle/>
          <a:p>
            <a:pPr marL="533400" indent="-441325"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2. </a:t>
            </a:r>
            <a:r>
              <a:rPr lang="en-US" altLang="en-US" sz="2800" dirty="0" err="1">
                <a:latin typeface="Arial" panose="020B0604020202020204" pitchFamily="34" charset="0"/>
              </a:rPr>
              <a:t>Tentukan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bobot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faktor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pemberian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bobot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tergantung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pada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besarnya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pengaruh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faktor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terhadap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pencapaian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tujuan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keinginan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owner.</a:t>
            </a:r>
          </a:p>
          <a:p>
            <a:pPr marL="533400" indent="-441325">
              <a:buNone/>
            </a:pPr>
            <a:r>
              <a:rPr lang="en-US" altLang="en-US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Misalkan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15414" name="Group 54"/>
          <p:cNvGraphicFramePr>
            <a:graphicFrameLocks noGrp="1"/>
          </p:cNvGraphicFramePr>
          <p:nvPr>
            <p:ph sz="half" idx="2"/>
          </p:nvPr>
        </p:nvGraphicFramePr>
        <p:xfrm>
          <a:off x="7104064" y="1484313"/>
          <a:ext cx="3317875" cy="3384552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Faktor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Ongkos prod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Bahan Baku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Tenaga 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Biaya Hidup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Lingkungan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Pasar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0" name="AutoShape 48"/>
          <p:cNvSpPr>
            <a:spLocks noChangeArrowheads="1"/>
          </p:cNvSpPr>
          <p:nvPr/>
        </p:nvSpPr>
        <p:spPr bwMode="auto">
          <a:xfrm>
            <a:off x="3143251" y="5445126"/>
            <a:ext cx="4608513" cy="792163"/>
          </a:xfrm>
          <a:prstGeom prst="curvedUpArrow">
            <a:avLst>
              <a:gd name="adj1" fmla="val 116353"/>
              <a:gd name="adj2" fmla="val 2327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Text Box 49"/>
          <p:cNvSpPr txBox="1">
            <a:spLocks noChangeArrowheads="1"/>
          </p:cNvSpPr>
          <p:nvPr/>
        </p:nvSpPr>
        <p:spPr bwMode="auto">
          <a:xfrm>
            <a:off x="7104064" y="5013325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Total 100%</a:t>
            </a:r>
          </a:p>
        </p:txBody>
      </p:sp>
    </p:spTree>
    <p:extLst>
      <p:ext uri="{BB962C8B-B14F-4D97-AF65-F5344CB8AC3E}">
        <p14:creationId xmlns:p14="http://schemas.microsoft.com/office/powerpoint/2010/main" val="40460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09451"/>
            <a:ext cx="8229600" cy="687525"/>
          </a:xfrm>
        </p:spPr>
        <p:txBody>
          <a:bodyPr/>
          <a:lstStyle/>
          <a:p>
            <a:pPr algn="l" eaLnBrk="1" hangingPunct="1"/>
            <a:r>
              <a:rPr lang="en-US" altLang="en-US" sz="3600" u="sng" dirty="0"/>
              <a:t>METODA POINT RATING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484314"/>
            <a:ext cx="3959225" cy="4537075"/>
          </a:xfrm>
        </p:spPr>
        <p:txBody>
          <a:bodyPr/>
          <a:lstStyle/>
          <a:p>
            <a:pPr marL="533400" indent="-441325">
              <a:buNone/>
            </a:pPr>
            <a:r>
              <a:rPr lang="en-US" altLang="en-US" sz="2800">
                <a:latin typeface="Arial" panose="020B0604020202020204" pitchFamily="34" charset="0"/>
              </a:rPr>
              <a:t>3. Tentukan rating factor pada tiap alternatif lokasi </a:t>
            </a:r>
            <a:r>
              <a:rPr lang="en-US" altLang="en-US" sz="2800">
                <a:latin typeface="Arial" panose="020B0604020202020204" pitchFamily="34" charset="0"/>
                <a:sym typeface="Wingdings" panose="05000000000000000000" pitchFamily="2" charset="2"/>
              </a:rPr>
              <a:t> harus sesuai dengan statement rating factor yang merupakan pernyataan kondisi yang diinginkan.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17448" name="Group 40"/>
          <p:cNvGraphicFramePr>
            <a:graphicFrameLocks noGrp="1"/>
          </p:cNvGraphicFramePr>
          <p:nvPr>
            <p:ph sz="half" idx="2"/>
          </p:nvPr>
        </p:nvGraphicFramePr>
        <p:xfrm>
          <a:off x="6024564" y="1484314"/>
          <a:ext cx="4175125" cy="4743451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Faktor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Kondisi yang diinginkan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Ongkos prod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Murah/ rendah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Bahan Baku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Banyak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Tenaga kerja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Banyak, Bagus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Biaya Hidup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Murah/ rendah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Lingkungan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Baik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Pasar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Baik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407" y="561702"/>
            <a:ext cx="8229600" cy="922338"/>
          </a:xfrm>
        </p:spPr>
        <p:txBody>
          <a:bodyPr/>
          <a:lstStyle/>
          <a:p>
            <a:pPr algn="l" eaLnBrk="1" hangingPunct="1"/>
            <a:r>
              <a:rPr lang="en-US" altLang="en-US" sz="3200" u="sng" dirty="0"/>
              <a:t>CONTOH METODA POINT RATING (4)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1946366"/>
            <a:ext cx="8351837" cy="3814354"/>
          </a:xfrm>
        </p:spPr>
        <p:txBody>
          <a:bodyPr>
            <a:normAutofit fontScale="85000" lnSpcReduction="10000"/>
          </a:bodyPr>
          <a:lstStyle/>
          <a:p>
            <a:pPr marL="533400" indent="-441325">
              <a:buFont typeface="Wingdings" panose="05000000000000000000" pitchFamily="2" charset="2"/>
              <a:buChar char="v"/>
            </a:pPr>
            <a:r>
              <a:rPr lang="en-US" altLang="en-US" sz="3000" dirty="0" err="1">
                <a:latin typeface="Arial" panose="020B0604020202020204" pitchFamily="34" charset="0"/>
              </a:rPr>
              <a:t>Untuk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faktor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biaya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hidup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diinginkan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lokasi</a:t>
            </a:r>
            <a:r>
              <a:rPr lang="en-US" altLang="en-US" sz="3000" dirty="0">
                <a:latin typeface="Arial" panose="020B0604020202020204" pitchFamily="34" charset="0"/>
              </a:rPr>
              <a:t> yang </a:t>
            </a:r>
            <a:r>
              <a:rPr lang="en-US" altLang="en-US" sz="3000" dirty="0" err="1">
                <a:latin typeface="Arial" panose="020B0604020202020204" pitchFamily="34" charset="0"/>
              </a:rPr>
              <a:t>memiliki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biaya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hidup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rendah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marL="533400" indent="-441325">
              <a:buFont typeface="Wingdings" panose="05000000000000000000" pitchFamily="2" charset="2"/>
              <a:buChar char="v"/>
            </a:pPr>
            <a:r>
              <a:rPr lang="en-US" altLang="en-US" sz="3000" dirty="0" err="1">
                <a:latin typeface="Arial" panose="020B0604020202020204" pitchFamily="34" charset="0"/>
              </a:rPr>
              <a:t>Maka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suatu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lokasi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dengan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biaya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hidup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rendah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harus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diberi</a:t>
            </a:r>
            <a:r>
              <a:rPr lang="en-US" altLang="en-US" sz="3000" dirty="0">
                <a:latin typeface="Arial" panose="020B0604020202020204" pitchFamily="34" charset="0"/>
              </a:rPr>
              <a:t> rating factor yang </a:t>
            </a:r>
            <a:r>
              <a:rPr lang="en-US" altLang="en-US" sz="3000" dirty="0" err="1">
                <a:latin typeface="Arial" panose="020B0604020202020204" pitchFamily="34" charset="0"/>
              </a:rPr>
              <a:t>lebih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tinggi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daripada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lokasi</a:t>
            </a:r>
            <a:r>
              <a:rPr lang="en-US" altLang="en-US" sz="3000" dirty="0">
                <a:latin typeface="Arial" panose="020B0604020202020204" pitchFamily="34" charset="0"/>
              </a:rPr>
              <a:t> lain yang </a:t>
            </a:r>
            <a:r>
              <a:rPr lang="en-US" altLang="en-US" sz="3000" dirty="0" err="1">
                <a:latin typeface="Arial" panose="020B0604020202020204" pitchFamily="34" charset="0"/>
              </a:rPr>
              <a:t>biaya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hidupnya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lebih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tinggi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marL="533400" indent="-441325">
              <a:buFont typeface="Wingdings" panose="05000000000000000000" pitchFamily="2" charset="2"/>
              <a:buChar char="v"/>
            </a:pPr>
            <a:r>
              <a:rPr lang="en-US" altLang="en-US" sz="3000" dirty="0" err="1">
                <a:latin typeface="Arial" panose="020B0604020202020204" pitchFamily="34" charset="0"/>
              </a:rPr>
              <a:t>Misalkan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terdapat</a:t>
            </a:r>
            <a:r>
              <a:rPr lang="en-US" altLang="en-US" sz="3000" dirty="0">
                <a:latin typeface="Arial" panose="020B0604020202020204" pitchFamily="34" charset="0"/>
              </a:rPr>
              <a:t> 3 </a:t>
            </a:r>
            <a:r>
              <a:rPr lang="en-US" altLang="en-US" sz="3000" dirty="0" err="1">
                <a:latin typeface="Arial" panose="020B0604020202020204" pitchFamily="34" charset="0"/>
              </a:rPr>
              <a:t>alternatif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lokasi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pabrik</a:t>
            </a:r>
            <a:r>
              <a:rPr lang="en-US" altLang="en-US" sz="3000" dirty="0">
                <a:latin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</a:rPr>
              <a:t>yaitu</a:t>
            </a:r>
            <a:r>
              <a:rPr lang="en-US" altLang="en-US" sz="3000" dirty="0">
                <a:latin typeface="Arial" panose="020B0604020202020204" pitchFamily="34" charset="0"/>
              </a:rPr>
              <a:t> : A, B, </a:t>
            </a:r>
            <a:r>
              <a:rPr lang="en-US" altLang="en-US" sz="3000" dirty="0" err="1">
                <a:latin typeface="Arial" panose="020B0604020202020204" pitchFamily="34" charset="0"/>
              </a:rPr>
              <a:t>dan</a:t>
            </a:r>
            <a:r>
              <a:rPr lang="en-US" altLang="en-US" sz="3000" dirty="0">
                <a:latin typeface="Arial" panose="020B0604020202020204" pitchFamily="34" charset="0"/>
              </a:rPr>
              <a:t> C. </a:t>
            </a:r>
            <a:r>
              <a:rPr lang="en-US" altLang="en-US" sz="3000" dirty="0" err="1">
                <a:latin typeface="Arial" panose="020B0604020202020204" pitchFamily="34" charset="0"/>
              </a:rPr>
              <a:t>Hasil</a:t>
            </a:r>
            <a:r>
              <a:rPr lang="en-US" altLang="en-US" sz="3000" dirty="0">
                <a:latin typeface="Arial" panose="020B0604020202020204" pitchFamily="34" charset="0"/>
              </a:rPr>
              <a:t> Survey </a:t>
            </a:r>
            <a:r>
              <a:rPr lang="en-US" altLang="en-US" sz="3000" dirty="0" err="1">
                <a:latin typeface="Arial" panose="020B0604020202020204" pitchFamily="34" charset="0"/>
              </a:rPr>
              <a:t>diperoleh</a:t>
            </a:r>
            <a:r>
              <a:rPr lang="en-US" altLang="en-US" sz="3000" dirty="0">
                <a:latin typeface="Arial" panose="020B0604020202020204" pitchFamily="34" charset="0"/>
              </a:rPr>
              <a:t> statement rating factor </a:t>
            </a:r>
            <a:r>
              <a:rPr lang="en-US" altLang="en-US" sz="3000" dirty="0" err="1">
                <a:latin typeface="Arial" panose="020B0604020202020204" pitchFamily="34" charset="0"/>
              </a:rPr>
              <a:t>dan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konversi</a:t>
            </a:r>
            <a:r>
              <a:rPr lang="en-US" altLang="en-US" sz="3000" dirty="0">
                <a:latin typeface="Arial" panose="020B0604020202020204" pitchFamily="34" charset="0"/>
              </a:rPr>
              <a:t>      </a:t>
            </a:r>
            <a:r>
              <a:rPr lang="en-US" altLang="en-US" sz="3000" dirty="0" err="1">
                <a:latin typeface="Arial" panose="020B0604020202020204" pitchFamily="34" charset="0"/>
              </a:rPr>
              <a:t>seperti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tertera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pada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tabel</a:t>
            </a:r>
            <a:r>
              <a:rPr lang="en-US" altLang="en-US" sz="3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3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38"/>
            <a:ext cx="8915400" cy="868362"/>
          </a:xfrm>
        </p:spPr>
        <p:txBody>
          <a:bodyPr/>
          <a:lstStyle/>
          <a:p>
            <a:r>
              <a:rPr lang="en-US" smtClean="0"/>
              <a:t>Market Location (1)</a:t>
            </a:r>
            <a:endParaRPr lang="en-A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47801" y="1245327"/>
            <a:ext cx="8945561" cy="4530725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algn="just"/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Yaitu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dimana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potensi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konsumen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berdomisili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ini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pabrik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dekat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jauh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pasar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dirty="0">
              <a:solidFill>
                <a:schemeClr val="tx2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Keunggulan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service industry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terletak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tingkat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pelayanan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umumnya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service industry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harus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mendekatkan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diri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market location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Misalnya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: Bank, RS,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Bengkel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Pendidikan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dll</a:t>
            </a:r>
            <a:endParaRPr lang="id-ID" dirty="0">
              <a:solidFill>
                <a:schemeClr val="tx2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Produk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yang fragile,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berat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besar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sulit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dikirim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kalaupun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bisa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membutuhkan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tinggi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demikian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pabrik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harus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dekat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pasar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Misalnya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keramik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guci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dll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AU" dirty="0">
              <a:solidFill>
                <a:schemeClr val="tx2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ED38-34D4-4B5F-8820-84D68B238C2D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19" name="Group 363"/>
          <p:cNvGraphicFramePr>
            <a:graphicFrameLocks noGrp="1"/>
          </p:cNvGraphicFramePr>
          <p:nvPr>
            <p:ph/>
          </p:nvPr>
        </p:nvGraphicFramePr>
        <p:xfrm>
          <a:off x="1919288" y="836614"/>
          <a:ext cx="8280400" cy="536107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Faktor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State-ment RF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State-ment RF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State-ment RF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O. Prod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Rendah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Cukup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Tinggi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Sedikit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Banyak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Cukup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baik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Cukup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Kurang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B. Hidup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Rendah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Cukup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Tinggi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Lingk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Baik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Baik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Baik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Pasar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Kurang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Tinggi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Cukup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407" y="796834"/>
            <a:ext cx="8229600" cy="922338"/>
          </a:xfrm>
        </p:spPr>
        <p:txBody>
          <a:bodyPr/>
          <a:lstStyle/>
          <a:p>
            <a:pPr algn="l" eaLnBrk="1" hangingPunct="1"/>
            <a:r>
              <a:rPr lang="en-US" altLang="en-US" sz="4000" u="sng" dirty="0"/>
              <a:t>METODA POINT RATING (4)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2233748"/>
            <a:ext cx="8674688" cy="3786051"/>
          </a:xfrm>
        </p:spPr>
        <p:txBody>
          <a:bodyPr/>
          <a:lstStyle/>
          <a:p>
            <a:pPr marL="723900" indent="-723900"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4. 	</a:t>
            </a:r>
            <a:r>
              <a:rPr lang="en-US" altLang="en-US" sz="2800" dirty="0" err="1">
                <a:latin typeface="Arial" panose="020B0604020202020204" pitchFamily="34" charset="0"/>
              </a:rPr>
              <a:t>Hitung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bobot</a:t>
            </a:r>
            <a:r>
              <a:rPr lang="en-US" altLang="en-US" sz="2800" dirty="0">
                <a:latin typeface="Arial" panose="020B0604020202020204" pitchFamily="34" charset="0"/>
              </a:rPr>
              <a:t> score </a:t>
            </a:r>
            <a:r>
              <a:rPr lang="en-US" altLang="en-US" sz="2800" dirty="0" err="1">
                <a:latin typeface="Arial" panose="020B0604020202020204" pitchFamily="34" charset="0"/>
              </a:rPr>
              <a:t>pada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yaitu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mengalikan</a:t>
            </a:r>
            <a:r>
              <a:rPr lang="en-US" altLang="en-US" sz="2800" dirty="0">
                <a:latin typeface="Arial" panose="020B0604020202020204" pitchFamily="34" charset="0"/>
              </a:rPr>
              <a:t> rating factor </a:t>
            </a:r>
            <a:r>
              <a:rPr lang="en-US" altLang="en-US" sz="2800" dirty="0" err="1">
                <a:latin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bobot</a:t>
            </a:r>
            <a:r>
              <a:rPr lang="en-US" altLang="en-US" sz="2800" dirty="0">
                <a:latin typeface="Arial" panose="020B0604020202020204" pitchFamily="34" charset="0"/>
              </a:rPr>
              <a:t> factor.</a:t>
            </a:r>
          </a:p>
          <a:p>
            <a:pPr marL="1360488" lvl="1" indent="-457200"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Misalkan</a:t>
            </a:r>
            <a:r>
              <a:rPr lang="en-US" altLang="en-US" sz="2800" dirty="0"/>
              <a:t> :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lokasi</a:t>
            </a:r>
            <a:r>
              <a:rPr lang="en-US" altLang="en-US" sz="2800" dirty="0"/>
              <a:t> A, </a:t>
            </a:r>
            <a:r>
              <a:rPr lang="en-US" altLang="en-US" sz="2800" dirty="0" err="1"/>
              <a:t>faktor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ongkos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produksi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Bobot</a:t>
            </a:r>
            <a:r>
              <a:rPr lang="en-US" altLang="en-US" sz="2800" dirty="0"/>
              <a:t> scored </a:t>
            </a:r>
            <a:r>
              <a:rPr lang="en-US" altLang="en-US" sz="2800" dirty="0" err="1"/>
              <a:t>diperoleh</a:t>
            </a:r>
            <a:r>
              <a:rPr lang="en-US" altLang="en-US" sz="2800" dirty="0"/>
              <a:t> 16,5 = 50 x 33 %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309" y="849085"/>
            <a:ext cx="8229600" cy="922338"/>
          </a:xfrm>
        </p:spPr>
        <p:txBody>
          <a:bodyPr/>
          <a:lstStyle/>
          <a:p>
            <a:pPr algn="l" eaLnBrk="1" hangingPunct="1"/>
            <a:r>
              <a:rPr lang="en-US" altLang="en-US" sz="4000" u="sng" dirty="0"/>
              <a:t>METODA POINT RATING (6)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2037806"/>
            <a:ext cx="8452620" cy="3981994"/>
          </a:xfrm>
        </p:spPr>
        <p:txBody>
          <a:bodyPr/>
          <a:lstStyle/>
          <a:p>
            <a:pPr marL="723900" indent="-723900"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5. </a:t>
            </a:r>
            <a:r>
              <a:rPr lang="en-US" altLang="en-US" sz="2800" dirty="0" err="1">
                <a:latin typeface="Arial" panose="020B0604020202020204" pitchFamily="34" charset="0"/>
              </a:rPr>
              <a:t>Jumlahkan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bobot</a:t>
            </a:r>
            <a:r>
              <a:rPr lang="en-US" altLang="en-US" sz="2800" dirty="0">
                <a:latin typeface="Arial" panose="020B0604020202020204" pitchFamily="34" charset="0"/>
              </a:rPr>
              <a:t> score </a:t>
            </a:r>
            <a:r>
              <a:rPr lang="en-US" altLang="en-US" sz="2800" dirty="0" err="1">
                <a:latin typeface="Arial" panose="020B0604020202020204" pitchFamily="34" charset="0"/>
              </a:rPr>
              <a:t>pada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tiap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1360488" lvl="1" indent="-457200"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Misalnya</a:t>
            </a:r>
            <a:r>
              <a:rPr lang="en-US" altLang="en-US" sz="2800" dirty="0"/>
              <a:t> : </a:t>
            </a:r>
            <a:r>
              <a:rPr lang="en-US" altLang="en-US" sz="2800" dirty="0" err="1"/>
              <a:t>lokasi</a:t>
            </a:r>
            <a:r>
              <a:rPr lang="en-US" altLang="en-US" sz="2800" dirty="0"/>
              <a:t> A, total </a:t>
            </a:r>
            <a:r>
              <a:rPr lang="en-US" altLang="en-US" sz="2800" dirty="0" err="1"/>
              <a:t>bobot</a:t>
            </a:r>
            <a:r>
              <a:rPr lang="en-US" altLang="en-US" sz="2800" dirty="0"/>
              <a:t> score </a:t>
            </a:r>
            <a:r>
              <a:rPr lang="en-US" altLang="en-US" sz="2800" dirty="0" err="1"/>
              <a:t>diperoleh</a:t>
            </a:r>
            <a:r>
              <a:rPr lang="en-US" altLang="en-US" sz="2800" dirty="0"/>
              <a:t> 62,6 =</a:t>
            </a:r>
          </a:p>
          <a:p>
            <a:pPr marL="1360488" lvl="1" indent="-457200"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	16,5+17</a:t>
            </a:r>
            <a:r>
              <a:rPr lang="en-US" altLang="en-US" sz="2800" dirty="0"/>
              <a:t>,5+11+4+1,2+12</a:t>
            </a:r>
          </a:p>
          <a:p>
            <a:pPr marL="723900" indent="-723900"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6. </a:t>
            </a:r>
            <a:r>
              <a:rPr lang="en-US" altLang="en-US" sz="2800" dirty="0" err="1">
                <a:latin typeface="Arial" panose="020B0604020202020204" pitchFamily="34" charset="0"/>
              </a:rPr>
              <a:t>Pilih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lokasi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memiliki</a:t>
            </a:r>
            <a:r>
              <a:rPr lang="en-US" altLang="en-US" sz="2800" dirty="0">
                <a:latin typeface="Arial" panose="020B0604020202020204" pitchFamily="34" charset="0"/>
              </a:rPr>
              <a:t> score </a:t>
            </a:r>
            <a:r>
              <a:rPr lang="en-US" altLang="en-US" sz="2800" dirty="0" err="1">
                <a:latin typeface="Arial" panose="020B0604020202020204" pitchFamily="34" charset="0"/>
              </a:rPr>
              <a:t>tertinggi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1360488" lvl="1" indent="-457200"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contoh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terpilih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lokasi</a:t>
            </a:r>
            <a:r>
              <a:rPr lang="en-US" altLang="en-US" sz="2800" dirty="0"/>
              <a:t> B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total </a:t>
            </a:r>
            <a:r>
              <a:rPr lang="en-US" altLang="en-US" sz="2800" dirty="0" err="1"/>
              <a:t>bobot</a:t>
            </a:r>
            <a:r>
              <a:rPr lang="en-US" altLang="en-US" sz="2800" dirty="0"/>
              <a:t> score = 65,4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39" name="Group 91"/>
          <p:cNvGraphicFramePr>
            <a:graphicFrameLocks noGrp="1"/>
          </p:cNvGraphicFramePr>
          <p:nvPr>
            <p:ph/>
          </p:nvPr>
        </p:nvGraphicFramePr>
        <p:xfrm>
          <a:off x="1847850" y="908051"/>
          <a:ext cx="8280400" cy="5526191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Lokasi 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Faktor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Bobot Score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Bobot Score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Rating Factor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Bobot Score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O. Prod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16,5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13,2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11,35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17,5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18,75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TK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B. Hidup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3,5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Lingk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1,2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1,2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1,2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Pasar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13,5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12,75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Total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62,6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65,4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55,75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85" name="AutoShape 89"/>
          <p:cNvSpPr>
            <a:spLocks noChangeArrowheads="1"/>
          </p:cNvSpPr>
          <p:nvPr/>
        </p:nvSpPr>
        <p:spPr bwMode="auto">
          <a:xfrm>
            <a:off x="7032626" y="6318878"/>
            <a:ext cx="576263" cy="5032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6" name="Text Box 90"/>
          <p:cNvSpPr txBox="1">
            <a:spLocks noChangeArrowheads="1"/>
          </p:cNvSpPr>
          <p:nvPr/>
        </p:nvSpPr>
        <p:spPr bwMode="auto">
          <a:xfrm>
            <a:off x="7608888" y="5805489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Lokasi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terpilih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05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VM000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t="7811" r="10001" b="3662"/>
          <a:stretch>
            <a:fillRect/>
          </a:stretch>
        </p:blipFill>
        <p:spPr>
          <a:xfrm>
            <a:off x="1068501" y="2528888"/>
            <a:ext cx="3879850" cy="3440112"/>
          </a:xfr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95400"/>
            <a:ext cx="9050338" cy="1981200"/>
          </a:xfrm>
        </p:spPr>
        <p:txBody>
          <a:bodyPr/>
          <a:lstStyle/>
          <a:p>
            <a:pPr eaLnBrk="1" hangingPunct="1"/>
            <a:r>
              <a:rPr lang="en-US" smtClean="0"/>
              <a:t>Akhir Presentasi</a:t>
            </a:r>
            <a:endParaRPr lang="en-US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CE6F-4EC3-4019-B615-CA8FC8205358}" type="datetime1">
              <a:rPr lang="id-ID" smtClean="0"/>
              <a:t>12/03/2020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457200"/>
            <a:ext cx="8915400" cy="960438"/>
          </a:xfrm>
        </p:spPr>
        <p:txBody>
          <a:bodyPr/>
          <a:lstStyle/>
          <a:p>
            <a:r>
              <a:rPr lang="en-US" b="0" dirty="0" smtClean="0">
                <a:latin typeface="Comic Sans MS" pitchFamily="66" charset="0"/>
              </a:rPr>
              <a:t>Market Location (2)</a:t>
            </a:r>
            <a:endParaRPr lang="en-AU" b="0" dirty="0" smtClean="0">
              <a:latin typeface="Comic Sans MS" pitchFamily="66" charset="0"/>
            </a:endParaRPr>
          </a:p>
        </p:txBody>
      </p:sp>
      <p:pic>
        <p:nvPicPr>
          <p:cNvPr id="6147" name="Picture 3" descr="j02853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6" y="2276476"/>
            <a:ext cx="1598613" cy="1814513"/>
          </a:xfrm>
          <a:noFill/>
        </p:spPr>
      </p:pic>
      <p:pic>
        <p:nvPicPr>
          <p:cNvPr id="6148" name="Picture 4" descr="j0292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02613" y="2349501"/>
            <a:ext cx="2024062" cy="1770063"/>
          </a:xfrm>
          <a:noFill/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068763" y="2565401"/>
            <a:ext cx="4445000" cy="576263"/>
          </a:xfrm>
          <a:prstGeom prst="curvedDownArrow">
            <a:avLst>
              <a:gd name="adj1" fmla="val 154270"/>
              <a:gd name="adj2" fmla="val 3085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5588" y="4876801"/>
            <a:ext cx="6227762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mendekati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konsumen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delivery cost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dibanding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production cost.</a:t>
            </a:r>
            <a:endParaRPr lang="en-A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3352801"/>
            <a:ext cx="32004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Delivery cost: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Material handling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Resiko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rusak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hilang</a:t>
            </a:r>
            <a:r>
              <a:rPr lang="id-ID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dll</a:t>
            </a:r>
            <a:endParaRPr lang="en-A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93883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9FC-CD46-4664-B199-0E77D16A2CE3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915400" cy="792162"/>
          </a:xfrm>
        </p:spPr>
        <p:txBody>
          <a:bodyPr/>
          <a:lstStyle/>
          <a:p>
            <a:r>
              <a:rPr lang="en-US" b="0" dirty="0" smtClean="0">
                <a:latin typeface="Comic Sans MS" pitchFamily="66" charset="0"/>
              </a:rPr>
              <a:t>Raw Material Location (1)</a:t>
            </a:r>
            <a:endParaRPr lang="en-AU" b="0" dirty="0" smtClean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915400" cy="3657600"/>
          </a:xfrm>
          <a:solidFill>
            <a:srgbClr val="DDDDDD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Beberapa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industri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berdekatan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sumber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baku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karakteristik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baku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proses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manufakturingnya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primary raw material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industri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mendekati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RM Location,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proses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manufakturnya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eksplorasi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Seperti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Krakatau Steel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Cilegon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Semen Padang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Indarung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dll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industri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sifat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baku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utama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membutuhkan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material handling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khusus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berbiaya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Seperti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Danone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-Aqua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Bogor,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dll</a:t>
            </a:r>
            <a:endParaRPr lang="en-AU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C9-CB37-4EA2-878D-BBBCAC5A15D7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4572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Comic Sans MS" pitchFamily="66" charset="0"/>
              </a:rPr>
              <a:t>Raw Material Location (2)</a:t>
            </a:r>
            <a:endParaRPr lang="en-AU" b="0" dirty="0" smtClean="0">
              <a:latin typeface="Comic Sans MS" pitchFamily="66" charset="0"/>
            </a:endParaRPr>
          </a:p>
        </p:txBody>
      </p:sp>
      <p:pic>
        <p:nvPicPr>
          <p:cNvPr id="8195" name="Picture 3" descr="j02853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04288" y="2205038"/>
            <a:ext cx="1598612" cy="1814512"/>
          </a:xfrm>
          <a:noFill/>
        </p:spPr>
      </p:pic>
      <p:sp>
        <p:nvSpPr>
          <p:cNvPr id="149508" name="Cloud"/>
          <p:cNvSpPr>
            <a:spLocks noChangeAspect="1" noEditPoints="1" noChangeArrowheads="1"/>
          </p:cNvSpPr>
          <p:nvPr/>
        </p:nvSpPr>
        <p:spPr bwMode="auto">
          <a:xfrm>
            <a:off x="1962150" y="2492376"/>
            <a:ext cx="2971800" cy="1135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d-ID" sz="2000">
              <a:latin typeface="Verdana" pitchFamily="34" charset="0"/>
              <a:cs typeface="Arial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848225" y="1989138"/>
            <a:ext cx="4133850" cy="647700"/>
          </a:xfrm>
          <a:prstGeom prst="curvedDownArrow">
            <a:avLst>
              <a:gd name="adj1" fmla="val 127647"/>
              <a:gd name="adj2" fmla="val 2552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705476" y="2781300"/>
            <a:ext cx="2005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Verdana" pitchFamily="34" charset="0"/>
                <a:cs typeface="Arial" charset="0"/>
              </a:rPr>
              <a:t>Delivery cost</a:t>
            </a:r>
            <a:endParaRPr lang="en-AU" sz="2200">
              <a:latin typeface="Verdana" pitchFamily="34" charset="0"/>
              <a:cs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04988" y="3729039"/>
            <a:ext cx="194284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Raw material/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Supplier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Location </a:t>
            </a:r>
            <a:endParaRPr lang="en-A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15426" y="3994151"/>
            <a:ext cx="121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Factory </a:t>
            </a:r>
            <a:endParaRPr lang="en-AU" sz="2000">
              <a:latin typeface="Verdana" pitchFamily="34" charset="0"/>
              <a:cs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91000" y="4343401"/>
            <a:ext cx="5638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mendekati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RM location</a:t>
            </a: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delivery cost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RM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tinggi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Dibanding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harga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RM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 s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endiri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endParaRPr lang="en-A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FAEE-E0FF-4B51-9243-7BAF23264738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38"/>
            <a:ext cx="8915400" cy="868362"/>
          </a:xfrm>
        </p:spPr>
        <p:txBody>
          <a:bodyPr/>
          <a:lstStyle/>
          <a:p>
            <a:r>
              <a:rPr lang="en-US" b="0" dirty="0" smtClean="0">
                <a:latin typeface="Comic Sans MS" pitchFamily="66" charset="0"/>
              </a:rPr>
              <a:t>Tangible &amp; Intangible Cost</a:t>
            </a:r>
            <a:endParaRPr lang="en-AU" b="0" dirty="0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38300" y="1295401"/>
            <a:ext cx="8648700" cy="4495800"/>
          </a:xfrm>
          <a:solidFill>
            <a:srgbClr val="CC99FF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Tangible cost</a:t>
            </a:r>
          </a:p>
          <a:p>
            <a:pPr lvl="1">
              <a:lnSpc>
                <a:spcPct val="90000"/>
              </a:lnSpc>
              <a:buClr>
                <a:srgbClr val="A63AA6"/>
              </a:buClr>
              <a:buFont typeface="Symbol" pitchFamily="18" charset="2"/>
              <a:buChar char="§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Berkaitan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biaya-biaya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pendirian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pengoperasian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A63AA6"/>
              </a:buClr>
              <a:buFont typeface="Symbol" pitchFamily="18" charset="2"/>
              <a:buChar char="§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harga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tanah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bangunan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konstruksi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utilitas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energi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tenaga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kerja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pajak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dll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A63AA6"/>
              </a:buCl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Intangible cost</a:t>
            </a:r>
          </a:p>
          <a:p>
            <a:pPr lvl="1">
              <a:lnSpc>
                <a:spcPct val="90000"/>
              </a:lnSpc>
              <a:buClr>
                <a:srgbClr val="DF1F3F"/>
              </a:buClr>
              <a:buFont typeface="Wingdings" pitchFamily="2" charset="2"/>
              <a:buChar char="|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menanggung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hal-hal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bisa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dinilai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DF1F3F"/>
              </a:buClr>
              <a:buFont typeface="Wingdings" pitchFamily="2" charset="2"/>
              <a:buChar char="|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iklim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peraturan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stabilitas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politik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kemudahan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ekpansi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budaya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sikap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dll</a:t>
            </a:r>
            <a:endParaRPr lang="en-AU" sz="24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A63AA6"/>
              </a:buClr>
              <a:buFont typeface="Symbol" pitchFamily="18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rgbClr val="A63AA6"/>
              </a:buClr>
              <a:buFont typeface="Symbol" pitchFamily="18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C1-641E-4387-AAD9-E07A8DB11E5E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915400" cy="94947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0" dirty="0" err="1" smtClean="0">
                <a:latin typeface="Comic Sans MS" pitchFamily="66" charset="0"/>
              </a:rPr>
              <a:t>Tahapan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err="1" smtClean="0">
                <a:latin typeface="Comic Sans MS" pitchFamily="66" charset="0"/>
              </a:rPr>
              <a:t>Penentuan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err="1" smtClean="0">
                <a:latin typeface="Comic Sans MS" pitchFamily="66" charset="0"/>
              </a:rPr>
              <a:t>Lokasi</a:t>
            </a:r>
            <a:endParaRPr lang="en-AU" b="0" dirty="0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743201" y="1628776"/>
            <a:ext cx="233997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Verdana" pitchFamily="34" charset="0"/>
                <a:cs typeface="Arial" charset="0"/>
              </a:rPr>
              <a:t>REGIONAL</a:t>
            </a:r>
            <a:endParaRPr lang="en-AU" sz="2200">
              <a:latin typeface="Verdana" pitchFamily="34" charset="0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743200" y="3573463"/>
            <a:ext cx="22621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Verdana" pitchFamily="34" charset="0"/>
                <a:cs typeface="Arial" charset="0"/>
              </a:rPr>
              <a:t>COMMUNITY</a:t>
            </a:r>
            <a:endParaRPr lang="en-AU" sz="2200">
              <a:latin typeface="Verdana" pitchFamily="34" charset="0"/>
              <a:cs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43200" y="5300664"/>
            <a:ext cx="22606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Verdana" pitchFamily="34" charset="0"/>
                <a:cs typeface="Arial" charset="0"/>
              </a:rPr>
              <a:t>SITE</a:t>
            </a:r>
            <a:endParaRPr lang="en-AU" sz="2200">
              <a:latin typeface="Verdana" pitchFamily="34" charset="0"/>
              <a:cs typeface="Arial" charset="0"/>
            </a:endParaRPr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5160963" y="1989139"/>
            <a:ext cx="241300" cy="1584325"/>
          </a:xfrm>
          <a:prstGeom prst="rightBrace">
            <a:avLst>
              <a:gd name="adj1" fmla="val 547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833813" y="2492376"/>
            <a:ext cx="234950" cy="936625"/>
          </a:xfrm>
          <a:prstGeom prst="downArrow">
            <a:avLst>
              <a:gd name="adj1" fmla="val 50000"/>
              <a:gd name="adj2" fmla="val 99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833813" y="4437063"/>
            <a:ext cx="234950" cy="792162"/>
          </a:xfrm>
          <a:prstGeom prst="downArrow">
            <a:avLst>
              <a:gd name="adj1" fmla="val 50000"/>
              <a:gd name="adj2" fmla="val 8429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29264" y="1881188"/>
            <a:ext cx="46815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>
                <a:latin typeface="Calibri" pitchFamily="34" charset="0"/>
                <a:cs typeface="Calibri" pitchFamily="34" charset="0"/>
              </a:rPr>
              <a:t>Makro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sampai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menen</a:t>
            </a:r>
            <a:r>
              <a:rPr lang="id-ID" sz="22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ukan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daerah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mana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200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provinsi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jawa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barat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Kota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Karawang</a:t>
            </a:r>
            <a:endParaRPr lang="en-AU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86400" y="4343400"/>
            <a:ext cx="480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>
                <a:latin typeface="Calibri" pitchFamily="34" charset="0"/>
                <a:cs typeface="Calibri" pitchFamily="34" charset="0"/>
              </a:rPr>
              <a:t>Mikro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sampai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menentukan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desa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titik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tertentu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kawasan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industri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 </a:t>
            </a:r>
          </a:p>
          <a:p>
            <a:r>
              <a:rPr lang="en-US" sz="2200" dirty="0" err="1">
                <a:latin typeface="Calibri" pitchFamily="34" charset="0"/>
                <a:cs typeface="Calibri" pitchFamily="34" charset="0"/>
              </a:rPr>
              <a:t>Karawang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barat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. </a:t>
            </a:r>
            <a:endParaRPr lang="en-AU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93C0-B187-477A-AA5B-FAAC5A07C4F8}" type="datetime1">
              <a:rPr lang="id-ID" smtClean="0"/>
              <a:t>12/03/2020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3050</TotalTime>
  <Words>1997</Words>
  <Application>Microsoft Office PowerPoint</Application>
  <PresentationFormat>Widescreen</PresentationFormat>
  <Paragraphs>576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Bookdings</vt:lpstr>
      <vt:lpstr>Calibri</vt:lpstr>
      <vt:lpstr>Century Schoolbook</vt:lpstr>
      <vt:lpstr>Comic Sans MS</vt:lpstr>
      <vt:lpstr>Footlight MT Light</vt:lpstr>
      <vt:lpstr>Garamond</vt:lpstr>
      <vt:lpstr>Palatino Linotype</vt:lpstr>
      <vt:lpstr>Symbol</vt:lpstr>
      <vt:lpstr>Times New Roman</vt:lpstr>
      <vt:lpstr>Verdana</vt:lpstr>
      <vt:lpstr>Wingdings</vt:lpstr>
      <vt:lpstr>Organic</vt:lpstr>
      <vt:lpstr>  Perancangan Tata Letak Pabrik   Perencanaan Lokasi   </vt:lpstr>
      <vt:lpstr>Teori Lokasi</vt:lpstr>
      <vt:lpstr>Faktor-faktor Penentu</vt:lpstr>
      <vt:lpstr>Market Location (1)</vt:lpstr>
      <vt:lpstr>Market Location (2)</vt:lpstr>
      <vt:lpstr>Raw Material Location (1)</vt:lpstr>
      <vt:lpstr>Raw Material Location (2)</vt:lpstr>
      <vt:lpstr>Tangible &amp; Intangible Cost</vt:lpstr>
      <vt:lpstr>Tahapan Penentuan Lokasi</vt:lpstr>
      <vt:lpstr>PERMASALAHAN LOKASI FASILITAS </vt:lpstr>
      <vt:lpstr>Kondisi yang menyebabkan timbulnya masalah penentuan lokasi pabrik</vt:lpstr>
      <vt:lpstr>Perencanaan Lokasi Yang Baik:</vt:lpstr>
      <vt:lpstr>Faktor-faktor yang mempengaruhi pemilihan lokasi pabrik:</vt:lpstr>
      <vt:lpstr>Alasan Pemilihan Lokasi di Kota Besar : </vt:lpstr>
      <vt:lpstr>Alasan pemilihan Lokasi Jauh di Luar Kota :</vt:lpstr>
      <vt:lpstr>Urban Area (Daerah Pinggiran Kota),  Dipilih Karena: </vt:lpstr>
      <vt:lpstr>Faktor-faktor lainnya yang juga menjadi bahan pertimbangan: </vt:lpstr>
      <vt:lpstr>Perhitungan Jarak</vt:lpstr>
      <vt:lpstr>Jarak Euclidean</vt:lpstr>
      <vt:lpstr>Contoh:</vt:lpstr>
      <vt:lpstr>Jarak Rectilinear</vt:lpstr>
      <vt:lpstr>Jarak Titik Tengah</vt:lpstr>
      <vt:lpstr>METODE PERENCANAAN LOKASI FASILITAS PABRIK</vt:lpstr>
      <vt:lpstr>Metode Kuantitatif Penentuan Alternatif Lokasi Pabrik :</vt:lpstr>
      <vt:lpstr>Contoh Soal</vt:lpstr>
      <vt:lpstr>Contoh Soal (cont.)</vt:lpstr>
      <vt:lpstr>Metode Kuantitatif Penentuan Lokasi Pabrik </vt:lpstr>
      <vt:lpstr>METODE GRAVITASI</vt:lpstr>
      <vt:lpstr>Solusi : Gravitasi</vt:lpstr>
      <vt:lpstr>Kesulitan dalam analisa pusat gravitasi?</vt:lpstr>
      <vt:lpstr>METODA BREAK EVENT POINT (1)</vt:lpstr>
      <vt:lpstr>METODA BREAK EVENT POINT (2)</vt:lpstr>
      <vt:lpstr>METODA BREAK EVENT POINT (3)</vt:lpstr>
      <vt:lpstr>METODA BREAK EVENT POINT (4)</vt:lpstr>
      <vt:lpstr>METODA BREAK EVENT POINT (5)</vt:lpstr>
      <vt:lpstr>METODA POINT RATING (1)</vt:lpstr>
      <vt:lpstr>METODA POINT RATING (2)</vt:lpstr>
      <vt:lpstr>METODA POINT RATING (3)</vt:lpstr>
      <vt:lpstr>CONTOH METODA POINT RATING (4)</vt:lpstr>
      <vt:lpstr>PowerPoint Presentation</vt:lpstr>
      <vt:lpstr>METODA POINT RATING (4)</vt:lpstr>
      <vt:lpstr>METODA POINT RATING (6)</vt:lpstr>
      <vt:lpstr>PowerPoint Presentation</vt:lpstr>
      <vt:lpstr>Akhir Presentasi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Perancangan Tata Letak Pabrik   Perencanaan Lokasi</dc:title>
  <dc:creator>HP</dc:creator>
  <cp:lastModifiedBy>HP</cp:lastModifiedBy>
  <cp:revision>17</cp:revision>
  <dcterms:created xsi:type="dcterms:W3CDTF">2020-02-21T05:28:06Z</dcterms:created>
  <dcterms:modified xsi:type="dcterms:W3CDTF">2020-03-13T09:57:28Z</dcterms:modified>
</cp:coreProperties>
</file>