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 id="322" r:id="rId14"/>
    <p:sldId id="317" r:id="rId15"/>
    <p:sldId id="318" r:id="rId16"/>
    <p:sldId id="319" r:id="rId17"/>
    <p:sldId id="320" r:id="rId18"/>
    <p:sldId id="32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hyperlink" Target="https://www.detik.com/search/searchall?query=jaringan+narkoba&amp;siteid=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128181" y="197963"/>
            <a:ext cx="6759019" cy="4971998"/>
          </a:xfrm>
        </p:spPr>
        <p:txBody>
          <a:bodyPr>
            <a:normAutofit fontScale="90000"/>
          </a:bodyPr>
          <a:lstStyle/>
          <a:p>
            <a:pPr algn="ctr">
              <a:lnSpc>
                <a:spcPct val="107000"/>
              </a:lnSpc>
              <a:spcAft>
                <a:spcPts val="800"/>
              </a:spcAft>
            </a:pPr>
            <a:br>
              <a:rPr lang="id-ID" sz="3200" b="1" u="sng" dirty="0">
                <a:effectLst/>
                <a:latin typeface="Times New Roman" panose="02020603050405020304" pitchFamily="18" charset="0"/>
                <a:ea typeface="Times New Roman" panose="02020603050405020304" pitchFamily="18" charset="0"/>
                <a:cs typeface="Arial" panose="020B0604020202020204" pitchFamily="34" charset="0"/>
              </a:rPr>
            </a:br>
            <a:br>
              <a:rPr lang="id-ID" sz="3200" b="1" u="sng" dirty="0">
                <a:effectLst/>
                <a:latin typeface="Times New Roman" panose="02020603050405020304" pitchFamily="18" charset="0"/>
                <a:ea typeface="Times New Roman" panose="02020603050405020304" pitchFamily="18" charset="0"/>
                <a:cs typeface="Arial" panose="020B0604020202020204" pitchFamily="34" charset="0"/>
              </a:rPr>
            </a:br>
            <a:br>
              <a:rPr lang="id-ID" sz="3200" b="1" u="sng" dirty="0">
                <a:effectLst/>
                <a:latin typeface="Times New Roman" panose="02020603050405020304" pitchFamily="18" charset="0"/>
                <a:ea typeface="Times New Roman" panose="02020603050405020304" pitchFamily="18" charset="0"/>
                <a:cs typeface="Arial" panose="020B0604020202020204" pitchFamily="34" charset="0"/>
              </a:rPr>
            </a:br>
            <a:r>
              <a:rPr lang="id-ID" sz="3200" b="1" u="sng" dirty="0">
                <a:effectLst/>
                <a:latin typeface="Times New Roman" panose="02020603050405020304" pitchFamily="18" charset="0"/>
                <a:ea typeface="Times New Roman" panose="02020603050405020304" pitchFamily="18" charset="0"/>
                <a:cs typeface="Arial" panose="020B0604020202020204" pitchFamily="34" charset="0"/>
              </a:rPr>
              <a:t>SOSIOLOGI KRIMINAL</a:t>
            </a:r>
            <a:br>
              <a:rPr lang="id-ID" sz="3200" b="1" u="sng" dirty="0">
                <a:effectLst/>
                <a:latin typeface="Times New Roman" panose="02020603050405020304" pitchFamily="18" charset="0"/>
                <a:ea typeface="Times New Roman" panose="02020603050405020304" pitchFamily="18" charset="0"/>
                <a:cs typeface="Arial" panose="020B0604020202020204" pitchFamily="34" charset="0"/>
              </a:rPr>
            </a:br>
            <a:br>
              <a:rPr lang="id-ID" sz="2700" b="1" dirty="0">
                <a:effectLst/>
                <a:latin typeface="Times New Roman" panose="02020603050405020304" pitchFamily="18" charset="0"/>
                <a:ea typeface="Times New Roman" panose="02020603050405020304" pitchFamily="18" charset="0"/>
                <a:cs typeface="Arial" panose="020B0604020202020204" pitchFamily="34" charset="0"/>
              </a:rPr>
            </a:br>
            <a:r>
              <a:rPr lang="id-ID" sz="2700" b="1" dirty="0">
                <a:effectLst/>
                <a:latin typeface="Times New Roman" panose="02020603050405020304" pitchFamily="18" charset="0"/>
                <a:ea typeface="Times New Roman" panose="02020603050405020304" pitchFamily="18" charset="0"/>
                <a:cs typeface="Arial" panose="020B0604020202020204" pitchFamily="34" charset="0"/>
              </a:rPr>
              <a:t>Sosiologi Kriminal Dalam Perpsektif Kejahatan, Tempat, Dan Ruang </a:t>
            </a:r>
            <a:br>
              <a:rPr lang="en-ID" sz="2700" dirty="0">
                <a:effectLst/>
                <a:latin typeface="Calibri" panose="020F0502020204030204" pitchFamily="34" charset="0"/>
                <a:ea typeface="Calibri" panose="020F0502020204030204" pitchFamily="34" charset="0"/>
                <a:cs typeface="Times New Roman" panose="02020603050405020304" pitchFamily="18" charset="0"/>
              </a:rPr>
            </a:br>
            <a:r>
              <a:rPr lang="id-ID" sz="2700" b="1" dirty="0">
                <a:effectLst/>
                <a:latin typeface="Times New Roman" panose="02020603050405020304" pitchFamily="18" charset="0"/>
                <a:ea typeface="Times New Roman" panose="02020603050405020304" pitchFamily="18" charset="0"/>
                <a:cs typeface="Arial" panose="020B0604020202020204" pitchFamily="34" charset="0"/>
              </a:rPr>
              <a:t>(Studi Kasus Kampung Narkoba Di Kampung Ambon, Cengkareng Jakarta Barat)</a:t>
            </a:r>
            <a:br>
              <a:rPr lang="id-ID" sz="2700" b="1" dirty="0">
                <a:effectLst/>
                <a:latin typeface="Times New Roman" panose="02020603050405020304" pitchFamily="18" charset="0"/>
                <a:ea typeface="Times New Roman" panose="02020603050405020304" pitchFamily="18" charset="0"/>
                <a:cs typeface="Arial" panose="020B0604020202020204" pitchFamily="34" charset="0"/>
              </a:rPr>
            </a:br>
            <a:br>
              <a:rPr lang="id-ID" sz="2000" b="1" dirty="0">
                <a:effectLst/>
                <a:latin typeface="Times New Roman" panose="02020603050405020304" pitchFamily="18" charset="0"/>
                <a:ea typeface="Times New Roman" panose="02020603050405020304" pitchFamily="18" charset="0"/>
                <a:cs typeface="Arial" panose="020B0604020202020204" pitchFamily="34" charset="0"/>
              </a:rPr>
            </a:br>
            <a:br>
              <a:rPr lang="id-ID" sz="2700" b="1" dirty="0">
                <a:effectLst/>
                <a:latin typeface="Times New Roman" panose="02020603050405020304" pitchFamily="18" charset="0"/>
                <a:ea typeface="Times New Roman" panose="02020603050405020304" pitchFamily="18" charset="0"/>
                <a:cs typeface="Arial" panose="020B0604020202020204" pitchFamily="34" charset="0"/>
              </a:rPr>
            </a:b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224990" y="5169962"/>
            <a:ext cx="5662210" cy="1490076"/>
          </a:xfrm>
        </p:spPr>
        <p:txBody>
          <a:bodyPr>
            <a:normAutofit fontScale="25000" lnSpcReduction="20000"/>
          </a:bodyPr>
          <a:lstStyle/>
          <a:p>
            <a:pPr indent="1710690" algn="ctr">
              <a:lnSpc>
                <a:spcPct val="107000"/>
              </a:lnSpc>
              <a:spcAft>
                <a:spcPts val="800"/>
              </a:spcAft>
            </a:pPr>
            <a:r>
              <a:rPr lang="id-ID" sz="7200" b="1" dirty="0">
                <a:effectLst/>
                <a:latin typeface="Times New Roman" panose="02020603050405020304" pitchFamily="18" charset="0"/>
                <a:ea typeface="Times New Roman" panose="02020603050405020304" pitchFamily="18" charset="0"/>
                <a:cs typeface="Arial" panose="020B0604020202020204" pitchFamily="34" charset="0"/>
              </a:rPr>
              <a:t>ANGGIH ROMADHON S3621080</a:t>
            </a:r>
            <a:r>
              <a:rPr lang="en-US" sz="7200" b="1" dirty="0">
                <a:effectLst/>
                <a:latin typeface="Times New Roman" panose="02020603050405020304" pitchFamily="18" charset="0"/>
                <a:ea typeface="Times New Roman" panose="02020603050405020304" pitchFamily="18" charset="0"/>
                <a:cs typeface="Arial" panose="020B0604020202020204" pitchFamily="34" charset="0"/>
              </a:rPr>
              <a:t>03</a:t>
            </a:r>
            <a:endParaRPr lang="id-ID" sz="7200" b="1" dirty="0">
              <a:effectLst/>
              <a:latin typeface="Times New Roman" panose="02020603050405020304" pitchFamily="18" charset="0"/>
              <a:ea typeface="Times New Roman" panose="02020603050405020304" pitchFamily="18" charset="0"/>
              <a:cs typeface="Arial" panose="020B0604020202020204" pitchFamily="34" charset="0"/>
            </a:endParaRPr>
          </a:p>
          <a:p>
            <a:pPr indent="1710690" algn="ctr">
              <a:lnSpc>
                <a:spcPct val="107000"/>
              </a:lnSpc>
              <a:spcAft>
                <a:spcPts val="800"/>
              </a:spcAft>
            </a:pPr>
            <a:r>
              <a:rPr lang="id-ID" sz="7200" b="1" dirty="0">
                <a:effectLst/>
                <a:latin typeface="Times New Roman" panose="02020603050405020304" pitchFamily="18" charset="0"/>
                <a:ea typeface="Times New Roman" panose="02020603050405020304" pitchFamily="18" charset="0"/>
                <a:cs typeface="Arial" panose="020B0604020202020204" pitchFamily="34" charset="0"/>
              </a:rPr>
              <a:t>BAMBANG PRAYITNO S362108010</a:t>
            </a:r>
            <a:endParaRPr lang="en-ID" sz="7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err="1"/>
              <a:t>olor</a:t>
            </a:r>
            <a:r>
              <a:rPr lang="en-US" dirty="0"/>
              <a:t> Amet</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86948" cy="685800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394687-68E5-4C36-8E9A-612A295124BA}"/>
              </a:ext>
            </a:extLst>
          </p:cNvPr>
          <p:cNvPicPr>
            <a:picLocks noChangeAspect="1"/>
          </p:cNvPicPr>
          <p:nvPr/>
        </p:nvPicPr>
        <p:blipFill>
          <a:blip r:embed="rId4"/>
          <a:stretch>
            <a:fillRect/>
          </a:stretch>
        </p:blipFill>
        <p:spPr>
          <a:xfrm>
            <a:off x="7834023" y="3622790"/>
            <a:ext cx="1347333" cy="1109568"/>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7ACC-546F-4A3B-A1EB-14FC63E3559A}"/>
              </a:ext>
            </a:extLst>
          </p:cNvPr>
          <p:cNvSpPr>
            <a:spLocks noGrp="1"/>
          </p:cNvSpPr>
          <p:nvPr>
            <p:ph type="title"/>
          </p:nvPr>
        </p:nvSpPr>
        <p:spPr>
          <a:xfrm>
            <a:off x="399068" y="286603"/>
            <a:ext cx="6331670" cy="6151904"/>
          </a:xfrm>
        </p:spPr>
        <p:txBody>
          <a:bodyPr>
            <a:noAutofit/>
          </a:bodyPr>
          <a:lstStyle/>
          <a:p>
            <a:r>
              <a:rPr lang="en-ID" sz="2400" dirty="0"/>
              <a:t>Setelah Michael </a:t>
            </a:r>
            <a:r>
              <a:rPr lang="en-ID" sz="2400" dirty="0" err="1"/>
              <a:t>dipenjara</a:t>
            </a:r>
            <a:r>
              <a:rPr lang="en-ID" sz="2400" dirty="0"/>
              <a:t>, </a:t>
            </a:r>
            <a:r>
              <a:rPr lang="en-ID" sz="2400" dirty="0" err="1"/>
              <a:t>menurut</a:t>
            </a:r>
            <a:r>
              <a:rPr lang="en-ID" sz="2400" dirty="0"/>
              <a:t> </a:t>
            </a:r>
            <a:r>
              <a:rPr lang="en-ID" sz="2400" dirty="0" err="1"/>
              <a:t>sumber</a:t>
            </a:r>
            <a:r>
              <a:rPr lang="en-ID" sz="2400" dirty="0"/>
              <a:t> Tempo, </a:t>
            </a:r>
            <a:r>
              <a:rPr lang="en-ID" sz="2400" dirty="0" err="1"/>
              <a:t>takhta</a:t>
            </a:r>
            <a:r>
              <a:rPr lang="en-ID" sz="2400" dirty="0"/>
              <a:t> godfather </a:t>
            </a:r>
            <a:r>
              <a:rPr lang="en-ID" sz="2400" dirty="0" err="1"/>
              <a:t>beralih</a:t>
            </a:r>
            <a:r>
              <a:rPr lang="en-ID" sz="2400" dirty="0"/>
              <a:t> </a:t>
            </a:r>
            <a:r>
              <a:rPr lang="en-ID" sz="2400" dirty="0" err="1"/>
              <a:t>ke</a:t>
            </a:r>
            <a:r>
              <a:rPr lang="en-ID" sz="2400" dirty="0"/>
              <a:t> Irene dan </a:t>
            </a:r>
            <a:r>
              <a:rPr lang="en-ID" sz="2400" dirty="0" err="1"/>
              <a:t>kakaknya</a:t>
            </a:r>
            <a:r>
              <a:rPr lang="en-ID" sz="2400" dirty="0"/>
              <a:t> Edward </a:t>
            </a:r>
            <a:r>
              <a:rPr lang="en-ID" sz="2400" dirty="0" err="1"/>
              <a:t>Hunok</a:t>
            </a:r>
            <a:r>
              <a:rPr lang="en-ID" sz="2400" dirty="0"/>
              <a:t> </a:t>
            </a:r>
            <a:r>
              <a:rPr lang="en-ID" sz="2400" dirty="0" err="1"/>
              <a:t>Tupessy</a:t>
            </a:r>
            <a:r>
              <a:rPr lang="en-ID" sz="2400" dirty="0"/>
              <a:t> </a:t>
            </a:r>
            <a:r>
              <a:rPr lang="en-ID" sz="2400" dirty="0" err="1"/>
              <a:t>atau</a:t>
            </a:r>
            <a:r>
              <a:rPr lang="en-ID" sz="2400" dirty="0"/>
              <a:t> Edo </a:t>
            </a:r>
            <a:r>
              <a:rPr lang="en-ID" sz="2400" dirty="0" err="1"/>
              <a:t>sebagai</a:t>
            </a:r>
            <a:r>
              <a:rPr lang="en-ID" sz="2400" dirty="0"/>
              <a:t> godmother. Irene yang </a:t>
            </a:r>
            <a:r>
              <a:rPr lang="en-ID" sz="2400" dirty="0" err="1"/>
              <a:t>dijuluki</a:t>
            </a:r>
            <a:r>
              <a:rPr lang="en-ID" sz="2400" dirty="0"/>
              <a:t> Kill Bill </a:t>
            </a:r>
            <a:r>
              <a:rPr lang="en-ID" sz="2400" dirty="0" err="1"/>
              <a:t>ditangkap</a:t>
            </a:r>
            <a:r>
              <a:rPr lang="en-ID" sz="2400" dirty="0"/>
              <a:t> di </a:t>
            </a:r>
            <a:r>
              <a:rPr lang="en-ID" sz="2400" dirty="0" err="1"/>
              <a:t>Indramayu</a:t>
            </a:r>
            <a:r>
              <a:rPr lang="en-ID" sz="2400" dirty="0"/>
              <a:t>, </a:t>
            </a:r>
            <a:r>
              <a:rPr lang="en-ID" sz="2400" dirty="0" err="1"/>
              <a:t>Jawa</a:t>
            </a:r>
            <a:r>
              <a:rPr lang="en-ID" sz="2400" dirty="0"/>
              <a:t> Barat, 4 </a:t>
            </a:r>
            <a:r>
              <a:rPr lang="en-ID" sz="2400" dirty="0" err="1"/>
              <a:t>Maret</a:t>
            </a:r>
            <a:r>
              <a:rPr lang="en-ID" sz="2400" dirty="0"/>
              <a:t> 2012.</a:t>
            </a:r>
            <a:br>
              <a:rPr lang="id-ID" sz="2400" dirty="0"/>
            </a:br>
            <a:br>
              <a:rPr lang="en-ID" sz="2400" dirty="0"/>
            </a:br>
            <a:r>
              <a:rPr lang="en-ID" sz="2400" dirty="0" err="1"/>
              <a:t>Meski</a:t>
            </a:r>
            <a:r>
              <a:rPr lang="en-ID" sz="2400" dirty="0"/>
              <a:t> godfather dan godmother </a:t>
            </a:r>
            <a:r>
              <a:rPr lang="en-ID" sz="2400" dirty="0" err="1"/>
              <a:t>bisnis</a:t>
            </a:r>
            <a:r>
              <a:rPr lang="en-ID" sz="2400" dirty="0"/>
              <a:t> </a:t>
            </a:r>
            <a:r>
              <a:rPr lang="en-ID" sz="2400" dirty="0" err="1"/>
              <a:t>narkoba</a:t>
            </a:r>
            <a:r>
              <a:rPr lang="en-ID" sz="2400" dirty="0"/>
              <a:t> di </a:t>
            </a:r>
            <a:r>
              <a:rPr lang="en-ID" sz="2400" dirty="0" err="1"/>
              <a:t>sana</a:t>
            </a:r>
            <a:r>
              <a:rPr lang="en-ID" sz="2400" dirty="0"/>
              <a:t> </a:t>
            </a:r>
            <a:r>
              <a:rPr lang="en-ID" sz="2400" dirty="0" err="1"/>
              <a:t>telah</a:t>
            </a:r>
            <a:r>
              <a:rPr lang="en-ID" sz="2400" dirty="0"/>
              <a:t> </a:t>
            </a:r>
            <a:r>
              <a:rPr lang="en-ID" sz="2400" dirty="0" err="1"/>
              <a:t>ditangkap</a:t>
            </a:r>
            <a:r>
              <a:rPr lang="en-ID" sz="2400" dirty="0"/>
              <a:t>, </a:t>
            </a:r>
            <a:r>
              <a:rPr lang="en-ID" sz="2400" dirty="0" err="1"/>
              <a:t>jual</a:t>
            </a:r>
            <a:r>
              <a:rPr lang="en-ID" sz="2400" dirty="0"/>
              <a:t> </a:t>
            </a:r>
            <a:r>
              <a:rPr lang="en-ID" sz="2400" dirty="0" err="1"/>
              <a:t>beli</a:t>
            </a:r>
            <a:r>
              <a:rPr lang="en-ID" sz="2400" dirty="0"/>
              <a:t> </a:t>
            </a:r>
            <a:r>
              <a:rPr lang="en-ID" sz="2400" dirty="0" err="1"/>
              <a:t>barang</a:t>
            </a:r>
            <a:r>
              <a:rPr lang="en-ID" sz="2400" dirty="0"/>
              <a:t> haram di Kampung Ambon </a:t>
            </a:r>
            <a:r>
              <a:rPr lang="en-ID" sz="2400" dirty="0" err="1"/>
              <a:t>masih</a:t>
            </a:r>
            <a:r>
              <a:rPr lang="en-ID" sz="2400" dirty="0"/>
              <a:t> </a:t>
            </a:r>
            <a:r>
              <a:rPr lang="en-ID" sz="2400" dirty="0" err="1"/>
              <a:t>terus</a:t>
            </a:r>
            <a:r>
              <a:rPr lang="en-ID" sz="2400" dirty="0"/>
              <a:t> </a:t>
            </a:r>
            <a:r>
              <a:rPr lang="en-ID" sz="2400" dirty="0" err="1"/>
              <a:t>eksis</a:t>
            </a:r>
            <a:r>
              <a:rPr lang="en-ID" sz="2400" dirty="0"/>
              <a:t> </a:t>
            </a:r>
            <a:r>
              <a:rPr lang="en-ID" sz="2400" dirty="0" err="1"/>
              <a:t>sampai</a:t>
            </a:r>
            <a:r>
              <a:rPr lang="en-ID" sz="2400" dirty="0"/>
              <a:t> </a:t>
            </a:r>
            <a:r>
              <a:rPr lang="en-ID" sz="2400" dirty="0" err="1"/>
              <a:t>sekarang</a:t>
            </a:r>
            <a:r>
              <a:rPr lang="en-ID" sz="2400" dirty="0"/>
              <a:t>. Pada </a:t>
            </a:r>
            <a:r>
              <a:rPr lang="en-ID" sz="2400" dirty="0" err="1"/>
              <a:t>saat</a:t>
            </a:r>
            <a:r>
              <a:rPr lang="en-ID" sz="2400" dirty="0"/>
              <a:t> </a:t>
            </a:r>
            <a:r>
              <a:rPr lang="en-ID" sz="2400" dirty="0" err="1"/>
              <a:t>polisi</a:t>
            </a:r>
            <a:r>
              <a:rPr lang="en-ID" sz="2400" dirty="0"/>
              <a:t> </a:t>
            </a:r>
            <a:r>
              <a:rPr lang="en-ID" sz="2400" dirty="0" err="1"/>
              <a:t>menggerebek</a:t>
            </a:r>
            <a:r>
              <a:rPr lang="en-ID" sz="2400" dirty="0"/>
              <a:t> kampung </a:t>
            </a:r>
            <a:r>
              <a:rPr lang="en-ID" sz="2400" dirty="0" err="1"/>
              <a:t>narkoba</a:t>
            </a:r>
            <a:r>
              <a:rPr lang="en-ID" sz="2400" dirty="0"/>
              <a:t> </a:t>
            </a:r>
            <a:r>
              <a:rPr lang="en-ID" sz="2400" dirty="0" err="1"/>
              <a:t>itu</a:t>
            </a:r>
            <a:r>
              <a:rPr lang="en-ID" sz="2400" dirty="0"/>
              <a:t> pada </a:t>
            </a:r>
            <a:r>
              <a:rPr lang="en-ID" sz="2400" dirty="0" err="1"/>
              <a:t>Sabtu</a:t>
            </a:r>
            <a:r>
              <a:rPr lang="en-ID" sz="2400" dirty="0"/>
              <a:t>, 8 Mei 2021. </a:t>
            </a:r>
            <a:r>
              <a:rPr lang="en-ID" sz="2400" dirty="0" err="1"/>
              <a:t>Sebanyak</a:t>
            </a:r>
            <a:r>
              <a:rPr lang="en-ID" sz="2400" dirty="0"/>
              <a:t> 555 </a:t>
            </a:r>
            <a:r>
              <a:rPr lang="en-ID" sz="2400" dirty="0" err="1"/>
              <a:t>personel</a:t>
            </a:r>
            <a:r>
              <a:rPr lang="en-ID" sz="2400" dirty="0"/>
              <a:t> </a:t>
            </a:r>
            <a:r>
              <a:rPr lang="en-ID" sz="2400" dirty="0" err="1"/>
              <a:t>gabungan</a:t>
            </a:r>
            <a:r>
              <a:rPr lang="en-ID" sz="2400" dirty="0"/>
              <a:t> </a:t>
            </a:r>
            <a:r>
              <a:rPr lang="en-ID" sz="2400" dirty="0" err="1"/>
              <a:t>dari</a:t>
            </a:r>
            <a:r>
              <a:rPr lang="en-ID" sz="2400" dirty="0"/>
              <a:t> </a:t>
            </a:r>
            <a:r>
              <a:rPr lang="en-ID" sz="2400" dirty="0" err="1"/>
              <a:t>Polda</a:t>
            </a:r>
            <a:r>
              <a:rPr lang="en-ID" sz="2400" dirty="0"/>
              <a:t> Metro Jaya dan </a:t>
            </a:r>
            <a:r>
              <a:rPr lang="en-ID" sz="2400" dirty="0" err="1"/>
              <a:t>Polres</a:t>
            </a:r>
            <a:r>
              <a:rPr lang="en-ID" sz="2400" dirty="0"/>
              <a:t> Jakarta Barat </a:t>
            </a:r>
            <a:r>
              <a:rPr lang="en-ID" sz="2400" dirty="0" err="1"/>
              <a:t>diturunkan</a:t>
            </a:r>
            <a:r>
              <a:rPr lang="en-ID" sz="2400" dirty="0"/>
              <a:t>. </a:t>
            </a:r>
            <a:br>
              <a:rPr lang="id-ID" sz="2400" dirty="0"/>
            </a:br>
            <a:br>
              <a:rPr lang="id-ID" sz="2400" dirty="0"/>
            </a:br>
            <a:r>
              <a:rPr lang="en-ID" sz="2400" dirty="0" err="1"/>
              <a:t>Sedikitnya</a:t>
            </a:r>
            <a:r>
              <a:rPr lang="en-ID" sz="2400" dirty="0"/>
              <a:t> 45 orang </a:t>
            </a:r>
            <a:r>
              <a:rPr lang="en-ID" sz="2400" dirty="0" err="1"/>
              <a:t>ditangkap</a:t>
            </a:r>
            <a:r>
              <a:rPr lang="en-ID" sz="2400" dirty="0"/>
              <a:t> </a:t>
            </a:r>
            <a:r>
              <a:rPr lang="en-ID" sz="2400" dirty="0" err="1"/>
              <a:t>dalam</a:t>
            </a:r>
            <a:r>
              <a:rPr lang="en-ID" sz="2400" dirty="0"/>
              <a:t> </a:t>
            </a:r>
            <a:r>
              <a:rPr lang="en-ID" sz="2400" dirty="0" err="1"/>
              <a:t>operasi</a:t>
            </a:r>
            <a:r>
              <a:rPr lang="en-ID" sz="2400" dirty="0"/>
              <a:t> </a:t>
            </a:r>
            <a:r>
              <a:rPr lang="en-ID" sz="2400" dirty="0" err="1"/>
              <a:t>itu</a:t>
            </a:r>
            <a:r>
              <a:rPr lang="en-ID" sz="2400" dirty="0"/>
              <a:t>. </a:t>
            </a:r>
            <a:r>
              <a:rPr lang="en-ID" sz="2400" dirty="0" err="1"/>
              <a:t>Polisi</a:t>
            </a:r>
            <a:r>
              <a:rPr lang="en-ID" sz="2400" dirty="0"/>
              <a:t> </a:t>
            </a:r>
            <a:r>
              <a:rPr lang="en-ID" sz="2400" dirty="0" err="1"/>
              <a:t>menyita</a:t>
            </a:r>
            <a:r>
              <a:rPr lang="en-ID" sz="2400" dirty="0"/>
              <a:t> </a:t>
            </a:r>
            <a:r>
              <a:rPr lang="en-ID" sz="2400" dirty="0" err="1"/>
              <a:t>narkotika</a:t>
            </a:r>
            <a:r>
              <a:rPr lang="en-ID" sz="2400" dirty="0"/>
              <a:t> </a:t>
            </a:r>
            <a:r>
              <a:rPr lang="en-ID" sz="2400" dirty="0" err="1"/>
              <a:t>jenis</a:t>
            </a:r>
            <a:r>
              <a:rPr lang="en-ID" sz="2400" dirty="0"/>
              <a:t> </a:t>
            </a:r>
            <a:r>
              <a:rPr lang="en-ID" sz="2400" dirty="0" err="1"/>
              <a:t>sabu</a:t>
            </a:r>
            <a:r>
              <a:rPr lang="en-ID" sz="2400" dirty="0"/>
              <a:t> dan </a:t>
            </a:r>
            <a:r>
              <a:rPr lang="en-ID" sz="2400" dirty="0" err="1"/>
              <a:t>ganja</a:t>
            </a:r>
            <a:r>
              <a:rPr lang="en-ID" sz="2400" dirty="0"/>
              <a:t> di </a:t>
            </a:r>
            <a:r>
              <a:rPr lang="en-ID" sz="2400" dirty="0" err="1"/>
              <a:t>sana</a:t>
            </a:r>
            <a:r>
              <a:rPr lang="en-ID" sz="2400" dirty="0"/>
              <a:t>. </a:t>
            </a:r>
            <a:r>
              <a:rPr lang="en-ID" sz="2400" dirty="0" err="1"/>
              <a:t>Petugas</a:t>
            </a:r>
            <a:r>
              <a:rPr lang="en-ID" sz="2400" dirty="0"/>
              <a:t> juga </a:t>
            </a:r>
            <a:r>
              <a:rPr lang="en-ID" sz="2400" dirty="0" err="1"/>
              <a:t>menyita</a:t>
            </a:r>
            <a:r>
              <a:rPr lang="en-ID" sz="2400" dirty="0"/>
              <a:t> </a:t>
            </a:r>
            <a:r>
              <a:rPr lang="en-ID" sz="2400" dirty="0" err="1"/>
              <a:t>senjata</a:t>
            </a:r>
            <a:r>
              <a:rPr lang="en-ID" sz="2400" dirty="0"/>
              <a:t> </a:t>
            </a:r>
            <a:r>
              <a:rPr lang="en-ID" sz="2400" dirty="0" err="1"/>
              <a:t>tajam</a:t>
            </a:r>
            <a:r>
              <a:rPr lang="en-ID" sz="2400" dirty="0"/>
              <a:t>, </a:t>
            </a:r>
            <a:r>
              <a:rPr lang="en-ID" sz="2400" dirty="0" err="1"/>
              <a:t>senjata</a:t>
            </a:r>
            <a:r>
              <a:rPr lang="en-ID" sz="2400" dirty="0"/>
              <a:t> </a:t>
            </a:r>
            <a:r>
              <a:rPr lang="en-ID" sz="2400" dirty="0" err="1"/>
              <a:t>rakitan</a:t>
            </a:r>
            <a:r>
              <a:rPr lang="en-ID" sz="2400" dirty="0"/>
              <a:t>, lima </a:t>
            </a:r>
            <a:r>
              <a:rPr lang="en-ID" sz="2400" dirty="0" err="1"/>
              <a:t>peluru</a:t>
            </a:r>
            <a:r>
              <a:rPr lang="en-ID" sz="2400" dirty="0"/>
              <a:t> </a:t>
            </a:r>
            <a:r>
              <a:rPr lang="en-ID" sz="2400" dirty="0" err="1"/>
              <a:t>tajam</a:t>
            </a:r>
            <a:r>
              <a:rPr lang="en-ID" sz="2400" dirty="0"/>
              <a:t>, </a:t>
            </a:r>
            <a:r>
              <a:rPr lang="en-ID" sz="2400" dirty="0" err="1"/>
              <a:t>kemudian</a:t>
            </a:r>
            <a:r>
              <a:rPr lang="en-ID" sz="2400" dirty="0"/>
              <a:t> </a:t>
            </a:r>
            <a:r>
              <a:rPr lang="en-ID" sz="2400" dirty="0" err="1"/>
              <a:t>ada</a:t>
            </a:r>
            <a:r>
              <a:rPr lang="en-ID" sz="2400" dirty="0"/>
              <a:t> drone, </a:t>
            </a:r>
            <a:r>
              <a:rPr lang="en-ID" sz="2400" dirty="0" err="1"/>
              <a:t>minuman</a:t>
            </a:r>
            <a:r>
              <a:rPr lang="en-ID" sz="2400" dirty="0"/>
              <a:t> </a:t>
            </a:r>
            <a:r>
              <a:rPr lang="en-ID" sz="2400" dirty="0" err="1"/>
              <a:t>keras</a:t>
            </a:r>
            <a:r>
              <a:rPr lang="en-ID" sz="2400" dirty="0"/>
              <a:t>, </a:t>
            </a:r>
            <a:r>
              <a:rPr lang="en-ID" sz="2400" dirty="0" err="1"/>
              <a:t>senapan</a:t>
            </a:r>
            <a:r>
              <a:rPr lang="en-ID" sz="2400" dirty="0"/>
              <a:t> </a:t>
            </a:r>
            <a:r>
              <a:rPr lang="en-ID" sz="2400" dirty="0" err="1"/>
              <a:t>angin</a:t>
            </a:r>
            <a:r>
              <a:rPr lang="en-ID" sz="2400" dirty="0"/>
              <a:t>, </a:t>
            </a:r>
            <a:r>
              <a:rPr lang="en-ID" sz="2400" dirty="0" err="1"/>
              <a:t>hingga</a:t>
            </a:r>
            <a:r>
              <a:rPr lang="en-ID" sz="2400" dirty="0"/>
              <a:t> </a:t>
            </a:r>
            <a:r>
              <a:rPr lang="en-ID" sz="2400" dirty="0" err="1"/>
              <a:t>alat</a:t>
            </a:r>
            <a:r>
              <a:rPr lang="en-ID" sz="2400" dirty="0"/>
              <a:t> </a:t>
            </a:r>
            <a:r>
              <a:rPr lang="en-ID" sz="2400" dirty="0" err="1"/>
              <a:t>timbang</a:t>
            </a:r>
            <a:r>
              <a:rPr lang="en-ID" sz="2400" dirty="0"/>
              <a:t>.</a:t>
            </a:r>
          </a:p>
        </p:txBody>
      </p:sp>
      <p:pic>
        <p:nvPicPr>
          <p:cNvPr id="5" name="Content Placeholder 4">
            <a:extLst>
              <a:ext uri="{FF2B5EF4-FFF2-40B4-BE49-F238E27FC236}">
                <a16:creationId xmlns:a16="http://schemas.microsoft.com/office/drawing/2014/main" id="{E069F446-5AA8-44DB-957F-FA7B4FF0723C}"/>
              </a:ext>
            </a:extLst>
          </p:cNvPr>
          <p:cNvPicPr>
            <a:picLocks noGrp="1" noChangeAspect="1"/>
          </p:cNvPicPr>
          <p:nvPr>
            <p:ph idx="1"/>
          </p:nvPr>
        </p:nvPicPr>
        <p:blipFill>
          <a:blip r:embed="rId2"/>
          <a:stretch>
            <a:fillRect/>
          </a:stretch>
        </p:blipFill>
        <p:spPr>
          <a:xfrm>
            <a:off x="6947556" y="869166"/>
            <a:ext cx="5062800" cy="4986778"/>
          </a:xfrm>
        </p:spPr>
      </p:pic>
    </p:spTree>
    <p:extLst>
      <p:ext uri="{BB962C8B-B14F-4D97-AF65-F5344CB8AC3E}">
        <p14:creationId xmlns:p14="http://schemas.microsoft.com/office/powerpoint/2010/main" val="77157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59553-5F8C-469A-BA22-38621BAACCA1}"/>
              </a:ext>
            </a:extLst>
          </p:cNvPr>
          <p:cNvSpPr>
            <a:spLocks noGrp="1"/>
          </p:cNvSpPr>
          <p:nvPr>
            <p:ph idx="1"/>
          </p:nvPr>
        </p:nvSpPr>
        <p:spPr>
          <a:xfrm>
            <a:off x="1097280" y="593889"/>
            <a:ext cx="10058400" cy="5275203"/>
          </a:xfrm>
        </p:spPr>
        <p:txBody>
          <a:bodyPr>
            <a:normAutofit lnSpcReduction="10000"/>
          </a:bodyPr>
          <a:lstStyle/>
          <a:p>
            <a:pPr algn="just"/>
            <a:r>
              <a:rPr lang="en-ID" dirty="0" err="1">
                <a:cs typeface="Times New Roman" panose="02020603050405020304" pitchFamily="18" charset="0"/>
              </a:rPr>
              <a:t>Berdasarkan</a:t>
            </a:r>
            <a:r>
              <a:rPr lang="en-ID" dirty="0">
                <a:cs typeface="Times New Roman" panose="02020603050405020304" pitchFamily="18" charset="0"/>
              </a:rPr>
              <a:t> </a:t>
            </a:r>
            <a:r>
              <a:rPr lang="en-ID" dirty="0" err="1">
                <a:cs typeface="Times New Roman" panose="02020603050405020304" pitchFamily="18" charset="0"/>
              </a:rPr>
              <a:t>kasus</a:t>
            </a:r>
            <a:r>
              <a:rPr lang="en-ID" dirty="0">
                <a:cs typeface="Times New Roman" panose="02020603050405020304" pitchFamily="18" charset="0"/>
              </a:rPr>
              <a:t> di </a:t>
            </a:r>
            <a:r>
              <a:rPr lang="en-ID" dirty="0" err="1">
                <a:cs typeface="Times New Roman" panose="02020603050405020304" pitchFamily="18" charset="0"/>
              </a:rPr>
              <a:t>atas</a:t>
            </a:r>
            <a:r>
              <a:rPr lang="en-ID" dirty="0">
                <a:cs typeface="Times New Roman" panose="02020603050405020304" pitchFamily="18" charset="0"/>
              </a:rPr>
              <a:t>, pada </a:t>
            </a:r>
            <a:r>
              <a:rPr lang="en-ID" dirty="0" err="1">
                <a:cs typeface="Times New Roman" panose="02020603050405020304" pitchFamily="18" charset="0"/>
              </a:rPr>
              <a:t>studi</a:t>
            </a:r>
            <a:r>
              <a:rPr lang="en-ID" dirty="0">
                <a:cs typeface="Times New Roman" panose="02020603050405020304" pitchFamily="18" charset="0"/>
              </a:rPr>
              <a:t> </a:t>
            </a:r>
            <a:r>
              <a:rPr lang="en-ID" dirty="0" err="1">
                <a:cs typeface="Times New Roman" panose="02020603050405020304" pitchFamily="18" charset="0"/>
              </a:rPr>
              <a:t>kriminologi</a:t>
            </a:r>
            <a:r>
              <a:rPr lang="en-ID" dirty="0">
                <a:cs typeface="Times New Roman" panose="02020603050405020304" pitchFamily="18" charset="0"/>
              </a:rPr>
              <a:t>, </a:t>
            </a:r>
            <a:r>
              <a:rPr lang="en-ID" dirty="0" err="1">
                <a:cs typeface="Times New Roman" panose="02020603050405020304" pitchFamily="18" charset="0"/>
              </a:rPr>
              <a:t>telaah</a:t>
            </a:r>
            <a:r>
              <a:rPr lang="en-ID" dirty="0">
                <a:cs typeface="Times New Roman" panose="02020603050405020304" pitchFamily="18" charset="0"/>
              </a:rPr>
              <a:t> </a:t>
            </a:r>
            <a:r>
              <a:rPr lang="en-ID" dirty="0" err="1">
                <a:cs typeface="Times New Roman" panose="02020603050405020304" pitchFamily="18" charset="0"/>
              </a:rPr>
              <a:t>mengenai</a:t>
            </a:r>
            <a:r>
              <a:rPr lang="en-ID" dirty="0">
                <a:cs typeface="Times New Roman" panose="02020603050405020304" pitchFamily="18" charset="0"/>
              </a:rPr>
              <a:t> </a:t>
            </a:r>
            <a:r>
              <a:rPr lang="en-ID" dirty="0" err="1">
                <a:cs typeface="Times New Roman" panose="02020603050405020304" pitchFamily="18" charset="0"/>
              </a:rPr>
              <a:t>kejahatan</a:t>
            </a:r>
            <a:r>
              <a:rPr lang="en-ID" dirty="0">
                <a:cs typeface="Times New Roman" panose="02020603050405020304" pitchFamily="18" charset="0"/>
              </a:rPr>
              <a:t> </a:t>
            </a:r>
            <a:r>
              <a:rPr lang="en-ID" dirty="0" err="1">
                <a:cs typeface="Times New Roman" panose="02020603050405020304" pitchFamily="18" charset="0"/>
              </a:rPr>
              <a:t>merupakan</a:t>
            </a:r>
            <a:r>
              <a:rPr lang="en-ID" dirty="0">
                <a:cs typeface="Times New Roman" panose="02020603050405020304" pitchFamily="18" charset="0"/>
              </a:rPr>
              <a:t> </a:t>
            </a:r>
            <a:r>
              <a:rPr lang="en-ID" dirty="0" err="1">
                <a:cs typeface="Times New Roman" panose="02020603050405020304" pitchFamily="18" charset="0"/>
              </a:rPr>
              <a:t>topik</a:t>
            </a:r>
            <a:r>
              <a:rPr lang="en-ID" dirty="0">
                <a:cs typeface="Times New Roman" panose="02020603050405020304" pitchFamily="18" charset="0"/>
              </a:rPr>
              <a:t> yang </a:t>
            </a:r>
            <a:r>
              <a:rPr lang="en-ID" dirty="0" err="1">
                <a:cs typeface="Times New Roman" panose="02020603050405020304" pitchFamily="18" charset="0"/>
              </a:rPr>
              <a:t>banyak</a:t>
            </a:r>
            <a:r>
              <a:rPr lang="en-ID" dirty="0">
                <a:cs typeface="Times New Roman" panose="02020603050405020304" pitchFamily="18" charset="0"/>
              </a:rPr>
              <a:t> </a:t>
            </a:r>
            <a:r>
              <a:rPr lang="en-ID" dirty="0" err="1">
                <a:cs typeface="Times New Roman" panose="02020603050405020304" pitchFamily="18" charset="0"/>
              </a:rPr>
              <a:t>mendapatkan</a:t>
            </a:r>
            <a:r>
              <a:rPr lang="en-ID" dirty="0">
                <a:cs typeface="Times New Roman" panose="02020603050405020304" pitchFamily="18" charset="0"/>
              </a:rPr>
              <a:t> </a:t>
            </a:r>
            <a:r>
              <a:rPr lang="en-ID" dirty="0" err="1">
                <a:cs typeface="Times New Roman" panose="02020603050405020304" pitchFamily="18" charset="0"/>
              </a:rPr>
              <a:t>perhatian</a:t>
            </a:r>
            <a:r>
              <a:rPr lang="en-ID" dirty="0">
                <a:cs typeface="Times New Roman" panose="02020603050405020304" pitchFamily="18" charset="0"/>
              </a:rPr>
              <a:t>. Pada </a:t>
            </a:r>
            <a:r>
              <a:rPr lang="en-ID" dirty="0" err="1">
                <a:cs typeface="Times New Roman" panose="02020603050405020304" pitchFamily="18" charset="0"/>
              </a:rPr>
              <a:t>hakekatnya</a:t>
            </a:r>
            <a:r>
              <a:rPr lang="en-ID" dirty="0">
                <a:cs typeface="Times New Roman" panose="02020603050405020304" pitchFamily="18" charset="0"/>
              </a:rPr>
              <a:t> </a:t>
            </a:r>
            <a:r>
              <a:rPr lang="en-ID" dirty="0" err="1">
                <a:cs typeface="Times New Roman" panose="02020603050405020304" pitchFamily="18" charset="0"/>
              </a:rPr>
              <a:t>konsep</a:t>
            </a:r>
            <a:r>
              <a:rPr lang="en-ID" dirty="0">
                <a:cs typeface="Times New Roman" panose="02020603050405020304" pitchFamily="18" charset="0"/>
              </a:rPr>
              <a:t> </a:t>
            </a:r>
            <a:r>
              <a:rPr lang="en-ID" dirty="0" err="1">
                <a:cs typeface="Times New Roman" panose="02020603050405020304" pitchFamily="18" charset="0"/>
              </a:rPr>
              <a:t>kejahatan</a:t>
            </a:r>
            <a:r>
              <a:rPr lang="en-ID" dirty="0">
                <a:cs typeface="Times New Roman" panose="02020603050405020304" pitchFamily="18" charset="0"/>
              </a:rPr>
              <a:t> </a:t>
            </a:r>
            <a:r>
              <a:rPr lang="en-ID" dirty="0" err="1">
                <a:cs typeface="Times New Roman" panose="02020603050405020304" pitchFamily="18" charset="0"/>
              </a:rPr>
              <a:t>adalah</a:t>
            </a:r>
            <a:r>
              <a:rPr lang="en-ID" dirty="0">
                <a:cs typeface="Times New Roman" panose="02020603050405020304" pitchFamily="18" charset="0"/>
              </a:rPr>
              <a:t> </a:t>
            </a:r>
            <a:r>
              <a:rPr lang="en-ID" dirty="0" err="1">
                <a:cs typeface="Times New Roman" panose="02020603050405020304" pitchFamily="18" charset="0"/>
              </a:rPr>
              <a:t>konsep</a:t>
            </a:r>
            <a:r>
              <a:rPr lang="en-ID" dirty="0">
                <a:cs typeface="Times New Roman" panose="02020603050405020304" pitchFamily="18" charset="0"/>
              </a:rPr>
              <a:t> yang </a:t>
            </a:r>
            <a:r>
              <a:rPr lang="en-ID" dirty="0" err="1">
                <a:cs typeface="Times New Roman" panose="02020603050405020304" pitchFamily="18" charset="0"/>
              </a:rPr>
              <a:t>dirumuskan</a:t>
            </a:r>
            <a:r>
              <a:rPr lang="en-ID" dirty="0">
                <a:cs typeface="Times New Roman" panose="02020603050405020304" pitchFamily="18" charset="0"/>
              </a:rPr>
              <a:t> </a:t>
            </a:r>
            <a:r>
              <a:rPr lang="en-ID" dirty="0" err="1">
                <a:cs typeface="Times New Roman" panose="02020603050405020304" pitchFamily="18" charset="0"/>
              </a:rPr>
              <a:t>melalui</a:t>
            </a:r>
            <a:r>
              <a:rPr lang="en-ID" dirty="0">
                <a:cs typeface="Times New Roman" panose="02020603050405020304" pitchFamily="18" charset="0"/>
              </a:rPr>
              <a:t> proses </a:t>
            </a:r>
            <a:r>
              <a:rPr lang="en-ID" dirty="0" err="1">
                <a:cs typeface="Times New Roman" panose="02020603050405020304" pitchFamily="18" charset="0"/>
              </a:rPr>
              <a:t>sosial</a:t>
            </a:r>
            <a:r>
              <a:rPr lang="en-ID" dirty="0">
                <a:cs typeface="Times New Roman" panose="02020603050405020304" pitchFamily="18" charset="0"/>
              </a:rPr>
              <a:t> yang </a:t>
            </a:r>
            <a:r>
              <a:rPr lang="en-ID" dirty="0" err="1">
                <a:cs typeface="Times New Roman" panose="02020603050405020304" pitchFamily="18" charset="0"/>
              </a:rPr>
              <a:t>bersifat</a:t>
            </a:r>
            <a:r>
              <a:rPr lang="en-ID" dirty="0">
                <a:cs typeface="Times New Roman" panose="02020603050405020304" pitchFamily="18" charset="0"/>
              </a:rPr>
              <a:t> </a:t>
            </a:r>
            <a:r>
              <a:rPr lang="en-ID" dirty="0" err="1">
                <a:cs typeface="Times New Roman" panose="02020603050405020304" pitchFamily="18" charset="0"/>
              </a:rPr>
              <a:t>nisbi</a:t>
            </a:r>
            <a:r>
              <a:rPr lang="en-ID" dirty="0">
                <a:cs typeface="Times New Roman" panose="02020603050405020304" pitchFamily="18" charset="0"/>
              </a:rPr>
              <a:t> (</a:t>
            </a:r>
            <a:r>
              <a:rPr lang="en-ID" dirty="0" err="1">
                <a:cs typeface="Times New Roman" panose="02020603050405020304" pitchFamily="18" charset="0"/>
              </a:rPr>
              <a:t>relatif</a:t>
            </a:r>
            <a:r>
              <a:rPr lang="en-ID" dirty="0">
                <a:cs typeface="Times New Roman" panose="02020603050405020304" pitchFamily="18" charset="0"/>
              </a:rPr>
              <a:t>) yang </a:t>
            </a:r>
            <a:r>
              <a:rPr lang="en-ID" dirty="0" err="1">
                <a:cs typeface="Times New Roman" panose="02020603050405020304" pitchFamily="18" charset="0"/>
              </a:rPr>
              <a:t>berlaku</a:t>
            </a:r>
            <a:r>
              <a:rPr lang="en-ID" dirty="0">
                <a:cs typeface="Times New Roman" panose="02020603050405020304" pitchFamily="18" charset="0"/>
              </a:rPr>
              <a:t> </a:t>
            </a:r>
            <a:r>
              <a:rPr lang="en-ID" dirty="0" err="1">
                <a:cs typeface="Times New Roman" panose="02020603050405020304" pitchFamily="18" charset="0"/>
              </a:rPr>
              <a:t>hanya</a:t>
            </a:r>
            <a:r>
              <a:rPr lang="en-ID" dirty="0">
                <a:cs typeface="Times New Roman" panose="02020603050405020304" pitchFamily="18" charset="0"/>
              </a:rPr>
              <a:t> </a:t>
            </a:r>
            <a:r>
              <a:rPr lang="en-ID" dirty="0" err="1">
                <a:cs typeface="Times New Roman" panose="02020603050405020304" pitchFamily="18" charset="0"/>
              </a:rPr>
              <a:t>menurut</a:t>
            </a:r>
            <a:r>
              <a:rPr lang="en-ID" dirty="0">
                <a:cs typeface="Times New Roman" panose="02020603050405020304" pitchFamily="18" charset="0"/>
              </a:rPr>
              <a:t> </a:t>
            </a:r>
            <a:r>
              <a:rPr lang="en-ID" dirty="0" err="1">
                <a:cs typeface="Times New Roman" panose="02020603050405020304" pitchFamily="18" charset="0"/>
              </a:rPr>
              <a:t>keadaan</a:t>
            </a:r>
            <a:r>
              <a:rPr lang="en-ID" dirty="0">
                <a:cs typeface="Times New Roman" panose="02020603050405020304" pitchFamily="18" charset="0"/>
              </a:rPr>
              <a:t> </a:t>
            </a:r>
            <a:r>
              <a:rPr lang="en-ID" dirty="0" err="1">
                <a:cs typeface="Times New Roman" panose="02020603050405020304" pitchFamily="18" charset="0"/>
              </a:rPr>
              <a:t>tertentu</a:t>
            </a:r>
            <a:r>
              <a:rPr lang="en-ID" dirty="0">
                <a:cs typeface="Times New Roman" panose="02020603050405020304" pitchFamily="18" charset="0"/>
              </a:rPr>
              <a:t> </a:t>
            </a:r>
            <a:r>
              <a:rPr lang="en-ID" dirty="0" err="1">
                <a:cs typeface="Times New Roman" panose="02020603050405020304" pitchFamily="18" charset="0"/>
              </a:rPr>
              <a:t>saja</a:t>
            </a:r>
            <a:r>
              <a:rPr lang="en-ID" dirty="0">
                <a:cs typeface="Times New Roman" panose="02020603050405020304" pitchFamily="18" charset="0"/>
              </a:rPr>
              <a:t>, </a:t>
            </a:r>
            <a:r>
              <a:rPr lang="en-ID" dirty="0" err="1">
                <a:cs typeface="Times New Roman" panose="02020603050405020304" pitchFamily="18" charset="0"/>
              </a:rPr>
              <a:t>misalnya</a:t>
            </a:r>
            <a:r>
              <a:rPr lang="en-ID" dirty="0">
                <a:cs typeface="Times New Roman" panose="02020603050405020304" pitchFamily="18" charset="0"/>
              </a:rPr>
              <a:t> </a:t>
            </a:r>
            <a:r>
              <a:rPr lang="en-ID" dirty="0" err="1">
                <a:cs typeface="Times New Roman" panose="02020603050405020304" pitchFamily="18" charset="0"/>
              </a:rPr>
              <a:t>berlaku</a:t>
            </a:r>
            <a:r>
              <a:rPr lang="en-ID" dirty="0">
                <a:cs typeface="Times New Roman" panose="02020603050405020304" pitchFamily="18" charset="0"/>
              </a:rPr>
              <a:t> </a:t>
            </a:r>
            <a:r>
              <a:rPr lang="en-ID" dirty="0" err="1">
                <a:cs typeface="Times New Roman" panose="02020603050405020304" pitchFamily="18" charset="0"/>
              </a:rPr>
              <a:t>menurut</a:t>
            </a:r>
            <a:r>
              <a:rPr lang="en-ID" dirty="0">
                <a:cs typeface="Times New Roman" panose="02020603050405020304" pitchFamily="18" charset="0"/>
              </a:rPr>
              <a:t> </a:t>
            </a:r>
            <a:r>
              <a:rPr lang="en-ID" dirty="0" err="1">
                <a:cs typeface="Times New Roman" panose="02020603050405020304" pitchFamily="18" charset="0"/>
              </a:rPr>
              <a:t>tempatnya</a:t>
            </a:r>
            <a:r>
              <a:rPr lang="en-ID" dirty="0">
                <a:cs typeface="Times New Roman" panose="02020603050405020304" pitchFamily="18" charset="0"/>
              </a:rPr>
              <a:t>, </a:t>
            </a:r>
            <a:r>
              <a:rPr lang="en-ID" dirty="0" err="1">
                <a:cs typeface="Times New Roman" panose="02020603050405020304" pitchFamily="18" charset="0"/>
              </a:rPr>
              <a:t>menurut</a:t>
            </a:r>
            <a:r>
              <a:rPr lang="en-ID" dirty="0">
                <a:cs typeface="Times New Roman" panose="02020603050405020304" pitchFamily="18" charset="0"/>
              </a:rPr>
              <a:t> </a:t>
            </a:r>
            <a:r>
              <a:rPr lang="en-ID" dirty="0" err="1">
                <a:cs typeface="Times New Roman" panose="02020603050405020304" pitchFamily="18" charset="0"/>
              </a:rPr>
              <a:t>keadaan</a:t>
            </a:r>
            <a:r>
              <a:rPr lang="en-ID" dirty="0">
                <a:cs typeface="Times New Roman" panose="02020603050405020304" pitchFamily="18" charset="0"/>
              </a:rPr>
              <a:t> </a:t>
            </a:r>
            <a:r>
              <a:rPr lang="en-ID" dirty="0" err="1">
                <a:cs typeface="Times New Roman" panose="02020603050405020304" pitchFamily="18" charset="0"/>
              </a:rPr>
              <a:t>aktual</a:t>
            </a:r>
            <a:r>
              <a:rPr lang="en-ID" dirty="0">
                <a:cs typeface="Times New Roman" panose="02020603050405020304" pitchFamily="18" charset="0"/>
              </a:rPr>
              <a:t> pada </a:t>
            </a:r>
            <a:r>
              <a:rPr lang="en-ID" dirty="0" err="1">
                <a:cs typeface="Times New Roman" panose="02020603050405020304" pitchFamily="18" charset="0"/>
              </a:rPr>
              <a:t>saat</a:t>
            </a:r>
            <a:r>
              <a:rPr lang="en-ID" dirty="0">
                <a:cs typeface="Times New Roman" panose="02020603050405020304" pitchFamily="18" charset="0"/>
              </a:rPr>
              <a:t> </a:t>
            </a:r>
            <a:r>
              <a:rPr lang="en-ID" dirty="0" err="1">
                <a:cs typeface="Times New Roman" panose="02020603050405020304" pitchFamily="18" charset="0"/>
              </a:rPr>
              <a:t>pelaku</a:t>
            </a:r>
            <a:r>
              <a:rPr lang="en-ID" dirty="0">
                <a:cs typeface="Times New Roman" panose="02020603050405020304" pitchFamily="18" charset="0"/>
              </a:rPr>
              <a:t> </a:t>
            </a:r>
            <a:r>
              <a:rPr lang="en-ID" dirty="0" err="1">
                <a:cs typeface="Times New Roman" panose="02020603050405020304" pitchFamily="18" charset="0"/>
              </a:rPr>
              <a:t>melakukan</a:t>
            </a:r>
            <a:r>
              <a:rPr lang="en-ID" dirty="0">
                <a:cs typeface="Times New Roman" panose="02020603050405020304" pitchFamily="18" charset="0"/>
              </a:rPr>
              <a:t> </a:t>
            </a:r>
            <a:r>
              <a:rPr lang="en-ID" dirty="0" err="1">
                <a:cs typeface="Times New Roman" panose="02020603050405020304" pitchFamily="18" charset="0"/>
              </a:rPr>
              <a:t>perbuatannya</a:t>
            </a:r>
            <a:r>
              <a:rPr lang="en-ID" dirty="0">
                <a:cs typeface="Times New Roman" panose="02020603050405020304" pitchFamily="18" charset="0"/>
              </a:rPr>
              <a:t>, dan </a:t>
            </a:r>
            <a:r>
              <a:rPr lang="en-ID" dirty="0" err="1">
                <a:cs typeface="Times New Roman" panose="02020603050405020304" pitchFamily="18" charset="0"/>
              </a:rPr>
              <a:t>akan</a:t>
            </a:r>
            <a:r>
              <a:rPr lang="en-ID" dirty="0">
                <a:cs typeface="Times New Roman" panose="02020603050405020304" pitchFamily="18" charset="0"/>
              </a:rPr>
              <a:t> </a:t>
            </a:r>
            <a:r>
              <a:rPr lang="en-ID" dirty="0" err="1">
                <a:cs typeface="Times New Roman" panose="02020603050405020304" pitchFamily="18" charset="0"/>
              </a:rPr>
              <a:t>berbeda</a:t>
            </a:r>
            <a:r>
              <a:rPr lang="en-ID" dirty="0">
                <a:cs typeface="Times New Roman" panose="02020603050405020304" pitchFamily="18" charset="0"/>
              </a:rPr>
              <a:t> </a:t>
            </a:r>
            <a:r>
              <a:rPr lang="en-ID" dirty="0" err="1">
                <a:cs typeface="Times New Roman" panose="02020603050405020304" pitchFamily="18" charset="0"/>
              </a:rPr>
              <a:t>dari</a:t>
            </a:r>
            <a:r>
              <a:rPr lang="en-ID" dirty="0">
                <a:cs typeface="Times New Roman" panose="02020603050405020304" pitchFamily="18" charset="0"/>
              </a:rPr>
              <a:t> </a:t>
            </a:r>
            <a:r>
              <a:rPr lang="en-ID" dirty="0" err="1">
                <a:cs typeface="Times New Roman" panose="02020603050405020304" pitchFamily="18" charset="0"/>
              </a:rPr>
              <a:t>waktu</a:t>
            </a:r>
            <a:r>
              <a:rPr lang="en-ID" dirty="0">
                <a:cs typeface="Times New Roman" panose="02020603050405020304" pitchFamily="18" charset="0"/>
              </a:rPr>
              <a:t> yang </a:t>
            </a:r>
            <a:r>
              <a:rPr lang="en-ID" dirty="0" err="1">
                <a:cs typeface="Times New Roman" panose="02020603050405020304" pitchFamily="18" charset="0"/>
              </a:rPr>
              <a:t>satu</a:t>
            </a:r>
            <a:r>
              <a:rPr lang="en-ID" dirty="0">
                <a:cs typeface="Times New Roman" panose="02020603050405020304" pitchFamily="18" charset="0"/>
              </a:rPr>
              <a:t> </a:t>
            </a:r>
            <a:r>
              <a:rPr lang="en-ID" dirty="0" err="1">
                <a:cs typeface="Times New Roman" panose="02020603050405020304" pitchFamily="18" charset="0"/>
              </a:rPr>
              <a:t>ke</a:t>
            </a:r>
            <a:r>
              <a:rPr lang="en-ID" dirty="0">
                <a:cs typeface="Times New Roman" panose="02020603050405020304" pitchFamily="18" charset="0"/>
              </a:rPr>
              <a:t> </a:t>
            </a:r>
            <a:r>
              <a:rPr lang="en-ID" dirty="0" err="1">
                <a:cs typeface="Times New Roman" panose="02020603050405020304" pitchFamily="18" charset="0"/>
              </a:rPr>
              <a:t>waktu</a:t>
            </a:r>
            <a:r>
              <a:rPr lang="en-ID" dirty="0">
                <a:cs typeface="Times New Roman" panose="02020603050405020304" pitchFamily="18" charset="0"/>
              </a:rPr>
              <a:t> yang lain (</a:t>
            </a:r>
            <a:r>
              <a:rPr lang="en-ID" dirty="0" err="1">
                <a:cs typeface="Times New Roman" panose="02020603050405020304" pitchFamily="18" charset="0"/>
              </a:rPr>
              <a:t>Mustofa</a:t>
            </a:r>
            <a:r>
              <a:rPr lang="en-ID" dirty="0">
                <a:cs typeface="Times New Roman" panose="02020603050405020304" pitchFamily="18" charset="0"/>
              </a:rPr>
              <a:t>, 2010: 30).</a:t>
            </a:r>
            <a:endParaRPr lang="id-ID" dirty="0">
              <a:cs typeface="Times New Roman" panose="02020603050405020304" pitchFamily="18" charset="0"/>
            </a:endParaRPr>
          </a:p>
          <a:p>
            <a:pPr algn="just"/>
            <a:r>
              <a:rPr lang="en-ID" dirty="0" err="1">
                <a:cs typeface="Times New Roman" panose="02020603050405020304" pitchFamily="18" charset="0"/>
              </a:rPr>
              <a:t>Tingginya</a:t>
            </a:r>
            <a:r>
              <a:rPr lang="en-ID" dirty="0">
                <a:cs typeface="Times New Roman" panose="02020603050405020304" pitchFamily="18" charset="0"/>
              </a:rPr>
              <a:t> </a:t>
            </a:r>
            <a:r>
              <a:rPr lang="en-ID" dirty="0" err="1">
                <a:cs typeface="Times New Roman" panose="02020603050405020304" pitchFamily="18" charset="0"/>
              </a:rPr>
              <a:t>angka</a:t>
            </a:r>
            <a:r>
              <a:rPr lang="en-ID" dirty="0">
                <a:cs typeface="Times New Roman" panose="02020603050405020304" pitchFamily="18" charset="0"/>
              </a:rPr>
              <a:t> </a:t>
            </a:r>
            <a:r>
              <a:rPr lang="en-ID" dirty="0" err="1">
                <a:cs typeface="Times New Roman" panose="02020603050405020304" pitchFamily="18" charset="0"/>
              </a:rPr>
              <a:t>kejahatan</a:t>
            </a:r>
            <a:r>
              <a:rPr lang="en-ID" dirty="0">
                <a:cs typeface="Times New Roman" panose="02020603050405020304" pitchFamily="18" charset="0"/>
              </a:rPr>
              <a:t> di </a:t>
            </a:r>
            <a:r>
              <a:rPr lang="en-ID" dirty="0" err="1">
                <a:cs typeface="Times New Roman" panose="02020603050405020304" pitchFamily="18" charset="0"/>
              </a:rPr>
              <a:t>sebuah</a:t>
            </a:r>
            <a:r>
              <a:rPr lang="en-ID" dirty="0">
                <a:cs typeface="Times New Roman" panose="02020603050405020304" pitchFamily="18" charset="0"/>
              </a:rPr>
              <a:t> wilayah, </a:t>
            </a:r>
            <a:r>
              <a:rPr lang="en-ID" dirty="0" err="1">
                <a:cs typeface="Times New Roman" panose="02020603050405020304" pitchFamily="18" charset="0"/>
              </a:rPr>
              <a:t>banyaknya</a:t>
            </a:r>
            <a:r>
              <a:rPr lang="en-ID" dirty="0">
                <a:cs typeface="Times New Roman" panose="02020603050405020304" pitchFamily="18" charset="0"/>
              </a:rPr>
              <a:t> </a:t>
            </a:r>
            <a:r>
              <a:rPr lang="en-ID" dirty="0" err="1">
                <a:cs typeface="Times New Roman" panose="02020603050405020304" pitchFamily="18" charset="0"/>
              </a:rPr>
              <a:t>jenis</a:t>
            </a:r>
            <a:r>
              <a:rPr lang="en-ID" dirty="0">
                <a:cs typeface="Times New Roman" panose="02020603050405020304" pitchFamily="18" charset="0"/>
              </a:rPr>
              <a:t> </a:t>
            </a:r>
            <a:r>
              <a:rPr lang="en-ID" dirty="0" err="1">
                <a:cs typeface="Times New Roman" panose="02020603050405020304" pitchFamily="18" charset="0"/>
              </a:rPr>
              <a:t>kejahatan</a:t>
            </a:r>
            <a:r>
              <a:rPr lang="en-ID" dirty="0">
                <a:cs typeface="Times New Roman" panose="02020603050405020304" pitchFamily="18" charset="0"/>
              </a:rPr>
              <a:t> </a:t>
            </a:r>
            <a:r>
              <a:rPr lang="en-ID" dirty="0" err="1">
                <a:cs typeface="Times New Roman" panose="02020603050405020304" pitchFamily="18" charset="0"/>
              </a:rPr>
              <a:t>spesifik</a:t>
            </a:r>
            <a:r>
              <a:rPr lang="en-ID" dirty="0">
                <a:cs typeface="Times New Roman" panose="02020603050405020304" pitchFamily="18" charset="0"/>
              </a:rPr>
              <a:t> yang </a:t>
            </a:r>
            <a:r>
              <a:rPr lang="en-ID" dirty="0" err="1">
                <a:cs typeface="Times New Roman" panose="02020603050405020304" pitchFamily="18" charset="0"/>
              </a:rPr>
              <a:t>terjadi</a:t>
            </a:r>
            <a:r>
              <a:rPr lang="en-ID" dirty="0">
                <a:cs typeface="Times New Roman" panose="02020603050405020304" pitchFamily="18" charset="0"/>
              </a:rPr>
              <a:t> di </a:t>
            </a:r>
            <a:r>
              <a:rPr lang="en-ID" dirty="0" err="1">
                <a:cs typeface="Times New Roman" panose="02020603050405020304" pitchFamily="18" charset="0"/>
              </a:rPr>
              <a:t>suatu</a:t>
            </a:r>
            <a:r>
              <a:rPr lang="en-ID" dirty="0">
                <a:cs typeface="Times New Roman" panose="02020603050405020304" pitchFamily="18" charset="0"/>
              </a:rPr>
              <a:t> </a:t>
            </a:r>
            <a:r>
              <a:rPr lang="en-ID" dirty="0" err="1">
                <a:cs typeface="Times New Roman" panose="02020603050405020304" pitchFamily="18" charset="0"/>
              </a:rPr>
              <a:t>kelompok</a:t>
            </a:r>
            <a:r>
              <a:rPr lang="en-ID" dirty="0">
                <a:cs typeface="Times New Roman" panose="02020603050405020304" pitchFamily="18" charset="0"/>
              </a:rPr>
              <a:t> </a:t>
            </a:r>
            <a:r>
              <a:rPr lang="en-ID" dirty="0" err="1">
                <a:cs typeface="Times New Roman" panose="02020603050405020304" pitchFamily="18" charset="0"/>
              </a:rPr>
              <a:t>masyarakat</a:t>
            </a:r>
            <a:r>
              <a:rPr lang="en-ID" dirty="0">
                <a:cs typeface="Times New Roman" panose="02020603050405020304" pitchFamily="18" charset="0"/>
              </a:rPr>
              <a:t> </a:t>
            </a:r>
            <a:r>
              <a:rPr lang="en-ID" dirty="0" err="1">
                <a:cs typeface="Times New Roman" panose="02020603050405020304" pitchFamily="18" charset="0"/>
              </a:rPr>
              <a:t>tertentu</a:t>
            </a:r>
            <a:r>
              <a:rPr lang="en-ID" dirty="0">
                <a:cs typeface="Times New Roman" panose="02020603050405020304" pitchFamily="18" charset="0"/>
              </a:rPr>
              <a:t>, </a:t>
            </a:r>
            <a:r>
              <a:rPr lang="en-ID" dirty="0" err="1">
                <a:cs typeface="Times New Roman" panose="02020603050405020304" pitchFamily="18" charset="0"/>
              </a:rPr>
              <a:t>merupakan</a:t>
            </a:r>
            <a:r>
              <a:rPr lang="en-ID" dirty="0">
                <a:cs typeface="Times New Roman" panose="02020603050405020304" pitchFamily="18" charset="0"/>
              </a:rPr>
              <a:t> </a:t>
            </a:r>
            <a:r>
              <a:rPr lang="en-ID" dirty="0" err="1">
                <a:cs typeface="Times New Roman" panose="02020603050405020304" pitchFamily="18" charset="0"/>
              </a:rPr>
              <a:t>sejumlah</a:t>
            </a:r>
            <a:r>
              <a:rPr lang="en-ID" dirty="0">
                <a:cs typeface="Times New Roman" panose="02020603050405020304" pitchFamily="18" charset="0"/>
              </a:rPr>
              <a:t> </a:t>
            </a:r>
            <a:r>
              <a:rPr lang="en-ID" dirty="0" err="1">
                <a:cs typeface="Times New Roman" panose="02020603050405020304" pitchFamily="18" charset="0"/>
              </a:rPr>
              <a:t>fenomena</a:t>
            </a:r>
            <a:r>
              <a:rPr lang="en-ID" dirty="0">
                <a:cs typeface="Times New Roman" panose="02020603050405020304" pitchFamily="18" charset="0"/>
              </a:rPr>
              <a:t> </a:t>
            </a:r>
            <a:r>
              <a:rPr lang="en-ID" dirty="0" err="1">
                <a:cs typeface="Times New Roman" panose="02020603050405020304" pitchFamily="18" charset="0"/>
              </a:rPr>
              <a:t>Munculnya</a:t>
            </a:r>
            <a:r>
              <a:rPr lang="en-ID" dirty="0">
                <a:cs typeface="Times New Roman" panose="02020603050405020304" pitchFamily="18" charset="0"/>
              </a:rPr>
              <a:t> Wilayah </a:t>
            </a:r>
            <a:r>
              <a:rPr lang="en-ID" dirty="0" err="1">
                <a:cs typeface="Times New Roman" panose="02020603050405020304" pitchFamily="18" charset="0"/>
              </a:rPr>
              <a:t>Kejahatan</a:t>
            </a:r>
            <a:r>
              <a:rPr lang="en-ID" dirty="0">
                <a:cs typeface="Times New Roman" panose="02020603050405020304" pitchFamily="18" charset="0"/>
              </a:rPr>
              <a:t> di </a:t>
            </a:r>
            <a:r>
              <a:rPr lang="en-ID" dirty="0" err="1">
                <a:cs typeface="Times New Roman" panose="02020603050405020304" pitchFamily="18" charset="0"/>
              </a:rPr>
              <a:t>Perkotaan</a:t>
            </a:r>
            <a:r>
              <a:rPr lang="en-ID" dirty="0">
                <a:cs typeface="Times New Roman" panose="02020603050405020304" pitchFamily="18" charset="0"/>
              </a:rPr>
              <a:t> yang </a:t>
            </a:r>
            <a:r>
              <a:rPr lang="en-ID" dirty="0" err="1">
                <a:cs typeface="Times New Roman" panose="02020603050405020304" pitchFamily="18" charset="0"/>
              </a:rPr>
              <a:t>berkembang</a:t>
            </a:r>
            <a:r>
              <a:rPr lang="en-ID" dirty="0">
                <a:cs typeface="Times New Roman" panose="02020603050405020304" pitchFamily="18" charset="0"/>
              </a:rPr>
              <a:t> di </a:t>
            </a:r>
            <a:r>
              <a:rPr lang="en-ID" dirty="0" err="1">
                <a:cs typeface="Times New Roman" panose="02020603050405020304" pitchFamily="18" charset="0"/>
              </a:rPr>
              <a:t>sebuah</a:t>
            </a:r>
            <a:r>
              <a:rPr lang="en-ID" dirty="0">
                <a:cs typeface="Times New Roman" panose="02020603050405020304" pitchFamily="18" charset="0"/>
              </a:rPr>
              <a:t> </a:t>
            </a:r>
            <a:r>
              <a:rPr lang="en-ID" dirty="0" err="1">
                <a:cs typeface="Times New Roman" panose="02020603050405020304" pitchFamily="18" charset="0"/>
              </a:rPr>
              <a:t>masyarakat</a:t>
            </a:r>
            <a:endParaRPr lang="id-ID" dirty="0">
              <a:cs typeface="Times New Roman" panose="02020603050405020304" pitchFamily="18" charset="0"/>
            </a:endParaRPr>
          </a:p>
          <a:p>
            <a:pPr algn="just"/>
            <a:r>
              <a:rPr lang="en-ID" dirty="0" err="1">
                <a:cs typeface="Times New Roman" panose="02020603050405020304" pitchFamily="18" charset="0"/>
              </a:rPr>
              <a:t>Ketidakmampuan</a:t>
            </a:r>
            <a:r>
              <a:rPr lang="en-ID" dirty="0">
                <a:cs typeface="Times New Roman" panose="02020603050405020304" pitchFamily="18" charset="0"/>
              </a:rPr>
              <a:t> </a:t>
            </a:r>
            <a:r>
              <a:rPr lang="en-ID" dirty="0" err="1">
                <a:cs typeface="Times New Roman" panose="02020603050405020304" pitchFamily="18" charset="0"/>
              </a:rPr>
              <a:t>memperebutkan</a:t>
            </a:r>
            <a:r>
              <a:rPr lang="en-ID" dirty="0">
                <a:cs typeface="Times New Roman" panose="02020603050405020304" pitchFamily="18" charset="0"/>
              </a:rPr>
              <a:t> </a:t>
            </a:r>
            <a:r>
              <a:rPr lang="en-ID" dirty="0" err="1">
                <a:cs typeface="Times New Roman" panose="02020603050405020304" pitchFamily="18" charset="0"/>
              </a:rPr>
              <a:t>sumberdaya</a:t>
            </a:r>
            <a:r>
              <a:rPr lang="en-ID" dirty="0">
                <a:cs typeface="Times New Roman" panose="02020603050405020304" pitchFamily="18" charset="0"/>
              </a:rPr>
              <a:t> </a:t>
            </a:r>
            <a:r>
              <a:rPr lang="en-ID" dirty="0" err="1">
                <a:cs typeface="Times New Roman" panose="02020603050405020304" pitchFamily="18" charset="0"/>
              </a:rPr>
              <a:t>ekonomi</a:t>
            </a:r>
            <a:r>
              <a:rPr lang="en-ID" dirty="0">
                <a:cs typeface="Times New Roman" panose="02020603050405020304" pitchFamily="18" charset="0"/>
              </a:rPr>
              <a:t> dan </a:t>
            </a:r>
            <a:r>
              <a:rPr lang="en-ID" dirty="0" err="1">
                <a:cs typeface="Times New Roman" panose="02020603050405020304" pitchFamily="18" charset="0"/>
              </a:rPr>
              <a:t>menyetarakan</a:t>
            </a:r>
            <a:r>
              <a:rPr lang="en-ID" dirty="0">
                <a:cs typeface="Times New Roman" panose="02020603050405020304" pitchFamily="18" charset="0"/>
              </a:rPr>
              <a:t> </a:t>
            </a:r>
            <a:r>
              <a:rPr lang="en-ID" dirty="0" err="1">
                <a:cs typeface="Times New Roman" panose="02020603050405020304" pitchFamily="18" charset="0"/>
              </a:rPr>
              <a:t>posisinya</a:t>
            </a:r>
            <a:r>
              <a:rPr lang="en-ID" dirty="0">
                <a:cs typeface="Times New Roman" panose="02020603050405020304" pitchFamily="18" charset="0"/>
              </a:rPr>
              <a:t> </a:t>
            </a:r>
            <a:r>
              <a:rPr lang="en-ID" dirty="0" err="1">
                <a:cs typeface="Times New Roman" panose="02020603050405020304" pitchFamily="18" charset="0"/>
              </a:rPr>
              <a:t>dengan</a:t>
            </a:r>
            <a:r>
              <a:rPr lang="en-ID" dirty="0">
                <a:cs typeface="Times New Roman" panose="02020603050405020304" pitchFamily="18" charset="0"/>
              </a:rPr>
              <a:t> </a:t>
            </a:r>
            <a:r>
              <a:rPr lang="en-ID" dirty="0" err="1">
                <a:cs typeface="Times New Roman" panose="02020603050405020304" pitchFamily="18" charset="0"/>
              </a:rPr>
              <a:t>masyarakat</a:t>
            </a:r>
            <a:r>
              <a:rPr lang="en-ID" dirty="0">
                <a:cs typeface="Times New Roman" panose="02020603050405020304" pitchFamily="18" charset="0"/>
              </a:rPr>
              <a:t> </a:t>
            </a:r>
            <a:r>
              <a:rPr lang="en-ID" dirty="0" err="1">
                <a:cs typeface="Times New Roman" panose="02020603050405020304" pitchFamily="18" charset="0"/>
              </a:rPr>
              <a:t>lainnya</a:t>
            </a:r>
            <a:r>
              <a:rPr lang="en-ID" dirty="0">
                <a:cs typeface="Times New Roman" panose="02020603050405020304" pitchFamily="18" charset="0"/>
              </a:rPr>
              <a:t> dan </a:t>
            </a:r>
            <a:r>
              <a:rPr lang="en-ID" dirty="0" err="1">
                <a:cs typeface="Times New Roman" panose="02020603050405020304" pitchFamily="18" charset="0"/>
              </a:rPr>
              <a:t>sudah</a:t>
            </a:r>
            <a:r>
              <a:rPr lang="en-ID" dirty="0">
                <a:cs typeface="Times New Roman" panose="02020603050405020304" pitchFamily="18" charset="0"/>
              </a:rPr>
              <a:t> </a:t>
            </a:r>
            <a:r>
              <a:rPr lang="en-ID" dirty="0" err="1">
                <a:cs typeface="Times New Roman" panose="02020603050405020304" pitchFamily="18" charset="0"/>
              </a:rPr>
              <a:t>berlangsung</a:t>
            </a:r>
            <a:r>
              <a:rPr lang="en-ID" dirty="0">
                <a:cs typeface="Times New Roman" panose="02020603050405020304" pitchFamily="18" charset="0"/>
              </a:rPr>
              <a:t> </a:t>
            </a:r>
            <a:r>
              <a:rPr lang="en-ID" dirty="0" err="1">
                <a:cs typeface="Times New Roman" panose="02020603050405020304" pitchFamily="18" charset="0"/>
              </a:rPr>
              <a:t>dalam</a:t>
            </a:r>
            <a:r>
              <a:rPr lang="en-ID" dirty="0">
                <a:cs typeface="Times New Roman" panose="02020603050405020304" pitchFamily="18" charset="0"/>
              </a:rPr>
              <a:t> </a:t>
            </a:r>
            <a:r>
              <a:rPr lang="en-ID" dirty="0" err="1">
                <a:cs typeface="Times New Roman" panose="02020603050405020304" pitchFamily="18" charset="0"/>
              </a:rPr>
              <a:t>kurun</a:t>
            </a:r>
            <a:r>
              <a:rPr lang="en-ID" dirty="0">
                <a:cs typeface="Times New Roman" panose="02020603050405020304" pitchFamily="18" charset="0"/>
              </a:rPr>
              <a:t> </a:t>
            </a:r>
            <a:r>
              <a:rPr lang="en-ID" dirty="0" err="1">
                <a:cs typeface="Times New Roman" panose="02020603050405020304" pitchFamily="18" charset="0"/>
              </a:rPr>
              <a:t>waktu</a:t>
            </a:r>
            <a:r>
              <a:rPr lang="en-ID" dirty="0">
                <a:cs typeface="Times New Roman" panose="02020603050405020304" pitchFamily="18" charset="0"/>
              </a:rPr>
              <a:t> yang lama </a:t>
            </a:r>
            <a:r>
              <a:rPr lang="en-ID" dirty="0" err="1">
                <a:cs typeface="Times New Roman" panose="02020603050405020304" pitchFamily="18" charset="0"/>
              </a:rPr>
              <a:t>setara</a:t>
            </a:r>
            <a:r>
              <a:rPr lang="en-ID" dirty="0">
                <a:cs typeface="Times New Roman" panose="02020603050405020304" pitchFamily="18" charset="0"/>
              </a:rPr>
              <a:t> </a:t>
            </a:r>
            <a:r>
              <a:rPr lang="en-ID" dirty="0" err="1">
                <a:cs typeface="Times New Roman" panose="02020603050405020304" pitchFamily="18" charset="0"/>
              </a:rPr>
              <a:t>dengan</a:t>
            </a:r>
            <a:r>
              <a:rPr lang="en-ID" dirty="0">
                <a:cs typeface="Times New Roman" panose="02020603050405020304" pitchFamily="18" charset="0"/>
              </a:rPr>
              <a:t> </a:t>
            </a:r>
            <a:r>
              <a:rPr lang="en-ID" dirty="0" err="1">
                <a:cs typeface="Times New Roman" panose="02020603050405020304" pitchFamily="18" charset="0"/>
              </a:rPr>
              <a:t>apa</a:t>
            </a:r>
            <a:r>
              <a:rPr lang="en-ID" dirty="0">
                <a:cs typeface="Times New Roman" panose="02020603050405020304" pitchFamily="18" charset="0"/>
              </a:rPr>
              <a:t> yang </a:t>
            </a:r>
            <a:r>
              <a:rPr lang="en-ID" dirty="0" err="1">
                <a:cs typeface="Times New Roman" panose="02020603050405020304" pitchFamily="18" charset="0"/>
              </a:rPr>
              <a:t>dikemukakan</a:t>
            </a:r>
            <a:r>
              <a:rPr lang="en-ID" dirty="0">
                <a:cs typeface="Times New Roman" panose="02020603050405020304" pitchFamily="18" charset="0"/>
              </a:rPr>
              <a:t> Merton (1957) </a:t>
            </a:r>
            <a:r>
              <a:rPr lang="en-ID" dirty="0" err="1">
                <a:cs typeface="Times New Roman" panose="02020603050405020304" pitchFamily="18" charset="0"/>
              </a:rPr>
              <a:t>bahwa</a:t>
            </a:r>
            <a:r>
              <a:rPr lang="en-ID" dirty="0">
                <a:cs typeface="Times New Roman" panose="02020603050405020304" pitchFamily="18" charset="0"/>
              </a:rPr>
              <a:t> </a:t>
            </a:r>
            <a:r>
              <a:rPr lang="en-ID" dirty="0" err="1">
                <a:cs typeface="Times New Roman" panose="02020603050405020304" pitchFamily="18" charset="0"/>
              </a:rPr>
              <a:t>posisi</a:t>
            </a:r>
            <a:r>
              <a:rPr lang="en-ID" dirty="0">
                <a:cs typeface="Times New Roman" panose="02020603050405020304" pitchFamily="18" charset="0"/>
              </a:rPr>
              <a:t> </a:t>
            </a:r>
            <a:r>
              <a:rPr lang="en-ID" dirty="0" err="1">
                <a:cs typeface="Times New Roman" panose="02020603050405020304" pitchFamily="18" charset="0"/>
              </a:rPr>
              <a:t>struktural</a:t>
            </a:r>
            <a:r>
              <a:rPr lang="en-ID" dirty="0">
                <a:cs typeface="Times New Roman" panose="02020603050405020304" pitchFamily="18" charset="0"/>
              </a:rPr>
              <a:t> yang </a:t>
            </a:r>
            <a:r>
              <a:rPr lang="en-ID" dirty="0" err="1">
                <a:cs typeface="Times New Roman" panose="02020603050405020304" pitchFamily="18" charset="0"/>
              </a:rPr>
              <a:t>timpang</a:t>
            </a:r>
            <a:r>
              <a:rPr lang="en-ID" dirty="0">
                <a:cs typeface="Times New Roman" panose="02020603050405020304" pitchFamily="18" charset="0"/>
              </a:rPr>
              <a:t> dan </a:t>
            </a:r>
            <a:r>
              <a:rPr lang="en-ID" dirty="0" err="1">
                <a:cs typeface="Times New Roman" panose="02020603050405020304" pitchFamily="18" charset="0"/>
              </a:rPr>
              <a:t>menempatkan</a:t>
            </a:r>
            <a:r>
              <a:rPr lang="en-ID" dirty="0">
                <a:cs typeface="Times New Roman" panose="02020603050405020304" pitchFamily="18" charset="0"/>
              </a:rPr>
              <a:t> </a:t>
            </a:r>
            <a:r>
              <a:rPr lang="en-ID" dirty="0" err="1">
                <a:cs typeface="Times New Roman" panose="02020603050405020304" pitchFamily="18" charset="0"/>
              </a:rPr>
              <a:t>seseorang</a:t>
            </a:r>
            <a:r>
              <a:rPr lang="en-ID" dirty="0">
                <a:cs typeface="Times New Roman" panose="02020603050405020304" pitchFamily="18" charset="0"/>
              </a:rPr>
              <a:t> </a:t>
            </a:r>
            <a:r>
              <a:rPr lang="en-ID" dirty="0" err="1">
                <a:cs typeface="Times New Roman" panose="02020603050405020304" pitchFamily="18" charset="0"/>
              </a:rPr>
              <a:t>atau</a:t>
            </a:r>
            <a:r>
              <a:rPr lang="en-ID" dirty="0">
                <a:cs typeface="Times New Roman" panose="02020603050405020304" pitchFamily="18" charset="0"/>
              </a:rPr>
              <a:t> </a:t>
            </a:r>
            <a:r>
              <a:rPr lang="en-ID" dirty="0" err="1">
                <a:cs typeface="Times New Roman" panose="02020603050405020304" pitchFamily="18" charset="0"/>
              </a:rPr>
              <a:t>kelompok</a:t>
            </a:r>
            <a:r>
              <a:rPr lang="en-ID" dirty="0">
                <a:cs typeface="Times New Roman" panose="02020603050405020304" pitchFamily="18" charset="0"/>
              </a:rPr>
              <a:t> </a:t>
            </a:r>
            <a:r>
              <a:rPr lang="en-ID" dirty="0" err="1">
                <a:cs typeface="Times New Roman" panose="02020603050405020304" pitchFamily="18" charset="0"/>
              </a:rPr>
              <a:t>dalam</a:t>
            </a:r>
            <a:r>
              <a:rPr lang="en-ID" dirty="0">
                <a:cs typeface="Times New Roman" panose="02020603050405020304" pitchFamily="18" charset="0"/>
              </a:rPr>
              <a:t> </a:t>
            </a:r>
            <a:r>
              <a:rPr lang="en-ID" dirty="0" err="1">
                <a:cs typeface="Times New Roman" panose="02020603050405020304" pitchFamily="18" charset="0"/>
              </a:rPr>
              <a:t>posisi</a:t>
            </a:r>
            <a:r>
              <a:rPr lang="en-ID" dirty="0">
                <a:cs typeface="Times New Roman" panose="02020603050405020304" pitchFamily="18" charset="0"/>
              </a:rPr>
              <a:t> </a:t>
            </a:r>
            <a:r>
              <a:rPr lang="en-ID" dirty="0" err="1">
                <a:cs typeface="Times New Roman" panose="02020603050405020304" pitchFamily="18" charset="0"/>
              </a:rPr>
              <a:t>tidak</a:t>
            </a:r>
            <a:r>
              <a:rPr lang="en-ID" dirty="0">
                <a:cs typeface="Times New Roman" panose="02020603050405020304" pitchFamily="18" charset="0"/>
              </a:rPr>
              <a:t> </a:t>
            </a:r>
            <a:r>
              <a:rPr lang="en-ID" dirty="0" err="1">
                <a:cs typeface="Times New Roman" panose="02020603050405020304" pitchFamily="18" charset="0"/>
              </a:rPr>
              <a:t>beruntung</a:t>
            </a:r>
            <a:r>
              <a:rPr lang="en-ID" dirty="0">
                <a:cs typeface="Times New Roman" panose="02020603050405020304" pitchFamily="18" charset="0"/>
              </a:rPr>
              <a:t> </a:t>
            </a:r>
            <a:r>
              <a:rPr lang="en-ID" dirty="0" err="1">
                <a:cs typeface="Times New Roman" panose="02020603050405020304" pitchFamily="18" charset="0"/>
              </a:rPr>
              <a:t>akan</a:t>
            </a:r>
            <a:r>
              <a:rPr lang="en-ID" dirty="0">
                <a:cs typeface="Times New Roman" panose="02020603050405020304" pitchFamily="18" charset="0"/>
              </a:rPr>
              <a:t> </a:t>
            </a:r>
            <a:r>
              <a:rPr lang="en-ID" dirty="0" err="1">
                <a:cs typeface="Times New Roman" panose="02020603050405020304" pitchFamily="18" charset="0"/>
              </a:rPr>
              <a:t>menimbulkan</a:t>
            </a:r>
            <a:r>
              <a:rPr lang="en-ID" dirty="0">
                <a:cs typeface="Times New Roman" panose="02020603050405020304" pitchFamily="18" charset="0"/>
              </a:rPr>
              <a:t> </a:t>
            </a:r>
            <a:r>
              <a:rPr lang="en-ID" dirty="0" err="1">
                <a:cs typeface="Times New Roman" panose="02020603050405020304" pitchFamily="18" charset="0"/>
              </a:rPr>
              <a:t>situasi</a:t>
            </a:r>
            <a:r>
              <a:rPr lang="en-ID" dirty="0">
                <a:cs typeface="Times New Roman" panose="02020603050405020304" pitchFamily="18" charset="0"/>
              </a:rPr>
              <a:t> </a:t>
            </a:r>
            <a:r>
              <a:rPr lang="en-ID" dirty="0" err="1">
                <a:cs typeface="Times New Roman" panose="02020603050405020304" pitchFamily="18" charset="0"/>
              </a:rPr>
              <a:t>anomi</a:t>
            </a:r>
            <a:r>
              <a:rPr lang="en-ID" dirty="0">
                <a:cs typeface="Times New Roman" panose="02020603050405020304" pitchFamily="18" charset="0"/>
              </a:rPr>
              <a:t>. </a:t>
            </a:r>
            <a:r>
              <a:rPr lang="en-ID" dirty="0" err="1">
                <a:cs typeface="Times New Roman" panose="02020603050405020304" pitchFamily="18" charset="0"/>
              </a:rPr>
              <a:t>Situasi</a:t>
            </a:r>
            <a:r>
              <a:rPr lang="en-ID" dirty="0">
                <a:cs typeface="Times New Roman" panose="02020603050405020304" pitchFamily="18" charset="0"/>
              </a:rPr>
              <a:t> </a:t>
            </a:r>
            <a:r>
              <a:rPr lang="en-ID" dirty="0" err="1">
                <a:cs typeface="Times New Roman" panose="02020603050405020304" pitchFamily="18" charset="0"/>
              </a:rPr>
              <a:t>anomi</a:t>
            </a:r>
            <a:r>
              <a:rPr lang="en-ID" dirty="0">
                <a:cs typeface="Times New Roman" panose="02020603050405020304" pitchFamily="18" charset="0"/>
              </a:rPr>
              <a:t> </a:t>
            </a:r>
            <a:r>
              <a:rPr lang="en-ID" dirty="0" err="1">
                <a:cs typeface="Times New Roman" panose="02020603050405020304" pitchFamily="18" charset="0"/>
              </a:rPr>
              <a:t>dimaksud</a:t>
            </a:r>
            <a:r>
              <a:rPr lang="en-ID" dirty="0">
                <a:cs typeface="Times New Roman" panose="02020603050405020304" pitchFamily="18" charset="0"/>
              </a:rPr>
              <a:t> </a:t>
            </a:r>
            <a:r>
              <a:rPr lang="en-ID" dirty="0" err="1">
                <a:cs typeface="Times New Roman" panose="02020603050405020304" pitchFamily="18" charset="0"/>
              </a:rPr>
              <a:t>adalah</a:t>
            </a:r>
            <a:r>
              <a:rPr lang="en-ID" dirty="0">
                <a:cs typeface="Times New Roman" panose="02020603050405020304" pitchFamily="18" charset="0"/>
              </a:rPr>
              <a:t> </a:t>
            </a:r>
            <a:r>
              <a:rPr lang="en-ID" dirty="0" err="1">
                <a:cs typeface="Times New Roman" panose="02020603050405020304" pitchFamily="18" charset="0"/>
              </a:rPr>
              <a:t>adanya</a:t>
            </a:r>
            <a:r>
              <a:rPr lang="en-ID" dirty="0">
                <a:cs typeface="Times New Roman" panose="02020603050405020304" pitchFamily="18" charset="0"/>
              </a:rPr>
              <a:t> </a:t>
            </a:r>
            <a:r>
              <a:rPr lang="en-ID" dirty="0" err="1">
                <a:cs typeface="Times New Roman" panose="02020603050405020304" pitchFamily="18" charset="0"/>
              </a:rPr>
              <a:t>ketidakselarasan</a:t>
            </a:r>
            <a:r>
              <a:rPr lang="en-ID" dirty="0">
                <a:cs typeface="Times New Roman" panose="02020603050405020304" pitchFamily="18" charset="0"/>
              </a:rPr>
              <a:t> </a:t>
            </a:r>
            <a:r>
              <a:rPr lang="en-ID" dirty="0" err="1">
                <a:cs typeface="Times New Roman" panose="02020603050405020304" pitchFamily="18" charset="0"/>
              </a:rPr>
              <a:t>antara</a:t>
            </a:r>
            <a:r>
              <a:rPr lang="en-ID" dirty="0">
                <a:cs typeface="Times New Roman" panose="02020603050405020304" pitchFamily="18" charset="0"/>
              </a:rPr>
              <a:t> </a:t>
            </a:r>
            <a:r>
              <a:rPr lang="en-ID" dirty="0" err="1">
                <a:cs typeface="Times New Roman" panose="02020603050405020304" pitchFamily="18" charset="0"/>
              </a:rPr>
              <a:t>harapan-harapan</a:t>
            </a:r>
            <a:r>
              <a:rPr lang="en-ID" dirty="0">
                <a:cs typeface="Times New Roman" panose="02020603050405020304" pitchFamily="18" charset="0"/>
              </a:rPr>
              <a:t> dan </a:t>
            </a:r>
            <a:r>
              <a:rPr lang="en-ID" dirty="0" err="1">
                <a:cs typeface="Times New Roman" panose="02020603050405020304" pitchFamily="18" charset="0"/>
              </a:rPr>
              <a:t>tujuan</a:t>
            </a:r>
            <a:r>
              <a:rPr lang="en-ID" dirty="0">
                <a:cs typeface="Times New Roman" panose="02020603050405020304" pitchFamily="18" charset="0"/>
              </a:rPr>
              <a:t> </a:t>
            </a:r>
            <a:r>
              <a:rPr lang="en-ID" dirty="0" err="1">
                <a:cs typeface="Times New Roman" panose="02020603050405020304" pitchFamily="18" charset="0"/>
              </a:rPr>
              <a:t>budaya</a:t>
            </a:r>
            <a:r>
              <a:rPr lang="en-ID" dirty="0">
                <a:cs typeface="Times New Roman" panose="02020603050405020304" pitchFamily="18" charset="0"/>
              </a:rPr>
              <a:t> </a:t>
            </a:r>
            <a:r>
              <a:rPr lang="en-ID" dirty="0" err="1">
                <a:cs typeface="Times New Roman" panose="02020603050405020304" pitchFamily="18" charset="0"/>
              </a:rPr>
              <a:t>dengan</a:t>
            </a:r>
            <a:r>
              <a:rPr lang="en-ID" dirty="0">
                <a:cs typeface="Times New Roman" panose="02020603050405020304" pitchFamily="18" charset="0"/>
              </a:rPr>
              <a:t> </a:t>
            </a:r>
            <a:r>
              <a:rPr lang="en-ID" dirty="0" err="1">
                <a:cs typeface="Times New Roman" panose="02020603050405020304" pitchFamily="18" charset="0"/>
              </a:rPr>
              <a:t>cara-cara</a:t>
            </a:r>
            <a:r>
              <a:rPr lang="en-ID" dirty="0">
                <a:cs typeface="Times New Roman" panose="02020603050405020304" pitchFamily="18" charset="0"/>
              </a:rPr>
              <a:t> legal yang </a:t>
            </a:r>
            <a:r>
              <a:rPr lang="en-ID" dirty="0" err="1">
                <a:cs typeface="Times New Roman" panose="02020603050405020304" pitchFamily="18" charset="0"/>
              </a:rPr>
              <a:t>tersedia</a:t>
            </a:r>
            <a:r>
              <a:rPr lang="en-ID" dirty="0">
                <a:cs typeface="Times New Roman" panose="02020603050405020304" pitchFamily="18" charset="0"/>
              </a:rPr>
              <a:t> dan </a:t>
            </a:r>
            <a:r>
              <a:rPr lang="en-ID" dirty="0" err="1">
                <a:cs typeface="Times New Roman" panose="02020603050405020304" pitchFamily="18" charset="0"/>
              </a:rPr>
              <a:t>dapat</a:t>
            </a:r>
            <a:r>
              <a:rPr lang="en-ID" dirty="0">
                <a:cs typeface="Times New Roman" panose="02020603050405020304" pitchFamily="18" charset="0"/>
              </a:rPr>
              <a:t> </a:t>
            </a:r>
            <a:r>
              <a:rPr lang="en-ID" dirty="0" err="1">
                <a:cs typeface="Times New Roman" panose="02020603050405020304" pitchFamily="18" charset="0"/>
              </a:rPr>
              <a:t>dipergunakan</a:t>
            </a:r>
            <a:r>
              <a:rPr lang="en-ID" dirty="0">
                <a:cs typeface="Times New Roman" panose="02020603050405020304" pitchFamily="18" charset="0"/>
              </a:rPr>
              <a:t> </a:t>
            </a:r>
            <a:r>
              <a:rPr lang="en-ID" dirty="0" err="1">
                <a:cs typeface="Times New Roman" panose="02020603050405020304" pitchFamily="18" charset="0"/>
              </a:rPr>
              <a:t>untuk</a:t>
            </a:r>
            <a:r>
              <a:rPr lang="en-ID" dirty="0">
                <a:cs typeface="Times New Roman" panose="02020603050405020304" pitchFamily="18" charset="0"/>
              </a:rPr>
              <a:t> </a:t>
            </a:r>
            <a:r>
              <a:rPr lang="en-ID" dirty="0" err="1">
                <a:cs typeface="Times New Roman" panose="02020603050405020304" pitchFamily="18" charset="0"/>
              </a:rPr>
              <a:t>mencapat</a:t>
            </a:r>
            <a:r>
              <a:rPr lang="en-ID" dirty="0">
                <a:cs typeface="Times New Roman" panose="02020603050405020304" pitchFamily="18" charset="0"/>
              </a:rPr>
              <a:t> </a:t>
            </a:r>
            <a:r>
              <a:rPr lang="en-ID" dirty="0" err="1">
                <a:cs typeface="Times New Roman" panose="02020603050405020304" pitchFamily="18" charset="0"/>
              </a:rPr>
              <a:t>tujuan</a:t>
            </a:r>
            <a:r>
              <a:rPr lang="en-ID" dirty="0">
                <a:cs typeface="Times New Roman" panose="02020603050405020304" pitchFamily="18" charset="0"/>
              </a:rPr>
              <a:t> </a:t>
            </a:r>
            <a:r>
              <a:rPr lang="en-ID" dirty="0" err="1">
                <a:cs typeface="Times New Roman" panose="02020603050405020304" pitchFamily="18" charset="0"/>
              </a:rPr>
              <a:t>tersebut</a:t>
            </a:r>
            <a:endParaRPr lang="en-ID" dirty="0">
              <a:cs typeface="Times New Roman" panose="02020603050405020304" pitchFamily="18" charset="0"/>
            </a:endParaRPr>
          </a:p>
        </p:txBody>
      </p:sp>
    </p:spTree>
    <p:extLst>
      <p:ext uri="{BB962C8B-B14F-4D97-AF65-F5344CB8AC3E}">
        <p14:creationId xmlns:p14="http://schemas.microsoft.com/office/powerpoint/2010/main" val="335855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D3E3-51D7-4A57-A54D-DB957008FB51}"/>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0D3C276E-B681-4BBB-8A3E-40947A70883C}"/>
              </a:ext>
            </a:extLst>
          </p:cNvPr>
          <p:cNvSpPr>
            <a:spLocks noGrp="1"/>
          </p:cNvSpPr>
          <p:nvPr>
            <p:ph idx="1"/>
          </p:nvPr>
        </p:nvSpPr>
        <p:spPr>
          <a:xfrm>
            <a:off x="1097279" y="697585"/>
            <a:ext cx="9913227" cy="4355182"/>
          </a:xfrm>
        </p:spPr>
        <p:txBody>
          <a:bodyPr>
            <a:normAutofit/>
          </a:bodyPr>
          <a:lstStyle/>
          <a:p>
            <a:pPr algn="just"/>
            <a:r>
              <a:rPr lang="en-ID" dirty="0" err="1"/>
              <a:t>Studi</a:t>
            </a:r>
            <a:r>
              <a:rPr lang="en-ID" dirty="0"/>
              <a:t> </a:t>
            </a:r>
            <a:r>
              <a:rPr lang="en-ID" dirty="0" err="1"/>
              <a:t>terhadap</a:t>
            </a:r>
            <a:r>
              <a:rPr lang="en-ID" dirty="0"/>
              <a:t> kampung </a:t>
            </a:r>
            <a:r>
              <a:rPr lang="en-ID" dirty="0" err="1"/>
              <a:t>narkoba</a:t>
            </a:r>
            <a:r>
              <a:rPr lang="en-ID" dirty="0"/>
              <a:t> di Kampung Ambon, </a:t>
            </a:r>
            <a:r>
              <a:rPr lang="en-ID" dirty="0" err="1"/>
              <a:t>menunjukan</a:t>
            </a:r>
            <a:r>
              <a:rPr lang="en-ID" dirty="0"/>
              <a:t> </a:t>
            </a:r>
            <a:r>
              <a:rPr lang="en-ID" dirty="0" err="1"/>
              <a:t>ada</a:t>
            </a:r>
            <a:r>
              <a:rPr lang="en-ID" dirty="0"/>
              <a:t> </a:t>
            </a:r>
            <a:r>
              <a:rPr lang="en-ID" dirty="0" err="1"/>
              <a:t>kesesuaian</a:t>
            </a:r>
            <a:r>
              <a:rPr lang="en-ID" dirty="0"/>
              <a:t> </a:t>
            </a:r>
            <a:r>
              <a:rPr lang="en-ID" dirty="0" err="1"/>
              <a:t>dengan</a:t>
            </a:r>
            <a:r>
              <a:rPr lang="en-ID" dirty="0"/>
              <a:t> </a:t>
            </a:r>
            <a:r>
              <a:rPr lang="en-ID" dirty="0" err="1"/>
              <a:t>hubungan</a:t>
            </a:r>
            <a:r>
              <a:rPr lang="en-ID" dirty="0"/>
              <a:t> </a:t>
            </a:r>
            <a:r>
              <a:rPr lang="en-ID" dirty="0" err="1"/>
              <a:t>antara</a:t>
            </a:r>
            <a:r>
              <a:rPr lang="en-ID" dirty="0"/>
              <a:t> </a:t>
            </a:r>
            <a:r>
              <a:rPr lang="en-ID" dirty="0" err="1"/>
              <a:t>kemiskinan</a:t>
            </a:r>
            <a:r>
              <a:rPr lang="en-ID" dirty="0"/>
              <a:t> dan </a:t>
            </a:r>
            <a:r>
              <a:rPr lang="en-ID" dirty="0" err="1"/>
              <a:t>tempat</a:t>
            </a:r>
            <a:r>
              <a:rPr lang="en-ID" dirty="0"/>
              <a:t>. </a:t>
            </a:r>
            <a:r>
              <a:rPr lang="en-ID" dirty="0" err="1"/>
              <a:t>Weatherburn</a:t>
            </a:r>
            <a:r>
              <a:rPr lang="en-ID" dirty="0"/>
              <a:t> dan Lind (2001) </a:t>
            </a:r>
            <a:r>
              <a:rPr lang="en-ID" dirty="0" err="1"/>
              <a:t>menemukan</a:t>
            </a:r>
            <a:r>
              <a:rPr lang="en-ID" dirty="0"/>
              <a:t> </a:t>
            </a:r>
            <a:r>
              <a:rPr lang="en-ID" dirty="0" err="1"/>
              <a:t>bahwa</a:t>
            </a:r>
            <a:r>
              <a:rPr lang="en-ID" dirty="0"/>
              <a:t> '</a:t>
            </a:r>
            <a:r>
              <a:rPr lang="en-ID" dirty="0" err="1"/>
              <a:t>tekanan</a:t>
            </a:r>
            <a:r>
              <a:rPr lang="en-ID" dirty="0"/>
              <a:t> </a:t>
            </a:r>
            <a:r>
              <a:rPr lang="en-ID" dirty="0" err="1"/>
              <a:t>ekonomi</a:t>
            </a:r>
            <a:r>
              <a:rPr lang="en-ID" dirty="0"/>
              <a:t>' </a:t>
            </a:r>
            <a:r>
              <a:rPr lang="en-ID" dirty="0" err="1"/>
              <a:t>berkontribusi</a:t>
            </a:r>
            <a:r>
              <a:rPr lang="en-ID" dirty="0"/>
              <a:t> </a:t>
            </a:r>
            <a:r>
              <a:rPr lang="en-ID" dirty="0" err="1"/>
              <a:t>terhadap</a:t>
            </a:r>
            <a:r>
              <a:rPr lang="en-ID" dirty="0"/>
              <a:t> </a:t>
            </a:r>
            <a:r>
              <a:rPr lang="en-ID" dirty="0" err="1"/>
              <a:t>kriminalitas</a:t>
            </a:r>
            <a:r>
              <a:rPr lang="en-ID" dirty="0"/>
              <a:t> </a:t>
            </a:r>
            <a:r>
              <a:rPr lang="en-ID" dirty="0" err="1"/>
              <a:t>karena</a:t>
            </a:r>
            <a:r>
              <a:rPr lang="en-ID" dirty="0"/>
              <a:t> </a:t>
            </a:r>
            <a:r>
              <a:rPr lang="en-ID" dirty="0" err="1"/>
              <a:t>tekanan</a:t>
            </a:r>
            <a:r>
              <a:rPr lang="en-ID" dirty="0"/>
              <a:t> yang </a:t>
            </a:r>
            <a:r>
              <a:rPr lang="en-ID" dirty="0" err="1"/>
              <a:t>diberikannya</a:t>
            </a:r>
            <a:r>
              <a:rPr lang="en-ID" dirty="0"/>
              <a:t> pada </a:t>
            </a:r>
            <a:r>
              <a:rPr lang="en-ID" dirty="0" err="1"/>
              <a:t>pengasuhan</a:t>
            </a:r>
            <a:r>
              <a:rPr lang="en-ID" dirty="0"/>
              <a:t>. </a:t>
            </a:r>
            <a:r>
              <a:rPr lang="en-ID" dirty="0" err="1"/>
              <a:t>Oberwittler</a:t>
            </a:r>
            <a:r>
              <a:rPr lang="en-ID" dirty="0"/>
              <a:t> (2005) </a:t>
            </a:r>
            <a:endParaRPr lang="id-ID" dirty="0"/>
          </a:p>
          <a:p>
            <a:pPr algn="just"/>
            <a:endParaRPr lang="id-ID" dirty="0"/>
          </a:p>
          <a:p>
            <a:pPr algn="just"/>
            <a:r>
              <a:rPr lang="en-ID" dirty="0" err="1"/>
              <a:t>Faktor</a:t>
            </a:r>
            <a:r>
              <a:rPr lang="en-ID" dirty="0"/>
              <a:t>  </a:t>
            </a:r>
            <a:r>
              <a:rPr lang="en-ID" dirty="0" err="1"/>
              <a:t>ekonomi</a:t>
            </a:r>
            <a:r>
              <a:rPr lang="en-ID" dirty="0"/>
              <a:t> </a:t>
            </a:r>
            <a:r>
              <a:rPr lang="en-ID" dirty="0" err="1"/>
              <a:t>dalam</a:t>
            </a:r>
            <a:r>
              <a:rPr lang="en-ID" dirty="0"/>
              <a:t> </a:t>
            </a:r>
            <a:r>
              <a:rPr lang="en-ID" dirty="0" err="1"/>
              <a:t>kaitannya</a:t>
            </a:r>
            <a:r>
              <a:rPr lang="en-ID" dirty="0"/>
              <a:t> </a:t>
            </a:r>
            <a:r>
              <a:rPr lang="en-ID" dirty="0" err="1"/>
              <a:t>dengan</a:t>
            </a:r>
            <a:r>
              <a:rPr lang="en-ID" dirty="0"/>
              <a:t> orang </a:t>
            </a:r>
            <a:r>
              <a:rPr lang="en-ID" dirty="0" err="1"/>
              <a:t>tua</a:t>
            </a:r>
            <a:r>
              <a:rPr lang="en-ID" dirty="0"/>
              <a:t>, </a:t>
            </a:r>
            <a:r>
              <a:rPr lang="en-ID" dirty="0" err="1"/>
              <a:t>teman</a:t>
            </a:r>
            <a:r>
              <a:rPr lang="en-ID" dirty="0"/>
              <a:t>, </a:t>
            </a:r>
            <a:r>
              <a:rPr lang="en-ID" dirty="0" err="1"/>
              <a:t>sekolah</a:t>
            </a:r>
            <a:r>
              <a:rPr lang="en-ID" dirty="0"/>
              <a:t> dan </a:t>
            </a:r>
            <a:r>
              <a:rPr lang="en-ID" dirty="0" err="1"/>
              <a:t>jaringan</a:t>
            </a:r>
            <a:r>
              <a:rPr lang="en-ID" dirty="0"/>
              <a:t> lain yang </a:t>
            </a:r>
            <a:r>
              <a:rPr lang="en-ID" dirty="0" err="1"/>
              <a:t>membentuk</a:t>
            </a:r>
            <a:r>
              <a:rPr lang="en-ID" dirty="0"/>
              <a:t> '</a:t>
            </a:r>
            <a:r>
              <a:rPr lang="en-ID" dirty="0" err="1"/>
              <a:t>lingkungan</a:t>
            </a:r>
            <a:r>
              <a:rPr lang="en-ID" dirty="0"/>
              <a:t>'. </a:t>
            </a:r>
            <a:r>
              <a:rPr lang="en-ID" dirty="0" err="1"/>
              <a:t>Penekanan</a:t>
            </a:r>
            <a:r>
              <a:rPr lang="en-ID" dirty="0"/>
              <a:t> pada </a:t>
            </a:r>
            <a:r>
              <a:rPr lang="en-ID" dirty="0" err="1"/>
              <a:t>jaringan</a:t>
            </a:r>
            <a:r>
              <a:rPr lang="en-ID" dirty="0"/>
              <a:t> </a:t>
            </a:r>
            <a:r>
              <a:rPr lang="en-ID" dirty="0" err="1"/>
              <a:t>ini</a:t>
            </a:r>
            <a:r>
              <a:rPr lang="en-ID" dirty="0"/>
              <a:t> </a:t>
            </a:r>
            <a:r>
              <a:rPr lang="id-ID" dirty="0"/>
              <a:t>merupakan </a:t>
            </a:r>
            <a:r>
              <a:rPr lang="en-ID" dirty="0"/>
              <a:t>Wikström dan Sampson (2003). </a:t>
            </a:r>
            <a:r>
              <a:rPr lang="en-ID" dirty="0" err="1"/>
              <a:t>Mereka</a:t>
            </a:r>
            <a:r>
              <a:rPr lang="en-ID" dirty="0"/>
              <a:t> </a:t>
            </a:r>
            <a:r>
              <a:rPr lang="en-ID" dirty="0" err="1"/>
              <a:t>mengidentifikasi</a:t>
            </a:r>
            <a:r>
              <a:rPr lang="en-ID" dirty="0"/>
              <a:t> </a:t>
            </a:r>
            <a:r>
              <a:rPr lang="en-ID" dirty="0" err="1"/>
              <a:t>dua</a:t>
            </a:r>
            <a:r>
              <a:rPr lang="en-ID" dirty="0"/>
              <a:t> </a:t>
            </a:r>
            <a:r>
              <a:rPr lang="en-ID" dirty="0" err="1"/>
              <a:t>jenis</a:t>
            </a:r>
            <a:r>
              <a:rPr lang="en-ID" dirty="0"/>
              <a:t> '</a:t>
            </a:r>
            <a:r>
              <a:rPr lang="en-ID" dirty="0" err="1"/>
              <a:t>pengaturan</a:t>
            </a:r>
            <a:r>
              <a:rPr lang="en-ID" dirty="0"/>
              <a:t> </a:t>
            </a:r>
            <a:r>
              <a:rPr lang="en-ID" dirty="0" err="1"/>
              <a:t>perilaku</a:t>
            </a:r>
            <a:r>
              <a:rPr lang="en-ID" dirty="0"/>
              <a:t>' di </a:t>
            </a:r>
            <a:r>
              <a:rPr lang="en-ID" dirty="0" err="1"/>
              <a:t>kaitannya</a:t>
            </a:r>
            <a:r>
              <a:rPr lang="en-ID" dirty="0"/>
              <a:t> </a:t>
            </a:r>
            <a:r>
              <a:rPr lang="en-ID" dirty="0" err="1"/>
              <a:t>dengan</a:t>
            </a:r>
            <a:r>
              <a:rPr lang="en-ID" dirty="0"/>
              <a:t> </a:t>
            </a:r>
            <a:r>
              <a:rPr lang="en-ID" dirty="0" err="1"/>
              <a:t>kejahatan</a:t>
            </a:r>
            <a:r>
              <a:rPr lang="id-ID" dirty="0"/>
              <a:t> </a:t>
            </a:r>
            <a:r>
              <a:rPr lang="en-ID" dirty="0" err="1"/>
              <a:t>mereka</a:t>
            </a:r>
            <a:r>
              <a:rPr lang="en-ID" dirty="0"/>
              <a:t> yang  </a:t>
            </a:r>
            <a:r>
              <a:rPr lang="en-ID" dirty="0" err="1"/>
              <a:t>mampu</a:t>
            </a:r>
            <a:r>
              <a:rPr lang="en-ID" dirty="0"/>
              <a:t> </a:t>
            </a:r>
            <a:r>
              <a:rPr lang="en-ID" dirty="0" err="1"/>
              <a:t>mengendalikan</a:t>
            </a:r>
            <a:r>
              <a:rPr lang="en-ID" dirty="0"/>
              <a:t> </a:t>
            </a:r>
            <a:r>
              <a:rPr lang="en-ID" dirty="0" err="1"/>
              <a:t>diri</a:t>
            </a:r>
            <a:r>
              <a:rPr lang="en-ID" dirty="0"/>
              <a:t> dan </a:t>
            </a:r>
            <a:r>
              <a:rPr lang="en-ID" dirty="0" err="1"/>
              <a:t>mereka</a:t>
            </a:r>
            <a:r>
              <a:rPr lang="en-ID" dirty="0"/>
              <a:t> yang </a:t>
            </a:r>
            <a:r>
              <a:rPr lang="en-ID" dirty="0" err="1"/>
              <a:t>tidak</a:t>
            </a:r>
            <a:r>
              <a:rPr lang="en-ID" dirty="0"/>
              <a:t>.</a:t>
            </a:r>
          </a:p>
        </p:txBody>
      </p:sp>
    </p:spTree>
    <p:extLst>
      <p:ext uri="{BB962C8B-B14F-4D97-AF65-F5344CB8AC3E}">
        <p14:creationId xmlns:p14="http://schemas.microsoft.com/office/powerpoint/2010/main" val="247404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AC68-8FB5-454C-A7F4-E0DF155A8C66}"/>
              </a:ext>
            </a:extLst>
          </p:cNvPr>
          <p:cNvSpPr>
            <a:spLocks noGrp="1"/>
          </p:cNvSpPr>
          <p:nvPr>
            <p:ph type="title"/>
          </p:nvPr>
        </p:nvSpPr>
        <p:spPr/>
        <p:txBody>
          <a:bodyPr>
            <a:normAutofit fontScale="90000"/>
          </a:bodyPr>
          <a:lstStyle/>
          <a:p>
            <a:pPr marL="91440" marR="0" lvl="0" indent="-91440" algn="ctr" defTabSz="914400" rtl="0" eaLnBrk="1" fontAlgn="auto" latinLnBrk="0" hangingPunct="1">
              <a:lnSpc>
                <a:spcPct val="110000"/>
              </a:lnSpc>
              <a:spcBef>
                <a:spcPts val="1200"/>
              </a:spcBef>
              <a:spcAft>
                <a:spcPts val="200"/>
              </a:spcAft>
              <a:tabLst/>
              <a:defRPr/>
            </a:pPr>
            <a:r>
              <a:rPr kumimoji="0" lang="en-ID" sz="2400" b="1" i="0" u="none" strike="noStrike" kern="1200" cap="none" spc="0" normalizeH="0" baseline="0" noProof="0" dirty="0">
                <a:ln>
                  <a:noFill/>
                </a:ln>
                <a:solidFill>
                  <a:srgbClr val="000000">
                    <a:lumMod val="75000"/>
                    <a:lumOff val="25000"/>
                  </a:srgbClr>
                </a:solidFill>
                <a:effectLst/>
                <a:uLnTx/>
                <a:uFillTx/>
                <a:latin typeface="Speak Pro" panose="020F0502020204030204"/>
                <a:ea typeface="+mn-ea"/>
                <a:cs typeface="+mn-cs"/>
              </a:rPr>
              <a:t>BAB III</a:t>
            </a:r>
            <a:br>
              <a:rPr kumimoji="0" lang="en-ID" sz="2400" b="1" i="0" u="none" strike="noStrike" kern="1200" cap="none" spc="0" normalizeH="0" baseline="0" noProof="0" dirty="0">
                <a:ln>
                  <a:noFill/>
                </a:ln>
                <a:solidFill>
                  <a:srgbClr val="000000">
                    <a:lumMod val="75000"/>
                    <a:lumOff val="25000"/>
                  </a:srgbClr>
                </a:solidFill>
                <a:effectLst/>
                <a:uLnTx/>
                <a:uFillTx/>
                <a:latin typeface="Speak Pro" panose="020F0502020204030204"/>
                <a:ea typeface="+mn-ea"/>
                <a:cs typeface="+mn-cs"/>
              </a:rPr>
            </a:br>
            <a:r>
              <a:rPr kumimoji="0" lang="en-ID" sz="2400" b="1" i="0" u="none" strike="noStrike" kern="1200" cap="none" spc="0" normalizeH="0" baseline="0" noProof="0" dirty="0">
                <a:ln>
                  <a:noFill/>
                </a:ln>
                <a:solidFill>
                  <a:srgbClr val="000000">
                    <a:lumMod val="75000"/>
                    <a:lumOff val="25000"/>
                  </a:srgbClr>
                </a:solidFill>
                <a:effectLst/>
                <a:uLnTx/>
                <a:uFillTx/>
                <a:latin typeface="Speak Pro" panose="020F0502020204030204"/>
                <a:ea typeface="+mn-ea"/>
                <a:cs typeface="+mn-cs"/>
              </a:rPr>
              <a:t>PENUTUP</a:t>
            </a:r>
            <a:br>
              <a:rPr kumimoji="0" lang="en-ID" sz="1400" b="0" i="0" u="none" strike="noStrike" kern="1200" cap="none" spc="0" normalizeH="0" baseline="0" noProof="0" dirty="0">
                <a:ln>
                  <a:noFill/>
                </a:ln>
                <a:solidFill>
                  <a:srgbClr val="000000">
                    <a:lumMod val="75000"/>
                    <a:lumOff val="25000"/>
                  </a:srgbClr>
                </a:solidFill>
                <a:effectLst/>
                <a:uLnTx/>
                <a:uFillTx/>
                <a:latin typeface="Speak Pro" panose="020F0502020204030204"/>
                <a:ea typeface="+mn-ea"/>
                <a:cs typeface="+mn-cs"/>
              </a:rPr>
            </a:br>
            <a:endParaRPr lang="en-ID" dirty="0"/>
          </a:p>
        </p:txBody>
      </p:sp>
      <p:sp>
        <p:nvSpPr>
          <p:cNvPr id="3" name="Content Placeholder 2">
            <a:extLst>
              <a:ext uri="{FF2B5EF4-FFF2-40B4-BE49-F238E27FC236}">
                <a16:creationId xmlns:a16="http://schemas.microsoft.com/office/drawing/2014/main" id="{B19C251F-C80E-4A05-B555-29A4FABFCB5D}"/>
              </a:ext>
            </a:extLst>
          </p:cNvPr>
          <p:cNvSpPr>
            <a:spLocks noGrp="1"/>
          </p:cNvSpPr>
          <p:nvPr>
            <p:ph idx="1"/>
          </p:nvPr>
        </p:nvSpPr>
        <p:spPr>
          <a:xfrm>
            <a:off x="1097280" y="1253765"/>
            <a:ext cx="10058400" cy="4615327"/>
          </a:xfrm>
        </p:spPr>
        <p:txBody>
          <a:bodyPr>
            <a:normAutofit/>
          </a:bodyPr>
          <a:lstStyle/>
          <a:p>
            <a:endParaRPr lang="en-ID" dirty="0"/>
          </a:p>
          <a:p>
            <a:r>
              <a:rPr lang="en-ID" dirty="0"/>
              <a:t>1.	KESIMPULAN</a:t>
            </a:r>
          </a:p>
          <a:p>
            <a:pPr marL="457200" indent="-457200">
              <a:buFont typeface="+mj-lt"/>
              <a:buAutoNum type="arabicPeriod"/>
            </a:pPr>
            <a:r>
              <a:rPr lang="en-ID" dirty="0" err="1">
                <a:solidFill>
                  <a:schemeClr val="tx1"/>
                </a:solidFill>
              </a:rPr>
              <a:t>Aspek</a:t>
            </a:r>
            <a:r>
              <a:rPr lang="en-ID" dirty="0">
                <a:solidFill>
                  <a:schemeClr val="tx1"/>
                </a:solidFill>
              </a:rPr>
              <a:t>  </a:t>
            </a:r>
            <a:r>
              <a:rPr lang="en-ID" dirty="0" err="1">
                <a:solidFill>
                  <a:schemeClr val="tx1"/>
                </a:solidFill>
              </a:rPr>
              <a:t>kejahatan</a:t>
            </a:r>
            <a:r>
              <a:rPr lang="en-ID" dirty="0">
                <a:solidFill>
                  <a:schemeClr val="tx1"/>
                </a:solidFill>
              </a:rPr>
              <a:t>, </a:t>
            </a:r>
            <a:r>
              <a:rPr lang="en-ID" dirty="0" err="1">
                <a:solidFill>
                  <a:schemeClr val="tx1"/>
                </a:solidFill>
              </a:rPr>
              <a:t>tempat</a:t>
            </a:r>
            <a:r>
              <a:rPr lang="en-ID" dirty="0">
                <a:solidFill>
                  <a:schemeClr val="tx1"/>
                </a:solidFill>
              </a:rPr>
              <a:t>, dan </a:t>
            </a:r>
            <a:r>
              <a:rPr lang="en-ID" dirty="0" err="1">
                <a:solidFill>
                  <a:schemeClr val="tx1"/>
                </a:solidFill>
              </a:rPr>
              <a:t>ruang</a:t>
            </a:r>
            <a:r>
              <a:rPr lang="en-ID" dirty="0">
                <a:solidFill>
                  <a:schemeClr val="tx1"/>
                </a:solidFill>
              </a:rPr>
              <a:t> </a:t>
            </a:r>
            <a:r>
              <a:rPr lang="en-ID" dirty="0" err="1">
                <a:solidFill>
                  <a:schemeClr val="tx1"/>
                </a:solidFill>
              </a:rPr>
              <a:t>dalam</a:t>
            </a:r>
            <a:r>
              <a:rPr lang="en-ID" dirty="0">
                <a:solidFill>
                  <a:schemeClr val="tx1"/>
                </a:solidFill>
              </a:rPr>
              <a:t> </a:t>
            </a:r>
            <a:r>
              <a:rPr lang="en-ID" dirty="0" err="1">
                <a:solidFill>
                  <a:schemeClr val="tx1"/>
                </a:solidFill>
              </a:rPr>
              <a:t>Perspektif</a:t>
            </a:r>
            <a:r>
              <a:rPr lang="en-ID" dirty="0">
                <a:solidFill>
                  <a:schemeClr val="tx1"/>
                </a:solidFill>
              </a:rPr>
              <a:t> </a:t>
            </a:r>
            <a:r>
              <a:rPr lang="en-ID" dirty="0" err="1">
                <a:solidFill>
                  <a:schemeClr val="tx1"/>
                </a:solidFill>
              </a:rPr>
              <a:t>Sosiologi</a:t>
            </a:r>
            <a:r>
              <a:rPr lang="en-ID" dirty="0">
                <a:solidFill>
                  <a:schemeClr val="tx1"/>
                </a:solidFill>
              </a:rPr>
              <a:t> </a:t>
            </a:r>
            <a:r>
              <a:rPr lang="en-ID" dirty="0" err="1">
                <a:solidFill>
                  <a:schemeClr val="tx1"/>
                </a:solidFill>
              </a:rPr>
              <a:t>Kriminal</a:t>
            </a:r>
            <a:r>
              <a:rPr lang="en-ID" dirty="0">
                <a:solidFill>
                  <a:schemeClr val="tx1"/>
                </a:solidFill>
              </a:rPr>
              <a:t> </a:t>
            </a:r>
            <a:r>
              <a:rPr lang="en-ID" dirty="0" err="1">
                <a:solidFill>
                  <a:schemeClr val="tx1"/>
                </a:solidFill>
              </a:rPr>
              <a:t>memiliki</a:t>
            </a:r>
            <a:r>
              <a:rPr lang="en-ID" dirty="0">
                <a:solidFill>
                  <a:schemeClr val="tx1"/>
                </a:solidFill>
              </a:rPr>
              <a:t> </a:t>
            </a:r>
            <a:r>
              <a:rPr lang="en-ID" dirty="0" err="1">
                <a:solidFill>
                  <a:schemeClr val="tx1"/>
                </a:solidFill>
              </a:rPr>
              <a:t>hubungan</a:t>
            </a:r>
            <a:r>
              <a:rPr lang="en-ID" dirty="0">
                <a:solidFill>
                  <a:schemeClr val="tx1"/>
                </a:solidFill>
              </a:rPr>
              <a:t> yang </a:t>
            </a:r>
            <a:r>
              <a:rPr lang="en-ID" dirty="0" err="1">
                <a:solidFill>
                  <a:schemeClr val="tx1"/>
                </a:solidFill>
              </a:rPr>
              <a:t>bersesuaian</a:t>
            </a:r>
            <a:r>
              <a:rPr lang="en-ID" dirty="0">
                <a:solidFill>
                  <a:schemeClr val="tx1"/>
                </a:solidFill>
              </a:rPr>
              <a:t> </a:t>
            </a:r>
            <a:r>
              <a:rPr lang="en-ID" dirty="0" err="1">
                <a:solidFill>
                  <a:schemeClr val="tx1"/>
                </a:solidFill>
              </a:rPr>
              <a:t>antara</a:t>
            </a:r>
            <a:r>
              <a:rPr lang="en-ID" dirty="0">
                <a:solidFill>
                  <a:schemeClr val="tx1"/>
                </a:solidFill>
              </a:rPr>
              <a:t> </a:t>
            </a:r>
            <a:r>
              <a:rPr lang="en-ID" dirty="0" err="1">
                <a:solidFill>
                  <a:schemeClr val="tx1"/>
                </a:solidFill>
              </a:rPr>
              <a:t>kejahatan</a:t>
            </a:r>
            <a:r>
              <a:rPr lang="en-ID" dirty="0">
                <a:solidFill>
                  <a:schemeClr val="tx1"/>
                </a:solidFill>
              </a:rPr>
              <a:t>, </a:t>
            </a:r>
            <a:r>
              <a:rPr lang="en-ID" dirty="0" err="1">
                <a:solidFill>
                  <a:schemeClr val="tx1"/>
                </a:solidFill>
              </a:rPr>
              <a:t>tempat</a:t>
            </a:r>
            <a:r>
              <a:rPr lang="en-ID" dirty="0">
                <a:solidFill>
                  <a:schemeClr val="tx1"/>
                </a:solidFill>
              </a:rPr>
              <a:t> dan </a:t>
            </a:r>
            <a:r>
              <a:rPr lang="en-ID" dirty="0" err="1">
                <a:solidFill>
                  <a:schemeClr val="tx1"/>
                </a:solidFill>
              </a:rPr>
              <a:t>ruang</a:t>
            </a:r>
            <a:r>
              <a:rPr lang="en-ID" dirty="0">
                <a:solidFill>
                  <a:schemeClr val="tx1"/>
                </a:solidFill>
              </a:rPr>
              <a:t>. </a:t>
            </a:r>
            <a:r>
              <a:rPr lang="en-ID" dirty="0" err="1">
                <a:solidFill>
                  <a:schemeClr val="tx1"/>
                </a:solidFill>
              </a:rPr>
              <a:t>Seringkali</a:t>
            </a:r>
            <a:r>
              <a:rPr lang="en-ID" dirty="0">
                <a:solidFill>
                  <a:schemeClr val="tx1"/>
                </a:solidFill>
              </a:rPr>
              <a:t> </a:t>
            </a:r>
            <a:r>
              <a:rPr lang="en-ID" dirty="0" err="1">
                <a:solidFill>
                  <a:schemeClr val="tx1"/>
                </a:solidFill>
              </a:rPr>
              <a:t>kejahatan</a:t>
            </a:r>
            <a:r>
              <a:rPr lang="en-ID" dirty="0">
                <a:solidFill>
                  <a:schemeClr val="tx1"/>
                </a:solidFill>
              </a:rPr>
              <a:t> yang </a:t>
            </a:r>
            <a:r>
              <a:rPr lang="en-ID" dirty="0" err="1">
                <a:solidFill>
                  <a:schemeClr val="tx1"/>
                </a:solidFill>
              </a:rPr>
              <a:t>terjadi</a:t>
            </a:r>
            <a:r>
              <a:rPr lang="en-ID" dirty="0">
                <a:solidFill>
                  <a:schemeClr val="tx1"/>
                </a:solidFill>
              </a:rPr>
              <a:t> di </a:t>
            </a:r>
            <a:r>
              <a:rPr lang="en-ID" dirty="0" err="1">
                <a:solidFill>
                  <a:schemeClr val="tx1"/>
                </a:solidFill>
              </a:rPr>
              <a:t>daerah</a:t>
            </a:r>
            <a:r>
              <a:rPr lang="en-ID" dirty="0">
                <a:solidFill>
                  <a:schemeClr val="tx1"/>
                </a:solidFill>
              </a:rPr>
              <a:t> </a:t>
            </a:r>
            <a:r>
              <a:rPr lang="en-ID" dirty="0" err="1">
                <a:solidFill>
                  <a:schemeClr val="tx1"/>
                </a:solidFill>
              </a:rPr>
              <a:t>tertentu</a:t>
            </a:r>
            <a:r>
              <a:rPr lang="en-ID" dirty="0">
                <a:solidFill>
                  <a:schemeClr val="tx1"/>
                </a:solidFill>
              </a:rPr>
              <a:t> </a:t>
            </a:r>
            <a:r>
              <a:rPr lang="en-ID" dirty="0" err="1">
                <a:solidFill>
                  <a:schemeClr val="tx1"/>
                </a:solidFill>
              </a:rPr>
              <a:t>memiliki</a:t>
            </a:r>
            <a:r>
              <a:rPr lang="en-ID" dirty="0">
                <a:solidFill>
                  <a:schemeClr val="tx1"/>
                </a:solidFill>
              </a:rPr>
              <a:t> </a:t>
            </a:r>
            <a:r>
              <a:rPr lang="en-ID" dirty="0" err="1">
                <a:solidFill>
                  <a:schemeClr val="tx1"/>
                </a:solidFill>
              </a:rPr>
              <a:t>suatu</a:t>
            </a:r>
            <a:r>
              <a:rPr lang="en-ID" dirty="0">
                <a:solidFill>
                  <a:schemeClr val="tx1"/>
                </a:solidFill>
              </a:rPr>
              <a:t> </a:t>
            </a:r>
            <a:r>
              <a:rPr lang="en-ID" dirty="0" err="1">
                <a:solidFill>
                  <a:schemeClr val="tx1"/>
                </a:solidFill>
              </a:rPr>
              <a:t>karakteristik</a:t>
            </a:r>
            <a:r>
              <a:rPr lang="en-ID" dirty="0">
                <a:solidFill>
                  <a:schemeClr val="tx1"/>
                </a:solidFill>
              </a:rPr>
              <a:t> yang </a:t>
            </a:r>
            <a:r>
              <a:rPr lang="en-ID" dirty="0" err="1">
                <a:solidFill>
                  <a:schemeClr val="tx1"/>
                </a:solidFill>
              </a:rPr>
              <a:t>berbeda</a:t>
            </a:r>
            <a:r>
              <a:rPr lang="en-ID" dirty="0">
                <a:solidFill>
                  <a:schemeClr val="tx1"/>
                </a:solidFill>
              </a:rPr>
              <a:t>. </a:t>
            </a:r>
            <a:endParaRPr lang="id-ID" dirty="0">
              <a:solidFill>
                <a:schemeClr val="tx1"/>
              </a:solidFill>
            </a:endParaRPr>
          </a:p>
          <a:p>
            <a:pPr marL="457200" indent="-457200">
              <a:buFont typeface="+mj-lt"/>
              <a:buAutoNum type="arabicPeriod"/>
            </a:pPr>
            <a:r>
              <a:rPr lang="en-ID" dirty="0" err="1">
                <a:solidFill>
                  <a:schemeClr val="tx1"/>
                </a:solidFill>
              </a:rPr>
              <a:t>Studi</a:t>
            </a:r>
            <a:r>
              <a:rPr lang="en-ID" dirty="0">
                <a:solidFill>
                  <a:schemeClr val="tx1"/>
                </a:solidFill>
              </a:rPr>
              <a:t> </a:t>
            </a:r>
            <a:r>
              <a:rPr lang="en-ID" dirty="0" err="1">
                <a:solidFill>
                  <a:schemeClr val="tx1"/>
                </a:solidFill>
              </a:rPr>
              <a:t>terhadap</a:t>
            </a:r>
            <a:r>
              <a:rPr lang="en-ID" dirty="0">
                <a:solidFill>
                  <a:schemeClr val="tx1"/>
                </a:solidFill>
              </a:rPr>
              <a:t> kampung </a:t>
            </a:r>
            <a:r>
              <a:rPr lang="en-ID" dirty="0" err="1">
                <a:solidFill>
                  <a:schemeClr val="tx1"/>
                </a:solidFill>
              </a:rPr>
              <a:t>narkoba</a:t>
            </a:r>
            <a:r>
              <a:rPr lang="en-ID" dirty="0">
                <a:solidFill>
                  <a:schemeClr val="tx1"/>
                </a:solidFill>
              </a:rPr>
              <a:t> di Kampung Ambon, </a:t>
            </a:r>
            <a:r>
              <a:rPr lang="en-ID" dirty="0" err="1">
                <a:solidFill>
                  <a:schemeClr val="tx1"/>
                </a:solidFill>
              </a:rPr>
              <a:t>Cengkareng</a:t>
            </a:r>
            <a:r>
              <a:rPr lang="en-ID" dirty="0">
                <a:solidFill>
                  <a:schemeClr val="tx1"/>
                </a:solidFill>
              </a:rPr>
              <a:t>, Jakarta Barat </a:t>
            </a:r>
            <a:r>
              <a:rPr lang="en-ID" dirty="0" err="1">
                <a:solidFill>
                  <a:schemeClr val="tx1"/>
                </a:solidFill>
              </a:rPr>
              <a:t>menunjukan</a:t>
            </a:r>
            <a:r>
              <a:rPr lang="en-ID" dirty="0">
                <a:solidFill>
                  <a:schemeClr val="tx1"/>
                </a:solidFill>
              </a:rPr>
              <a:t> </a:t>
            </a:r>
            <a:r>
              <a:rPr lang="en-ID" dirty="0" err="1">
                <a:solidFill>
                  <a:schemeClr val="tx1"/>
                </a:solidFill>
              </a:rPr>
              <a:t>adanya</a:t>
            </a:r>
            <a:r>
              <a:rPr lang="en-ID" dirty="0">
                <a:solidFill>
                  <a:schemeClr val="tx1"/>
                </a:solidFill>
              </a:rPr>
              <a:t> </a:t>
            </a:r>
            <a:r>
              <a:rPr lang="en-ID" dirty="0" err="1">
                <a:solidFill>
                  <a:schemeClr val="tx1"/>
                </a:solidFill>
              </a:rPr>
              <a:t>kesesuaian</a:t>
            </a:r>
            <a:r>
              <a:rPr lang="en-ID" dirty="0">
                <a:solidFill>
                  <a:schemeClr val="tx1"/>
                </a:solidFill>
              </a:rPr>
              <a:t> </a:t>
            </a:r>
            <a:r>
              <a:rPr lang="en-ID" dirty="0" err="1">
                <a:solidFill>
                  <a:schemeClr val="tx1"/>
                </a:solidFill>
              </a:rPr>
              <a:t>dengan</a:t>
            </a:r>
            <a:r>
              <a:rPr lang="en-ID" dirty="0">
                <a:solidFill>
                  <a:schemeClr val="tx1"/>
                </a:solidFill>
              </a:rPr>
              <a:t> </a:t>
            </a:r>
            <a:r>
              <a:rPr lang="en-ID" dirty="0" err="1">
                <a:solidFill>
                  <a:schemeClr val="tx1"/>
                </a:solidFill>
              </a:rPr>
              <a:t>Hubungan</a:t>
            </a:r>
            <a:r>
              <a:rPr lang="en-ID" dirty="0">
                <a:solidFill>
                  <a:schemeClr val="tx1"/>
                </a:solidFill>
              </a:rPr>
              <a:t> </a:t>
            </a:r>
            <a:r>
              <a:rPr lang="en-ID" dirty="0" err="1">
                <a:solidFill>
                  <a:schemeClr val="tx1"/>
                </a:solidFill>
              </a:rPr>
              <a:t>antara</a:t>
            </a:r>
            <a:r>
              <a:rPr lang="en-ID" dirty="0">
                <a:solidFill>
                  <a:schemeClr val="tx1"/>
                </a:solidFill>
              </a:rPr>
              <a:t> </a:t>
            </a:r>
            <a:r>
              <a:rPr lang="en-ID" dirty="0" err="1">
                <a:solidFill>
                  <a:schemeClr val="tx1"/>
                </a:solidFill>
              </a:rPr>
              <a:t>kemiskinan</a:t>
            </a:r>
            <a:r>
              <a:rPr lang="en-ID" dirty="0">
                <a:solidFill>
                  <a:schemeClr val="tx1"/>
                </a:solidFill>
              </a:rPr>
              <a:t> dan </a:t>
            </a:r>
            <a:r>
              <a:rPr lang="en-ID" dirty="0" err="1">
                <a:solidFill>
                  <a:schemeClr val="tx1"/>
                </a:solidFill>
              </a:rPr>
              <a:t>tempat</a:t>
            </a:r>
            <a:r>
              <a:rPr lang="en-ID" dirty="0">
                <a:solidFill>
                  <a:schemeClr val="tx1"/>
                </a:solidFill>
              </a:rPr>
              <a:t>. </a:t>
            </a:r>
            <a:r>
              <a:rPr lang="en-ID" dirty="0" err="1">
                <a:solidFill>
                  <a:schemeClr val="tx1"/>
                </a:solidFill>
              </a:rPr>
              <a:t>Dalam</a:t>
            </a:r>
            <a:r>
              <a:rPr lang="en-ID" dirty="0">
                <a:solidFill>
                  <a:schemeClr val="tx1"/>
                </a:solidFill>
              </a:rPr>
              <a:t> </a:t>
            </a:r>
            <a:r>
              <a:rPr lang="en-ID" dirty="0" err="1">
                <a:solidFill>
                  <a:schemeClr val="tx1"/>
                </a:solidFill>
              </a:rPr>
              <a:t>hal</a:t>
            </a:r>
            <a:r>
              <a:rPr lang="en-ID" dirty="0">
                <a:solidFill>
                  <a:schemeClr val="tx1"/>
                </a:solidFill>
              </a:rPr>
              <a:t> </a:t>
            </a:r>
            <a:r>
              <a:rPr lang="en-ID" dirty="0" err="1">
                <a:solidFill>
                  <a:schemeClr val="tx1"/>
                </a:solidFill>
              </a:rPr>
              <a:t>ini</a:t>
            </a:r>
            <a:r>
              <a:rPr lang="en-ID" dirty="0">
                <a:solidFill>
                  <a:schemeClr val="tx1"/>
                </a:solidFill>
              </a:rPr>
              <a:t> </a:t>
            </a:r>
            <a:r>
              <a:rPr lang="en-ID" dirty="0" err="1">
                <a:solidFill>
                  <a:schemeClr val="tx1"/>
                </a:solidFill>
              </a:rPr>
              <a:t>tekanan</a:t>
            </a:r>
            <a:r>
              <a:rPr lang="en-ID" dirty="0">
                <a:solidFill>
                  <a:schemeClr val="tx1"/>
                </a:solidFill>
              </a:rPr>
              <a:t> </a:t>
            </a:r>
            <a:r>
              <a:rPr lang="en-ID" dirty="0" err="1">
                <a:solidFill>
                  <a:schemeClr val="tx1"/>
                </a:solidFill>
              </a:rPr>
              <a:t>ekonomi</a:t>
            </a:r>
            <a:r>
              <a:rPr lang="en-ID" dirty="0">
                <a:solidFill>
                  <a:schemeClr val="tx1"/>
                </a:solidFill>
              </a:rPr>
              <a:t>' </a:t>
            </a:r>
            <a:r>
              <a:rPr lang="en-ID" dirty="0" err="1">
                <a:solidFill>
                  <a:schemeClr val="tx1"/>
                </a:solidFill>
              </a:rPr>
              <a:t>berkontribusi</a:t>
            </a:r>
            <a:r>
              <a:rPr lang="en-ID" dirty="0">
                <a:solidFill>
                  <a:schemeClr val="tx1"/>
                </a:solidFill>
              </a:rPr>
              <a:t> </a:t>
            </a:r>
            <a:r>
              <a:rPr lang="en-ID" dirty="0" err="1">
                <a:solidFill>
                  <a:schemeClr val="tx1"/>
                </a:solidFill>
              </a:rPr>
              <a:t>terhadap</a:t>
            </a:r>
            <a:r>
              <a:rPr lang="en-ID" dirty="0">
                <a:solidFill>
                  <a:schemeClr val="tx1"/>
                </a:solidFill>
              </a:rPr>
              <a:t> </a:t>
            </a:r>
            <a:r>
              <a:rPr lang="en-ID" dirty="0" err="1">
                <a:solidFill>
                  <a:schemeClr val="tx1"/>
                </a:solidFill>
              </a:rPr>
              <a:t>kriminalitas</a:t>
            </a:r>
            <a:r>
              <a:rPr lang="en-ID" dirty="0">
                <a:solidFill>
                  <a:schemeClr val="tx1"/>
                </a:solidFill>
              </a:rPr>
              <a:t>. </a:t>
            </a:r>
            <a:r>
              <a:rPr lang="en-ID" dirty="0" err="1">
                <a:solidFill>
                  <a:schemeClr val="tx1"/>
                </a:solidFill>
              </a:rPr>
              <a:t>Selain</a:t>
            </a:r>
            <a:r>
              <a:rPr lang="en-ID" dirty="0">
                <a:solidFill>
                  <a:schemeClr val="tx1"/>
                </a:solidFill>
              </a:rPr>
              <a:t> </a:t>
            </a:r>
            <a:r>
              <a:rPr lang="en-ID" dirty="0" err="1">
                <a:solidFill>
                  <a:schemeClr val="tx1"/>
                </a:solidFill>
              </a:rPr>
              <a:t>itu</a:t>
            </a:r>
            <a:r>
              <a:rPr lang="en-ID" dirty="0">
                <a:solidFill>
                  <a:schemeClr val="tx1"/>
                </a:solidFill>
              </a:rPr>
              <a:t> </a:t>
            </a:r>
            <a:r>
              <a:rPr lang="en-ID" dirty="0" err="1">
                <a:solidFill>
                  <a:schemeClr val="tx1"/>
                </a:solidFill>
              </a:rPr>
              <a:t>adanya</a:t>
            </a:r>
            <a:r>
              <a:rPr lang="en-ID" dirty="0">
                <a:solidFill>
                  <a:schemeClr val="tx1"/>
                </a:solidFill>
              </a:rPr>
              <a:t> </a:t>
            </a:r>
            <a:r>
              <a:rPr lang="en-ID" dirty="0" err="1">
                <a:solidFill>
                  <a:schemeClr val="tx1"/>
                </a:solidFill>
              </a:rPr>
              <a:t>kecenderungan</a:t>
            </a:r>
            <a:r>
              <a:rPr lang="en-ID" dirty="0">
                <a:solidFill>
                  <a:schemeClr val="tx1"/>
                </a:solidFill>
              </a:rPr>
              <a:t> </a:t>
            </a:r>
            <a:r>
              <a:rPr lang="en-ID" dirty="0" err="1">
                <a:solidFill>
                  <a:schemeClr val="tx1"/>
                </a:solidFill>
              </a:rPr>
              <a:t>bahwa</a:t>
            </a:r>
            <a:r>
              <a:rPr lang="en-ID" dirty="0">
                <a:solidFill>
                  <a:schemeClr val="tx1"/>
                </a:solidFill>
              </a:rPr>
              <a:t> </a:t>
            </a:r>
            <a:r>
              <a:rPr lang="en-ID" dirty="0" err="1">
                <a:solidFill>
                  <a:schemeClr val="tx1"/>
                </a:solidFill>
              </a:rPr>
              <a:t>suatu</a:t>
            </a:r>
            <a:r>
              <a:rPr lang="en-ID" dirty="0">
                <a:solidFill>
                  <a:schemeClr val="tx1"/>
                </a:solidFill>
              </a:rPr>
              <a:t> </a:t>
            </a:r>
            <a:r>
              <a:rPr lang="en-ID" dirty="0" err="1">
                <a:solidFill>
                  <a:schemeClr val="tx1"/>
                </a:solidFill>
              </a:rPr>
              <a:t>kejahatan</a:t>
            </a:r>
            <a:r>
              <a:rPr lang="en-ID" dirty="0">
                <a:solidFill>
                  <a:schemeClr val="tx1"/>
                </a:solidFill>
              </a:rPr>
              <a:t> </a:t>
            </a:r>
            <a:r>
              <a:rPr lang="en-ID" dirty="0" err="1">
                <a:solidFill>
                  <a:schemeClr val="tx1"/>
                </a:solidFill>
              </a:rPr>
              <a:t>dapat</a:t>
            </a:r>
            <a:r>
              <a:rPr lang="en-ID" dirty="0">
                <a:solidFill>
                  <a:schemeClr val="tx1"/>
                </a:solidFill>
              </a:rPr>
              <a:t> </a:t>
            </a:r>
            <a:r>
              <a:rPr lang="en-ID" dirty="0" err="1">
                <a:solidFill>
                  <a:schemeClr val="tx1"/>
                </a:solidFill>
              </a:rPr>
              <a:t>membentuk</a:t>
            </a:r>
            <a:r>
              <a:rPr lang="en-ID" dirty="0">
                <a:solidFill>
                  <a:schemeClr val="tx1"/>
                </a:solidFill>
              </a:rPr>
              <a:t> </a:t>
            </a:r>
            <a:r>
              <a:rPr lang="en-ID" dirty="0" err="1">
                <a:solidFill>
                  <a:schemeClr val="tx1"/>
                </a:solidFill>
              </a:rPr>
              <a:t>suatu</a:t>
            </a:r>
            <a:r>
              <a:rPr lang="en-ID" dirty="0">
                <a:solidFill>
                  <a:schemeClr val="tx1"/>
                </a:solidFill>
              </a:rPr>
              <a:t> </a:t>
            </a:r>
            <a:r>
              <a:rPr lang="en-ID" dirty="0" err="1">
                <a:solidFill>
                  <a:schemeClr val="tx1"/>
                </a:solidFill>
              </a:rPr>
              <a:t>komunitas</a:t>
            </a:r>
            <a:r>
              <a:rPr lang="en-ID" dirty="0">
                <a:solidFill>
                  <a:schemeClr val="tx1"/>
                </a:solidFill>
              </a:rPr>
              <a:t> </a:t>
            </a:r>
            <a:r>
              <a:rPr lang="en-ID" dirty="0" err="1">
                <a:solidFill>
                  <a:schemeClr val="tx1"/>
                </a:solidFill>
              </a:rPr>
              <a:t>bagi</a:t>
            </a:r>
            <a:r>
              <a:rPr lang="en-ID" dirty="0">
                <a:solidFill>
                  <a:schemeClr val="tx1"/>
                </a:solidFill>
              </a:rPr>
              <a:t> </a:t>
            </a:r>
            <a:r>
              <a:rPr lang="en-ID" dirty="0" err="1">
                <a:solidFill>
                  <a:schemeClr val="tx1"/>
                </a:solidFill>
              </a:rPr>
              <a:t>pelaku</a:t>
            </a:r>
            <a:r>
              <a:rPr lang="en-ID" dirty="0">
                <a:solidFill>
                  <a:schemeClr val="tx1"/>
                </a:solidFill>
              </a:rPr>
              <a:t> </a:t>
            </a:r>
            <a:r>
              <a:rPr lang="en-ID" dirty="0" err="1">
                <a:solidFill>
                  <a:schemeClr val="tx1"/>
                </a:solidFill>
              </a:rPr>
              <a:t>kejahatan</a:t>
            </a:r>
            <a:r>
              <a:rPr lang="en-ID" dirty="0">
                <a:solidFill>
                  <a:schemeClr val="tx1"/>
                </a:solidFill>
              </a:rPr>
              <a:t> di </a:t>
            </a:r>
            <a:r>
              <a:rPr lang="en-ID" dirty="0" err="1">
                <a:solidFill>
                  <a:schemeClr val="tx1"/>
                </a:solidFill>
              </a:rPr>
              <a:t>suatu</a:t>
            </a:r>
            <a:r>
              <a:rPr lang="en-ID" dirty="0">
                <a:solidFill>
                  <a:schemeClr val="tx1"/>
                </a:solidFill>
              </a:rPr>
              <a:t> wilayah.</a:t>
            </a:r>
          </a:p>
          <a:p>
            <a:endParaRPr lang="en-ID" dirty="0"/>
          </a:p>
        </p:txBody>
      </p:sp>
    </p:spTree>
    <p:extLst>
      <p:ext uri="{BB962C8B-B14F-4D97-AF65-F5344CB8AC3E}">
        <p14:creationId xmlns:p14="http://schemas.microsoft.com/office/powerpoint/2010/main" val="337074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9A8E-08FE-40F8-A0D9-E7A436F53C0B}"/>
              </a:ext>
            </a:extLst>
          </p:cNvPr>
          <p:cNvSpPr>
            <a:spLocks noGrp="1"/>
          </p:cNvSpPr>
          <p:nvPr>
            <p:ph type="title"/>
          </p:nvPr>
        </p:nvSpPr>
        <p:spPr/>
        <p:txBody>
          <a:bodyPr/>
          <a:lstStyle/>
          <a:p>
            <a:r>
              <a:rPr lang="id-ID" dirty="0"/>
              <a:t>2. REKOMENDASI</a:t>
            </a:r>
            <a:endParaRPr lang="en-ID" dirty="0"/>
          </a:p>
        </p:txBody>
      </p:sp>
      <p:sp>
        <p:nvSpPr>
          <p:cNvPr id="3" name="Content Placeholder 2">
            <a:extLst>
              <a:ext uri="{FF2B5EF4-FFF2-40B4-BE49-F238E27FC236}">
                <a16:creationId xmlns:a16="http://schemas.microsoft.com/office/drawing/2014/main" id="{547EA9E2-7035-4277-859E-27625EE4586D}"/>
              </a:ext>
            </a:extLst>
          </p:cNvPr>
          <p:cNvSpPr>
            <a:spLocks noGrp="1"/>
          </p:cNvSpPr>
          <p:nvPr>
            <p:ph idx="1"/>
          </p:nvPr>
        </p:nvSpPr>
        <p:spPr/>
        <p:txBody>
          <a:bodyPr>
            <a:normAutofit/>
          </a:bodyPr>
          <a:lstStyle/>
          <a:p>
            <a:r>
              <a:rPr lang="en-ID" dirty="0" err="1"/>
              <a:t>Aparat</a:t>
            </a:r>
            <a:r>
              <a:rPr lang="en-ID" dirty="0"/>
              <a:t> </a:t>
            </a:r>
            <a:r>
              <a:rPr lang="en-ID" dirty="0" err="1"/>
              <a:t>telah</a:t>
            </a:r>
            <a:r>
              <a:rPr lang="en-ID" dirty="0"/>
              <a:t> </a:t>
            </a:r>
            <a:r>
              <a:rPr lang="en-ID" dirty="0" err="1"/>
              <a:t>melakukan</a:t>
            </a:r>
            <a:r>
              <a:rPr lang="en-ID" dirty="0"/>
              <a:t> </a:t>
            </a:r>
            <a:r>
              <a:rPr lang="en-ID" dirty="0" err="1"/>
              <a:t>pemetaan</a:t>
            </a:r>
            <a:r>
              <a:rPr lang="en-ID" dirty="0"/>
              <a:t> </a:t>
            </a:r>
            <a:r>
              <a:rPr lang="en-ID" dirty="0" err="1"/>
              <a:t>bahwa</a:t>
            </a:r>
            <a:r>
              <a:rPr lang="en-ID" dirty="0"/>
              <a:t> </a:t>
            </a:r>
            <a:r>
              <a:rPr lang="en-ID" dirty="0" err="1"/>
              <a:t>selama</a:t>
            </a:r>
            <a:r>
              <a:rPr lang="en-ID" dirty="0"/>
              <a:t> </a:t>
            </a:r>
            <a:r>
              <a:rPr lang="en-ID" dirty="0" err="1"/>
              <a:t>ini</a:t>
            </a:r>
            <a:r>
              <a:rPr lang="en-ID" dirty="0"/>
              <a:t> kampung Ambon </a:t>
            </a:r>
            <a:r>
              <a:rPr lang="en-ID" dirty="0" err="1"/>
              <a:t>merupakan</a:t>
            </a:r>
            <a:r>
              <a:rPr lang="en-ID" dirty="0"/>
              <a:t> kampung </a:t>
            </a:r>
            <a:r>
              <a:rPr lang="en-ID" dirty="0" err="1"/>
              <a:t>narkoba</a:t>
            </a:r>
            <a:r>
              <a:rPr lang="en-ID" dirty="0"/>
              <a:t> yang </a:t>
            </a:r>
            <a:r>
              <a:rPr lang="en-ID" dirty="0" err="1"/>
              <a:t>berada</a:t>
            </a:r>
            <a:r>
              <a:rPr lang="en-ID" dirty="0"/>
              <a:t> di Jakarta Barat dan Jakarta Barat </a:t>
            </a:r>
            <a:r>
              <a:rPr lang="en-ID" dirty="0" err="1"/>
              <a:t>selama</a:t>
            </a:r>
            <a:r>
              <a:rPr lang="en-ID" dirty="0"/>
              <a:t> </a:t>
            </a:r>
            <a:r>
              <a:rPr lang="en-ID" dirty="0" err="1"/>
              <a:t>ini</a:t>
            </a:r>
            <a:r>
              <a:rPr lang="en-ID" dirty="0"/>
              <a:t> </a:t>
            </a:r>
            <a:r>
              <a:rPr lang="en-ID" dirty="0" err="1"/>
              <a:t>dikenal</a:t>
            </a:r>
            <a:r>
              <a:rPr lang="en-ID" dirty="0"/>
              <a:t> </a:t>
            </a:r>
            <a:r>
              <a:rPr lang="en-ID" dirty="0" err="1"/>
              <a:t>dengan</a:t>
            </a:r>
            <a:r>
              <a:rPr lang="en-ID" dirty="0"/>
              <a:t> </a:t>
            </a:r>
            <a:r>
              <a:rPr lang="en-ID" dirty="0" err="1"/>
              <a:t>surga</a:t>
            </a:r>
            <a:r>
              <a:rPr lang="en-ID" dirty="0"/>
              <a:t> </a:t>
            </a:r>
            <a:r>
              <a:rPr lang="en-ID" dirty="0" err="1"/>
              <a:t>narkoba</a:t>
            </a:r>
            <a:r>
              <a:rPr lang="en-ID" dirty="0"/>
              <a:t>. Oleh </a:t>
            </a:r>
            <a:r>
              <a:rPr lang="en-ID" dirty="0" err="1"/>
              <a:t>karena</a:t>
            </a:r>
            <a:r>
              <a:rPr lang="en-ID" dirty="0"/>
              <a:t> </a:t>
            </a:r>
            <a:r>
              <a:rPr lang="en-ID" dirty="0" err="1"/>
              <a:t>itu</a:t>
            </a:r>
            <a:r>
              <a:rPr lang="en-ID" dirty="0"/>
              <a:t>, </a:t>
            </a:r>
            <a:r>
              <a:rPr lang="en-ID" dirty="0" err="1"/>
              <a:t>perlu</a:t>
            </a:r>
            <a:r>
              <a:rPr lang="en-ID" dirty="0"/>
              <a:t> </a:t>
            </a:r>
            <a:r>
              <a:rPr lang="en-ID" dirty="0" err="1"/>
              <a:t>dilakukan</a:t>
            </a:r>
            <a:r>
              <a:rPr lang="en-ID" dirty="0"/>
              <a:t> </a:t>
            </a:r>
            <a:r>
              <a:rPr lang="en-ID" dirty="0" err="1"/>
              <a:t>penelitian</a:t>
            </a:r>
            <a:r>
              <a:rPr lang="en-ID" dirty="0"/>
              <a:t> </a:t>
            </a:r>
            <a:r>
              <a:rPr lang="en-ID" dirty="0" err="1"/>
              <a:t>lebih</a:t>
            </a:r>
            <a:r>
              <a:rPr lang="en-ID" dirty="0"/>
              <a:t> </a:t>
            </a:r>
            <a:r>
              <a:rPr lang="en-ID" dirty="0" err="1"/>
              <a:t>mendalam</a:t>
            </a:r>
            <a:r>
              <a:rPr lang="en-ID" dirty="0"/>
              <a:t> </a:t>
            </a:r>
            <a:r>
              <a:rPr lang="en-ID" dirty="0" err="1"/>
              <a:t>terhadap</a:t>
            </a:r>
            <a:r>
              <a:rPr lang="en-ID" dirty="0"/>
              <a:t> </a:t>
            </a:r>
            <a:r>
              <a:rPr lang="en-ID" dirty="0" err="1"/>
              <a:t>Studi</a:t>
            </a:r>
            <a:r>
              <a:rPr lang="en-ID" dirty="0"/>
              <a:t> </a:t>
            </a:r>
            <a:r>
              <a:rPr lang="en-ID" dirty="0" err="1"/>
              <a:t>terhadap</a:t>
            </a:r>
            <a:r>
              <a:rPr lang="en-ID" dirty="0"/>
              <a:t> kampung </a:t>
            </a:r>
            <a:r>
              <a:rPr lang="en-ID" dirty="0" err="1"/>
              <a:t>narkoba</a:t>
            </a:r>
            <a:r>
              <a:rPr lang="en-ID" dirty="0"/>
              <a:t> di Kampung Ambon </a:t>
            </a:r>
            <a:r>
              <a:rPr lang="en-ID" dirty="0" err="1"/>
              <a:t>untuk</a:t>
            </a:r>
            <a:r>
              <a:rPr lang="en-ID" dirty="0"/>
              <a:t> </a:t>
            </a:r>
            <a:r>
              <a:rPr lang="en-ID" dirty="0" err="1"/>
              <a:t>lebih</a:t>
            </a:r>
            <a:r>
              <a:rPr lang="en-ID" dirty="0"/>
              <a:t> </a:t>
            </a:r>
            <a:r>
              <a:rPr lang="en-ID" dirty="0" err="1"/>
              <a:t>mengetahui</a:t>
            </a:r>
            <a:r>
              <a:rPr lang="en-ID" dirty="0"/>
              <a:t> </a:t>
            </a:r>
            <a:r>
              <a:rPr lang="en-ID" dirty="0" err="1"/>
              <a:t>latar</a:t>
            </a:r>
            <a:r>
              <a:rPr lang="en-ID" dirty="0"/>
              <a:t> </a:t>
            </a:r>
            <a:r>
              <a:rPr lang="en-ID" dirty="0" err="1"/>
              <a:t>belakang</a:t>
            </a:r>
            <a:r>
              <a:rPr lang="en-ID" dirty="0"/>
              <a:t> </a:t>
            </a:r>
            <a:r>
              <a:rPr lang="en-ID" dirty="0" err="1"/>
              <a:t>terbentuknya</a:t>
            </a:r>
            <a:r>
              <a:rPr lang="en-ID" dirty="0"/>
              <a:t> kampung </a:t>
            </a:r>
            <a:r>
              <a:rPr lang="en-ID" dirty="0" err="1"/>
              <a:t>narkoba</a:t>
            </a:r>
            <a:r>
              <a:rPr lang="en-ID" dirty="0"/>
              <a:t> </a:t>
            </a:r>
            <a:r>
              <a:rPr lang="en-ID" dirty="0" err="1"/>
              <a:t>mengingatkan</a:t>
            </a:r>
            <a:r>
              <a:rPr lang="en-ID" dirty="0"/>
              <a:t>  </a:t>
            </a:r>
            <a:r>
              <a:rPr lang="en-ID" dirty="0" err="1"/>
              <a:t>sebagaian</a:t>
            </a:r>
            <a:r>
              <a:rPr lang="en-ID" dirty="0"/>
              <a:t> </a:t>
            </a:r>
            <a:r>
              <a:rPr lang="en-ID" dirty="0" err="1"/>
              <a:t>penduduk</a:t>
            </a:r>
            <a:r>
              <a:rPr lang="en-ID" dirty="0"/>
              <a:t> </a:t>
            </a:r>
            <a:r>
              <a:rPr lang="en-ID" dirty="0" err="1"/>
              <a:t>setempat</a:t>
            </a:r>
            <a:r>
              <a:rPr lang="en-ID" dirty="0"/>
              <a:t> </a:t>
            </a:r>
            <a:r>
              <a:rPr lang="en-ID" dirty="0" err="1"/>
              <a:t>sebagai</a:t>
            </a:r>
            <a:r>
              <a:rPr lang="en-ID" dirty="0"/>
              <a:t> </a:t>
            </a:r>
            <a:r>
              <a:rPr lang="en-ID" dirty="0" err="1"/>
              <a:t>penyuplai</a:t>
            </a:r>
            <a:r>
              <a:rPr lang="en-ID" dirty="0"/>
              <a:t> </a:t>
            </a:r>
            <a:r>
              <a:rPr lang="en-ID" dirty="0" err="1"/>
              <a:t>narkoba</a:t>
            </a:r>
            <a:r>
              <a:rPr lang="en-ID" dirty="0"/>
              <a:t> dan </a:t>
            </a:r>
            <a:r>
              <a:rPr lang="en-ID" dirty="0" err="1"/>
              <a:t>adanya</a:t>
            </a:r>
            <a:r>
              <a:rPr lang="en-ID" dirty="0"/>
              <a:t> </a:t>
            </a:r>
            <a:r>
              <a:rPr lang="en-ID" dirty="0" err="1"/>
              <a:t>indikasi</a:t>
            </a:r>
            <a:r>
              <a:rPr lang="en-ID" dirty="0"/>
              <a:t> </a:t>
            </a:r>
            <a:r>
              <a:rPr lang="en-ID" dirty="0" err="1"/>
              <a:t>keterlibatan</a:t>
            </a:r>
            <a:r>
              <a:rPr lang="en-ID" dirty="0"/>
              <a:t> </a:t>
            </a:r>
            <a:r>
              <a:rPr lang="en-ID" dirty="0" err="1"/>
              <a:t>aparat</a:t>
            </a:r>
            <a:r>
              <a:rPr lang="en-ID" dirty="0"/>
              <a:t>. Hal </a:t>
            </a:r>
            <a:r>
              <a:rPr lang="en-ID" dirty="0" err="1"/>
              <a:t>tersebut</a:t>
            </a:r>
            <a:r>
              <a:rPr lang="en-ID" dirty="0"/>
              <a:t> sangat </a:t>
            </a:r>
            <a:r>
              <a:rPr lang="en-ID" dirty="0" err="1"/>
              <a:t>diperlukan</a:t>
            </a:r>
            <a:r>
              <a:rPr lang="en-ID" dirty="0"/>
              <a:t> </a:t>
            </a:r>
            <a:r>
              <a:rPr lang="en-ID" dirty="0" err="1"/>
              <a:t>untuk</a:t>
            </a:r>
            <a:r>
              <a:rPr lang="en-ID" dirty="0"/>
              <a:t> </a:t>
            </a:r>
            <a:r>
              <a:rPr lang="en-ID" dirty="0" err="1"/>
              <a:t>mencegah</a:t>
            </a:r>
            <a:r>
              <a:rPr lang="en-ID" dirty="0"/>
              <a:t> dan </a:t>
            </a:r>
            <a:r>
              <a:rPr lang="en-ID" dirty="0" err="1"/>
              <a:t>mengantisipasi</a:t>
            </a:r>
            <a:r>
              <a:rPr lang="en-ID" dirty="0"/>
              <a:t> </a:t>
            </a:r>
            <a:r>
              <a:rPr lang="en-ID" dirty="0" err="1"/>
              <a:t>kejahatan</a:t>
            </a:r>
            <a:r>
              <a:rPr lang="en-ID" dirty="0"/>
              <a:t> </a:t>
            </a:r>
            <a:r>
              <a:rPr lang="en-ID" dirty="0" err="1"/>
              <a:t>narkoba</a:t>
            </a:r>
            <a:r>
              <a:rPr lang="en-ID" dirty="0"/>
              <a:t> </a:t>
            </a:r>
            <a:r>
              <a:rPr lang="en-ID" dirty="0" err="1"/>
              <a:t>tersbeut</a:t>
            </a:r>
            <a:r>
              <a:rPr lang="en-ID" dirty="0"/>
              <a:t> </a:t>
            </a:r>
            <a:r>
              <a:rPr lang="en-ID" dirty="0" err="1"/>
              <a:t>terus</a:t>
            </a:r>
            <a:r>
              <a:rPr lang="en-ID" dirty="0"/>
              <a:t> </a:t>
            </a:r>
            <a:r>
              <a:rPr lang="en-ID" dirty="0" err="1"/>
              <a:t>meluas</a:t>
            </a:r>
            <a:r>
              <a:rPr lang="en-ID" dirty="0"/>
              <a:t> dan </a:t>
            </a:r>
            <a:r>
              <a:rPr lang="en-ID" dirty="0" err="1"/>
              <a:t>terbentuknya</a:t>
            </a:r>
            <a:r>
              <a:rPr lang="en-ID" dirty="0"/>
              <a:t>  </a:t>
            </a:r>
            <a:r>
              <a:rPr lang="en-ID" dirty="0" err="1"/>
              <a:t>perkumpulan</a:t>
            </a:r>
            <a:r>
              <a:rPr lang="en-ID" dirty="0"/>
              <a:t> </a:t>
            </a:r>
            <a:r>
              <a:rPr lang="en-ID" dirty="0" err="1"/>
              <a:t>narkoba</a:t>
            </a:r>
            <a:r>
              <a:rPr lang="en-ID" dirty="0"/>
              <a:t> yang </a:t>
            </a:r>
            <a:r>
              <a:rPr lang="en-ID" dirty="0" err="1"/>
              <a:t>serupa</a:t>
            </a:r>
            <a:r>
              <a:rPr lang="en-ID" dirty="0"/>
              <a:t> di </a:t>
            </a:r>
            <a:r>
              <a:rPr lang="en-ID" dirty="0" err="1"/>
              <a:t>daerah</a:t>
            </a:r>
            <a:r>
              <a:rPr lang="en-ID" dirty="0"/>
              <a:t> lain.</a:t>
            </a:r>
          </a:p>
          <a:p>
            <a:endParaRPr lang="en-ID" dirty="0"/>
          </a:p>
        </p:txBody>
      </p:sp>
    </p:spTree>
    <p:extLst>
      <p:ext uri="{BB962C8B-B14F-4D97-AF65-F5344CB8AC3E}">
        <p14:creationId xmlns:p14="http://schemas.microsoft.com/office/powerpoint/2010/main" val="288561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AE26-55CC-4C5B-9D0E-1071CDF1EA11}"/>
              </a:ext>
            </a:extLst>
          </p:cNvPr>
          <p:cNvSpPr>
            <a:spLocks noGrp="1"/>
          </p:cNvSpPr>
          <p:nvPr>
            <p:ph type="title"/>
          </p:nvPr>
        </p:nvSpPr>
        <p:spPr/>
        <p:txBody>
          <a:bodyPr/>
          <a:lstStyle/>
          <a:p>
            <a:pPr algn="ctr"/>
            <a:r>
              <a:rPr lang="id-ID" b="1" dirty="0"/>
              <a:t>TERIMA KASIH</a:t>
            </a:r>
            <a:br>
              <a:rPr lang="id-ID" b="1" dirty="0"/>
            </a:br>
            <a:endParaRPr lang="en-ID" b="1" dirty="0"/>
          </a:p>
        </p:txBody>
      </p:sp>
      <p:pic>
        <p:nvPicPr>
          <p:cNvPr id="5" name="Content Placeholder 4">
            <a:extLst>
              <a:ext uri="{FF2B5EF4-FFF2-40B4-BE49-F238E27FC236}">
                <a16:creationId xmlns:a16="http://schemas.microsoft.com/office/drawing/2014/main" id="{B44C7B47-A5E2-4A7E-881E-E2A8050E2A49}"/>
              </a:ext>
            </a:extLst>
          </p:cNvPr>
          <p:cNvPicPr>
            <a:picLocks noGrp="1" noChangeAspect="1"/>
          </p:cNvPicPr>
          <p:nvPr>
            <p:ph idx="1"/>
          </p:nvPr>
        </p:nvPicPr>
        <p:blipFill>
          <a:blip r:embed="rId2"/>
          <a:stretch>
            <a:fillRect/>
          </a:stretch>
        </p:blipFill>
        <p:spPr>
          <a:xfrm>
            <a:off x="754144" y="1159498"/>
            <a:ext cx="10501460" cy="5052766"/>
          </a:xfrm>
        </p:spPr>
      </p:pic>
    </p:spTree>
    <p:extLst>
      <p:ext uri="{BB962C8B-B14F-4D97-AF65-F5344CB8AC3E}">
        <p14:creationId xmlns:p14="http://schemas.microsoft.com/office/powerpoint/2010/main" val="7884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1"/>
            <a:ext cx="10058400" cy="1348032"/>
          </a:xfrm>
        </p:spPr>
        <p:txBody>
          <a:bodyPr>
            <a:normAutofit fontScale="90000"/>
          </a:bodyPr>
          <a:lstStyle/>
          <a:p>
            <a:pPr algn="ctr">
              <a:lnSpc>
                <a:spcPct val="150000"/>
              </a:lnSpc>
              <a:spcAft>
                <a:spcPts val="800"/>
              </a:spcAft>
            </a:pPr>
            <a:br>
              <a:rPr lang="id-ID" sz="2400" b="1" dirty="0">
                <a:effectLst/>
                <a:latin typeface="Times New Roman" panose="02020603050405020304" pitchFamily="18" charset="0"/>
                <a:ea typeface="Calibri" panose="020F0502020204030204" pitchFamily="34" charset="0"/>
                <a:cs typeface="Times New Roman" panose="02020603050405020304" pitchFamily="18" charset="0"/>
              </a:rPr>
            </a:br>
            <a:r>
              <a:rPr lang="id-ID" sz="2400" b="1" dirty="0">
                <a:effectLst/>
                <a:latin typeface="Times New Roman" panose="02020603050405020304" pitchFamily="18" charset="0"/>
                <a:ea typeface="Calibri" panose="020F0502020204030204" pitchFamily="34" charset="0"/>
                <a:cs typeface="Times New Roman" panose="02020603050405020304" pitchFamily="18" charset="0"/>
              </a:rPr>
              <a:t>BAB I</a:t>
            </a:r>
            <a:br>
              <a:rPr lang="id-ID" sz="2400" b="1" dirty="0">
                <a:latin typeface="Calibri" panose="020F0502020204030204" pitchFamily="34" charset="0"/>
                <a:ea typeface="Calibri" panose="020F0502020204030204" pitchFamily="34" charset="0"/>
                <a:cs typeface="Times New Roman" panose="02020603050405020304" pitchFamily="18" charset="0"/>
              </a:rPr>
            </a:br>
            <a:r>
              <a:rPr lang="id-ID" sz="2400" b="1" dirty="0">
                <a:effectLst/>
                <a:latin typeface="Times New Roman" panose="02020603050405020304" pitchFamily="18" charset="0"/>
                <a:ea typeface="Calibri" panose="020F0502020204030204" pitchFamily="34" charset="0"/>
                <a:cs typeface="Times New Roman" panose="02020603050405020304" pitchFamily="18" charset="0"/>
              </a:rPr>
              <a:t> PENDAHULUAN</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81F1FCEB-BA9E-46E6-8F5D-D7406CF92094}"/>
              </a:ext>
            </a:extLst>
          </p:cNvPr>
          <p:cNvSpPr>
            <a:spLocks noGrp="1"/>
          </p:cNvSpPr>
          <p:nvPr>
            <p:ph idx="1"/>
          </p:nvPr>
        </p:nvSpPr>
        <p:spPr>
          <a:xfrm>
            <a:off x="1097280" y="1263192"/>
            <a:ext cx="10058400" cy="4605901"/>
          </a:xfrm>
        </p:spPr>
        <p:txBody>
          <a:bodyPr>
            <a:normAutofit/>
          </a:bodyPr>
          <a:lstStyle/>
          <a:p>
            <a:pPr marL="457200" indent="-457200">
              <a:buAutoNum type="alphaUcPeriod"/>
            </a:pPr>
            <a:r>
              <a:rPr lang="id-ID" b="1" dirty="0">
                <a:latin typeface="Arial Black" panose="020B0A04020102020204" pitchFamily="34" charset="0"/>
              </a:rPr>
              <a:t>Latar Belakang</a:t>
            </a:r>
          </a:p>
          <a:p>
            <a:pPr indent="0" algn="just">
              <a:lnSpc>
                <a:spcPct val="150000"/>
              </a:lnSpc>
              <a:spcAft>
                <a:spcPts val="800"/>
              </a:spcAft>
              <a:buNone/>
            </a:pPr>
            <a:r>
              <a:rPr lang="en-US" sz="1800" dirty="0" err="1">
                <a:effectLst/>
                <a:ea typeface="Calibri" panose="020F0502020204030204" pitchFamily="34" charset="0"/>
                <a:cs typeface="Times New Roman" panose="02020603050405020304" pitchFamily="18" charset="0"/>
              </a:rPr>
              <a:t>Sebuah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pertanyaan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mengemuka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mengenai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studi</a:t>
            </a:r>
            <a:r>
              <a:rPr lang="en-US" sz="1800" dirty="0">
                <a:effectLst/>
                <a:ea typeface="Calibri" panose="020F0502020204030204" pitchFamily="34" charset="0"/>
                <a:cs typeface="Times New Roman" panose="02020603050405020304" pitchFamily="18" charset="0"/>
              </a:rPr>
              <a:t> </a:t>
            </a:r>
            <a:r>
              <a:rPr lang="id-ID" sz="1800" dirty="0">
                <a:effectLst/>
                <a:ea typeface="Calibri" panose="020F0502020204030204" pitchFamily="34" charset="0"/>
                <a:cs typeface="Times New Roman" panose="02020603050405020304" pitchFamily="18" charset="0"/>
              </a:rPr>
              <a:t>k</a:t>
            </a:r>
            <a:r>
              <a:rPr lang="en-US" sz="1800" dirty="0" err="1">
                <a:effectLst/>
                <a:ea typeface="Calibri" panose="020F0502020204030204" pitchFamily="34" charset="0"/>
                <a:cs typeface="Times New Roman" panose="02020603050405020304" pitchFamily="18" charset="0"/>
              </a:rPr>
              <a:t>riminal</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yaitu</a:t>
            </a:r>
            <a:r>
              <a:rPr lang="en-US" sz="1800" dirty="0">
                <a:effectLst/>
                <a:ea typeface="Calibri" panose="020F0502020204030204" pitchFamily="34" charset="0"/>
                <a:cs typeface="Times New Roman" panose="02020603050405020304" pitchFamily="18" charset="0"/>
              </a:rPr>
              <a:t> d</a:t>
            </a:r>
            <a:r>
              <a:rPr lang="id-ID" sz="1800" dirty="0">
                <a:effectLst/>
                <a:ea typeface="Calibri" panose="020F0502020204030204" pitchFamily="34" charset="0"/>
                <a:cs typeface="Times New Roman" panose="02020603050405020304" pitchFamily="18" charset="0"/>
              </a:rPr>
              <a:t>i mana sebagian besar kejahatan terjadi? </a:t>
            </a:r>
            <a:r>
              <a:rPr lang="en-US" sz="1800" dirty="0">
                <a:effectLst/>
                <a:ea typeface="Calibri" panose="020F0502020204030204" pitchFamily="34" charset="0"/>
                <a:cs typeface="Times New Roman" panose="02020603050405020304" pitchFamily="18" charset="0"/>
              </a:rPr>
              <a:t>Lalu d</a:t>
            </a:r>
            <a:r>
              <a:rPr lang="id-ID" sz="1800" dirty="0">
                <a:effectLst/>
                <a:ea typeface="Calibri" panose="020F0502020204030204" pitchFamily="34" charset="0"/>
                <a:cs typeface="Times New Roman" panose="02020603050405020304" pitchFamily="18" charset="0"/>
              </a:rPr>
              <a:t>imana pelaku dan korban tinggal dan menghabiskan waktu? Apakah tempat-tempat tertentu dianggap lebih mengancam daripada yang lain</a:t>
            </a:r>
            <a:r>
              <a:rPr lang="en-US" sz="1800" dirty="0">
                <a:effectLst/>
                <a:ea typeface="Calibri" panose="020F0502020204030204" pitchFamily="34" charset="0"/>
                <a:cs typeface="Times New Roman" panose="02020603050405020304" pitchFamily="18" charset="0"/>
              </a:rPr>
              <a:t>?</a:t>
            </a:r>
            <a:r>
              <a:rPr lang="id-ID" sz="1800" dirty="0">
                <a:effectLst/>
                <a:ea typeface="Calibri" panose="020F0502020204030204" pitchFamily="34" charset="0"/>
                <a:cs typeface="Times New Roman" panose="02020603050405020304" pitchFamily="18" charset="0"/>
              </a:rPr>
              <a:t> dan jika demikian, kapan dan kepada siapa? Apakah mungkin untuk mencegah kejahatan dengan mengubah lingkun</a:t>
            </a:r>
            <a:r>
              <a:rPr lang="en-US" sz="1800" dirty="0" err="1">
                <a:effectLst/>
                <a:ea typeface="Calibri" panose="020F0502020204030204" pitchFamily="34" charset="0"/>
                <a:cs typeface="Times New Roman" panose="02020603050405020304" pitchFamily="18" charset="0"/>
              </a:rPr>
              <a:t>gan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sekitar</a:t>
            </a:r>
            <a:r>
              <a:rPr lang="id-ID" sz="1800" dirty="0">
                <a:effectLst/>
                <a:ea typeface="Calibri" panose="020F0502020204030204" pitchFamily="34" charset="0"/>
                <a:cs typeface="Times New Roman" panose="02020603050405020304" pitchFamily="18" charset="0"/>
              </a:rPr>
              <a:t>? Bagaimana kita bisa berteori </a:t>
            </a:r>
            <a:r>
              <a:rPr lang="en-US" sz="1800" dirty="0" err="1">
                <a:effectLst/>
                <a:ea typeface="Calibri" panose="020F0502020204030204" pitchFamily="34" charset="0"/>
                <a:cs typeface="Times New Roman" panose="02020603050405020304" pitchFamily="18" charset="0"/>
              </a:rPr>
              <a:t>mengenai</a:t>
            </a:r>
            <a:r>
              <a:rPr lang="en-US" sz="1800" dirty="0">
                <a:effectLst/>
                <a:ea typeface="Calibri" panose="020F0502020204030204" pitchFamily="34" charset="0"/>
                <a:cs typeface="Times New Roman" panose="02020603050405020304" pitchFamily="18" charset="0"/>
              </a:rPr>
              <a:t> </a:t>
            </a:r>
            <a:r>
              <a:rPr lang="id-ID" sz="1800" dirty="0">
                <a:effectLst/>
                <a:ea typeface="Calibri" panose="020F0502020204030204" pitchFamily="34" charset="0"/>
                <a:cs typeface="Times New Roman" panose="02020603050405020304" pitchFamily="18" charset="0"/>
              </a:rPr>
              <a:t>lingkungan atau ruang di mana kita tinggal? </a:t>
            </a:r>
          </a:p>
          <a:p>
            <a:pPr indent="0" algn="just">
              <a:lnSpc>
                <a:spcPct val="150000"/>
              </a:lnSpc>
              <a:spcAft>
                <a:spcPts val="800"/>
              </a:spcAft>
              <a:buNone/>
            </a:pPr>
            <a:r>
              <a:rPr lang="en-US" sz="1800" dirty="0">
                <a:effectLst/>
                <a:ea typeface="Calibri" panose="020F0502020204030204" pitchFamily="34" charset="0"/>
                <a:cs typeface="Times New Roman" panose="02020603050405020304" pitchFamily="18" charset="0"/>
              </a:rPr>
              <a:t>Para </a:t>
            </a:r>
            <a:r>
              <a:rPr lang="en-US" sz="1800" dirty="0" err="1">
                <a:effectLst/>
                <a:ea typeface="Calibri" panose="020F0502020204030204" pitchFamily="34" charset="0"/>
                <a:cs typeface="Times New Roman" panose="02020603050405020304" pitchFamily="18" charset="0"/>
              </a:rPr>
              <a:t>kriminolog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maupun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praktisi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hukum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sekarang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membuat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pemetaan</a:t>
            </a:r>
            <a:r>
              <a:rPr lang="en-US" sz="1800" dirty="0">
                <a:effectLst/>
                <a:ea typeface="Calibri" panose="020F0502020204030204" pitchFamily="34" charset="0"/>
                <a:cs typeface="Times New Roman" panose="02020603050405020304" pitchFamily="18" charset="0"/>
              </a:rPr>
              <a:t> yang </a:t>
            </a:r>
            <a:r>
              <a:rPr lang="en-US" sz="1800" dirty="0" err="1">
                <a:effectLst/>
                <a:ea typeface="Calibri" panose="020F0502020204030204" pitchFamily="34" charset="0"/>
                <a:cs typeface="Times New Roman" panose="02020603050405020304" pitchFamily="18" charset="0"/>
              </a:rPr>
              <a:t>digunakan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untuk</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mengamati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pola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sosial</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Pemetaan</a:t>
            </a:r>
            <a:r>
              <a:rPr lang="en-US" sz="1800" dirty="0">
                <a:effectLst/>
                <a:ea typeface="Calibri" panose="020F0502020204030204" pitchFamily="34" charset="0"/>
                <a:cs typeface="Times New Roman" panose="02020603050405020304" pitchFamily="18" charset="0"/>
              </a:rPr>
              <a:t> statistic </a:t>
            </a:r>
            <a:r>
              <a:rPr lang="en-US" sz="1800" dirty="0" err="1">
                <a:effectLst/>
                <a:ea typeface="Calibri" panose="020F0502020204030204" pitchFamily="34" charset="0"/>
                <a:cs typeface="Times New Roman" panose="02020603050405020304" pitchFamily="18" charset="0"/>
              </a:rPr>
              <a:t>telah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menjadi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sebuah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metodologi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penting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untuk</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studi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kriminologi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saat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ini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terlebih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dengan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adanya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teknologi</a:t>
            </a:r>
            <a:r>
              <a:rPr lang="en-US" sz="1800" dirty="0">
                <a:effectLst/>
                <a:ea typeface="Calibri" panose="020F0502020204030204" pitchFamily="34" charset="0"/>
                <a:cs typeface="Times New Roman" panose="02020603050405020304" pitchFamily="18" charset="0"/>
              </a:rPr>
              <a:t> internet yang </a:t>
            </a:r>
            <a:r>
              <a:rPr lang="en-US" sz="1800" dirty="0" err="1">
                <a:effectLst/>
                <a:ea typeface="Calibri" panose="020F0502020204030204" pitchFamily="34" charset="0"/>
                <a:cs typeface="Times New Roman" panose="02020603050405020304" pitchFamily="18" charset="0"/>
              </a:rPr>
              <a:t>memudahkan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untuk</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membuat</a:t>
            </a:r>
            <a:r>
              <a:rPr lang="en-US" sz="1800" dirty="0">
                <a:effectLst/>
                <a:ea typeface="Calibri" panose="020F0502020204030204" pitchFamily="34" charset="0"/>
                <a:cs typeface="Times New Roman" panose="02020603050405020304" pitchFamily="18" charset="0"/>
              </a:rPr>
              <a:t> geo-data.</a:t>
            </a:r>
            <a:endParaRPr lang="id-ID" sz="1800" dirty="0">
              <a:effectLst/>
              <a:ea typeface="Calibri" panose="020F0502020204030204" pitchFamily="34" charset="0"/>
              <a:cs typeface="Times New Roman" panose="02020603050405020304" pitchFamily="18" charset="0"/>
            </a:endParaRPr>
          </a:p>
          <a:p>
            <a:pPr indent="0" algn="just">
              <a:lnSpc>
                <a:spcPct val="150000"/>
              </a:lnSpc>
              <a:spcAft>
                <a:spcPts val="800"/>
              </a:spcAft>
              <a:buNone/>
            </a:pP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b="1" dirty="0">
              <a:latin typeface="Arial Black" panose="020B0A04020102020204" pitchFamily="34" charset="0"/>
            </a:endParaRPr>
          </a:p>
        </p:txBody>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C1D1A-DDE7-4A1F-AFC9-6A68785FA6F6}"/>
              </a:ext>
            </a:extLst>
          </p:cNvPr>
          <p:cNvSpPr>
            <a:spLocks noGrp="1"/>
          </p:cNvSpPr>
          <p:nvPr>
            <p:ph idx="1"/>
          </p:nvPr>
        </p:nvSpPr>
        <p:spPr>
          <a:xfrm>
            <a:off x="1097280" y="688157"/>
            <a:ext cx="10058400" cy="5316717"/>
          </a:xfrm>
        </p:spPr>
        <p:txBody>
          <a:bodyPr>
            <a:normAutofit lnSpcReduction="10000"/>
          </a:bodyPr>
          <a:lstStyle/>
          <a:p>
            <a:pPr algn="just">
              <a:buFont typeface="Arial" panose="020B0604020202020204" pitchFamily="34" charset="0"/>
              <a:buChar char="•"/>
            </a:pPr>
            <a:r>
              <a:rPr lang="id-ID" sz="1800" dirty="0">
                <a:effectLst/>
                <a:ea typeface="Calibri" panose="020F0502020204030204" pitchFamily="34" charset="0"/>
                <a:cs typeface="Times New Roman" panose="02020603050405020304" pitchFamily="18" charset="0"/>
              </a:rPr>
              <a:t>Terkait bab ini, Penulis akan mengemukakan studi kasus terkait yang terjadi Di Indonesia. Fenomena kejahatan serupa terjadi di </a:t>
            </a:r>
            <a:r>
              <a:rPr lang="en-ID" sz="1800" dirty="0">
                <a:effectLst/>
                <a:ea typeface="Calibri" panose="020F0502020204030204" pitchFamily="34" charset="0"/>
                <a:cs typeface="Times New Roman" panose="02020603050405020304" pitchFamily="18" charset="0"/>
              </a:rPr>
              <a:t>Kampung Ambon</a:t>
            </a:r>
            <a:r>
              <a:rPr lang="id-ID" sz="1800" dirty="0">
                <a:effectLst/>
                <a:ea typeface="Calibri" panose="020F0502020204030204" pitchFamily="34" charset="0"/>
                <a:cs typeface="Times New Roman" panose="02020603050405020304" pitchFamily="18" charset="0"/>
              </a:rPr>
              <a:t>, Cengkareng, Jakarta Barat yang dikenal dengan kampung narkoba</a:t>
            </a:r>
          </a:p>
          <a:p>
            <a:pPr algn="just">
              <a:buFont typeface="Arial" panose="020B0604020202020204" pitchFamily="34" charset="0"/>
              <a:buChar char="•"/>
            </a:pPr>
            <a:r>
              <a:rPr lang="id-ID" sz="1800" dirty="0">
                <a:effectLst/>
                <a:ea typeface="Calibri" panose="020F0502020204030204" pitchFamily="34" charset="0"/>
                <a:cs typeface="Times New Roman" panose="02020603050405020304" pitchFamily="18" charset="0"/>
              </a:rPr>
              <a:t>Pada tanggal 10 Mei 2021  Polisi melakukan penggerebekan, </a:t>
            </a:r>
            <a:r>
              <a:rPr lang="en-ID" sz="1800" dirty="0">
                <a:effectLst/>
                <a:ea typeface="Calibri" panose="020F0502020204030204" pitchFamily="34" charset="0"/>
                <a:cs typeface="Times New Roman" panose="02020603050405020304" pitchFamily="18" charset="0"/>
              </a:rPr>
              <a:t>49 orang </a:t>
            </a:r>
            <a:r>
              <a:rPr lang="en-ID" sz="1800" dirty="0" err="1">
                <a:effectLst/>
                <a:ea typeface="Calibri" panose="020F0502020204030204" pitchFamily="34" charset="0"/>
                <a:cs typeface="Times New Roman" panose="02020603050405020304" pitchFamily="18" charset="0"/>
              </a:rPr>
              <a:t>ditangkap</a:t>
            </a:r>
            <a:r>
              <a:rPr lang="en-ID" sz="1800" dirty="0">
                <a:effectLst/>
                <a:ea typeface="Calibri" panose="020F0502020204030204" pitchFamily="34" charset="0"/>
                <a:cs typeface="Times New Roman" panose="02020603050405020304" pitchFamily="18" charset="0"/>
              </a:rPr>
              <a:t> dan 7 orang di </a:t>
            </a:r>
            <a:r>
              <a:rPr lang="en-ID" sz="1800" dirty="0" err="1">
                <a:effectLst/>
                <a:ea typeface="Calibri" panose="020F0502020204030204" pitchFamily="34" charset="0"/>
                <a:cs typeface="Times New Roman" panose="02020603050405020304" pitchFamily="18" charset="0"/>
              </a:rPr>
              <a:t>antaranya</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ditetapkan</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sebagai</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tersangka</a:t>
            </a:r>
            <a:r>
              <a:rPr lang="en-ID" sz="1800" dirty="0">
                <a:effectLst/>
                <a:ea typeface="Calibri" panose="020F0502020204030204" pitchFamily="34" charset="0"/>
                <a:cs typeface="Times New Roman" panose="02020603050405020304" pitchFamily="18" charset="0"/>
              </a:rPr>
              <a:t>.</a:t>
            </a:r>
            <a:r>
              <a:rPr lang="en-ID" sz="1800" dirty="0">
                <a:solidFill>
                  <a:srgbClr val="000000"/>
                </a:solidFill>
                <a:effectLst/>
                <a:ea typeface="Times New Roman" panose="02020603050405020304" pitchFamily="18" charset="0"/>
                <a:cs typeface="Times New Roman" panose="02020603050405020304" pitchFamily="18" charset="0"/>
              </a:rPr>
              <a:t> </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Polisi</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mengungkap</a:t>
            </a:r>
            <a:r>
              <a:rPr lang="en-ID" sz="1800" dirty="0">
                <a:effectLst/>
                <a:ea typeface="Calibri" panose="020F0502020204030204" pitchFamily="34" charset="0"/>
                <a:cs typeface="Times New Roman" panose="02020603050405020304" pitchFamily="18" charset="0"/>
              </a:rPr>
              <a:t> Kampung </a:t>
            </a:r>
            <a:r>
              <a:rPr lang="en-ID" sz="1800" dirty="0" err="1">
                <a:effectLst/>
                <a:ea typeface="Calibri" panose="020F0502020204030204" pitchFamily="34" charset="0"/>
                <a:cs typeface="Times New Roman" panose="02020603050405020304" pitchFamily="18" charset="0"/>
              </a:rPr>
              <a:t>Narkoba</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ini</a:t>
            </a:r>
            <a:r>
              <a:rPr lang="en-ID" sz="1800" dirty="0">
                <a:effectLst/>
                <a:ea typeface="Calibri" panose="020F0502020204030204" pitchFamily="34" charset="0"/>
                <a:cs typeface="Times New Roman" panose="02020603050405020304" pitchFamily="18" charset="0"/>
              </a:rPr>
              <a:t> </a:t>
            </a:r>
            <a:r>
              <a:rPr lang="en-ID" sz="1800" dirty="0" err="1">
                <a:effectLst/>
                <a:ea typeface="Calibri" panose="020F0502020204030204" pitchFamily="34" charset="0"/>
                <a:cs typeface="Times New Roman" panose="02020603050405020304" pitchFamily="18" charset="0"/>
              </a:rPr>
              <a:t>dikendalikan</a:t>
            </a:r>
            <a:r>
              <a:rPr lang="en-ID" sz="1800" dirty="0">
                <a:effectLst/>
                <a:ea typeface="Calibri" panose="020F0502020204030204" pitchFamily="34" charset="0"/>
                <a:cs typeface="Times New Roman" panose="02020603050405020304" pitchFamily="18" charset="0"/>
              </a:rPr>
              <a:t> oleh </a:t>
            </a:r>
            <a:r>
              <a:rPr lang="en-ID" sz="1800" dirty="0" err="1">
                <a:effectLst/>
                <a:ea typeface="Calibri" panose="020F0502020204030204" pitchFamily="34" charset="0"/>
                <a:cs typeface="Times New Roman" panose="02020603050405020304" pitchFamily="18" charset="0"/>
              </a:rPr>
              <a:t>tiga</a:t>
            </a:r>
            <a:r>
              <a:rPr lang="en-ID" sz="1800" dirty="0">
                <a:effectLst/>
                <a:ea typeface="Calibri" panose="020F0502020204030204" pitchFamily="34" charset="0"/>
                <a:cs typeface="Times New Roman" panose="02020603050405020304" pitchFamily="18" charset="0"/>
              </a:rPr>
              <a:t> bandar. </a:t>
            </a:r>
            <a:endParaRPr lang="id-ID" sz="1800" dirty="0">
              <a:effectLst/>
              <a:ea typeface="Calibri" panose="020F0502020204030204" pitchFamily="34" charset="0"/>
              <a:cs typeface="Times New Roman" panose="02020603050405020304" pitchFamily="18" charset="0"/>
            </a:endParaRPr>
          </a:p>
          <a:p>
            <a:pPr algn="just">
              <a:buFont typeface="Arial" panose="020B0604020202020204" pitchFamily="34" charset="0"/>
              <a:buChar char="•"/>
            </a:pPr>
            <a:r>
              <a:rPr lang="id-ID" sz="1800" dirty="0">
                <a:solidFill>
                  <a:schemeClr val="tx1"/>
                </a:solidFill>
                <a:effectLst/>
                <a:ea typeface="Calibri" panose="020F0502020204030204" pitchFamily="34" charset="0"/>
                <a:cs typeface="Times New Roman" panose="02020603050405020304" pitchFamily="18" charset="0"/>
              </a:rPr>
              <a:t>Pada tahun ini juga </a:t>
            </a:r>
            <a:r>
              <a:rPr lang="en-ID" sz="1800" dirty="0" err="1">
                <a:solidFill>
                  <a:schemeClr val="tx1"/>
                </a:solidFill>
                <a:effectLst/>
                <a:ea typeface="Calibri" panose="020F0502020204030204" pitchFamily="34" charset="0"/>
                <a:cs typeface="Times New Roman" panose="02020603050405020304" pitchFamily="18" charset="0"/>
              </a:rPr>
              <a:t>membongkar</a:t>
            </a:r>
            <a:r>
              <a:rPr lang="en-ID" sz="1800" strike="noStrike" dirty="0">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ID" sz="1800" strike="noStrike" dirty="0" err="1">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jaringan</a:t>
            </a:r>
            <a:r>
              <a:rPr lang="en-ID" sz="1800" strike="noStrike" dirty="0">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ID" sz="1800" strike="noStrike" dirty="0" err="1">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pengedar</a:t>
            </a:r>
            <a:r>
              <a:rPr lang="en-ID" sz="1800" strike="noStrike" dirty="0">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310 kilogram</a:t>
            </a:r>
            <a:r>
              <a:rPr lang="en-ID" sz="1800" dirty="0">
                <a:solidFill>
                  <a:schemeClr val="tx1"/>
                </a:solidFill>
                <a:effectLst/>
                <a:ea typeface="Calibri" panose="020F0502020204030204" pitchFamily="34" charset="0"/>
                <a:cs typeface="Times New Roman" panose="02020603050405020304" pitchFamily="18" charset="0"/>
              </a:rPr>
              <a:t> </a:t>
            </a:r>
            <a:r>
              <a:rPr lang="en-ID" sz="1800" dirty="0" err="1">
                <a:solidFill>
                  <a:schemeClr val="tx1"/>
                </a:solidFill>
                <a:effectLst/>
                <a:ea typeface="Calibri" panose="020F0502020204030204" pitchFamily="34" charset="0"/>
                <a:cs typeface="Times New Roman" panose="02020603050405020304" pitchFamily="18" charset="0"/>
              </a:rPr>
              <a:t>sabu</a:t>
            </a:r>
            <a:r>
              <a:rPr lang="en-ID" sz="1800" dirty="0">
                <a:solidFill>
                  <a:schemeClr val="tx1"/>
                </a:solidFill>
                <a:effectLst/>
                <a:ea typeface="Calibri" panose="020F0502020204030204" pitchFamily="34" charset="0"/>
                <a:cs typeface="Times New Roman" panose="02020603050405020304" pitchFamily="18" charset="0"/>
              </a:rPr>
              <a:t> </a:t>
            </a:r>
            <a:r>
              <a:rPr lang="en-ID" sz="1800" dirty="0" err="1">
                <a:solidFill>
                  <a:schemeClr val="tx1"/>
                </a:solidFill>
                <a:effectLst/>
                <a:ea typeface="Calibri" panose="020F0502020204030204" pitchFamily="34" charset="0"/>
                <a:cs typeface="Times New Roman" panose="02020603050405020304" pitchFamily="18" charset="0"/>
              </a:rPr>
              <a:t>asal</a:t>
            </a:r>
            <a:r>
              <a:rPr lang="en-ID" sz="1800" dirty="0">
                <a:solidFill>
                  <a:schemeClr val="tx1"/>
                </a:solidFill>
                <a:effectLst/>
                <a:ea typeface="Calibri" panose="020F0502020204030204" pitchFamily="34" charset="0"/>
                <a:cs typeface="Times New Roman" panose="02020603050405020304" pitchFamily="18" charset="0"/>
              </a:rPr>
              <a:t> Iran</a:t>
            </a:r>
            <a:r>
              <a:rPr lang="id-ID" sz="1800" dirty="0">
                <a:solidFill>
                  <a:schemeClr val="tx1"/>
                </a:solidFill>
                <a:effectLst/>
                <a:ea typeface="Calibri" panose="020F0502020204030204" pitchFamily="34" charset="0"/>
                <a:cs typeface="Times New Roman" panose="02020603050405020304" pitchFamily="18" charset="0"/>
              </a:rPr>
              <a:t> </a:t>
            </a:r>
          </a:p>
          <a:p>
            <a:pPr algn="just">
              <a:buFont typeface="Arial" panose="020B0604020202020204" pitchFamily="34" charset="0"/>
              <a:buChar char="•"/>
            </a:pPr>
            <a:r>
              <a:rPr lang="id-ID" sz="1800" dirty="0">
                <a:solidFill>
                  <a:srgbClr val="000000"/>
                </a:solidFill>
                <a:effectLst/>
                <a:ea typeface="Calibri" panose="020F0502020204030204" pitchFamily="34" charset="0"/>
                <a:cs typeface="Times New Roman" panose="02020603050405020304" pitchFamily="18" charset="0"/>
              </a:rPr>
              <a:t>Kampung Ambon yang terletak di wilayah Jakarta barat. Jakarta Barat selama ini dikenal dengan surga narkoba</a:t>
            </a:r>
          </a:p>
          <a:p>
            <a:pPr algn="just">
              <a:buFont typeface="Arial" panose="020B0604020202020204" pitchFamily="34" charset="0"/>
              <a:buChar char="•"/>
            </a:pPr>
            <a:r>
              <a:rPr lang="id-ID" sz="1800" dirty="0">
                <a:effectLst/>
                <a:ea typeface="Calibri" panose="020F0502020204030204" pitchFamily="34" charset="0"/>
                <a:cs typeface="Times New Roman" panose="02020603050405020304" pitchFamily="18" charset="0"/>
              </a:rPr>
              <a:t>Tahun 2018 Polres Jakbar </a:t>
            </a:r>
            <a:r>
              <a:rPr lang="en-ID" sz="1800" dirty="0" err="1">
                <a:solidFill>
                  <a:srgbClr val="000000"/>
                </a:solidFill>
                <a:effectLst/>
                <a:ea typeface="Calibri" panose="020F0502020204030204" pitchFamily="34" charset="0"/>
                <a:cs typeface="Times New Roman" panose="02020603050405020304" pitchFamily="18" charset="0"/>
              </a:rPr>
              <a:t>meringkus</a:t>
            </a:r>
            <a:r>
              <a:rPr lang="en-ID" sz="1800" dirty="0">
                <a:solidFill>
                  <a:srgbClr val="000000"/>
                </a:solidFill>
                <a:effectLst/>
                <a:ea typeface="Calibri" panose="020F0502020204030204" pitchFamily="34" charset="0"/>
                <a:cs typeface="Times New Roman" panose="02020603050405020304" pitchFamily="18" charset="0"/>
              </a:rPr>
              <a:t> 1414 </a:t>
            </a:r>
            <a:r>
              <a:rPr lang="en-ID" sz="1800" dirty="0" err="1">
                <a:solidFill>
                  <a:srgbClr val="000000"/>
                </a:solidFill>
                <a:effectLst/>
                <a:ea typeface="Calibri" panose="020F0502020204030204" pitchFamily="34" charset="0"/>
                <a:cs typeface="Times New Roman" panose="02020603050405020304" pitchFamily="18" charset="0"/>
              </a:rPr>
              <a:t>tersangka</a:t>
            </a:r>
            <a:r>
              <a:rPr lang="en-ID" sz="1800" dirty="0">
                <a:solidFill>
                  <a:srgbClr val="000000"/>
                </a:solidFill>
                <a:effectLst/>
                <a:ea typeface="Calibri" panose="020F0502020204030204" pitchFamily="34" charset="0"/>
                <a:cs typeface="Times New Roman" panose="02020603050405020304" pitchFamily="18" charset="0"/>
              </a:rPr>
              <a:t>.</a:t>
            </a:r>
            <a:r>
              <a:rPr lang="en-ID" sz="1800" dirty="0">
                <a:solidFill>
                  <a:srgbClr val="191919"/>
                </a:solidFill>
                <a:effectLst/>
                <a:ea typeface="Calibri" panose="020F0502020204030204" pitchFamily="34" charset="0"/>
                <a:cs typeface="Times New Roman" panose="02020603050405020304" pitchFamily="18" charset="0"/>
              </a:rPr>
              <a:t> </a:t>
            </a:r>
            <a:r>
              <a:rPr lang="en-ID" sz="1800" dirty="0">
                <a:solidFill>
                  <a:srgbClr val="000000"/>
                </a:solidFill>
                <a:effectLst/>
                <a:ea typeface="Calibri" panose="020F0502020204030204" pitchFamily="34" charset="0"/>
                <a:cs typeface="Times New Roman" panose="02020603050405020304" pitchFamily="18" charset="0"/>
              </a:rPr>
              <a:t>Dari </a:t>
            </a:r>
            <a:r>
              <a:rPr lang="en-ID" sz="1800" dirty="0" err="1">
                <a:solidFill>
                  <a:srgbClr val="000000"/>
                </a:solidFill>
                <a:effectLst/>
                <a:ea typeface="Calibri" panose="020F0502020204030204" pitchFamily="34" charset="0"/>
                <a:cs typeface="Times New Roman" panose="02020603050405020304" pitchFamily="18" charset="0"/>
              </a:rPr>
              <a:t>hasil</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pengungkapan</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kasus</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narkoba</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barang</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bukti</a:t>
            </a:r>
            <a:r>
              <a:rPr lang="en-ID" sz="1800" dirty="0">
                <a:solidFill>
                  <a:srgbClr val="000000"/>
                </a:solidFill>
                <a:effectLst/>
                <a:ea typeface="Calibri" panose="020F0502020204030204" pitchFamily="34" charset="0"/>
                <a:cs typeface="Times New Roman" panose="02020603050405020304" pitchFamily="18" charset="0"/>
              </a:rPr>
              <a:t> yang </a:t>
            </a:r>
            <a:r>
              <a:rPr lang="en-ID" sz="1800" dirty="0" err="1">
                <a:solidFill>
                  <a:srgbClr val="000000"/>
                </a:solidFill>
                <a:effectLst/>
                <a:ea typeface="Calibri" panose="020F0502020204030204" pitchFamily="34" charset="0"/>
                <a:cs typeface="Times New Roman" panose="02020603050405020304" pitchFamily="18" charset="0"/>
              </a:rPr>
              <a:t>disita</a:t>
            </a:r>
            <a:r>
              <a:rPr lang="en-ID" sz="1800" dirty="0">
                <a:solidFill>
                  <a:srgbClr val="000000"/>
                </a:solidFill>
                <a:effectLst/>
                <a:ea typeface="Calibri" panose="020F0502020204030204" pitchFamily="34" charset="0"/>
                <a:cs typeface="Times New Roman" panose="02020603050405020304" pitchFamily="18" charset="0"/>
              </a:rPr>
              <a:t> di </a:t>
            </a:r>
            <a:r>
              <a:rPr lang="en-ID" sz="1800" dirty="0" err="1">
                <a:solidFill>
                  <a:srgbClr val="000000"/>
                </a:solidFill>
                <a:effectLst/>
                <a:ea typeface="Calibri" panose="020F0502020204030204" pitchFamily="34" charset="0"/>
                <a:cs typeface="Times New Roman" panose="02020603050405020304" pitchFamily="18" charset="0"/>
              </a:rPr>
              <a:t>antaranya</a:t>
            </a:r>
            <a:r>
              <a:rPr lang="en-ID" sz="1800" dirty="0">
                <a:solidFill>
                  <a:srgbClr val="000000"/>
                </a:solidFill>
                <a:effectLst/>
                <a:ea typeface="Calibri" panose="020F0502020204030204" pitchFamily="34" charset="0"/>
                <a:cs typeface="Times New Roman" panose="02020603050405020304" pitchFamily="18" charset="0"/>
              </a:rPr>
              <a:t> 1.320 kg </a:t>
            </a:r>
            <a:r>
              <a:rPr lang="en-ID" sz="1800" dirty="0" err="1">
                <a:solidFill>
                  <a:srgbClr val="000000"/>
                </a:solidFill>
                <a:effectLst/>
                <a:ea typeface="Calibri" panose="020F0502020204030204" pitchFamily="34" charset="0"/>
                <a:cs typeface="Times New Roman" panose="02020603050405020304" pitchFamily="18" charset="0"/>
              </a:rPr>
              <a:t>ganja</a:t>
            </a:r>
            <a:r>
              <a:rPr lang="en-ID" sz="1800" dirty="0">
                <a:solidFill>
                  <a:srgbClr val="000000"/>
                </a:solidFill>
                <a:effectLst/>
                <a:ea typeface="Calibri" panose="020F0502020204030204" pitchFamily="34" charset="0"/>
                <a:cs typeface="Times New Roman" panose="02020603050405020304" pitchFamily="18" charset="0"/>
              </a:rPr>
              <a:t>, 88,1 kg </a:t>
            </a:r>
            <a:r>
              <a:rPr lang="en-ID" sz="1800" dirty="0" err="1">
                <a:solidFill>
                  <a:srgbClr val="000000"/>
                </a:solidFill>
                <a:effectLst/>
                <a:ea typeface="Calibri" panose="020F0502020204030204" pitchFamily="34" charset="0"/>
                <a:cs typeface="Times New Roman" panose="02020603050405020304" pitchFamily="18" charset="0"/>
              </a:rPr>
              <a:t>sabu</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empat</a:t>
            </a:r>
            <a:r>
              <a:rPr lang="en-ID" sz="1800" dirty="0">
                <a:solidFill>
                  <a:srgbClr val="000000"/>
                </a:solidFill>
                <a:effectLst/>
                <a:ea typeface="Calibri" panose="020F0502020204030204" pitchFamily="34" charset="0"/>
                <a:cs typeface="Times New Roman" panose="02020603050405020304" pitchFamily="18" charset="0"/>
              </a:rPr>
              <a:t> kilogram </a:t>
            </a:r>
            <a:r>
              <a:rPr lang="en-ID" sz="1800" dirty="0" err="1">
                <a:solidFill>
                  <a:srgbClr val="000000"/>
                </a:solidFill>
                <a:effectLst/>
                <a:ea typeface="Calibri" panose="020F0502020204030204" pitchFamily="34" charset="0"/>
                <a:cs typeface="Times New Roman" panose="02020603050405020304" pitchFamily="18" charset="0"/>
              </a:rPr>
              <a:t>tembakau</a:t>
            </a:r>
            <a:r>
              <a:rPr lang="en-ID" sz="1800" dirty="0">
                <a:solidFill>
                  <a:srgbClr val="000000"/>
                </a:solidFill>
                <a:effectLst/>
                <a:ea typeface="Calibri" panose="020F0502020204030204" pitchFamily="34" charset="0"/>
                <a:cs typeface="Times New Roman" panose="02020603050405020304" pitchFamily="18" charset="0"/>
              </a:rPr>
              <a:t> gorilla, dan 38.920 </a:t>
            </a:r>
            <a:r>
              <a:rPr lang="en-ID" sz="1800" dirty="0" err="1">
                <a:solidFill>
                  <a:srgbClr val="000000"/>
                </a:solidFill>
                <a:effectLst/>
                <a:ea typeface="Calibri" panose="020F0502020204030204" pitchFamily="34" charset="0"/>
                <a:cs typeface="Times New Roman" panose="02020603050405020304" pitchFamily="18" charset="0"/>
              </a:rPr>
              <a:t>pil</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ekstasi</a:t>
            </a:r>
            <a:r>
              <a:rPr lang="en-ID" sz="1800" dirty="0">
                <a:solidFill>
                  <a:srgbClr val="000000"/>
                </a:solidFill>
                <a:effectLst/>
                <a:ea typeface="Calibri" panose="020F0502020204030204" pitchFamily="34" charset="0"/>
                <a:cs typeface="Times New Roman" panose="02020603050405020304" pitchFamily="18" charset="0"/>
              </a:rPr>
              <a:t>. Di </a:t>
            </a:r>
            <a:r>
              <a:rPr lang="en-ID" sz="1800" dirty="0" err="1">
                <a:solidFill>
                  <a:srgbClr val="000000"/>
                </a:solidFill>
                <a:effectLst/>
                <a:ea typeface="Calibri" panose="020F0502020204030204" pitchFamily="34" charset="0"/>
                <a:cs typeface="Times New Roman" panose="02020603050405020304" pitchFamily="18" charset="0"/>
              </a:rPr>
              <a:t>samping</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itu</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masih</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ada</a:t>
            </a:r>
            <a:r>
              <a:rPr lang="en-ID" sz="1800" dirty="0">
                <a:solidFill>
                  <a:srgbClr val="000000"/>
                </a:solidFill>
                <a:effectLst/>
                <a:ea typeface="Calibri" panose="020F0502020204030204" pitchFamily="34" charset="0"/>
                <a:cs typeface="Times New Roman" panose="02020603050405020304" pitchFamily="18" charset="0"/>
              </a:rPr>
              <a:t> 10.000 </a:t>
            </a:r>
            <a:r>
              <a:rPr lang="en-ID" sz="1800" dirty="0" err="1">
                <a:solidFill>
                  <a:srgbClr val="000000"/>
                </a:solidFill>
                <a:effectLst/>
                <a:ea typeface="Calibri" panose="020F0502020204030204" pitchFamily="34" charset="0"/>
                <a:cs typeface="Times New Roman" panose="02020603050405020304" pitchFamily="18" charset="0"/>
              </a:rPr>
              <a:t>psikotropika</a:t>
            </a:r>
            <a:r>
              <a:rPr lang="id-ID" sz="1800" dirty="0">
                <a:solidFill>
                  <a:srgbClr val="000000"/>
                </a:solidFill>
                <a:ea typeface="Calibri" panose="020F0502020204030204" pitchFamily="34" charset="0"/>
                <a:cs typeface="Times New Roman" panose="02020603050405020304" pitchFamily="18" charset="0"/>
              </a:rPr>
              <a:t> lain.</a:t>
            </a:r>
          </a:p>
          <a:p>
            <a:pPr algn="just">
              <a:buFont typeface="Arial" panose="020B0604020202020204" pitchFamily="34" charset="0"/>
              <a:buChar char="•"/>
            </a:pPr>
            <a:r>
              <a:rPr lang="id-ID" sz="1800" dirty="0">
                <a:solidFill>
                  <a:srgbClr val="000000"/>
                </a:solidFill>
                <a:effectLst/>
                <a:ea typeface="Calibri" panose="020F0502020204030204" pitchFamily="34" charset="0"/>
                <a:cs typeface="Times New Roman" panose="02020603050405020304" pitchFamily="18" charset="0"/>
              </a:rPr>
              <a:t>pada </a:t>
            </a:r>
            <a:r>
              <a:rPr lang="en-ID" sz="1800" dirty="0" err="1">
                <a:solidFill>
                  <a:srgbClr val="000000"/>
                </a:solidFill>
                <a:effectLst/>
                <a:ea typeface="Calibri" panose="020F0502020204030204" pitchFamily="34" charset="0"/>
                <a:cs typeface="Times New Roman" panose="02020603050405020304" pitchFamily="18" charset="0"/>
              </a:rPr>
              <a:t>tahun</a:t>
            </a:r>
            <a:r>
              <a:rPr lang="en-ID" sz="1800" dirty="0">
                <a:solidFill>
                  <a:srgbClr val="000000"/>
                </a:solidFill>
                <a:effectLst/>
                <a:ea typeface="Calibri" panose="020F0502020204030204" pitchFamily="34" charset="0"/>
                <a:cs typeface="Times New Roman" panose="02020603050405020304" pitchFamily="18" charset="0"/>
              </a:rPr>
              <a:t> 2020, </a:t>
            </a:r>
            <a:r>
              <a:rPr lang="en-ID" sz="1800" dirty="0" err="1">
                <a:solidFill>
                  <a:srgbClr val="000000"/>
                </a:solidFill>
                <a:effectLst/>
                <a:ea typeface="Calibri" panose="020F0502020204030204" pitchFamily="34" charset="0"/>
                <a:cs typeface="Times New Roman" panose="02020603050405020304" pitchFamily="18" charset="0"/>
              </a:rPr>
              <a:t>Satuan</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Narkoba</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Polres</a:t>
            </a:r>
            <a:r>
              <a:rPr lang="en-ID" sz="1800" dirty="0">
                <a:solidFill>
                  <a:srgbClr val="000000"/>
                </a:solidFill>
                <a:effectLst/>
                <a:ea typeface="Calibri" panose="020F0502020204030204" pitchFamily="34" charset="0"/>
                <a:cs typeface="Times New Roman" panose="02020603050405020304" pitchFamily="18" charset="0"/>
              </a:rPr>
              <a:t> Metro Jakarta Barat </a:t>
            </a:r>
            <a:r>
              <a:rPr lang="en-ID" sz="1800" dirty="0" err="1">
                <a:solidFill>
                  <a:srgbClr val="000000"/>
                </a:solidFill>
                <a:effectLst/>
                <a:ea typeface="Calibri" panose="020F0502020204030204" pitchFamily="34" charset="0"/>
                <a:cs typeface="Times New Roman" panose="02020603050405020304" pitchFamily="18" charset="0"/>
              </a:rPr>
              <a:t>telah</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mengungkap</a:t>
            </a:r>
            <a:r>
              <a:rPr lang="en-ID" sz="1800" dirty="0">
                <a:solidFill>
                  <a:srgbClr val="000000"/>
                </a:solidFill>
                <a:effectLst/>
                <a:ea typeface="Calibri" panose="020F0502020204030204" pitchFamily="34" charset="0"/>
                <a:cs typeface="Times New Roman" panose="02020603050405020304" pitchFamily="18" charset="0"/>
              </a:rPr>
              <a:t> 557 </a:t>
            </a:r>
            <a:r>
              <a:rPr lang="en-ID" sz="1800" dirty="0" err="1">
                <a:solidFill>
                  <a:srgbClr val="000000"/>
                </a:solidFill>
                <a:effectLst/>
                <a:ea typeface="Calibri" panose="020F0502020204030204" pitchFamily="34" charset="0"/>
                <a:cs typeface="Times New Roman" panose="02020603050405020304" pitchFamily="18" charset="0"/>
              </a:rPr>
              <a:t>kasus</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penyalahgunaan</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narkoba</a:t>
            </a:r>
            <a:r>
              <a:rPr lang="en-ID" sz="1800" dirty="0">
                <a:solidFill>
                  <a:srgbClr val="000000"/>
                </a:solidFill>
                <a:effectLst/>
                <a:ea typeface="Calibri" panose="020F0502020204030204" pitchFamily="34" charset="0"/>
                <a:cs typeface="Times New Roman" panose="02020603050405020304" pitchFamily="18" charset="0"/>
              </a:rPr>
              <a:t>. Dari </a:t>
            </a:r>
            <a:r>
              <a:rPr lang="en-ID" sz="1800" dirty="0" err="1">
                <a:solidFill>
                  <a:srgbClr val="000000"/>
                </a:solidFill>
                <a:effectLst/>
                <a:ea typeface="Calibri" panose="020F0502020204030204" pitchFamily="34" charset="0"/>
                <a:cs typeface="Times New Roman" panose="02020603050405020304" pitchFamily="18" charset="0"/>
              </a:rPr>
              <a:t>jumlah</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kasus</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tersebut</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Polres</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Jakbar</a:t>
            </a:r>
            <a:r>
              <a:rPr lang="en-ID" sz="1800" dirty="0">
                <a:solidFill>
                  <a:srgbClr val="000000"/>
                </a:solidFill>
                <a:effectLst/>
                <a:ea typeface="Calibri" panose="020F0502020204030204" pitchFamily="34" charset="0"/>
                <a:cs typeface="Times New Roman" panose="02020603050405020304" pitchFamily="18" charset="0"/>
              </a:rPr>
              <a:t> paling </a:t>
            </a:r>
            <a:r>
              <a:rPr lang="en-ID" sz="1800" dirty="0" err="1">
                <a:solidFill>
                  <a:srgbClr val="000000"/>
                </a:solidFill>
                <a:effectLst/>
                <a:ea typeface="Calibri" panose="020F0502020204030204" pitchFamily="34" charset="0"/>
                <a:cs typeface="Times New Roman" panose="02020603050405020304" pitchFamily="18" charset="0"/>
              </a:rPr>
              <a:t>banyak</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menyita</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narkotika</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jenis</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ganja</a:t>
            </a:r>
            <a:r>
              <a:rPr lang="en-ID" sz="1800" dirty="0">
                <a:solidFill>
                  <a:srgbClr val="000000"/>
                </a:solidFill>
                <a:effectLst/>
                <a:ea typeface="Calibri" panose="020F0502020204030204" pitchFamily="34" charset="0"/>
                <a:cs typeface="Times New Roman" panose="02020603050405020304" pitchFamily="18" charset="0"/>
              </a:rPr>
              <a:t>, </a:t>
            </a:r>
            <a:r>
              <a:rPr lang="en-ID" sz="1800" dirty="0" err="1">
                <a:solidFill>
                  <a:srgbClr val="000000"/>
                </a:solidFill>
                <a:effectLst/>
                <a:ea typeface="Calibri" panose="020F0502020204030204" pitchFamily="34" charset="0"/>
                <a:cs typeface="Times New Roman" panose="02020603050405020304" pitchFamily="18" charset="0"/>
              </a:rPr>
              <a:t>yakni</a:t>
            </a:r>
            <a:r>
              <a:rPr lang="en-ID" sz="1800" dirty="0">
                <a:solidFill>
                  <a:srgbClr val="000000"/>
                </a:solidFill>
                <a:effectLst/>
                <a:ea typeface="Calibri" panose="020F0502020204030204" pitchFamily="34" charset="0"/>
                <a:cs typeface="Times New Roman" panose="02020603050405020304" pitchFamily="18" charset="0"/>
              </a:rPr>
              <a:t> 664,5 kilogram</a:t>
            </a:r>
            <a:endParaRPr lang="id-ID" sz="1800" dirty="0">
              <a:effectLst/>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74876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DD89-622D-40F1-A2AC-266F37B89005}"/>
              </a:ext>
            </a:extLst>
          </p:cNvPr>
          <p:cNvSpPr>
            <a:spLocks noGrp="1"/>
          </p:cNvSpPr>
          <p:nvPr>
            <p:ph type="title"/>
          </p:nvPr>
        </p:nvSpPr>
        <p:spPr>
          <a:xfrm>
            <a:off x="1097280" y="952107"/>
            <a:ext cx="10058400" cy="4760536"/>
          </a:xfrm>
        </p:spPr>
        <p:txBody>
          <a:bodyPr>
            <a:normAutofit fontScale="90000"/>
          </a:bodyPr>
          <a:lstStyle/>
          <a:p>
            <a:pPr marL="914400" lvl="0" indent="-914400">
              <a:lnSpc>
                <a:spcPct val="150000"/>
              </a:lnSpc>
              <a:spcAft>
                <a:spcPts val="800"/>
              </a:spcAft>
              <a:buFont typeface="+mj-lt"/>
              <a:buAutoNum type="arabicPeriod"/>
            </a:pPr>
            <a:r>
              <a:rPr lang="id-ID" dirty="0"/>
              <a:t>B. Permasalahan</a:t>
            </a:r>
            <a:br>
              <a:rPr lang="id-ID" dirty="0"/>
            </a:br>
            <a:br>
              <a:rPr lang="id-ID" dirty="0"/>
            </a:br>
            <a:br>
              <a:rPr lang="id-ID" dirty="0"/>
            </a:br>
            <a:r>
              <a:rPr lang="id-ID" dirty="0"/>
              <a:t>B</a:t>
            </a:r>
            <a:r>
              <a:rPr lang="id-ID" sz="3100" dirty="0"/>
              <a:t>. PERMASALAHAN </a:t>
            </a:r>
            <a:br>
              <a:rPr lang="id-ID" sz="2700" dirty="0"/>
            </a:br>
            <a:r>
              <a:rPr lang="id-ID" sz="2700" dirty="0">
                <a:effectLst/>
                <a:latin typeface="Times New Roman" panose="02020603050405020304" pitchFamily="18" charset="0"/>
                <a:ea typeface="Calibri" panose="020F0502020204030204" pitchFamily="34" charset="0"/>
                <a:cs typeface="Times New Roman" panose="02020603050405020304" pitchFamily="18" charset="0"/>
              </a:rPr>
              <a:t>Bagaimana perspektif dari aspek  Kejahatan, Tempat dan Ruang dalam kaitannya dengan Sosiologi Kriminal?</a:t>
            </a:r>
            <a:br>
              <a:rPr lang="id-ID" sz="2700" dirty="0">
                <a:effectLst/>
                <a:latin typeface="Times New Roman" panose="02020603050405020304" pitchFamily="18" charset="0"/>
                <a:ea typeface="Calibri" panose="020F0502020204030204" pitchFamily="34" charset="0"/>
                <a:cs typeface="Times New Roman" panose="02020603050405020304" pitchFamily="18" charset="0"/>
              </a:rPr>
            </a:br>
            <a:br>
              <a:rPr lang="id-ID" sz="2700" dirty="0">
                <a:latin typeface="Times New Roman" panose="02020603050405020304" pitchFamily="18" charset="0"/>
                <a:ea typeface="Calibri" panose="020F0502020204030204" pitchFamily="34" charset="0"/>
                <a:cs typeface="Times New Roman" panose="02020603050405020304" pitchFamily="18" charset="0"/>
              </a:rPr>
            </a:br>
            <a:r>
              <a:rPr lang="id-ID" sz="2700" dirty="0">
                <a:effectLst/>
                <a:latin typeface="Times New Roman" panose="02020603050405020304" pitchFamily="18" charset="0"/>
                <a:ea typeface="Calibri" panose="020F0502020204030204" pitchFamily="34" charset="0"/>
                <a:cs typeface="Times New Roman" panose="02020603050405020304" pitchFamily="18" charset="0"/>
              </a:rPr>
              <a:t>Bagaimana studi kasus yang terjadi di Kampung Narkoba, Cengkareng, Jakarta Barat apabila dikaitkan dengan perspektif dari aspek Kejahatan, Tempat dan Ruang dalam Sosiologi Kriminal?</a:t>
            </a:r>
            <a:br>
              <a:rPr lang="en-ID" sz="2700" dirty="0">
                <a:effectLst/>
                <a:latin typeface="Calibri" panose="020F0502020204030204" pitchFamily="34" charset="0"/>
                <a:ea typeface="Calibri" panose="020F0502020204030204" pitchFamily="34" charset="0"/>
                <a:cs typeface="Times New Roman" panose="02020603050405020304" pitchFamily="18" charset="0"/>
              </a:rPr>
            </a:br>
            <a:endParaRPr lang="en-ID" sz="2700" dirty="0"/>
          </a:p>
        </p:txBody>
      </p:sp>
    </p:spTree>
    <p:extLst>
      <p:ext uri="{BB962C8B-B14F-4D97-AF65-F5344CB8AC3E}">
        <p14:creationId xmlns:p14="http://schemas.microsoft.com/office/powerpoint/2010/main" val="156833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E88F-434B-472B-9872-BDE17D846EB4}"/>
              </a:ext>
            </a:extLst>
          </p:cNvPr>
          <p:cNvSpPr>
            <a:spLocks noGrp="1"/>
          </p:cNvSpPr>
          <p:nvPr>
            <p:ph type="title"/>
          </p:nvPr>
        </p:nvSpPr>
        <p:spPr>
          <a:xfrm>
            <a:off x="1066799" y="603314"/>
            <a:ext cx="10499889" cy="5684364"/>
          </a:xfrm>
        </p:spPr>
        <p:txBody>
          <a:bodyPr>
            <a:normAutofit fontScale="90000"/>
          </a:bodyPr>
          <a:lstStyle/>
          <a:p>
            <a:pPr marL="342900" lvl="0" indent="-342900">
              <a:lnSpc>
                <a:spcPct val="150000"/>
              </a:lnSpc>
              <a:spcAft>
                <a:spcPts val="800"/>
              </a:spcAft>
              <a:buFont typeface="+mj-lt"/>
              <a:buAutoNum type="arabicPeriod"/>
            </a:pPr>
            <a:r>
              <a:rPr lang="id-ID" sz="2700" b="1" dirty="0">
                <a:latin typeface="+mn-lt"/>
              </a:rPr>
              <a:t>PEMBAHASAN</a:t>
            </a:r>
            <a:br>
              <a:rPr lang="id-ID" dirty="0">
                <a:latin typeface="+mn-lt"/>
              </a:rPr>
            </a:br>
            <a:r>
              <a:rPr lang="id-ID" sz="2000" b="1" dirty="0">
                <a:effectLst/>
                <a:latin typeface="+mn-lt"/>
                <a:ea typeface="Calibri" panose="020F0502020204030204" pitchFamily="34" charset="0"/>
                <a:cs typeface="Times New Roman" panose="02020603050405020304" pitchFamily="18" charset="0"/>
              </a:rPr>
              <a:t>SOSIOLOGI KRIMINAL DIPANDANG DARI PERSPEKTIF KEJAHATAN, TEMPAT DAN RUANG</a:t>
            </a:r>
            <a:br>
              <a:rPr lang="id-ID" sz="2000" b="1" dirty="0">
                <a:effectLst/>
                <a:latin typeface="+mn-lt"/>
                <a:ea typeface="Calibri" panose="020F0502020204030204" pitchFamily="34" charset="0"/>
                <a:cs typeface="Times New Roman" panose="02020603050405020304" pitchFamily="18" charset="0"/>
              </a:rPr>
            </a:br>
            <a:r>
              <a:rPr lang="id-ID" sz="2000" b="1" dirty="0">
                <a:effectLst/>
                <a:latin typeface="+mn-lt"/>
                <a:ea typeface="Calibri" panose="020F0502020204030204" pitchFamily="34" charset="0"/>
                <a:cs typeface="Times New Roman" panose="02020603050405020304" pitchFamily="18" charset="0"/>
              </a:rPr>
              <a:t>1.1. </a:t>
            </a:r>
            <a:r>
              <a:rPr lang="id-ID" sz="2000" b="1" dirty="0">
                <a:effectLst/>
                <a:latin typeface="+mn-lt"/>
                <a:ea typeface="Calibri" panose="020F0502020204030204" pitchFamily="34" charset="0"/>
              </a:rPr>
              <a:t>Pelanggar, pelanggaran dan tempat</a:t>
            </a:r>
            <a:br>
              <a:rPr lang="id-ID" sz="2000" b="1" dirty="0">
                <a:effectLst/>
                <a:latin typeface="+mn-lt"/>
                <a:ea typeface="Calibri" panose="020F0502020204030204" pitchFamily="34" charset="0"/>
              </a:rPr>
            </a:br>
            <a:r>
              <a:rPr lang="id-ID" sz="2000" dirty="0">
                <a:effectLst/>
                <a:latin typeface="+mn-lt"/>
                <a:ea typeface="Calibri" panose="020F0502020204030204" pitchFamily="34" charset="0"/>
              </a:rPr>
              <a:t>Sebuah studi menunjukkan bahwa pelaku cenderung melakukan kejahatan di daerah yang secara budaya / kultur akrab dan familiar bagi mereka dalam beberapa hal, tetapi secara umumnya tidak dengan lingkungan mereka sendiri (Brantingham dan Brantingham, 1991). Survei korban (lihat Bab 9) memungkinkan 'tingkat viktimisasi daerah' (tingkat) pelanggaran terhadap kelompok tertentu di area tertentu) </a:t>
            </a:r>
            <a:br>
              <a:rPr lang="id-ID" sz="2000" dirty="0">
                <a:effectLst/>
                <a:latin typeface="+mn-lt"/>
                <a:ea typeface="Calibri" panose="020F0502020204030204" pitchFamily="34" charset="0"/>
              </a:rPr>
            </a:br>
            <a:br>
              <a:rPr lang="id-ID" sz="2000" dirty="0">
                <a:effectLst/>
                <a:latin typeface="+mn-lt"/>
                <a:ea typeface="Calibri" panose="020F0502020204030204" pitchFamily="34" charset="0"/>
              </a:rPr>
            </a:br>
            <a:r>
              <a:rPr lang="id-ID" sz="2000" b="1" dirty="0">
                <a:effectLst/>
                <a:latin typeface="+mn-lt"/>
                <a:ea typeface="Calibri" panose="020F0502020204030204" pitchFamily="34" charset="0"/>
              </a:rPr>
              <a:t>1.2 Distribusi spasial kejahatan</a:t>
            </a:r>
            <a:br>
              <a:rPr lang="id-ID" sz="2000" b="1" dirty="0">
                <a:effectLst/>
                <a:latin typeface="+mn-lt"/>
                <a:ea typeface="Calibri" panose="020F0502020204030204" pitchFamily="34" charset="0"/>
              </a:rPr>
            </a:br>
            <a:r>
              <a:rPr lang="id-ID" sz="2000" dirty="0">
                <a:effectLst/>
                <a:latin typeface="+mn-lt"/>
                <a:ea typeface="Calibri" panose="020F0502020204030204" pitchFamily="34" charset="0"/>
              </a:rPr>
              <a:t>Di Inggris Raya, ada lembaga survey elah menganalisis risiko kejahatan berdasarkan area dibandingkan dengan jumlah rata-rata di Inggris Raya, yaitu wilayah yang perilaku anti-sosial lebih tinggi . Sikap kelompok 'makmur perkotaan (urban prosperous)' terhadap kejahatan lebih kompleks. </a:t>
            </a:r>
            <a:br>
              <a:rPr lang="id-ID" sz="2000" dirty="0">
                <a:effectLst/>
                <a:latin typeface="+mn-lt"/>
                <a:ea typeface="Calibri" panose="020F0502020204030204" pitchFamily="34" charset="0"/>
              </a:rPr>
            </a:br>
            <a:r>
              <a:rPr lang="id-ID" sz="2000" dirty="0">
                <a:effectLst/>
                <a:latin typeface="+mn-lt"/>
                <a:ea typeface="Calibri" panose="020F0502020204030204" pitchFamily="34" charset="0"/>
              </a:rPr>
              <a:t>Studi lain menunjukkan di banyak kota besar dan kecil di Inggris, ekspansi  Industi hiburan malam semakin menjadi lebih eksklusif, tersegmentasi dan rawan kejahatan.</a:t>
            </a:r>
            <a:endParaRPr lang="en-ID" dirty="0">
              <a:latin typeface="+mn-lt"/>
            </a:endParaRPr>
          </a:p>
        </p:txBody>
      </p:sp>
    </p:spTree>
    <p:extLst>
      <p:ext uri="{BB962C8B-B14F-4D97-AF65-F5344CB8AC3E}">
        <p14:creationId xmlns:p14="http://schemas.microsoft.com/office/powerpoint/2010/main" val="123341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5CA78-77EC-4360-841C-A83A94D6C535}"/>
              </a:ext>
            </a:extLst>
          </p:cNvPr>
          <p:cNvSpPr>
            <a:spLocks noGrp="1"/>
          </p:cNvSpPr>
          <p:nvPr>
            <p:ph idx="1"/>
          </p:nvPr>
        </p:nvSpPr>
        <p:spPr>
          <a:xfrm>
            <a:off x="1066800" y="490195"/>
            <a:ext cx="10518742" cy="5378898"/>
          </a:xfrm>
        </p:spPr>
        <p:txBody>
          <a:bodyPr/>
          <a:lstStyle/>
          <a:p>
            <a:pPr marL="497205" indent="0" algn="just">
              <a:lnSpc>
                <a:spcPct val="150000"/>
              </a:lnSpc>
              <a:spcAft>
                <a:spcPts val="800"/>
              </a:spcAft>
              <a:buNone/>
            </a:pPr>
            <a:r>
              <a:rPr lang="id-ID" sz="2000" b="1" dirty="0">
                <a:effectLst/>
                <a:ea typeface="Calibri" panose="020F0502020204030204" pitchFamily="34" charset="0"/>
                <a:cs typeface="Times New Roman" panose="02020603050405020304" pitchFamily="18" charset="0"/>
              </a:rPr>
              <a:t>1.3. </a:t>
            </a:r>
            <a:r>
              <a:rPr lang="en-ID" sz="2000" b="1" dirty="0" err="1">
                <a:effectLst/>
                <a:ea typeface="Calibri" panose="020F0502020204030204" pitchFamily="34" charset="0"/>
                <a:cs typeface="Times New Roman" panose="02020603050405020304" pitchFamily="18" charset="0"/>
              </a:rPr>
              <a:t>Pencegahan</a:t>
            </a:r>
            <a:r>
              <a:rPr lang="en-ID" sz="2000" b="1" dirty="0">
                <a:effectLst/>
                <a:ea typeface="Calibri" panose="020F0502020204030204" pitchFamily="34" charset="0"/>
                <a:cs typeface="Times New Roman" panose="02020603050405020304" pitchFamily="18" charset="0"/>
              </a:rPr>
              <a:t> </a:t>
            </a:r>
            <a:r>
              <a:rPr lang="en-ID" sz="2000" b="1" dirty="0" err="1">
                <a:effectLst/>
                <a:ea typeface="Calibri" panose="020F0502020204030204" pitchFamily="34" charset="0"/>
                <a:cs typeface="Times New Roman" panose="02020603050405020304" pitchFamily="18" charset="0"/>
              </a:rPr>
              <a:t>kejahatan</a:t>
            </a:r>
            <a:r>
              <a:rPr lang="en-ID" sz="2000" b="1" dirty="0">
                <a:effectLst/>
                <a:ea typeface="Calibri" panose="020F0502020204030204" pitchFamily="34" charset="0"/>
                <a:cs typeface="Times New Roman" panose="02020603050405020304" pitchFamily="18" charset="0"/>
              </a:rPr>
              <a:t>, </a:t>
            </a:r>
            <a:r>
              <a:rPr lang="en-ID" sz="2000" b="1" dirty="0" err="1">
                <a:effectLst/>
                <a:ea typeface="Calibri" panose="020F0502020204030204" pitchFamily="34" charset="0"/>
                <a:cs typeface="Times New Roman" panose="02020603050405020304" pitchFamily="18" charset="0"/>
              </a:rPr>
              <a:t>ruang</a:t>
            </a:r>
            <a:r>
              <a:rPr lang="en-ID" sz="2000" b="1" dirty="0">
                <a:effectLst/>
                <a:ea typeface="Calibri" panose="020F0502020204030204" pitchFamily="34" charset="0"/>
                <a:cs typeface="Times New Roman" panose="02020603050405020304" pitchFamily="18" charset="0"/>
              </a:rPr>
              <a:t> dan </a:t>
            </a:r>
            <a:r>
              <a:rPr lang="en-ID" sz="2000" b="1" dirty="0" err="1">
                <a:effectLst/>
                <a:ea typeface="Calibri" panose="020F0502020204030204" pitchFamily="34" charset="0"/>
                <a:cs typeface="Times New Roman" panose="02020603050405020304" pitchFamily="18" charset="0"/>
              </a:rPr>
              <a:t>komunitas</a:t>
            </a:r>
            <a:endParaRPr lang="id-ID" b="1" dirty="0">
              <a:ea typeface="Calibri" panose="020F0502020204030204" pitchFamily="34" charset="0"/>
              <a:cs typeface="Times New Roman" panose="02020603050405020304" pitchFamily="18" charset="0"/>
            </a:endParaRPr>
          </a:p>
          <a:p>
            <a:pPr marL="497205" indent="0" algn="just">
              <a:lnSpc>
                <a:spcPct val="150000"/>
              </a:lnSpc>
              <a:spcAft>
                <a:spcPts val="800"/>
              </a:spcAft>
              <a:buNone/>
            </a:pPr>
            <a:r>
              <a:rPr lang="id-ID" sz="1800" dirty="0">
                <a:effectLst/>
                <a:ea typeface="Calibri" panose="020F0502020204030204" pitchFamily="34" charset="0"/>
                <a:cs typeface="Times New Roman" panose="02020603050405020304" pitchFamily="18" charset="0"/>
              </a:rPr>
              <a:t>Arsitek Oscar Newman (1972)</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berpendapat</a:t>
            </a:r>
            <a:r>
              <a:rPr lang="id-ID" sz="1800" dirty="0">
                <a:effectLst/>
                <a:ea typeface="Calibri" panose="020F0502020204030204" pitchFamily="34" charset="0"/>
                <a:cs typeface="Times New Roman" panose="02020603050405020304" pitchFamily="18" charset="0"/>
              </a:rPr>
              <a:t> bahwa adalah mungkin untuk memodifikasi lingkungan untuk mengurangi peluang kejahatan dan untuk mempromosikan tanggung jawab masyarakat. Ide-ide Newman </a:t>
            </a:r>
            <a:r>
              <a:rPr lang="en-US" sz="1800" dirty="0" err="1">
                <a:effectLst/>
                <a:ea typeface="Calibri" panose="020F0502020204030204" pitchFamily="34" charset="0"/>
                <a:cs typeface="Times New Roman" panose="02020603050405020304" pitchFamily="18" charset="0"/>
              </a:rPr>
              <a:t>tersebut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memunculkan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pendekatan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baru</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dalam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ilmu</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kriminologi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yaitu</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kriminologi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lingkungan</a:t>
            </a:r>
            <a:r>
              <a:rPr lang="en-US" sz="1800" dirty="0">
                <a:effectLst/>
                <a:ea typeface="Calibri" panose="020F0502020204030204" pitchFamily="34" charset="0"/>
                <a:cs typeface="Times New Roman" panose="02020603050405020304" pitchFamily="18" charset="0"/>
              </a:rPr>
              <a:t>. </a:t>
            </a:r>
            <a:endParaRPr lang="id-ID" sz="1800" dirty="0">
              <a:effectLst/>
              <a:ea typeface="Calibri" panose="020F0502020204030204" pitchFamily="34" charset="0"/>
              <a:cs typeface="Times New Roman" panose="02020603050405020304" pitchFamily="18" charset="0"/>
            </a:endParaRPr>
          </a:p>
          <a:p>
            <a:pPr marL="497205" indent="0" algn="just">
              <a:lnSpc>
                <a:spcPct val="150000"/>
              </a:lnSpc>
              <a:spcAft>
                <a:spcPts val="800"/>
              </a:spcAft>
              <a:buNone/>
            </a:pPr>
            <a:r>
              <a:rPr lang="id-ID" sz="1800" dirty="0">
                <a:ea typeface="Calibri" panose="020F0502020204030204" pitchFamily="34" charset="0"/>
                <a:cs typeface="Times New Roman" panose="02020603050405020304" pitchFamily="18" charset="0"/>
              </a:rPr>
              <a:t>Oleh karena itu dapat ditarik kesimpulan bahwa tata kota berpengaruh dan dapat dibentuk sedemikian rupa untuk mengurangi kesempatan melakukan pelanggaran daripada dengan berusaha mengurangi keinginan individu untuk melakukan kejahatan</a:t>
            </a:r>
          </a:p>
          <a:p>
            <a:pPr marL="497205" indent="0" algn="just">
              <a:lnSpc>
                <a:spcPct val="150000"/>
              </a:lnSpc>
              <a:spcAft>
                <a:spcPts val="800"/>
              </a:spcAft>
              <a:buNone/>
            </a:pP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497205" indent="0" algn="just">
              <a:lnSpc>
                <a:spcPct val="150000"/>
              </a:lnSpc>
              <a:spcAft>
                <a:spcPts val="8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8270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C2A3-E21A-4556-92BE-D77E1E4EA1E2}"/>
              </a:ext>
            </a:extLst>
          </p:cNvPr>
          <p:cNvSpPr>
            <a:spLocks noGrp="1"/>
          </p:cNvSpPr>
          <p:nvPr>
            <p:ph type="title"/>
          </p:nvPr>
        </p:nvSpPr>
        <p:spPr/>
        <p:txBody>
          <a:bodyPr>
            <a:normAutofit/>
          </a:bodyPr>
          <a:lstStyle/>
          <a:p>
            <a:r>
              <a:rPr lang="en-ID" dirty="0"/>
              <a:t>2.</a:t>
            </a:r>
            <a:r>
              <a:rPr lang="en-ID" sz="3100" dirty="0">
                <a:latin typeface="Times New Roman" panose="02020603050405020304" pitchFamily="18" charset="0"/>
                <a:cs typeface="Times New Roman" panose="02020603050405020304" pitchFamily="18" charset="0"/>
              </a:rPr>
              <a:t>FENOMANA KEJAHATAN KAMPUNG NARKOBA DI KAMPUNG AMBON, CENGKARENG, JAKARTA BARAT</a:t>
            </a:r>
          </a:p>
        </p:txBody>
      </p:sp>
      <p:sp>
        <p:nvSpPr>
          <p:cNvPr id="3" name="Content Placeholder 2">
            <a:extLst>
              <a:ext uri="{FF2B5EF4-FFF2-40B4-BE49-F238E27FC236}">
                <a16:creationId xmlns:a16="http://schemas.microsoft.com/office/drawing/2014/main" id="{68942017-8351-4A87-A355-1D4132595B91}"/>
              </a:ext>
            </a:extLst>
          </p:cNvPr>
          <p:cNvSpPr>
            <a:spLocks noGrp="1"/>
          </p:cNvSpPr>
          <p:nvPr>
            <p:ph idx="1"/>
          </p:nvPr>
        </p:nvSpPr>
        <p:spPr>
          <a:xfrm>
            <a:off x="1097280" y="1913641"/>
            <a:ext cx="10058400" cy="3955451"/>
          </a:xfrm>
        </p:spPr>
        <p:txBody>
          <a:bodyPr>
            <a:normAutofit lnSpcReduction="10000"/>
          </a:bodyPr>
          <a:lstStyle/>
          <a:p>
            <a:pPr algn="just"/>
            <a:r>
              <a:rPr lang="en-ID" dirty="0" err="1"/>
              <a:t>Generasi</a:t>
            </a:r>
            <a:r>
              <a:rPr lang="en-ID" dirty="0"/>
              <a:t> </a:t>
            </a:r>
            <a:r>
              <a:rPr lang="en-ID" dirty="0" err="1"/>
              <a:t>pertama</a:t>
            </a:r>
            <a:r>
              <a:rPr lang="en-ID" dirty="0"/>
              <a:t> </a:t>
            </a:r>
            <a:r>
              <a:rPr lang="en-ID" dirty="0" err="1"/>
              <a:t>warga</a:t>
            </a:r>
            <a:r>
              <a:rPr lang="en-ID" dirty="0"/>
              <a:t> Kampung Ambon di </a:t>
            </a:r>
            <a:r>
              <a:rPr lang="en-ID" dirty="0" err="1"/>
              <a:t>Kompleks</a:t>
            </a:r>
            <a:r>
              <a:rPr lang="en-ID" dirty="0"/>
              <a:t> Permata, </a:t>
            </a:r>
            <a:r>
              <a:rPr lang="en-ID" dirty="0" err="1"/>
              <a:t>Cengkareng</a:t>
            </a:r>
            <a:r>
              <a:rPr lang="en-ID" dirty="0"/>
              <a:t>, </a:t>
            </a:r>
            <a:r>
              <a:rPr lang="en-ID" dirty="0" err="1"/>
              <a:t>dulunya</a:t>
            </a:r>
            <a:r>
              <a:rPr lang="en-ID" dirty="0"/>
              <a:t> </a:t>
            </a:r>
            <a:r>
              <a:rPr lang="en-ID" dirty="0" err="1"/>
              <a:t>tinggal</a:t>
            </a:r>
            <a:r>
              <a:rPr lang="en-ID" dirty="0"/>
              <a:t> di </a:t>
            </a:r>
            <a:r>
              <a:rPr lang="en-ID" dirty="0" err="1"/>
              <a:t>eks</a:t>
            </a:r>
            <a:r>
              <a:rPr lang="en-ID" dirty="0"/>
              <a:t> </a:t>
            </a:r>
            <a:r>
              <a:rPr lang="en-ID" dirty="0" err="1"/>
              <a:t>gedung</a:t>
            </a:r>
            <a:r>
              <a:rPr lang="en-ID" dirty="0"/>
              <a:t> STOVIA. Di </a:t>
            </a:r>
            <a:r>
              <a:rPr lang="en-ID" dirty="0" err="1"/>
              <a:t>tempat</a:t>
            </a:r>
            <a:r>
              <a:rPr lang="en-ID" dirty="0"/>
              <a:t> </a:t>
            </a:r>
            <a:r>
              <a:rPr lang="en-ID" dirty="0" err="1"/>
              <a:t>ini</a:t>
            </a:r>
            <a:r>
              <a:rPr lang="en-ID" dirty="0"/>
              <a:t>, </a:t>
            </a:r>
            <a:r>
              <a:rPr lang="en-ID" dirty="0" err="1"/>
              <a:t>mereka</a:t>
            </a:r>
            <a:r>
              <a:rPr lang="en-ID" dirty="0"/>
              <a:t> </a:t>
            </a:r>
            <a:r>
              <a:rPr lang="en-ID" dirty="0" err="1"/>
              <a:t>sudah</a:t>
            </a:r>
            <a:r>
              <a:rPr lang="en-ID" dirty="0"/>
              <a:t> </a:t>
            </a:r>
            <a:r>
              <a:rPr lang="en-ID" dirty="0" err="1"/>
              <a:t>mengenal</a:t>
            </a:r>
            <a:r>
              <a:rPr lang="en-ID" dirty="0"/>
              <a:t> </a:t>
            </a:r>
            <a:r>
              <a:rPr lang="en-ID" dirty="0" err="1"/>
              <a:t>narkoba</a:t>
            </a:r>
            <a:r>
              <a:rPr lang="en-ID" dirty="0"/>
              <a:t>. </a:t>
            </a:r>
            <a:r>
              <a:rPr lang="en-ID" dirty="0" err="1"/>
              <a:t>Sekitar</a:t>
            </a:r>
            <a:r>
              <a:rPr lang="en-ID" dirty="0"/>
              <a:t> 40 </a:t>
            </a:r>
            <a:r>
              <a:rPr lang="en-ID" dirty="0" err="1"/>
              <a:t>tahun</a:t>
            </a:r>
            <a:r>
              <a:rPr lang="en-ID" dirty="0"/>
              <a:t> </a:t>
            </a:r>
            <a:r>
              <a:rPr lang="en-ID" dirty="0" err="1"/>
              <a:t>lalu</a:t>
            </a:r>
            <a:r>
              <a:rPr lang="en-ID" dirty="0"/>
              <a:t>, 400-an </a:t>
            </a:r>
            <a:r>
              <a:rPr lang="en-ID" dirty="0" err="1"/>
              <a:t>warga</a:t>
            </a:r>
            <a:r>
              <a:rPr lang="en-ID" dirty="0"/>
              <a:t> Ambon </a:t>
            </a:r>
            <a:r>
              <a:rPr lang="en-ID" dirty="0" err="1"/>
              <a:t>tinggal</a:t>
            </a:r>
            <a:r>
              <a:rPr lang="en-ID" dirty="0"/>
              <a:t> di </a:t>
            </a:r>
            <a:r>
              <a:rPr lang="en-ID" dirty="0" err="1"/>
              <a:t>bekas</a:t>
            </a:r>
            <a:r>
              <a:rPr lang="en-ID" dirty="0"/>
              <a:t> </a:t>
            </a:r>
            <a:r>
              <a:rPr lang="en-ID" dirty="0" err="1"/>
              <a:t>gedung</a:t>
            </a:r>
            <a:r>
              <a:rPr lang="en-ID" dirty="0"/>
              <a:t> </a:t>
            </a:r>
            <a:r>
              <a:rPr lang="en-ID" dirty="0" err="1"/>
              <a:t>Sekolah</a:t>
            </a:r>
            <a:r>
              <a:rPr lang="en-ID" dirty="0"/>
              <a:t> </a:t>
            </a:r>
            <a:r>
              <a:rPr lang="en-ID" dirty="0" err="1"/>
              <a:t>Kedokteran</a:t>
            </a:r>
            <a:r>
              <a:rPr lang="en-ID" dirty="0"/>
              <a:t> Bumiputra </a:t>
            </a:r>
            <a:r>
              <a:rPr lang="en-ID" dirty="0" err="1"/>
              <a:t>atau</a:t>
            </a:r>
            <a:r>
              <a:rPr lang="en-ID" dirty="0"/>
              <a:t> </a:t>
            </a:r>
            <a:r>
              <a:rPr lang="en-ID" dirty="0" err="1"/>
              <a:t>lebih</a:t>
            </a:r>
            <a:r>
              <a:rPr lang="en-ID" dirty="0"/>
              <a:t> </a:t>
            </a:r>
            <a:r>
              <a:rPr lang="en-ID" dirty="0" err="1"/>
              <a:t>dikenal</a:t>
            </a:r>
            <a:r>
              <a:rPr lang="en-ID" dirty="0"/>
              <a:t> </a:t>
            </a:r>
            <a:r>
              <a:rPr lang="en-ID" dirty="0" err="1"/>
              <a:t>dengan</a:t>
            </a:r>
            <a:r>
              <a:rPr lang="en-ID" dirty="0"/>
              <a:t> </a:t>
            </a:r>
            <a:r>
              <a:rPr lang="en-ID" dirty="0" err="1"/>
              <a:t>nama</a:t>
            </a:r>
            <a:r>
              <a:rPr lang="en-ID" dirty="0"/>
              <a:t> STOVIA </a:t>
            </a:r>
            <a:r>
              <a:rPr lang="en-ID" dirty="0" err="1"/>
              <a:t>tersebut</a:t>
            </a:r>
            <a:r>
              <a:rPr lang="en-ID" dirty="0"/>
              <a:t>. "Ada </a:t>
            </a:r>
            <a:r>
              <a:rPr lang="en-ID" dirty="0" err="1"/>
              <a:t>beberapa</a:t>
            </a:r>
            <a:r>
              <a:rPr lang="en-ID" dirty="0"/>
              <a:t> orang yang </a:t>
            </a:r>
            <a:r>
              <a:rPr lang="en-ID" dirty="0" err="1"/>
              <a:t>masih</a:t>
            </a:r>
            <a:r>
              <a:rPr lang="en-ID" dirty="0"/>
              <a:t> </a:t>
            </a:r>
            <a:r>
              <a:rPr lang="en-ID" dirty="0" err="1"/>
              <a:t>kerap</a:t>
            </a:r>
            <a:r>
              <a:rPr lang="en-ID" dirty="0"/>
              <a:t> </a:t>
            </a:r>
            <a:r>
              <a:rPr lang="en-ID" dirty="0" err="1"/>
              <a:t>datang</a:t>
            </a:r>
            <a:r>
              <a:rPr lang="en-ID" dirty="0"/>
              <a:t> kemari </a:t>
            </a:r>
            <a:r>
              <a:rPr lang="en-ID" dirty="0" err="1"/>
              <a:t>hanya</a:t>
            </a:r>
            <a:r>
              <a:rPr lang="en-ID" dirty="0"/>
              <a:t> </a:t>
            </a:r>
            <a:r>
              <a:rPr lang="en-ID" dirty="0" err="1"/>
              <a:t>untuk</a:t>
            </a:r>
            <a:r>
              <a:rPr lang="en-ID" dirty="0"/>
              <a:t> </a:t>
            </a:r>
            <a:r>
              <a:rPr lang="en-ID" dirty="0" err="1"/>
              <a:t>bernostalgia</a:t>
            </a:r>
            <a:r>
              <a:rPr lang="en-ID" dirty="0"/>
              <a:t>," kata </a:t>
            </a:r>
            <a:r>
              <a:rPr lang="en-ID" dirty="0" err="1"/>
              <a:t>Isnudi</a:t>
            </a:r>
            <a:r>
              <a:rPr lang="en-ID" dirty="0"/>
              <a:t>, yang kala </a:t>
            </a:r>
            <a:r>
              <a:rPr lang="en-ID" dirty="0" err="1"/>
              <a:t>itu</a:t>
            </a:r>
            <a:r>
              <a:rPr lang="en-ID" dirty="0"/>
              <a:t> </a:t>
            </a:r>
            <a:r>
              <a:rPr lang="en-ID" dirty="0" err="1"/>
              <a:t>menjabat</a:t>
            </a:r>
            <a:r>
              <a:rPr lang="en-ID" dirty="0"/>
              <a:t> </a:t>
            </a:r>
            <a:r>
              <a:rPr lang="en-ID" dirty="0" err="1"/>
              <a:t>kepala</a:t>
            </a:r>
            <a:r>
              <a:rPr lang="en-ID" dirty="0"/>
              <a:t> </a:t>
            </a:r>
            <a:r>
              <a:rPr lang="en-ID" dirty="0" err="1"/>
              <a:t>seksi</a:t>
            </a:r>
            <a:r>
              <a:rPr lang="en-ID" dirty="0"/>
              <a:t> </a:t>
            </a:r>
            <a:r>
              <a:rPr lang="en-ID" dirty="0" err="1"/>
              <a:t>koleksi</a:t>
            </a:r>
            <a:r>
              <a:rPr lang="en-ID" dirty="0"/>
              <a:t> dan </a:t>
            </a:r>
            <a:r>
              <a:rPr lang="en-ID" dirty="0" err="1"/>
              <a:t>edukasi</a:t>
            </a:r>
            <a:r>
              <a:rPr lang="en-ID" dirty="0"/>
              <a:t> museum </a:t>
            </a:r>
            <a:r>
              <a:rPr lang="en-ID" dirty="0" err="1"/>
              <a:t>tersebut</a:t>
            </a:r>
            <a:r>
              <a:rPr lang="en-ID" dirty="0"/>
              <a:t>.</a:t>
            </a:r>
            <a:endParaRPr lang="id-ID" dirty="0"/>
          </a:p>
          <a:p>
            <a:pPr algn="just"/>
            <a:r>
              <a:rPr lang="en-ID" dirty="0" err="1"/>
              <a:t>Menurut</a:t>
            </a:r>
            <a:r>
              <a:rPr lang="en-ID" dirty="0"/>
              <a:t> </a:t>
            </a:r>
            <a:r>
              <a:rPr lang="en-ID" dirty="0" err="1"/>
              <a:t>warga</a:t>
            </a:r>
            <a:r>
              <a:rPr lang="en-ID" dirty="0"/>
              <a:t> </a:t>
            </a:r>
            <a:r>
              <a:rPr lang="en-ID" dirty="0" err="1"/>
              <a:t>sekitar</a:t>
            </a:r>
            <a:r>
              <a:rPr lang="en-ID" dirty="0"/>
              <a:t> kampung Ambon, </a:t>
            </a:r>
            <a:r>
              <a:rPr lang="en-ID" dirty="0" err="1"/>
              <a:t>warga</a:t>
            </a:r>
            <a:r>
              <a:rPr lang="en-ID" dirty="0"/>
              <a:t> kampung Ambon </a:t>
            </a:r>
            <a:r>
              <a:rPr lang="en-ID" dirty="0" err="1"/>
              <a:t>terkenal</a:t>
            </a:r>
            <a:r>
              <a:rPr lang="en-ID" dirty="0"/>
              <a:t> </a:t>
            </a:r>
            <a:r>
              <a:rPr lang="en-ID" dirty="0" err="1"/>
              <a:t>senang</a:t>
            </a:r>
            <a:r>
              <a:rPr lang="en-ID" dirty="0"/>
              <a:t> </a:t>
            </a:r>
            <a:r>
              <a:rPr lang="en-ID" dirty="0" err="1"/>
              <a:t>mabuk-mabukan</a:t>
            </a:r>
            <a:r>
              <a:rPr lang="en-ID" dirty="0"/>
              <a:t>, </a:t>
            </a:r>
            <a:r>
              <a:rPr lang="en-ID" dirty="0" err="1"/>
              <a:t>pesta</a:t>
            </a:r>
            <a:r>
              <a:rPr lang="en-ID" dirty="0"/>
              <a:t>, </a:t>
            </a:r>
            <a:r>
              <a:rPr lang="en-ID" dirty="0" err="1"/>
              <a:t>berkelahi</a:t>
            </a:r>
            <a:r>
              <a:rPr lang="en-ID" dirty="0"/>
              <a:t>, </a:t>
            </a:r>
            <a:r>
              <a:rPr lang="en-ID" dirty="0" err="1"/>
              <a:t>sehingga</a:t>
            </a:r>
            <a:r>
              <a:rPr lang="en-ID" dirty="0"/>
              <a:t> </a:t>
            </a:r>
            <a:r>
              <a:rPr lang="en-ID" dirty="0" err="1"/>
              <a:t>terkesan</a:t>
            </a:r>
            <a:r>
              <a:rPr lang="en-ID" dirty="0"/>
              <a:t> </a:t>
            </a:r>
            <a:r>
              <a:rPr lang="en-ID" dirty="0" err="1"/>
              <a:t>menyeramkan</a:t>
            </a:r>
            <a:r>
              <a:rPr lang="en-ID" dirty="0"/>
              <a:t>, </a:t>
            </a:r>
            <a:r>
              <a:rPr lang="en-ID" dirty="0" err="1"/>
              <a:t>apalagi</a:t>
            </a:r>
            <a:r>
              <a:rPr lang="en-ID" dirty="0"/>
              <a:t> </a:t>
            </a:r>
            <a:r>
              <a:rPr lang="en-ID" dirty="0" err="1"/>
              <a:t>postur</a:t>
            </a:r>
            <a:r>
              <a:rPr lang="en-ID" dirty="0"/>
              <a:t> </a:t>
            </a:r>
            <a:r>
              <a:rPr lang="en-ID" dirty="0" err="1"/>
              <a:t>tubuh</a:t>
            </a:r>
            <a:r>
              <a:rPr lang="en-ID" dirty="0"/>
              <a:t> yang </a:t>
            </a:r>
            <a:r>
              <a:rPr lang="en-ID" dirty="0" err="1"/>
              <a:t>besar</a:t>
            </a:r>
            <a:r>
              <a:rPr lang="en-ID" dirty="0"/>
              <a:t> dan </a:t>
            </a:r>
            <a:r>
              <a:rPr lang="en-ID" dirty="0" err="1"/>
              <a:t>berkulit</a:t>
            </a:r>
            <a:r>
              <a:rPr lang="en-ID" dirty="0"/>
              <a:t> </a:t>
            </a:r>
            <a:r>
              <a:rPr lang="en-ID" dirty="0" err="1"/>
              <a:t>gelap</a:t>
            </a:r>
            <a:r>
              <a:rPr lang="en-ID" dirty="0"/>
              <a:t>, </a:t>
            </a:r>
            <a:r>
              <a:rPr lang="en-ID" dirty="0" err="1"/>
              <a:t>dengan</a:t>
            </a:r>
            <a:r>
              <a:rPr lang="en-ID" dirty="0"/>
              <a:t> </a:t>
            </a:r>
            <a:r>
              <a:rPr lang="en-ID" dirty="0" err="1"/>
              <a:t>wajah</a:t>
            </a:r>
            <a:r>
              <a:rPr lang="en-ID" dirty="0"/>
              <a:t> yang </a:t>
            </a:r>
            <a:r>
              <a:rPr lang="en-ID" dirty="0" err="1"/>
              <a:t>cukup</a:t>
            </a:r>
            <a:r>
              <a:rPr lang="en-ID" dirty="0"/>
              <a:t> </a:t>
            </a:r>
            <a:r>
              <a:rPr lang="en-ID" dirty="0" err="1"/>
              <a:t>garang</a:t>
            </a:r>
            <a:r>
              <a:rPr lang="en-ID" dirty="0"/>
              <a:t> </a:t>
            </a:r>
            <a:r>
              <a:rPr lang="en-ID" dirty="0" err="1"/>
              <a:t>membuat</a:t>
            </a:r>
            <a:r>
              <a:rPr lang="en-ID" dirty="0"/>
              <a:t> </a:t>
            </a:r>
            <a:r>
              <a:rPr lang="en-ID" dirty="0" err="1"/>
              <a:t>masyarakat</a:t>
            </a:r>
            <a:r>
              <a:rPr lang="en-ID" dirty="0"/>
              <a:t> </a:t>
            </a:r>
            <a:r>
              <a:rPr lang="en-ID" dirty="0" err="1"/>
              <a:t>sekitar</a:t>
            </a:r>
            <a:r>
              <a:rPr lang="en-ID" dirty="0"/>
              <a:t> </a:t>
            </a:r>
            <a:r>
              <a:rPr lang="en-ID" dirty="0" err="1"/>
              <a:t>cukup</a:t>
            </a:r>
            <a:r>
              <a:rPr lang="en-ID" dirty="0"/>
              <a:t> </a:t>
            </a:r>
            <a:r>
              <a:rPr lang="en-ID" dirty="0" err="1"/>
              <a:t>segan</a:t>
            </a:r>
            <a:r>
              <a:rPr lang="en-ID" dirty="0"/>
              <a:t> </a:t>
            </a:r>
            <a:r>
              <a:rPr lang="en-ID" dirty="0" err="1"/>
              <a:t>bila</a:t>
            </a:r>
            <a:r>
              <a:rPr lang="en-ID" dirty="0"/>
              <a:t> </a:t>
            </a:r>
            <a:r>
              <a:rPr lang="en-ID" dirty="0" err="1"/>
              <a:t>harus</a:t>
            </a:r>
            <a:r>
              <a:rPr lang="en-ID" dirty="0"/>
              <a:t> </a:t>
            </a:r>
            <a:r>
              <a:rPr lang="en-ID" dirty="0" err="1"/>
              <a:t>masuk</a:t>
            </a:r>
            <a:r>
              <a:rPr lang="en-ID" dirty="0"/>
              <a:t> </a:t>
            </a:r>
            <a:r>
              <a:rPr lang="en-ID" dirty="0" err="1"/>
              <a:t>ke</a:t>
            </a:r>
            <a:r>
              <a:rPr lang="en-ID" dirty="0"/>
              <a:t> wilayah kampung Ambon </a:t>
            </a:r>
            <a:r>
              <a:rPr lang="en-ID" dirty="0" err="1"/>
              <a:t>tersebut</a:t>
            </a:r>
            <a:r>
              <a:rPr lang="en-ID" dirty="0"/>
              <a:t>. </a:t>
            </a:r>
            <a:r>
              <a:rPr lang="en-ID" dirty="0" err="1"/>
              <a:t>Meskipun</a:t>
            </a:r>
            <a:r>
              <a:rPr lang="en-ID" dirty="0"/>
              <a:t> </a:t>
            </a:r>
            <a:r>
              <a:rPr lang="en-ID" dirty="0" err="1"/>
              <a:t>memiliki</a:t>
            </a:r>
            <a:r>
              <a:rPr lang="en-ID" dirty="0"/>
              <a:t> image yang </a:t>
            </a:r>
            <a:r>
              <a:rPr lang="en-ID" dirty="0" err="1"/>
              <a:t>buruk</a:t>
            </a:r>
            <a:r>
              <a:rPr lang="en-ID" dirty="0"/>
              <a:t> di </a:t>
            </a:r>
            <a:r>
              <a:rPr lang="en-ID" dirty="0" err="1"/>
              <a:t>masyarakat</a:t>
            </a:r>
            <a:r>
              <a:rPr lang="en-ID" dirty="0"/>
              <a:t> </a:t>
            </a:r>
            <a:r>
              <a:rPr lang="en-ID" dirty="0" err="1"/>
              <a:t>luar</a:t>
            </a:r>
            <a:r>
              <a:rPr lang="en-ID" dirty="0"/>
              <a:t>, </a:t>
            </a:r>
            <a:r>
              <a:rPr lang="en-ID" dirty="0" err="1"/>
              <a:t>warga</a:t>
            </a:r>
            <a:r>
              <a:rPr lang="en-ID" dirty="0"/>
              <a:t> Kampung Ambon </a:t>
            </a:r>
            <a:r>
              <a:rPr lang="en-ID" dirty="0" err="1"/>
              <a:t>memiliki</a:t>
            </a:r>
            <a:r>
              <a:rPr lang="en-ID" dirty="0"/>
              <a:t> rasa </a:t>
            </a:r>
            <a:r>
              <a:rPr lang="en-ID" dirty="0" err="1"/>
              <a:t>persaudaraan</a:t>
            </a:r>
            <a:r>
              <a:rPr lang="en-ID" dirty="0"/>
              <a:t> yang </a:t>
            </a:r>
            <a:r>
              <a:rPr lang="en-ID" dirty="0" err="1"/>
              <a:t>kuat</a:t>
            </a:r>
            <a:r>
              <a:rPr lang="en-ID" dirty="0"/>
              <a:t>, rasa </a:t>
            </a:r>
            <a:r>
              <a:rPr lang="en-ID" dirty="0" err="1"/>
              <a:t>persaudaraan</a:t>
            </a:r>
            <a:r>
              <a:rPr lang="en-ID" dirty="0"/>
              <a:t> </a:t>
            </a:r>
            <a:r>
              <a:rPr lang="en-ID" dirty="0" err="1"/>
              <a:t>ini</a:t>
            </a:r>
            <a:r>
              <a:rPr lang="en-ID" dirty="0"/>
              <a:t> </a:t>
            </a:r>
            <a:r>
              <a:rPr lang="en-ID" dirty="0" err="1"/>
              <a:t>dibawa</a:t>
            </a:r>
            <a:r>
              <a:rPr lang="en-ID" dirty="0"/>
              <a:t> </a:t>
            </a:r>
            <a:r>
              <a:rPr lang="en-ID" dirty="0" err="1"/>
              <a:t>dari</a:t>
            </a:r>
            <a:r>
              <a:rPr lang="en-ID" dirty="0"/>
              <a:t> </a:t>
            </a:r>
            <a:r>
              <a:rPr lang="en-ID" dirty="0" err="1"/>
              <a:t>kebudayaan</a:t>
            </a:r>
            <a:r>
              <a:rPr lang="en-ID" dirty="0"/>
              <a:t> </a:t>
            </a:r>
            <a:r>
              <a:rPr lang="en-ID" dirty="0" err="1"/>
              <a:t>masyarakat</a:t>
            </a:r>
            <a:r>
              <a:rPr lang="en-ID" dirty="0"/>
              <a:t> Maluku di </a:t>
            </a:r>
            <a:r>
              <a:rPr lang="en-ID" dirty="0" err="1"/>
              <a:t>daerah</a:t>
            </a:r>
            <a:r>
              <a:rPr lang="en-ID" dirty="0"/>
              <a:t> </a:t>
            </a:r>
            <a:r>
              <a:rPr lang="en-ID" dirty="0" err="1"/>
              <a:t>asal</a:t>
            </a:r>
            <a:r>
              <a:rPr lang="en-ID" dirty="0"/>
              <a:t>. </a:t>
            </a:r>
          </a:p>
        </p:txBody>
      </p:sp>
    </p:spTree>
    <p:extLst>
      <p:ext uri="{BB962C8B-B14F-4D97-AF65-F5344CB8AC3E}">
        <p14:creationId xmlns:p14="http://schemas.microsoft.com/office/powerpoint/2010/main" val="16444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EEF3D-523A-46AE-93CC-7F9A178E301A}"/>
              </a:ext>
            </a:extLst>
          </p:cNvPr>
          <p:cNvSpPr>
            <a:spLocks noGrp="1"/>
          </p:cNvSpPr>
          <p:nvPr>
            <p:ph idx="1"/>
          </p:nvPr>
        </p:nvSpPr>
        <p:spPr>
          <a:xfrm>
            <a:off x="1097280" y="424207"/>
            <a:ext cx="10058400" cy="5444886"/>
          </a:xfrm>
        </p:spPr>
        <p:txBody>
          <a:bodyPr>
            <a:normAutofit fontScale="92500" lnSpcReduction="10000"/>
          </a:bodyPr>
          <a:lstStyle/>
          <a:p>
            <a:r>
              <a:rPr lang="en-ID" dirty="0"/>
              <a:t>Masyarakat Maluku di kampung Ambon Jakarta </a:t>
            </a:r>
            <a:r>
              <a:rPr lang="en-ID" dirty="0" err="1"/>
              <a:t>mulai</a:t>
            </a:r>
            <a:r>
              <a:rPr lang="en-ID" dirty="0"/>
              <a:t> </a:t>
            </a:r>
            <a:r>
              <a:rPr lang="en-ID" dirty="0" err="1"/>
              <a:t>beradaptasi</a:t>
            </a:r>
            <a:r>
              <a:rPr lang="en-ID" dirty="0"/>
              <a:t> </a:t>
            </a:r>
            <a:r>
              <a:rPr lang="en-ID" dirty="0" err="1"/>
              <a:t>dengan</a:t>
            </a:r>
            <a:r>
              <a:rPr lang="en-ID" dirty="0"/>
              <a:t> </a:t>
            </a:r>
            <a:r>
              <a:rPr lang="en-ID" dirty="0" err="1"/>
              <a:t>keanekaragaman</a:t>
            </a:r>
            <a:r>
              <a:rPr lang="en-ID" dirty="0"/>
              <a:t> value yang </a:t>
            </a:r>
            <a:r>
              <a:rPr lang="en-ID" dirty="0" err="1"/>
              <a:t>ada</a:t>
            </a:r>
            <a:r>
              <a:rPr lang="en-ID" dirty="0"/>
              <a:t> di </a:t>
            </a:r>
            <a:r>
              <a:rPr lang="en-ID" dirty="0" err="1"/>
              <a:t>masyarakat</a:t>
            </a:r>
            <a:r>
              <a:rPr lang="en-ID" dirty="0"/>
              <a:t>, </a:t>
            </a:r>
            <a:r>
              <a:rPr lang="en-ID" dirty="0" err="1"/>
              <a:t>hal</a:t>
            </a:r>
            <a:r>
              <a:rPr lang="en-ID" dirty="0"/>
              <a:t> </a:t>
            </a:r>
            <a:r>
              <a:rPr lang="en-ID" dirty="0" err="1"/>
              <a:t>ini</a:t>
            </a:r>
            <a:r>
              <a:rPr lang="en-ID" dirty="0"/>
              <a:t> </a:t>
            </a:r>
            <a:r>
              <a:rPr lang="en-ID" dirty="0" err="1"/>
              <a:t>kemudian</a:t>
            </a:r>
            <a:r>
              <a:rPr lang="en-ID" dirty="0"/>
              <a:t> </a:t>
            </a:r>
            <a:r>
              <a:rPr lang="en-ID" dirty="0" err="1"/>
              <a:t>berakibat</a:t>
            </a:r>
            <a:r>
              <a:rPr lang="en-ID" dirty="0"/>
              <a:t> pada </a:t>
            </a:r>
            <a:r>
              <a:rPr lang="en-ID" dirty="0" err="1"/>
              <a:t>mengendornya</a:t>
            </a:r>
            <a:r>
              <a:rPr lang="en-ID" dirty="0"/>
              <a:t> </a:t>
            </a:r>
            <a:r>
              <a:rPr lang="en-ID" dirty="0" err="1"/>
              <a:t>ikatan</a:t>
            </a:r>
            <a:r>
              <a:rPr lang="en-ID" dirty="0"/>
              <a:t> value </a:t>
            </a:r>
            <a:r>
              <a:rPr lang="en-ID" dirty="0" err="1"/>
              <a:t>asli</a:t>
            </a:r>
            <a:r>
              <a:rPr lang="en-ID" dirty="0"/>
              <a:t> </a:t>
            </a:r>
            <a:r>
              <a:rPr lang="en-ID" dirty="0" err="1"/>
              <a:t>masyarakat</a:t>
            </a:r>
            <a:r>
              <a:rPr lang="en-ID" dirty="0"/>
              <a:t> Maluku di kampung Ambon Jakarta. </a:t>
            </a:r>
            <a:r>
              <a:rPr lang="en-ID" dirty="0" err="1"/>
              <a:t>Dalam</a:t>
            </a:r>
            <a:r>
              <a:rPr lang="en-ID" dirty="0"/>
              <a:t> </a:t>
            </a:r>
            <a:r>
              <a:rPr lang="en-ID" dirty="0" err="1"/>
              <a:t>kesehariannya</a:t>
            </a:r>
            <a:r>
              <a:rPr lang="en-ID" dirty="0"/>
              <a:t> </a:t>
            </a:r>
            <a:r>
              <a:rPr lang="en-ID" dirty="0" err="1"/>
              <a:t>masyarakat</a:t>
            </a:r>
            <a:r>
              <a:rPr lang="en-ID" dirty="0"/>
              <a:t> Maluku </a:t>
            </a:r>
            <a:r>
              <a:rPr lang="en-ID" dirty="0" err="1"/>
              <a:t>dikenal</a:t>
            </a:r>
            <a:r>
              <a:rPr lang="en-ID" dirty="0"/>
              <a:t> </a:t>
            </a:r>
            <a:r>
              <a:rPr lang="en-ID" dirty="0" err="1"/>
              <a:t>sebagai</a:t>
            </a:r>
            <a:r>
              <a:rPr lang="en-ID" dirty="0"/>
              <a:t> “</a:t>
            </a:r>
            <a:r>
              <a:rPr lang="en-ID" dirty="0" err="1"/>
              <a:t>tukang</a:t>
            </a:r>
            <a:r>
              <a:rPr lang="en-ID" dirty="0"/>
              <a:t> </a:t>
            </a:r>
            <a:r>
              <a:rPr lang="en-ID" dirty="0" err="1"/>
              <a:t>pamer</a:t>
            </a:r>
            <a:r>
              <a:rPr lang="en-ID" dirty="0"/>
              <a:t>”, “toko mas </a:t>
            </a:r>
            <a:r>
              <a:rPr lang="en-ID" dirty="0" err="1"/>
              <a:t>berjalan</a:t>
            </a:r>
            <a:r>
              <a:rPr lang="en-ID" dirty="0"/>
              <a:t>”, dan lain </a:t>
            </a:r>
            <a:r>
              <a:rPr lang="en-ID" dirty="0" err="1"/>
              <a:t>sebagainya</a:t>
            </a:r>
            <a:endParaRPr lang="id-ID" dirty="0"/>
          </a:p>
          <a:p>
            <a:r>
              <a:rPr lang="en-ID" dirty="0"/>
              <a:t>Hal </a:t>
            </a:r>
            <a:r>
              <a:rPr lang="en-ID" dirty="0" err="1"/>
              <a:t>ini</a:t>
            </a:r>
            <a:r>
              <a:rPr lang="en-ID" dirty="0"/>
              <a:t> </a:t>
            </a:r>
            <a:r>
              <a:rPr lang="en-ID" dirty="0" err="1"/>
              <a:t>dikarenakan</a:t>
            </a:r>
            <a:r>
              <a:rPr lang="en-ID" dirty="0"/>
              <a:t> </a:t>
            </a:r>
            <a:r>
              <a:rPr lang="en-ID" dirty="0" err="1"/>
              <a:t>masyarakat</a:t>
            </a:r>
            <a:r>
              <a:rPr lang="en-ID" dirty="0"/>
              <a:t> Maluku </a:t>
            </a:r>
            <a:r>
              <a:rPr lang="en-ID" dirty="0" err="1"/>
              <a:t>memiliki</a:t>
            </a:r>
            <a:r>
              <a:rPr lang="en-ID" dirty="0"/>
              <a:t> value </a:t>
            </a:r>
            <a:r>
              <a:rPr lang="en-ID" dirty="0" err="1"/>
              <a:t>hidup</a:t>
            </a:r>
            <a:r>
              <a:rPr lang="en-ID" dirty="0"/>
              <a:t> hedonism yang </a:t>
            </a:r>
            <a:r>
              <a:rPr lang="en-ID" dirty="0" err="1"/>
              <a:t>cukup</a:t>
            </a:r>
            <a:r>
              <a:rPr lang="en-ID" dirty="0"/>
              <a:t> </a:t>
            </a:r>
            <a:r>
              <a:rPr lang="en-ID" dirty="0" err="1"/>
              <a:t>tinggi</a:t>
            </a:r>
            <a:r>
              <a:rPr lang="en-ID" dirty="0"/>
              <a:t> </a:t>
            </a:r>
            <a:r>
              <a:rPr lang="en-ID" dirty="0" err="1"/>
              <a:t>dimana</a:t>
            </a:r>
            <a:r>
              <a:rPr lang="en-ID" dirty="0"/>
              <a:t> </a:t>
            </a:r>
            <a:r>
              <a:rPr lang="en-ID" dirty="0" err="1"/>
              <a:t>hampir</a:t>
            </a:r>
            <a:r>
              <a:rPr lang="en-ID" dirty="0"/>
              <a:t> </a:t>
            </a:r>
            <a:r>
              <a:rPr lang="en-ID" dirty="0" err="1"/>
              <a:t>sebagian</a:t>
            </a:r>
            <a:r>
              <a:rPr lang="en-ID" dirty="0"/>
              <a:t> </a:t>
            </a:r>
            <a:r>
              <a:rPr lang="en-ID" dirty="0" err="1"/>
              <a:t>besar</a:t>
            </a:r>
            <a:r>
              <a:rPr lang="en-ID" dirty="0"/>
              <a:t> </a:t>
            </a:r>
            <a:r>
              <a:rPr lang="en-ID" dirty="0" err="1"/>
              <a:t>perempuan</a:t>
            </a:r>
            <a:r>
              <a:rPr lang="en-ID" dirty="0"/>
              <a:t> Maluku, </a:t>
            </a:r>
            <a:r>
              <a:rPr lang="en-ID" dirty="0" err="1"/>
              <a:t>senang</a:t>
            </a:r>
            <a:r>
              <a:rPr lang="en-ID" dirty="0"/>
              <a:t> </a:t>
            </a:r>
            <a:r>
              <a:rPr lang="en-ID" dirty="0" err="1"/>
              <a:t>menggunakan</a:t>
            </a:r>
            <a:r>
              <a:rPr lang="en-ID" dirty="0"/>
              <a:t> </a:t>
            </a:r>
            <a:r>
              <a:rPr lang="en-ID" dirty="0" err="1"/>
              <a:t>perhiasan</a:t>
            </a:r>
            <a:r>
              <a:rPr lang="en-ID" dirty="0"/>
              <a:t> </a:t>
            </a:r>
            <a:r>
              <a:rPr lang="en-ID" dirty="0" err="1"/>
              <a:t>emas</a:t>
            </a:r>
            <a:r>
              <a:rPr lang="en-ID" dirty="0"/>
              <a:t> </a:t>
            </a:r>
            <a:r>
              <a:rPr lang="en-ID" dirty="0" err="1"/>
              <a:t>baik</a:t>
            </a:r>
            <a:r>
              <a:rPr lang="en-ID" dirty="0"/>
              <a:t> </a:t>
            </a:r>
            <a:r>
              <a:rPr lang="en-ID" dirty="0" err="1"/>
              <a:t>itu</a:t>
            </a:r>
            <a:r>
              <a:rPr lang="en-ID" dirty="0"/>
              <a:t> </a:t>
            </a:r>
            <a:r>
              <a:rPr lang="en-ID" dirty="0" err="1"/>
              <a:t>kalung</a:t>
            </a:r>
            <a:r>
              <a:rPr lang="en-ID" dirty="0"/>
              <a:t>, </a:t>
            </a:r>
            <a:r>
              <a:rPr lang="en-ID" dirty="0" err="1"/>
              <a:t>gelang</a:t>
            </a:r>
            <a:r>
              <a:rPr lang="en-ID" dirty="0"/>
              <a:t>, anting </a:t>
            </a:r>
            <a:r>
              <a:rPr lang="en-ID" dirty="0" err="1"/>
              <a:t>emas</a:t>
            </a:r>
            <a:r>
              <a:rPr lang="en-ID" dirty="0"/>
              <a:t>. </a:t>
            </a:r>
            <a:r>
              <a:rPr lang="en-ID" dirty="0" err="1"/>
              <a:t>Tak</a:t>
            </a:r>
            <a:r>
              <a:rPr lang="en-ID" dirty="0"/>
              <a:t> </a:t>
            </a:r>
            <a:r>
              <a:rPr lang="en-ID" dirty="0" err="1"/>
              <a:t>hanya</a:t>
            </a:r>
            <a:r>
              <a:rPr lang="en-ID" dirty="0"/>
              <a:t> </a:t>
            </a:r>
            <a:r>
              <a:rPr lang="en-ID" dirty="0" err="1"/>
              <a:t>perempuan</a:t>
            </a:r>
            <a:r>
              <a:rPr lang="en-ID" dirty="0"/>
              <a:t>, </a:t>
            </a:r>
            <a:r>
              <a:rPr lang="en-ID" dirty="0" err="1"/>
              <a:t>laki-laki</a:t>
            </a:r>
            <a:r>
              <a:rPr lang="en-ID" dirty="0"/>
              <a:t> Maluku juga </a:t>
            </a:r>
            <a:r>
              <a:rPr lang="en-ID" dirty="0" err="1"/>
              <a:t>dikenal</a:t>
            </a:r>
            <a:r>
              <a:rPr lang="en-ID" dirty="0"/>
              <a:t> </a:t>
            </a:r>
            <a:r>
              <a:rPr lang="en-ID" dirty="0" err="1"/>
              <a:t>suka</a:t>
            </a:r>
            <a:r>
              <a:rPr lang="en-ID" dirty="0"/>
              <a:t> </a:t>
            </a:r>
            <a:r>
              <a:rPr lang="en-ID" dirty="0" err="1"/>
              <a:t>bersolek</a:t>
            </a:r>
            <a:r>
              <a:rPr lang="en-ID" dirty="0"/>
              <a:t> </a:t>
            </a:r>
            <a:r>
              <a:rPr lang="en-ID" dirty="0" err="1"/>
              <a:t>atau</a:t>
            </a:r>
            <a:r>
              <a:rPr lang="en-ID" dirty="0"/>
              <a:t> </a:t>
            </a:r>
            <a:r>
              <a:rPr lang="en-ID" dirty="0" err="1"/>
              <a:t>bisa</a:t>
            </a:r>
            <a:r>
              <a:rPr lang="en-ID" dirty="0"/>
              <a:t> di </a:t>
            </a:r>
            <a:r>
              <a:rPr lang="en-ID" dirty="0" err="1"/>
              <a:t>sebut</a:t>
            </a:r>
            <a:r>
              <a:rPr lang="en-ID" dirty="0"/>
              <a:t> “</a:t>
            </a:r>
            <a:r>
              <a:rPr lang="en-ID" dirty="0" err="1"/>
              <a:t>neces</a:t>
            </a:r>
            <a:r>
              <a:rPr lang="en-ID" dirty="0"/>
              <a:t>” agar </a:t>
            </a:r>
            <a:r>
              <a:rPr lang="en-ID" dirty="0" err="1"/>
              <a:t>tampilan</a:t>
            </a:r>
            <a:r>
              <a:rPr lang="en-ID" dirty="0"/>
              <a:t> </a:t>
            </a:r>
            <a:r>
              <a:rPr lang="en-ID" dirty="0" err="1"/>
              <a:t>mereka</a:t>
            </a:r>
            <a:r>
              <a:rPr lang="en-ID" dirty="0"/>
              <a:t> di </a:t>
            </a:r>
            <a:r>
              <a:rPr lang="en-ID" dirty="0" err="1"/>
              <a:t>depan</a:t>
            </a:r>
            <a:r>
              <a:rPr lang="en-ID" dirty="0"/>
              <a:t> orang </a:t>
            </a:r>
            <a:r>
              <a:rPr lang="en-ID" dirty="0" err="1"/>
              <a:t>terlihat</a:t>
            </a:r>
            <a:r>
              <a:rPr lang="en-ID" dirty="0"/>
              <a:t> </a:t>
            </a:r>
            <a:r>
              <a:rPr lang="en-ID" dirty="0" err="1"/>
              <a:t>menarik</a:t>
            </a:r>
            <a:r>
              <a:rPr lang="en-ID" dirty="0"/>
              <a:t> di </a:t>
            </a:r>
            <a:r>
              <a:rPr lang="en-ID" dirty="0" err="1"/>
              <a:t>depan</a:t>
            </a:r>
            <a:r>
              <a:rPr lang="en-ID" dirty="0"/>
              <a:t> </a:t>
            </a:r>
            <a:r>
              <a:rPr lang="en-ID" dirty="0" err="1"/>
              <a:t>banyak</a:t>
            </a:r>
            <a:r>
              <a:rPr lang="en-ID" dirty="0"/>
              <a:t> orang. </a:t>
            </a:r>
            <a:r>
              <a:rPr lang="en-ID" dirty="0" err="1"/>
              <a:t>Kebiasaan</a:t>
            </a:r>
            <a:r>
              <a:rPr lang="en-ID" dirty="0"/>
              <a:t> </a:t>
            </a:r>
            <a:r>
              <a:rPr lang="en-ID" dirty="0" err="1"/>
              <a:t>hidup</a:t>
            </a:r>
            <a:r>
              <a:rPr lang="en-ID" dirty="0"/>
              <a:t> </a:t>
            </a:r>
            <a:r>
              <a:rPr lang="en-ID" dirty="0" err="1"/>
              <a:t>masyarakat</a:t>
            </a:r>
            <a:r>
              <a:rPr lang="en-ID" dirty="0"/>
              <a:t> Maluku yang </a:t>
            </a:r>
            <a:r>
              <a:rPr lang="en-ID" dirty="0" err="1"/>
              <a:t>tinggi</a:t>
            </a:r>
            <a:r>
              <a:rPr lang="en-ID" dirty="0"/>
              <a:t>, </a:t>
            </a:r>
            <a:r>
              <a:rPr lang="en-ID" dirty="0" err="1"/>
              <a:t>disertai</a:t>
            </a:r>
            <a:r>
              <a:rPr lang="en-ID" dirty="0"/>
              <a:t> </a:t>
            </a:r>
            <a:r>
              <a:rPr lang="en-ID" dirty="0" err="1"/>
              <a:t>dengan</a:t>
            </a:r>
            <a:r>
              <a:rPr lang="en-ID" dirty="0"/>
              <a:t> </a:t>
            </a:r>
            <a:r>
              <a:rPr lang="en-ID" dirty="0" err="1"/>
              <a:t>tuntutan</a:t>
            </a:r>
            <a:r>
              <a:rPr lang="en-ID" dirty="0"/>
              <a:t> </a:t>
            </a:r>
            <a:r>
              <a:rPr lang="en-ID" dirty="0" err="1"/>
              <a:t>hidup</a:t>
            </a:r>
            <a:r>
              <a:rPr lang="en-ID" dirty="0"/>
              <a:t> di </a:t>
            </a:r>
            <a:r>
              <a:rPr lang="en-ID" dirty="0" err="1"/>
              <a:t>kota</a:t>
            </a:r>
            <a:r>
              <a:rPr lang="en-ID" dirty="0"/>
              <a:t> Megapolitan </a:t>
            </a:r>
            <a:r>
              <a:rPr lang="en-ID" dirty="0" err="1"/>
              <a:t>seperti</a:t>
            </a:r>
            <a:r>
              <a:rPr lang="en-ID" dirty="0"/>
              <a:t> Jakarta yang sangat </a:t>
            </a:r>
            <a:r>
              <a:rPr lang="en-ID" dirty="0" err="1"/>
              <a:t>tinggi</a:t>
            </a:r>
            <a:r>
              <a:rPr lang="en-ID" dirty="0"/>
              <a:t> </a:t>
            </a:r>
            <a:r>
              <a:rPr lang="en-ID" dirty="0" err="1"/>
              <a:t>membuat</a:t>
            </a:r>
            <a:r>
              <a:rPr lang="en-ID" dirty="0"/>
              <a:t> </a:t>
            </a:r>
            <a:r>
              <a:rPr lang="en-ID" dirty="0" err="1"/>
              <a:t>masyarakat</a:t>
            </a:r>
            <a:r>
              <a:rPr lang="en-ID" dirty="0"/>
              <a:t> Maluku di Kampung Ambon </a:t>
            </a:r>
            <a:r>
              <a:rPr lang="en-ID" dirty="0" err="1"/>
              <a:t>berupaya</a:t>
            </a:r>
            <a:r>
              <a:rPr lang="en-ID" dirty="0"/>
              <a:t> </a:t>
            </a:r>
            <a:r>
              <a:rPr lang="en-ID" dirty="0" err="1"/>
              <a:t>untuk</a:t>
            </a:r>
            <a:r>
              <a:rPr lang="en-ID" dirty="0"/>
              <a:t> </a:t>
            </a:r>
            <a:r>
              <a:rPr lang="en-ID" dirty="0" err="1"/>
              <a:t>memperoleh</a:t>
            </a:r>
            <a:r>
              <a:rPr lang="en-ID" dirty="0"/>
              <a:t> </a:t>
            </a:r>
            <a:r>
              <a:rPr lang="en-ID" dirty="0" err="1"/>
              <a:t>pendapat</a:t>
            </a:r>
            <a:r>
              <a:rPr lang="en-ID" dirty="0"/>
              <a:t> yang </a:t>
            </a:r>
            <a:r>
              <a:rPr lang="en-ID" dirty="0" err="1"/>
              <a:t>tinggi</a:t>
            </a:r>
            <a:r>
              <a:rPr lang="en-ID" dirty="0"/>
              <a:t>.</a:t>
            </a:r>
            <a:endParaRPr lang="id-ID" dirty="0"/>
          </a:p>
          <a:p>
            <a:r>
              <a:rPr lang="en-ID" dirty="0" err="1"/>
              <a:t>Semarak</a:t>
            </a:r>
            <a:r>
              <a:rPr lang="en-ID" dirty="0"/>
              <a:t> </a:t>
            </a:r>
            <a:r>
              <a:rPr lang="en-ID" dirty="0" err="1"/>
              <a:t>peredaran</a:t>
            </a:r>
            <a:r>
              <a:rPr lang="en-ID" dirty="0"/>
              <a:t> </a:t>
            </a:r>
            <a:r>
              <a:rPr lang="en-ID" dirty="0" err="1"/>
              <a:t>narkoba</a:t>
            </a:r>
            <a:r>
              <a:rPr lang="en-ID" dirty="0"/>
              <a:t> di Kampung Ambon, </a:t>
            </a:r>
            <a:r>
              <a:rPr lang="en-ID" dirty="0" err="1"/>
              <a:t>terus</a:t>
            </a:r>
            <a:r>
              <a:rPr lang="en-ID" dirty="0"/>
              <a:t> </a:t>
            </a:r>
            <a:r>
              <a:rPr lang="en-ID" dirty="0" err="1"/>
              <a:t>berjalan</a:t>
            </a:r>
            <a:r>
              <a:rPr lang="en-ID" dirty="0"/>
              <a:t> </a:t>
            </a:r>
            <a:r>
              <a:rPr lang="en-ID" dirty="0" err="1"/>
              <a:t>karena</a:t>
            </a:r>
            <a:r>
              <a:rPr lang="en-ID" dirty="0"/>
              <a:t> </a:t>
            </a:r>
            <a:r>
              <a:rPr lang="en-ID" dirty="0" err="1"/>
              <a:t>melibatkan</a:t>
            </a:r>
            <a:r>
              <a:rPr lang="en-ID" dirty="0"/>
              <a:t> </a:t>
            </a:r>
            <a:r>
              <a:rPr lang="en-ID" dirty="0" err="1"/>
              <a:t>banyak</a:t>
            </a:r>
            <a:r>
              <a:rPr lang="en-ID" dirty="0"/>
              <a:t> </a:t>
            </a:r>
            <a:r>
              <a:rPr lang="en-ID" dirty="0" err="1"/>
              <a:t>pihak</a:t>
            </a:r>
            <a:r>
              <a:rPr lang="en-ID" dirty="0"/>
              <a:t>. </a:t>
            </a:r>
            <a:r>
              <a:rPr lang="en-ID" dirty="0" err="1"/>
              <a:t>Bahkan</a:t>
            </a:r>
            <a:r>
              <a:rPr lang="en-ID" dirty="0"/>
              <a:t> </a:t>
            </a:r>
            <a:r>
              <a:rPr lang="en-ID" dirty="0" err="1"/>
              <a:t>polisi</a:t>
            </a:r>
            <a:r>
              <a:rPr lang="en-ID" dirty="0"/>
              <a:t> </a:t>
            </a:r>
            <a:r>
              <a:rPr lang="en-ID" dirty="0" err="1"/>
              <a:t>diduga</a:t>
            </a:r>
            <a:r>
              <a:rPr lang="en-ID" dirty="0"/>
              <a:t> juga </a:t>
            </a:r>
            <a:r>
              <a:rPr lang="en-ID" dirty="0" err="1"/>
              <a:t>membeking</a:t>
            </a:r>
            <a:r>
              <a:rPr lang="en-ID" dirty="0"/>
              <a:t> </a:t>
            </a:r>
            <a:r>
              <a:rPr lang="en-ID" dirty="0" err="1"/>
              <a:t>peredaran</a:t>
            </a:r>
            <a:r>
              <a:rPr lang="en-ID" dirty="0"/>
              <a:t> </a:t>
            </a:r>
            <a:r>
              <a:rPr lang="en-ID" dirty="0" err="1"/>
              <a:t>narkoba</a:t>
            </a:r>
            <a:r>
              <a:rPr lang="en-ID" dirty="0"/>
              <a:t> di </a:t>
            </a:r>
            <a:r>
              <a:rPr lang="en-ID" dirty="0" err="1"/>
              <a:t>sana</a:t>
            </a:r>
            <a:r>
              <a:rPr lang="en-ID" dirty="0"/>
              <a:t>. Hal </a:t>
            </a:r>
            <a:r>
              <a:rPr lang="en-ID" dirty="0" err="1"/>
              <a:t>itu</a:t>
            </a:r>
            <a:r>
              <a:rPr lang="en-ID" dirty="0"/>
              <a:t> </a:t>
            </a:r>
            <a:r>
              <a:rPr lang="en-ID" dirty="0" err="1"/>
              <a:t>diutarakan</a:t>
            </a:r>
            <a:r>
              <a:rPr lang="en-ID" dirty="0"/>
              <a:t> Benny </a:t>
            </a:r>
            <a:r>
              <a:rPr lang="en-ID" dirty="0" err="1"/>
              <a:t>Mamoto</a:t>
            </a:r>
            <a:r>
              <a:rPr lang="en-ID" dirty="0"/>
              <a:t> </a:t>
            </a:r>
            <a:r>
              <a:rPr lang="en-ID" dirty="0" err="1"/>
              <a:t>saat</a:t>
            </a:r>
            <a:r>
              <a:rPr lang="en-ID" dirty="0"/>
              <a:t> </a:t>
            </a:r>
            <a:r>
              <a:rPr lang="en-ID" dirty="0" err="1"/>
              <a:t>menjabat</a:t>
            </a:r>
            <a:r>
              <a:rPr lang="en-ID" dirty="0"/>
              <a:t> </a:t>
            </a:r>
            <a:r>
              <a:rPr lang="en-ID" dirty="0" err="1"/>
              <a:t>Direktur</a:t>
            </a:r>
            <a:r>
              <a:rPr lang="en-ID" dirty="0"/>
              <a:t> </a:t>
            </a:r>
            <a:r>
              <a:rPr lang="en-ID" dirty="0" err="1"/>
              <a:t>Penindakan</a:t>
            </a:r>
            <a:r>
              <a:rPr lang="en-ID" dirty="0"/>
              <a:t> dan </a:t>
            </a:r>
            <a:r>
              <a:rPr lang="en-ID" dirty="0" err="1"/>
              <a:t>Pengejaran</a:t>
            </a:r>
            <a:r>
              <a:rPr lang="en-ID" dirty="0"/>
              <a:t> Badan </a:t>
            </a:r>
            <a:r>
              <a:rPr lang="en-ID" dirty="0" err="1"/>
              <a:t>Narkotika</a:t>
            </a:r>
            <a:r>
              <a:rPr lang="en-ID" dirty="0"/>
              <a:t> Nasional. </a:t>
            </a:r>
            <a:r>
              <a:rPr lang="en-ID" dirty="0" err="1"/>
              <a:t>Aparat</a:t>
            </a:r>
            <a:r>
              <a:rPr lang="en-ID" dirty="0"/>
              <a:t> </a:t>
            </a:r>
            <a:r>
              <a:rPr lang="en-ID" dirty="0" err="1"/>
              <a:t>Kepolisian</a:t>
            </a:r>
            <a:r>
              <a:rPr lang="en-ID" dirty="0"/>
              <a:t> </a:t>
            </a:r>
            <a:r>
              <a:rPr lang="en-ID" dirty="0" err="1"/>
              <a:t>memgetahui</a:t>
            </a:r>
            <a:r>
              <a:rPr lang="en-ID" dirty="0"/>
              <a:t> </a:t>
            </a:r>
            <a:r>
              <a:rPr lang="en-ID" dirty="0" err="1"/>
              <a:t>apabila</a:t>
            </a:r>
            <a:r>
              <a:rPr lang="en-ID" dirty="0"/>
              <a:t> </a:t>
            </a:r>
            <a:r>
              <a:rPr lang="en-ID" dirty="0" err="1"/>
              <a:t>selamai</a:t>
            </a:r>
            <a:r>
              <a:rPr lang="en-ID" dirty="0"/>
              <a:t> </a:t>
            </a:r>
            <a:r>
              <a:rPr lang="en-ID" dirty="0" err="1"/>
              <a:t>ini</a:t>
            </a:r>
            <a:r>
              <a:rPr lang="en-ID" dirty="0"/>
              <a:t> </a:t>
            </a:r>
            <a:r>
              <a:rPr lang="en-ID" dirty="0" err="1"/>
              <a:t>ada</a:t>
            </a:r>
            <a:r>
              <a:rPr lang="en-ID" dirty="0"/>
              <a:t> </a:t>
            </a:r>
            <a:r>
              <a:rPr lang="en-ID" dirty="0" err="1"/>
              <a:t>aparat</a:t>
            </a:r>
            <a:r>
              <a:rPr lang="en-ID" dirty="0"/>
              <a:t> yang </a:t>
            </a:r>
            <a:r>
              <a:rPr lang="en-ID" dirty="0" err="1"/>
              <a:t>terlibat</a:t>
            </a:r>
            <a:r>
              <a:rPr lang="en-ID" dirty="0"/>
              <a:t> </a:t>
            </a:r>
            <a:r>
              <a:rPr lang="en-ID" dirty="0" err="1"/>
              <a:t>bisnis</a:t>
            </a:r>
            <a:r>
              <a:rPr lang="en-ID" dirty="0"/>
              <a:t> </a:t>
            </a:r>
            <a:r>
              <a:rPr lang="en-ID" dirty="0" err="1"/>
              <a:t>narkoba</a:t>
            </a:r>
            <a:r>
              <a:rPr lang="en-ID" dirty="0"/>
              <a:t>. </a:t>
            </a:r>
            <a:r>
              <a:rPr lang="en-ID" dirty="0" err="1"/>
              <a:t>Terdapat</a:t>
            </a:r>
            <a:r>
              <a:rPr lang="en-ID" dirty="0"/>
              <a:t> </a:t>
            </a:r>
            <a:r>
              <a:rPr lang="en-ID" dirty="0" err="1"/>
              <a:t>tangan-tangan</a:t>
            </a:r>
            <a:r>
              <a:rPr lang="en-ID" dirty="0"/>
              <a:t> yang </a:t>
            </a:r>
            <a:r>
              <a:rPr lang="en-ID" dirty="0" err="1"/>
              <a:t>tak</a:t>
            </a:r>
            <a:r>
              <a:rPr lang="en-ID" dirty="0"/>
              <a:t> </a:t>
            </a:r>
            <a:r>
              <a:rPr lang="en-ID" dirty="0" err="1"/>
              <a:t>terlihat</a:t>
            </a:r>
            <a:r>
              <a:rPr lang="en-ID" dirty="0"/>
              <a:t>. </a:t>
            </a:r>
            <a:r>
              <a:rPr lang="en-ID" dirty="0" err="1"/>
              <a:t>Tidak</a:t>
            </a:r>
            <a:r>
              <a:rPr lang="en-ID" dirty="0"/>
              <a:t> </a:t>
            </a:r>
            <a:r>
              <a:rPr lang="en-ID" dirty="0" err="1"/>
              <a:t>hanya</a:t>
            </a:r>
            <a:r>
              <a:rPr lang="en-ID" dirty="0"/>
              <a:t> </a:t>
            </a:r>
            <a:r>
              <a:rPr lang="en-ID" dirty="0" err="1"/>
              <a:t>pemakai</a:t>
            </a:r>
            <a:r>
              <a:rPr lang="en-ID" dirty="0"/>
              <a:t>, </a:t>
            </a:r>
            <a:r>
              <a:rPr lang="en-ID" dirty="0" err="1"/>
              <a:t>melainkan</a:t>
            </a:r>
            <a:r>
              <a:rPr lang="en-ID" dirty="0"/>
              <a:t> </a:t>
            </a:r>
            <a:r>
              <a:rPr lang="en-ID" dirty="0" err="1"/>
              <a:t>aparat</a:t>
            </a:r>
            <a:r>
              <a:rPr lang="en-ID" dirty="0"/>
              <a:t> </a:t>
            </a:r>
            <a:r>
              <a:rPr lang="en-ID" dirty="0" err="1"/>
              <a:t>turut</a:t>
            </a:r>
            <a:r>
              <a:rPr lang="en-ID" dirty="0"/>
              <a:t> </a:t>
            </a:r>
            <a:r>
              <a:rPr lang="en-ID" dirty="0" err="1"/>
              <a:t>membantu</a:t>
            </a:r>
            <a:r>
              <a:rPr lang="en-ID" dirty="0"/>
              <a:t> </a:t>
            </a:r>
            <a:r>
              <a:rPr lang="en-ID" dirty="0" err="1"/>
              <a:t>peredaran</a:t>
            </a:r>
            <a:r>
              <a:rPr lang="en-ID" dirty="0"/>
              <a:t> </a:t>
            </a:r>
            <a:r>
              <a:rPr lang="en-ID" dirty="0" err="1"/>
              <a:t>narkoba</a:t>
            </a:r>
            <a:r>
              <a:rPr lang="en-ID" dirty="0"/>
              <a:t> </a:t>
            </a:r>
            <a:r>
              <a:rPr lang="en-ID" dirty="0" err="1"/>
              <a:t>itu</a:t>
            </a:r>
            <a:r>
              <a:rPr lang="en-ID" dirty="0"/>
              <a:t>.</a:t>
            </a:r>
          </a:p>
        </p:txBody>
      </p:sp>
    </p:spTree>
    <p:extLst>
      <p:ext uri="{BB962C8B-B14F-4D97-AF65-F5344CB8AC3E}">
        <p14:creationId xmlns:p14="http://schemas.microsoft.com/office/powerpoint/2010/main" val="364284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4E68E-978D-4AE1-83C8-43F8C85EEB58}"/>
              </a:ext>
            </a:extLst>
          </p:cNvPr>
          <p:cNvSpPr>
            <a:spLocks noGrp="1"/>
          </p:cNvSpPr>
          <p:nvPr>
            <p:ph idx="1"/>
          </p:nvPr>
        </p:nvSpPr>
        <p:spPr>
          <a:xfrm>
            <a:off x="1097280" y="622169"/>
            <a:ext cx="10058400" cy="5246923"/>
          </a:xfrm>
        </p:spPr>
        <p:txBody>
          <a:bodyPr>
            <a:normAutofit lnSpcReduction="10000"/>
          </a:bodyPr>
          <a:lstStyle/>
          <a:p>
            <a:pPr algn="just"/>
            <a:r>
              <a:rPr lang="en-ID" dirty="0" err="1"/>
              <a:t>Kondisi</a:t>
            </a:r>
            <a:r>
              <a:rPr lang="en-ID" dirty="0"/>
              <a:t> Indonesia yang </a:t>
            </a:r>
            <a:r>
              <a:rPr lang="en-ID" dirty="0" err="1"/>
              <a:t>terbuka</a:t>
            </a:r>
            <a:r>
              <a:rPr lang="en-ID" dirty="0"/>
              <a:t> </a:t>
            </a:r>
            <a:r>
              <a:rPr lang="en-ID" dirty="0" err="1"/>
              <a:t>menjadi</a:t>
            </a:r>
            <a:r>
              <a:rPr lang="en-ID" dirty="0"/>
              <a:t> </a:t>
            </a:r>
            <a:r>
              <a:rPr lang="en-ID" dirty="0" err="1"/>
              <a:t>ruang</a:t>
            </a:r>
            <a:r>
              <a:rPr lang="en-ID" dirty="0"/>
              <a:t> </a:t>
            </a:r>
            <a:r>
              <a:rPr lang="en-ID" dirty="0" err="1"/>
              <a:t>peredaraan</a:t>
            </a:r>
            <a:r>
              <a:rPr lang="en-ID" dirty="0"/>
              <a:t> </a:t>
            </a:r>
            <a:r>
              <a:rPr lang="en-ID" dirty="0" err="1"/>
              <a:t>narkoba</a:t>
            </a:r>
            <a:r>
              <a:rPr lang="en-ID" dirty="0"/>
              <a:t> </a:t>
            </a:r>
            <a:r>
              <a:rPr lang="en-ID" dirty="0" err="1"/>
              <a:t>untuk</a:t>
            </a:r>
            <a:r>
              <a:rPr lang="en-ID" dirty="0"/>
              <a:t> </a:t>
            </a:r>
            <a:r>
              <a:rPr lang="en-ID" dirty="0" err="1"/>
              <a:t>menjadikan</a:t>
            </a:r>
            <a:r>
              <a:rPr lang="en-ID" dirty="0"/>
              <a:t> </a:t>
            </a:r>
            <a:r>
              <a:rPr lang="en-ID" dirty="0" err="1"/>
              <a:t>indonesia</a:t>
            </a:r>
            <a:r>
              <a:rPr lang="en-ID" dirty="0"/>
              <a:t> </a:t>
            </a:r>
            <a:r>
              <a:rPr lang="en-ID" dirty="0" err="1"/>
              <a:t>menjadi</a:t>
            </a:r>
            <a:r>
              <a:rPr lang="en-ID" dirty="0"/>
              <a:t> </a:t>
            </a:r>
            <a:r>
              <a:rPr lang="en-ID" dirty="0" err="1"/>
              <a:t>pangsa</a:t>
            </a:r>
            <a:r>
              <a:rPr lang="en-ID" dirty="0"/>
              <a:t> pasar </a:t>
            </a:r>
            <a:r>
              <a:rPr lang="en-ID" dirty="0" err="1"/>
              <a:t>narkoba</a:t>
            </a:r>
            <a:r>
              <a:rPr lang="en-ID" dirty="0"/>
              <a:t>. </a:t>
            </a:r>
            <a:r>
              <a:rPr lang="en-ID" dirty="0" err="1"/>
              <a:t>Untuk</a:t>
            </a:r>
            <a:r>
              <a:rPr lang="en-ID" dirty="0"/>
              <a:t> </a:t>
            </a:r>
            <a:r>
              <a:rPr lang="en-ID" dirty="0" err="1"/>
              <a:t>harga</a:t>
            </a:r>
            <a:r>
              <a:rPr lang="en-ID" dirty="0"/>
              <a:t> </a:t>
            </a:r>
            <a:r>
              <a:rPr lang="en-ID" dirty="0" err="1"/>
              <a:t>ditempat</a:t>
            </a:r>
            <a:r>
              <a:rPr lang="en-ID" dirty="0"/>
              <a:t> </a:t>
            </a:r>
            <a:r>
              <a:rPr lang="en-ID" dirty="0" err="1"/>
              <a:t>produksinya</a:t>
            </a:r>
            <a:r>
              <a:rPr lang="en-ID" dirty="0"/>
              <a:t> </a:t>
            </a:r>
            <a:r>
              <a:rPr lang="en-ID" dirty="0" err="1"/>
              <a:t>satu</a:t>
            </a:r>
            <a:r>
              <a:rPr lang="en-ID" dirty="0"/>
              <a:t> gram 40 </a:t>
            </a:r>
            <a:r>
              <a:rPr lang="en-ID" dirty="0" err="1"/>
              <a:t>ribu</a:t>
            </a:r>
            <a:r>
              <a:rPr lang="en-ID" dirty="0"/>
              <a:t> di Jakarta </a:t>
            </a:r>
            <a:r>
              <a:rPr lang="id-ID" dirty="0"/>
              <a:t>harganya mencapai </a:t>
            </a:r>
            <a:r>
              <a:rPr lang="en-ID" dirty="0"/>
              <a:t>1,5 </a:t>
            </a:r>
            <a:r>
              <a:rPr lang="en-ID" dirty="0" err="1"/>
              <a:t>juta</a:t>
            </a:r>
            <a:r>
              <a:rPr lang="en-ID" dirty="0"/>
              <a:t>. </a:t>
            </a:r>
            <a:endParaRPr lang="id-ID" dirty="0"/>
          </a:p>
          <a:p>
            <a:pPr algn="just"/>
            <a:r>
              <a:rPr lang="id-ID" dirty="0"/>
              <a:t>\</a:t>
            </a:r>
            <a:r>
              <a:rPr lang="en-ID" dirty="0" err="1"/>
              <a:t>Dengan</a:t>
            </a:r>
            <a:r>
              <a:rPr lang="en-ID" dirty="0"/>
              <a:t> </a:t>
            </a:r>
            <a:r>
              <a:rPr lang="en-ID" dirty="0" err="1"/>
              <a:t>keuntungan</a:t>
            </a:r>
            <a:r>
              <a:rPr lang="en-ID" dirty="0"/>
              <a:t> dan </a:t>
            </a:r>
            <a:r>
              <a:rPr lang="en-ID" dirty="0" err="1"/>
              <a:t>posisi</a:t>
            </a:r>
            <a:r>
              <a:rPr lang="en-ID" dirty="0"/>
              <a:t> </a:t>
            </a:r>
            <a:r>
              <a:rPr lang="en-ID" dirty="0" err="1"/>
              <a:t>tersebut</a:t>
            </a:r>
            <a:r>
              <a:rPr lang="en-ID" dirty="0"/>
              <a:t> </a:t>
            </a:r>
            <a:r>
              <a:rPr lang="en-ID" dirty="0" err="1"/>
              <a:t>narkoba</a:t>
            </a:r>
            <a:r>
              <a:rPr lang="en-ID" dirty="0"/>
              <a:t> </a:t>
            </a:r>
            <a:r>
              <a:rPr lang="en-ID" dirty="0" err="1"/>
              <a:t>itu</a:t>
            </a:r>
            <a:r>
              <a:rPr lang="en-ID" dirty="0"/>
              <a:t> </a:t>
            </a:r>
            <a:r>
              <a:rPr lang="en-ID" dirty="0" err="1"/>
              <a:t>termasuk</a:t>
            </a:r>
            <a:r>
              <a:rPr lang="en-ID" dirty="0"/>
              <a:t> </a:t>
            </a:r>
            <a:r>
              <a:rPr lang="en-ID" dirty="0" err="1"/>
              <a:t>memanfaatkan</a:t>
            </a:r>
            <a:r>
              <a:rPr lang="en-ID" dirty="0"/>
              <a:t> </a:t>
            </a:r>
            <a:r>
              <a:rPr lang="en-ID" dirty="0" err="1"/>
              <a:t>banyaknya</a:t>
            </a:r>
            <a:r>
              <a:rPr lang="en-ID" dirty="0"/>
              <a:t> </a:t>
            </a:r>
            <a:r>
              <a:rPr lang="en-ID" dirty="0" err="1"/>
              <a:t>jalur</a:t>
            </a:r>
            <a:r>
              <a:rPr lang="en-ID" dirty="0"/>
              <a:t> </a:t>
            </a:r>
            <a:r>
              <a:rPr lang="en-ID" dirty="0" err="1"/>
              <a:t>tikus</a:t>
            </a:r>
            <a:r>
              <a:rPr lang="en-ID" dirty="0"/>
              <a:t> di wilayah Indonesia dan uang </a:t>
            </a:r>
            <a:r>
              <a:rPr lang="en-ID" dirty="0" err="1"/>
              <a:t>jasa</a:t>
            </a:r>
            <a:r>
              <a:rPr lang="en-ID" dirty="0"/>
              <a:t> </a:t>
            </a:r>
            <a:r>
              <a:rPr lang="en-ID" dirty="0" err="1"/>
              <a:t>kurir</a:t>
            </a:r>
            <a:r>
              <a:rPr lang="en-ID" dirty="0"/>
              <a:t> yang </a:t>
            </a:r>
            <a:r>
              <a:rPr lang="en-ID" dirty="0" err="1"/>
              <a:t>fantastis</a:t>
            </a:r>
            <a:r>
              <a:rPr lang="en-ID" dirty="0"/>
              <a:t> </a:t>
            </a:r>
            <a:r>
              <a:rPr lang="en-ID" dirty="0" err="1"/>
              <a:t>sehingga</a:t>
            </a:r>
            <a:r>
              <a:rPr lang="en-ID" dirty="0"/>
              <a:t> </a:t>
            </a:r>
            <a:r>
              <a:rPr lang="en-ID" dirty="0" err="1"/>
              <a:t>banyak</a:t>
            </a:r>
            <a:r>
              <a:rPr lang="en-ID" dirty="0"/>
              <a:t> yang </a:t>
            </a:r>
            <a:r>
              <a:rPr lang="en-ID" dirty="0" err="1"/>
              <a:t>ikut</a:t>
            </a:r>
            <a:r>
              <a:rPr lang="en-ID" dirty="0"/>
              <a:t> </a:t>
            </a:r>
            <a:r>
              <a:rPr lang="en-ID" dirty="0" err="1"/>
              <a:t>terlibat</a:t>
            </a:r>
            <a:r>
              <a:rPr lang="en-ID" dirty="0"/>
              <a:t> </a:t>
            </a:r>
            <a:r>
              <a:rPr lang="en-ID" dirty="0" err="1"/>
              <a:t>aktif</a:t>
            </a:r>
            <a:r>
              <a:rPr lang="en-ID" dirty="0"/>
              <a:t>. </a:t>
            </a:r>
            <a:r>
              <a:rPr lang="en-ID" dirty="0" err="1"/>
              <a:t>Bisnis</a:t>
            </a:r>
            <a:r>
              <a:rPr lang="en-ID" dirty="0"/>
              <a:t> yang </a:t>
            </a:r>
            <a:r>
              <a:rPr lang="en-ID" dirty="0" err="1"/>
              <a:t>menggiurkan</a:t>
            </a:r>
            <a:r>
              <a:rPr lang="en-ID" dirty="0"/>
              <a:t> yang </a:t>
            </a:r>
            <a:r>
              <a:rPr lang="en-ID" dirty="0" err="1"/>
              <a:t>menggiurkan</a:t>
            </a:r>
            <a:r>
              <a:rPr lang="en-ID" dirty="0"/>
              <a:t> </a:t>
            </a:r>
            <a:r>
              <a:rPr lang="en-ID" dirty="0" err="1"/>
              <a:t>sehingga</a:t>
            </a:r>
            <a:r>
              <a:rPr lang="en-ID" dirty="0"/>
              <a:t> </a:t>
            </a:r>
            <a:r>
              <a:rPr lang="en-ID" dirty="0" err="1"/>
              <a:t>ada</a:t>
            </a:r>
            <a:r>
              <a:rPr lang="en-ID" dirty="0"/>
              <a:t> </a:t>
            </a:r>
            <a:r>
              <a:rPr lang="en-ID" dirty="0" err="1"/>
              <a:t>pergeseran</a:t>
            </a:r>
            <a:r>
              <a:rPr lang="en-ID" dirty="0"/>
              <a:t> </a:t>
            </a:r>
            <a:r>
              <a:rPr lang="en-ID" dirty="0" err="1"/>
              <a:t>dari</a:t>
            </a:r>
            <a:r>
              <a:rPr lang="en-ID" dirty="0"/>
              <a:t> negara </a:t>
            </a:r>
            <a:r>
              <a:rPr lang="en-ID" dirty="0" err="1"/>
              <a:t>tetangga</a:t>
            </a:r>
            <a:r>
              <a:rPr lang="en-ID" dirty="0"/>
              <a:t> </a:t>
            </a:r>
            <a:r>
              <a:rPr lang="en-ID" dirty="0" err="1"/>
              <a:t>berpindah</a:t>
            </a:r>
            <a:r>
              <a:rPr lang="en-ID" dirty="0"/>
              <a:t> </a:t>
            </a:r>
            <a:r>
              <a:rPr lang="en-ID" dirty="0" err="1"/>
              <a:t>ke</a:t>
            </a:r>
            <a:r>
              <a:rPr lang="en-ID" dirty="0"/>
              <a:t> Indonesia. </a:t>
            </a:r>
            <a:r>
              <a:rPr lang="en-ID" dirty="0" err="1"/>
              <a:t>Kurir</a:t>
            </a:r>
            <a:r>
              <a:rPr lang="en-ID" dirty="0"/>
              <a:t>  </a:t>
            </a:r>
            <a:r>
              <a:rPr lang="en-ID" dirty="0" err="1"/>
              <a:t>dapat</a:t>
            </a:r>
            <a:r>
              <a:rPr lang="en-ID" dirty="0"/>
              <a:t> </a:t>
            </a:r>
            <a:r>
              <a:rPr lang="en-ID" dirty="0" err="1"/>
              <a:t>memperoleh</a:t>
            </a:r>
            <a:r>
              <a:rPr lang="en-ID" dirty="0"/>
              <a:t> </a:t>
            </a:r>
            <a:r>
              <a:rPr lang="en-ID" dirty="0" err="1"/>
              <a:t>keuntungan</a:t>
            </a:r>
            <a:r>
              <a:rPr lang="en-ID" dirty="0"/>
              <a:t> </a:t>
            </a:r>
            <a:r>
              <a:rPr lang="en-ID" dirty="0" err="1"/>
              <a:t>mencapai</a:t>
            </a:r>
            <a:r>
              <a:rPr lang="en-ID" dirty="0"/>
              <a:t> Rp 25 </a:t>
            </a:r>
            <a:r>
              <a:rPr lang="en-ID" dirty="0" err="1"/>
              <a:t>juta</a:t>
            </a:r>
            <a:r>
              <a:rPr lang="en-ID" dirty="0"/>
              <a:t> </a:t>
            </a:r>
            <a:r>
              <a:rPr lang="en-ID" dirty="0" err="1"/>
              <a:t>sekali</a:t>
            </a:r>
            <a:r>
              <a:rPr lang="en-ID" dirty="0"/>
              <a:t> </a:t>
            </a:r>
            <a:r>
              <a:rPr lang="en-ID" dirty="0" err="1"/>
              <a:t>antar</a:t>
            </a:r>
            <a:r>
              <a:rPr lang="en-ID" dirty="0"/>
              <a:t> dan </a:t>
            </a:r>
            <a:r>
              <a:rPr lang="en-ID" dirty="0" err="1"/>
              <a:t>apabila</a:t>
            </a:r>
            <a:r>
              <a:rPr lang="en-ID" dirty="0"/>
              <a:t> </a:t>
            </a:r>
            <a:r>
              <a:rPr lang="en-ID" dirty="0" err="1"/>
              <a:t>membawa</a:t>
            </a:r>
            <a:r>
              <a:rPr lang="en-ID" dirty="0"/>
              <a:t> 10 kg </a:t>
            </a:r>
            <a:r>
              <a:rPr lang="en-ID" dirty="0" err="1"/>
              <a:t>bisa</a:t>
            </a:r>
            <a:r>
              <a:rPr lang="en-ID" dirty="0"/>
              <a:t> </a:t>
            </a:r>
            <a:r>
              <a:rPr lang="en-ID" dirty="0" err="1"/>
              <a:t>mendapat</a:t>
            </a:r>
            <a:r>
              <a:rPr lang="en-ID" dirty="0"/>
              <a:t> fee </a:t>
            </a:r>
            <a:r>
              <a:rPr lang="en-ID" dirty="0" err="1"/>
              <a:t>mencapai</a:t>
            </a:r>
            <a:r>
              <a:rPr lang="en-ID" dirty="0"/>
              <a:t> 250 </a:t>
            </a:r>
            <a:r>
              <a:rPr lang="en-ID" dirty="0" err="1"/>
              <a:t>juta</a:t>
            </a:r>
            <a:r>
              <a:rPr lang="en-ID" dirty="0"/>
              <a:t>. </a:t>
            </a:r>
            <a:r>
              <a:rPr lang="en-ID" dirty="0" err="1"/>
              <a:t>Narkoba</a:t>
            </a:r>
            <a:r>
              <a:rPr lang="en-ID" dirty="0"/>
              <a:t> </a:t>
            </a:r>
            <a:r>
              <a:rPr lang="en-ID" dirty="0" err="1"/>
              <a:t>mudah</a:t>
            </a:r>
            <a:r>
              <a:rPr lang="en-ID" dirty="0"/>
              <a:t> </a:t>
            </a:r>
            <a:r>
              <a:rPr lang="en-ID" dirty="0" err="1"/>
              <a:t>masuk</a:t>
            </a:r>
            <a:r>
              <a:rPr lang="en-ID" dirty="0"/>
              <a:t> </a:t>
            </a:r>
            <a:r>
              <a:rPr lang="en-ID" dirty="0" err="1"/>
              <a:t>kewilayah</a:t>
            </a:r>
            <a:r>
              <a:rPr lang="en-ID" dirty="0"/>
              <a:t> Indonesia </a:t>
            </a:r>
            <a:r>
              <a:rPr lang="en-ID" dirty="0" err="1"/>
              <a:t>karena</a:t>
            </a:r>
            <a:r>
              <a:rPr lang="en-ID" dirty="0"/>
              <a:t> </a:t>
            </a:r>
            <a:r>
              <a:rPr lang="en-ID" dirty="0" err="1"/>
              <a:t>banyaknya</a:t>
            </a:r>
            <a:r>
              <a:rPr lang="en-ID" dirty="0"/>
              <a:t> </a:t>
            </a:r>
            <a:r>
              <a:rPr lang="en-ID" dirty="0" err="1"/>
              <a:t>pintu</a:t>
            </a:r>
            <a:r>
              <a:rPr lang="en-ID" dirty="0"/>
              <a:t> </a:t>
            </a:r>
            <a:r>
              <a:rPr lang="en-ID" dirty="0" err="1"/>
              <a:t>masuk</a:t>
            </a:r>
            <a:r>
              <a:rPr lang="en-ID" dirty="0"/>
              <a:t> </a:t>
            </a:r>
            <a:r>
              <a:rPr lang="en-ID" dirty="0" err="1"/>
              <a:t>ilegal</a:t>
            </a:r>
            <a:r>
              <a:rPr lang="en-ID" dirty="0"/>
              <a:t> </a:t>
            </a:r>
            <a:r>
              <a:rPr lang="en-ID" dirty="0" err="1"/>
              <a:t>digunakan</a:t>
            </a:r>
            <a:r>
              <a:rPr lang="en-ID" dirty="0"/>
              <a:t> </a:t>
            </a:r>
            <a:r>
              <a:rPr lang="en-ID" dirty="0" err="1"/>
              <a:t>untuk</a:t>
            </a:r>
            <a:r>
              <a:rPr lang="en-ID" dirty="0"/>
              <a:t> </a:t>
            </a:r>
            <a:r>
              <a:rPr lang="en-ID" dirty="0" err="1"/>
              <a:t>masuk</a:t>
            </a:r>
            <a:r>
              <a:rPr lang="en-ID" dirty="0"/>
              <a:t> </a:t>
            </a:r>
            <a:r>
              <a:rPr lang="en-ID" dirty="0" err="1"/>
              <a:t>narkoba</a:t>
            </a:r>
            <a:endParaRPr lang="id-ID" dirty="0"/>
          </a:p>
          <a:p>
            <a:pPr marL="0" indent="0" algn="just">
              <a:buNone/>
            </a:pPr>
            <a:r>
              <a:rPr lang="en-ID" dirty="0" err="1"/>
              <a:t>Menurut</a:t>
            </a:r>
            <a:r>
              <a:rPr lang="en-ID" dirty="0"/>
              <a:t> </a:t>
            </a:r>
            <a:r>
              <a:rPr lang="en-ID" dirty="0" err="1"/>
              <a:t>Romylus</a:t>
            </a:r>
            <a:r>
              <a:rPr lang="en-ID" dirty="0"/>
              <a:t> </a:t>
            </a:r>
            <a:r>
              <a:rPr lang="en-ID" dirty="0" err="1"/>
              <a:t>Tamtelahitu</a:t>
            </a:r>
            <a:r>
              <a:rPr lang="en-ID" dirty="0"/>
              <a:t>, yang </a:t>
            </a:r>
            <a:r>
              <a:rPr lang="en-ID" dirty="0" err="1"/>
              <a:t>pernah</a:t>
            </a:r>
            <a:r>
              <a:rPr lang="en-ID" dirty="0"/>
              <a:t> </a:t>
            </a:r>
            <a:r>
              <a:rPr lang="en-ID" dirty="0" err="1"/>
              <a:t>meneliti</a:t>
            </a:r>
            <a:r>
              <a:rPr lang="en-ID" dirty="0"/>
              <a:t> kampung </a:t>
            </a:r>
            <a:r>
              <a:rPr lang="en-ID" dirty="0" err="1"/>
              <a:t>ini</a:t>
            </a:r>
            <a:r>
              <a:rPr lang="en-ID" dirty="0"/>
              <a:t>, yang paling </a:t>
            </a:r>
            <a:r>
              <a:rPr lang="en-ID" dirty="0" err="1"/>
              <a:t>berjasa</a:t>
            </a:r>
            <a:r>
              <a:rPr lang="en-ID" dirty="0"/>
              <a:t> </a:t>
            </a:r>
            <a:r>
              <a:rPr lang="en-ID" dirty="0" err="1"/>
              <a:t>membangun</a:t>
            </a:r>
            <a:r>
              <a:rPr lang="en-ID" dirty="0"/>
              <a:t> </a:t>
            </a:r>
            <a:r>
              <a:rPr lang="en-ID" dirty="0" err="1"/>
              <a:t>kekompakan</a:t>
            </a:r>
            <a:r>
              <a:rPr lang="en-ID" dirty="0"/>
              <a:t> </a:t>
            </a:r>
            <a:r>
              <a:rPr lang="en-ID" dirty="0" err="1"/>
              <a:t>warga</a:t>
            </a:r>
            <a:r>
              <a:rPr lang="en-ID" dirty="0"/>
              <a:t> Kampung Ambon </a:t>
            </a:r>
            <a:r>
              <a:rPr lang="en-ID" dirty="0" err="1"/>
              <a:t>dalam</a:t>
            </a:r>
            <a:r>
              <a:rPr lang="en-ID" dirty="0"/>
              <a:t> </a:t>
            </a:r>
            <a:r>
              <a:rPr lang="en-ID" dirty="0" err="1"/>
              <a:t>menjalankan</a:t>
            </a:r>
            <a:r>
              <a:rPr lang="en-ID" dirty="0"/>
              <a:t> </a:t>
            </a:r>
            <a:r>
              <a:rPr lang="en-ID" dirty="0" err="1"/>
              <a:t>bisnis</a:t>
            </a:r>
            <a:r>
              <a:rPr lang="en-ID" dirty="0"/>
              <a:t> </a:t>
            </a:r>
            <a:r>
              <a:rPr lang="en-ID" dirty="0" err="1"/>
              <a:t>narkoba</a:t>
            </a:r>
            <a:r>
              <a:rPr lang="en-ID" dirty="0"/>
              <a:t> </a:t>
            </a:r>
            <a:r>
              <a:rPr lang="en-ID" dirty="0" err="1"/>
              <a:t>adalah</a:t>
            </a:r>
            <a:r>
              <a:rPr lang="en-ID" dirty="0"/>
              <a:t> Michael Glenn </a:t>
            </a:r>
            <a:r>
              <a:rPr lang="en-ID" dirty="0" err="1"/>
              <a:t>Manuputty</a:t>
            </a:r>
            <a:r>
              <a:rPr lang="en-ID" dirty="0"/>
              <a:t>. </a:t>
            </a:r>
            <a:r>
              <a:rPr lang="en-ID" dirty="0" err="1"/>
              <a:t>Sistem</a:t>
            </a:r>
            <a:r>
              <a:rPr lang="en-ID" dirty="0"/>
              <a:t> yang </a:t>
            </a:r>
            <a:r>
              <a:rPr lang="en-ID" dirty="0" err="1"/>
              <a:t>dibangun</a:t>
            </a:r>
            <a:r>
              <a:rPr lang="en-ID" dirty="0"/>
              <a:t> Michael sangat </a:t>
            </a:r>
            <a:r>
              <a:rPr lang="en-ID" dirty="0" err="1"/>
              <a:t>mengakar</a:t>
            </a:r>
            <a:r>
              <a:rPr lang="en-ID" dirty="0"/>
              <a:t> </a:t>
            </a:r>
            <a:r>
              <a:rPr lang="en-ID" dirty="0" err="1"/>
              <a:t>karena</a:t>
            </a:r>
            <a:r>
              <a:rPr lang="en-ID" dirty="0"/>
              <a:t> </a:t>
            </a:r>
            <a:r>
              <a:rPr lang="en-ID" dirty="0" err="1"/>
              <a:t>melibatkan</a:t>
            </a:r>
            <a:r>
              <a:rPr lang="en-ID" dirty="0"/>
              <a:t> </a:t>
            </a:r>
            <a:r>
              <a:rPr lang="en-ID" dirty="0" err="1"/>
              <a:t>banyak</a:t>
            </a:r>
            <a:r>
              <a:rPr lang="en-ID" dirty="0"/>
              <a:t> orang. </a:t>
            </a:r>
            <a:r>
              <a:rPr lang="en-ID" dirty="0" err="1"/>
              <a:t>Menurut</a:t>
            </a:r>
            <a:r>
              <a:rPr lang="en-ID" dirty="0"/>
              <a:t> </a:t>
            </a:r>
            <a:r>
              <a:rPr lang="en-ID" dirty="0" err="1"/>
              <a:t>sumber</a:t>
            </a:r>
            <a:r>
              <a:rPr lang="en-ID" dirty="0"/>
              <a:t> Tempo, orang </a:t>
            </a:r>
            <a:r>
              <a:rPr lang="en-ID" dirty="0" err="1"/>
              <a:t>sekelas</a:t>
            </a:r>
            <a:r>
              <a:rPr lang="en-ID" dirty="0"/>
              <a:t> John Kei </a:t>
            </a:r>
            <a:r>
              <a:rPr lang="en-ID" dirty="0" err="1"/>
              <a:t>bahkan</a:t>
            </a:r>
            <a:r>
              <a:rPr lang="en-ID" dirty="0"/>
              <a:t> mental </a:t>
            </a:r>
            <a:r>
              <a:rPr lang="en-ID" dirty="0" err="1"/>
              <a:t>saat</a:t>
            </a:r>
            <a:r>
              <a:rPr lang="en-ID" dirty="0"/>
              <a:t> </a:t>
            </a:r>
            <a:r>
              <a:rPr lang="en-ID" dirty="0" err="1"/>
              <a:t>mencoba-coba</a:t>
            </a:r>
            <a:r>
              <a:rPr lang="en-ID" dirty="0"/>
              <a:t> </a:t>
            </a:r>
            <a:r>
              <a:rPr lang="en-ID" dirty="0" err="1"/>
              <a:t>masuk</a:t>
            </a:r>
            <a:r>
              <a:rPr lang="en-ID" dirty="0"/>
              <a:t> </a:t>
            </a:r>
            <a:r>
              <a:rPr lang="en-ID" dirty="0" err="1"/>
              <a:t>lingkaran</a:t>
            </a:r>
            <a:r>
              <a:rPr lang="en-ID" dirty="0"/>
              <a:t> Kampung Ambon. Bung Michael </a:t>
            </a:r>
            <a:r>
              <a:rPr lang="en-ID" dirty="0" err="1"/>
              <a:t>dikenal</a:t>
            </a:r>
            <a:r>
              <a:rPr lang="en-ID" dirty="0"/>
              <a:t> </a:t>
            </a:r>
            <a:r>
              <a:rPr lang="en-ID" dirty="0" err="1"/>
              <a:t>sebagai</a:t>
            </a:r>
            <a:r>
              <a:rPr lang="en-ID" dirty="0"/>
              <a:t> godfather di Kampung Ambon</a:t>
            </a:r>
            <a:r>
              <a:rPr lang="id-ID" dirty="0"/>
              <a:t>.Polisi telah menangkapnya pada Juli 2009 dan telah dijatuhi hukuman mati.</a:t>
            </a:r>
          </a:p>
          <a:p>
            <a:pPr marL="0" indent="0">
              <a:buNone/>
            </a:pPr>
            <a:endParaRPr lang="id-ID" dirty="0"/>
          </a:p>
          <a:p>
            <a:endParaRPr lang="id-ID" dirty="0"/>
          </a:p>
          <a:p>
            <a:endParaRPr lang="en-ID" dirty="0"/>
          </a:p>
        </p:txBody>
      </p:sp>
    </p:spTree>
    <p:extLst>
      <p:ext uri="{BB962C8B-B14F-4D97-AF65-F5344CB8AC3E}">
        <p14:creationId xmlns:p14="http://schemas.microsoft.com/office/powerpoint/2010/main" val="268122871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{AF67FC8E-E327-4BC0-B9F6-66A0BFF03148}tf11437505_win32</Template>
  <TotalTime>99</TotalTime>
  <Words>1794</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Georgia Pro Cond Light</vt:lpstr>
      <vt:lpstr>Speak Pro</vt:lpstr>
      <vt:lpstr>Times New Roman</vt:lpstr>
      <vt:lpstr>RetrospectVTI</vt:lpstr>
      <vt:lpstr>   SOSIOLOGI KRIMINAL  Sosiologi Kriminal Dalam Perpsektif Kejahatan, Tempat, Dan Ruang  (Studi Kasus Kampung Narkoba Di Kampung Ambon, Cengkareng Jakarta Barat)   </vt:lpstr>
      <vt:lpstr> BAB I  PENDAHULUAN</vt:lpstr>
      <vt:lpstr>PowerPoint Presentation</vt:lpstr>
      <vt:lpstr>B. Permasalahan   B. PERMASALAHAN  Bagaimana perspektif dari aspek  Kejahatan, Tempat dan Ruang dalam kaitannya dengan Sosiologi Kriminal?  Bagaimana studi kasus yang terjadi di Kampung Narkoba, Cengkareng, Jakarta Barat apabila dikaitkan dengan perspektif dari aspek Kejahatan, Tempat dan Ruang dalam Sosiologi Kriminal? </vt:lpstr>
      <vt:lpstr>PEMBAHASAN SOSIOLOGI KRIMINAL DIPANDANG DARI PERSPEKTIF KEJAHATAN, TEMPAT DAN RUANG 1.1. Pelanggar, pelanggaran dan tempat Sebuah studi menunjukkan bahwa pelaku cenderung melakukan kejahatan di daerah yang secara budaya / kultur akrab dan familiar bagi mereka dalam beberapa hal, tetapi secara umumnya tidak dengan lingkungan mereka sendiri (Brantingham dan Brantingham, 1991). Survei korban (lihat Bab 9) memungkinkan 'tingkat viktimisasi daerah' (tingkat) pelanggaran terhadap kelompok tertentu di area tertentu)   1.2 Distribusi spasial kejahatan Di Inggris Raya, ada lembaga survey elah menganalisis risiko kejahatan berdasarkan area dibandingkan dengan jumlah rata-rata di Inggris Raya, yaitu wilayah yang perilaku anti-sosial lebih tinggi . Sikap kelompok 'makmur perkotaan (urban prosperous)' terhadap kejahatan lebih kompleks.  Studi lain menunjukkan di banyak kota besar dan kecil di Inggris, ekspansi  Industi hiburan malam semakin menjadi lebih eksklusif, tersegmentasi dan rawan kejahatan.</vt:lpstr>
      <vt:lpstr>PowerPoint Presentation</vt:lpstr>
      <vt:lpstr>2.FENOMANA KEJAHATAN KAMPUNG NARKOBA DI KAMPUNG AMBON, CENGKARENG, JAKARTA BARAT</vt:lpstr>
      <vt:lpstr>PowerPoint Presentation</vt:lpstr>
      <vt:lpstr>PowerPoint Presentation</vt:lpstr>
      <vt:lpstr>Setelah Michael dipenjara, menurut sumber Tempo, takhta godfather beralih ke Irene dan kakaknya Edward Hunok Tupessy atau Edo sebagai godmother. Irene yang dijuluki Kill Bill ditangkap di Indramayu, Jawa Barat, 4 Maret 2012.  Meski godfather dan godmother bisnis narkoba di sana telah ditangkap, jual beli barang haram di Kampung Ambon masih terus eksis sampai sekarang. Pada saat polisi menggerebek kampung narkoba itu pada Sabtu, 8 Mei 2021. Sebanyak 555 personel gabungan dari Polda Metro Jaya dan Polres Jakarta Barat diturunkan.   Sedikitnya 45 orang ditangkap dalam operasi itu. Polisi menyita narkotika jenis sabu dan ganja di sana. Petugas juga menyita senjata tajam, senjata rakitan, lima peluru tajam, kemudian ada drone, minuman keras, senapan angin, hingga alat timbang.</vt:lpstr>
      <vt:lpstr>PowerPoint Presentation</vt:lpstr>
      <vt:lpstr>PowerPoint Presentation</vt:lpstr>
      <vt:lpstr>BAB III PENUTUP </vt:lpstr>
      <vt:lpstr>2. REKOMENDASI</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SOSIOLOGI KRIMINAL  Sosiologi Kriminal Dalam Perpsektif Kejahatan, Tempat, Dan Ruang  (Studi Kasus Kampung Narkoba Di Kampung Ambon, Cengkareng Jakarta Barat)   </dc:title>
  <dc:creator>staf khusus jari</dc:creator>
  <cp:lastModifiedBy>staf khusus jari</cp:lastModifiedBy>
  <cp:revision>2</cp:revision>
  <dcterms:created xsi:type="dcterms:W3CDTF">2021-09-03T01:39:52Z</dcterms:created>
  <dcterms:modified xsi:type="dcterms:W3CDTF">2021-09-03T03:19:17Z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