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9"/>
    <p:sldId id="257" r:id="rId30"/>
    <p:sldId id="258" r:id="rId31"/>
    <p:sldId id="259" r:id="rId32"/>
    <p:sldId id="260" r:id="rId33"/>
    <p:sldId id="261" r:id="rId34"/>
    <p:sldId id="262" r:id="rId35"/>
    <p:sldId id="263" r:id="rId36"/>
    <p:sldId id="264" r:id="rId37"/>
    <p:sldId id="265" r:id="rId38"/>
    <p:sldId id="266" r:id="rId39"/>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Monterchi Sans" charset="1" panose="02000503060000020004"/>
      <p:regular r:id="rId12"/>
    </p:embeddedFont>
    <p:embeddedFont>
      <p:font typeface="Monterchi Sans Bold" charset="1" panose="02000503060000020004"/>
      <p:regular r:id="rId13"/>
    </p:embeddedFont>
    <p:embeddedFont>
      <p:font typeface="Monterchi Sans Italics" charset="1" panose="02000503060000020004"/>
      <p:regular r:id="rId14"/>
    </p:embeddedFont>
    <p:embeddedFont>
      <p:font typeface="Monterchi Sans Bold Italics" charset="1" panose="02000503060000020004"/>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
      <p:font typeface="Canva Sans Bold Italics" charset="1" panose="020B0803030501040103"/>
      <p:regular r:id="rId19"/>
    </p:embeddedFont>
    <p:embeddedFont>
      <p:font typeface="Montaser Arabic" charset="1" panose="00000500000000000000"/>
      <p:regular r:id="rId20"/>
    </p:embeddedFont>
    <p:embeddedFont>
      <p:font typeface="Montaser Arabic Bold" charset="1" panose="00000800000000000000"/>
      <p:regular r:id="rId21"/>
    </p:embeddedFont>
    <p:embeddedFont>
      <p:font typeface="Montaser Arabic Thin" charset="1" panose="00000200000000000000"/>
      <p:regular r:id="rId22"/>
    </p:embeddedFont>
    <p:embeddedFont>
      <p:font typeface="Montaser Arabic Extra-Light" charset="1" panose="00000300000000000000"/>
      <p:regular r:id="rId23"/>
    </p:embeddedFont>
    <p:embeddedFont>
      <p:font typeface="Montaser Arabic Light" charset="1" panose="00000400000000000000"/>
      <p:regular r:id="rId24"/>
    </p:embeddedFont>
    <p:embeddedFont>
      <p:font typeface="Montaser Arabic Medium" charset="1" panose="00000600000000000000"/>
      <p:regular r:id="rId25"/>
    </p:embeddedFont>
    <p:embeddedFont>
      <p:font typeface="Montaser Arabic Semi-Bold" charset="1" panose="00000700000000000000"/>
      <p:regular r:id="rId26"/>
    </p:embeddedFont>
    <p:embeddedFont>
      <p:font typeface="Montaser Arabic Ultra-Bold" charset="1" panose="00000900000000000000"/>
      <p:regular r:id="rId27"/>
    </p:embeddedFont>
    <p:embeddedFont>
      <p:font typeface="Montaser Arabic Heavy" charset="1" panose="00000A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slides/slide1.xml" Type="http://schemas.openxmlformats.org/officeDocument/2006/relationships/slide"/><Relationship Id="rId3" Target="viewProps.xml" Type="http://schemas.openxmlformats.org/officeDocument/2006/relationships/viewProps"/><Relationship Id="rId30" Target="slides/slide2.xml" Type="http://schemas.openxmlformats.org/officeDocument/2006/relationships/slide"/><Relationship Id="rId31" Target="slides/slide3.xml" Type="http://schemas.openxmlformats.org/officeDocument/2006/relationships/slide"/><Relationship Id="rId32" Target="slides/slide4.xml" Type="http://schemas.openxmlformats.org/officeDocument/2006/relationships/slide"/><Relationship Id="rId33" Target="slides/slide5.xml" Type="http://schemas.openxmlformats.org/officeDocument/2006/relationships/slide"/><Relationship Id="rId34" Target="slides/slide6.xml" Type="http://schemas.openxmlformats.org/officeDocument/2006/relationships/slide"/><Relationship Id="rId35" Target="slides/slide7.xml" Type="http://schemas.openxmlformats.org/officeDocument/2006/relationships/slide"/><Relationship Id="rId36" Target="slides/slide8.xml" Type="http://schemas.openxmlformats.org/officeDocument/2006/relationships/slide"/><Relationship Id="rId37" Target="slides/slide9.xml" Type="http://schemas.openxmlformats.org/officeDocument/2006/relationships/slide"/><Relationship Id="rId38" Target="slides/slide10.xml" Type="http://schemas.openxmlformats.org/officeDocument/2006/relationships/slide"/><Relationship Id="rId39" Target="slides/slide11.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503013" y="3009370"/>
            <a:ext cx="11281974" cy="2085988"/>
          </a:xfrm>
          <a:prstGeom prst="rect">
            <a:avLst/>
          </a:prstGeom>
        </p:spPr>
        <p:txBody>
          <a:bodyPr anchor="t" rtlCol="false" tIns="0" lIns="0" bIns="0" rIns="0">
            <a:spAutoFit/>
          </a:bodyPr>
          <a:lstStyle/>
          <a:p>
            <a:pPr algn="ctr">
              <a:lnSpc>
                <a:spcPts val="16799"/>
              </a:lnSpc>
            </a:pPr>
            <a:r>
              <a:rPr lang="en-US" sz="11999">
                <a:solidFill>
                  <a:srgbClr val="DB5300"/>
                </a:solidFill>
                <a:latin typeface="Arimo Bold"/>
              </a:rPr>
              <a:t>HUKUM </a:t>
            </a:r>
          </a:p>
        </p:txBody>
      </p:sp>
      <p:sp>
        <p:nvSpPr>
          <p:cNvPr name="TextBox 3" id="3"/>
          <p:cNvSpPr txBox="true"/>
          <p:nvPr/>
        </p:nvSpPr>
        <p:spPr>
          <a:xfrm rot="0">
            <a:off x="2993415" y="4238564"/>
            <a:ext cx="12301170" cy="1930378"/>
          </a:xfrm>
          <a:prstGeom prst="rect">
            <a:avLst/>
          </a:prstGeom>
        </p:spPr>
        <p:txBody>
          <a:bodyPr anchor="t" rtlCol="false" tIns="0" lIns="0" bIns="0" rIns="0">
            <a:spAutoFit/>
          </a:bodyPr>
          <a:lstStyle/>
          <a:p>
            <a:pPr algn="ctr">
              <a:lnSpc>
                <a:spcPts val="15401"/>
              </a:lnSpc>
            </a:pPr>
            <a:r>
              <a:rPr lang="en-US" sz="11000">
                <a:solidFill>
                  <a:srgbClr val="0049AB"/>
                </a:solidFill>
                <a:latin typeface="Arimo Bold"/>
              </a:rPr>
              <a:t>PIDANA ANAK</a:t>
            </a:r>
          </a:p>
        </p:txBody>
      </p:sp>
      <p:sp>
        <p:nvSpPr>
          <p:cNvPr name="TextBox 4" id="4"/>
          <p:cNvSpPr txBox="true"/>
          <p:nvPr/>
        </p:nvSpPr>
        <p:spPr>
          <a:xfrm rot="0">
            <a:off x="2152595" y="6588693"/>
            <a:ext cx="13982809" cy="422274"/>
          </a:xfrm>
          <a:prstGeom prst="rect">
            <a:avLst/>
          </a:prstGeom>
        </p:spPr>
        <p:txBody>
          <a:bodyPr anchor="t" rtlCol="false" tIns="0" lIns="0" bIns="0" rIns="0">
            <a:spAutoFit/>
          </a:bodyPr>
          <a:lstStyle/>
          <a:p>
            <a:pPr algn="ctr">
              <a:lnSpc>
                <a:spcPts val="3500"/>
              </a:lnSpc>
            </a:pPr>
            <a:r>
              <a:rPr lang="en-US" sz="2500" spc="750">
                <a:solidFill>
                  <a:srgbClr val="000000"/>
                </a:solidFill>
                <a:latin typeface="Monterchi Sans Bold"/>
              </a:rPr>
              <a:t>DR. ANITA ZULFIANI, S.H., M.HUM.</a:t>
            </a:r>
          </a:p>
        </p:txBody>
      </p:sp>
      <p:grpSp>
        <p:nvGrpSpPr>
          <p:cNvPr name="Group 5" id="5"/>
          <p:cNvGrpSpPr/>
          <p:nvPr/>
        </p:nvGrpSpPr>
        <p:grpSpPr>
          <a:xfrm rot="0">
            <a:off x="12398139" y="-200454"/>
            <a:ext cx="4323839" cy="1229542"/>
            <a:chOff x="0" y="0"/>
            <a:chExt cx="5181401" cy="1473402"/>
          </a:xfrm>
        </p:grpSpPr>
        <p:sp>
          <p:nvSpPr>
            <p:cNvPr name="Freeform 6" id="6"/>
            <p:cNvSpPr/>
            <p:nvPr/>
          </p:nvSpPr>
          <p:spPr>
            <a:xfrm flipH="false" flipV="false" rot="0">
              <a:off x="0" y="0"/>
              <a:ext cx="5181401" cy="1473402"/>
            </a:xfrm>
            <a:custGeom>
              <a:avLst/>
              <a:gdLst/>
              <a:ahLst/>
              <a:cxnLst/>
              <a:rect r="r" b="b" t="t" l="l"/>
              <a:pathLst>
                <a:path h="1473402" w="5181401">
                  <a:moveTo>
                    <a:pt x="0" y="0"/>
                  </a:moveTo>
                  <a:lnTo>
                    <a:pt x="0" y="1473402"/>
                  </a:lnTo>
                  <a:lnTo>
                    <a:pt x="5181401" y="1473402"/>
                  </a:lnTo>
                  <a:lnTo>
                    <a:pt x="5181401" y="0"/>
                  </a:lnTo>
                  <a:lnTo>
                    <a:pt x="0" y="0"/>
                  </a:lnTo>
                  <a:close/>
                  <a:moveTo>
                    <a:pt x="5120441" y="1412442"/>
                  </a:moveTo>
                  <a:lnTo>
                    <a:pt x="59690" y="1412442"/>
                  </a:lnTo>
                  <a:lnTo>
                    <a:pt x="59690" y="59690"/>
                  </a:lnTo>
                  <a:lnTo>
                    <a:pt x="5120441" y="59690"/>
                  </a:lnTo>
                  <a:lnTo>
                    <a:pt x="5120441" y="1412442"/>
                  </a:lnTo>
                  <a:close/>
                </a:path>
              </a:pathLst>
            </a:custGeom>
            <a:solidFill>
              <a:srgbClr val="006DFF"/>
            </a:solidFill>
          </p:spPr>
        </p:sp>
      </p:grpSp>
      <p:grpSp>
        <p:nvGrpSpPr>
          <p:cNvPr name="Group 7" id="7"/>
          <p:cNvGrpSpPr/>
          <p:nvPr/>
        </p:nvGrpSpPr>
        <p:grpSpPr>
          <a:xfrm rot="0">
            <a:off x="10468919" y="-190929"/>
            <a:ext cx="7983303" cy="747733"/>
            <a:chOff x="0" y="0"/>
            <a:chExt cx="9566659" cy="896034"/>
          </a:xfrm>
        </p:grpSpPr>
        <p:sp>
          <p:nvSpPr>
            <p:cNvPr name="Freeform 8" id="8"/>
            <p:cNvSpPr/>
            <p:nvPr/>
          </p:nvSpPr>
          <p:spPr>
            <a:xfrm flipH="false" flipV="false" rot="0">
              <a:off x="0" y="0"/>
              <a:ext cx="9566659" cy="896034"/>
            </a:xfrm>
            <a:custGeom>
              <a:avLst/>
              <a:gdLst/>
              <a:ahLst/>
              <a:cxnLst/>
              <a:rect r="r" b="b" t="t" l="l"/>
              <a:pathLst>
                <a:path h="896034" w="9566659">
                  <a:moveTo>
                    <a:pt x="0" y="0"/>
                  </a:moveTo>
                  <a:lnTo>
                    <a:pt x="0" y="896034"/>
                  </a:lnTo>
                  <a:lnTo>
                    <a:pt x="9566659" y="896034"/>
                  </a:lnTo>
                  <a:lnTo>
                    <a:pt x="9566659" y="0"/>
                  </a:lnTo>
                  <a:lnTo>
                    <a:pt x="0" y="0"/>
                  </a:lnTo>
                  <a:close/>
                  <a:moveTo>
                    <a:pt x="9505700" y="835074"/>
                  </a:moveTo>
                  <a:lnTo>
                    <a:pt x="59690" y="835074"/>
                  </a:lnTo>
                  <a:lnTo>
                    <a:pt x="59690" y="59690"/>
                  </a:lnTo>
                  <a:lnTo>
                    <a:pt x="9505700" y="59690"/>
                  </a:lnTo>
                  <a:lnTo>
                    <a:pt x="9505700" y="835074"/>
                  </a:lnTo>
                  <a:close/>
                </a:path>
              </a:pathLst>
            </a:custGeom>
            <a:solidFill>
              <a:srgbClr val="FF7D2D"/>
            </a:solidFill>
          </p:spPr>
        </p:sp>
      </p:grpSp>
      <p:grpSp>
        <p:nvGrpSpPr>
          <p:cNvPr name="Group 9" id="9"/>
          <p:cNvGrpSpPr/>
          <p:nvPr/>
        </p:nvGrpSpPr>
        <p:grpSpPr>
          <a:xfrm rot="0">
            <a:off x="17164177" y="972388"/>
            <a:ext cx="1445340" cy="1503815"/>
            <a:chOff x="0" y="0"/>
            <a:chExt cx="1732000" cy="1802072"/>
          </a:xfrm>
        </p:grpSpPr>
        <p:sp>
          <p:nvSpPr>
            <p:cNvPr name="Freeform 10" id="10"/>
            <p:cNvSpPr/>
            <p:nvPr/>
          </p:nvSpPr>
          <p:spPr>
            <a:xfrm flipH="false" flipV="false" rot="0">
              <a:off x="0" y="0"/>
              <a:ext cx="1732000" cy="1802072"/>
            </a:xfrm>
            <a:custGeom>
              <a:avLst/>
              <a:gdLst/>
              <a:ahLst/>
              <a:cxnLst/>
              <a:rect r="r" b="b" t="t" l="l"/>
              <a:pathLst>
                <a:path h="1802072" w="1732000">
                  <a:moveTo>
                    <a:pt x="0" y="0"/>
                  </a:moveTo>
                  <a:lnTo>
                    <a:pt x="0" y="1802072"/>
                  </a:lnTo>
                  <a:lnTo>
                    <a:pt x="1732000" y="1802072"/>
                  </a:lnTo>
                  <a:lnTo>
                    <a:pt x="1732000" y="0"/>
                  </a:lnTo>
                  <a:lnTo>
                    <a:pt x="0" y="0"/>
                  </a:lnTo>
                  <a:close/>
                  <a:moveTo>
                    <a:pt x="1671040" y="1741112"/>
                  </a:moveTo>
                  <a:lnTo>
                    <a:pt x="59690" y="1741112"/>
                  </a:lnTo>
                  <a:lnTo>
                    <a:pt x="59690" y="59690"/>
                  </a:lnTo>
                  <a:lnTo>
                    <a:pt x="1671040" y="59690"/>
                  </a:lnTo>
                  <a:lnTo>
                    <a:pt x="1671040" y="1741112"/>
                  </a:lnTo>
                  <a:close/>
                </a:path>
              </a:pathLst>
            </a:custGeom>
            <a:solidFill>
              <a:srgbClr val="FF7D2D"/>
            </a:solidFill>
          </p:spPr>
        </p:sp>
      </p:grpSp>
      <p:grpSp>
        <p:nvGrpSpPr>
          <p:cNvPr name="Group 11" id="11"/>
          <p:cNvGrpSpPr/>
          <p:nvPr/>
        </p:nvGrpSpPr>
        <p:grpSpPr>
          <a:xfrm rot="0">
            <a:off x="17777627" y="1253376"/>
            <a:ext cx="831890" cy="3627297"/>
            <a:chOff x="0" y="0"/>
            <a:chExt cx="996882" cy="4346712"/>
          </a:xfrm>
        </p:grpSpPr>
        <p:sp>
          <p:nvSpPr>
            <p:cNvPr name="Freeform 12" id="12"/>
            <p:cNvSpPr/>
            <p:nvPr/>
          </p:nvSpPr>
          <p:spPr>
            <a:xfrm flipH="false" flipV="false" rot="0">
              <a:off x="0" y="0"/>
              <a:ext cx="996881" cy="4346712"/>
            </a:xfrm>
            <a:custGeom>
              <a:avLst/>
              <a:gdLst/>
              <a:ahLst/>
              <a:cxnLst/>
              <a:rect r="r" b="b" t="t" l="l"/>
              <a:pathLst>
                <a:path h="4346712" w="996881">
                  <a:moveTo>
                    <a:pt x="0" y="0"/>
                  </a:moveTo>
                  <a:lnTo>
                    <a:pt x="0" y="4346712"/>
                  </a:lnTo>
                  <a:lnTo>
                    <a:pt x="996881" y="4346712"/>
                  </a:lnTo>
                  <a:lnTo>
                    <a:pt x="996881" y="0"/>
                  </a:lnTo>
                  <a:lnTo>
                    <a:pt x="0" y="0"/>
                  </a:lnTo>
                  <a:close/>
                  <a:moveTo>
                    <a:pt x="935921" y="4285752"/>
                  </a:moveTo>
                  <a:lnTo>
                    <a:pt x="59690" y="4285752"/>
                  </a:lnTo>
                  <a:lnTo>
                    <a:pt x="59690" y="59690"/>
                  </a:lnTo>
                  <a:lnTo>
                    <a:pt x="935921" y="59690"/>
                  </a:lnTo>
                  <a:lnTo>
                    <a:pt x="935921" y="4285752"/>
                  </a:lnTo>
                  <a:close/>
                </a:path>
              </a:pathLst>
            </a:custGeom>
            <a:solidFill>
              <a:srgbClr val="006DFF"/>
            </a:solidFill>
          </p:spPr>
        </p:sp>
      </p:grpSp>
      <p:grpSp>
        <p:nvGrpSpPr>
          <p:cNvPr name="Group 13" id="13"/>
          <p:cNvGrpSpPr/>
          <p:nvPr/>
        </p:nvGrpSpPr>
        <p:grpSpPr>
          <a:xfrm rot="0">
            <a:off x="-178178" y="7311403"/>
            <a:ext cx="1230735" cy="3193810"/>
            <a:chOff x="0" y="0"/>
            <a:chExt cx="1474831" cy="3827250"/>
          </a:xfrm>
        </p:grpSpPr>
        <p:sp>
          <p:nvSpPr>
            <p:cNvPr name="Freeform 14" id="14"/>
            <p:cNvSpPr/>
            <p:nvPr/>
          </p:nvSpPr>
          <p:spPr>
            <a:xfrm flipH="false" flipV="false" rot="0">
              <a:off x="0" y="0"/>
              <a:ext cx="1474831" cy="3827250"/>
            </a:xfrm>
            <a:custGeom>
              <a:avLst/>
              <a:gdLst/>
              <a:ahLst/>
              <a:cxnLst/>
              <a:rect r="r" b="b" t="t" l="l"/>
              <a:pathLst>
                <a:path h="3827250" w="1474831">
                  <a:moveTo>
                    <a:pt x="0" y="0"/>
                  </a:moveTo>
                  <a:lnTo>
                    <a:pt x="0" y="3827250"/>
                  </a:lnTo>
                  <a:lnTo>
                    <a:pt x="1474831" y="3827250"/>
                  </a:lnTo>
                  <a:lnTo>
                    <a:pt x="1474831" y="0"/>
                  </a:lnTo>
                  <a:lnTo>
                    <a:pt x="0" y="0"/>
                  </a:lnTo>
                  <a:close/>
                  <a:moveTo>
                    <a:pt x="1413871" y="3766290"/>
                  </a:moveTo>
                  <a:lnTo>
                    <a:pt x="59690" y="3766290"/>
                  </a:lnTo>
                  <a:lnTo>
                    <a:pt x="59690" y="59690"/>
                  </a:lnTo>
                  <a:lnTo>
                    <a:pt x="1413871" y="59690"/>
                  </a:lnTo>
                  <a:lnTo>
                    <a:pt x="1413871" y="3766290"/>
                  </a:lnTo>
                  <a:close/>
                </a:path>
              </a:pathLst>
            </a:custGeom>
            <a:solidFill>
              <a:srgbClr val="006DFF"/>
            </a:solidFill>
          </p:spPr>
        </p:sp>
      </p:grpSp>
      <p:grpSp>
        <p:nvGrpSpPr>
          <p:cNvPr name="Group 15" id="15"/>
          <p:cNvGrpSpPr/>
          <p:nvPr/>
        </p:nvGrpSpPr>
        <p:grpSpPr>
          <a:xfrm rot="0">
            <a:off x="1820162" y="8979530"/>
            <a:ext cx="6452929" cy="921321"/>
            <a:chOff x="0" y="0"/>
            <a:chExt cx="7732761" cy="1104050"/>
          </a:xfrm>
        </p:grpSpPr>
        <p:sp>
          <p:nvSpPr>
            <p:cNvPr name="Freeform 16" id="16"/>
            <p:cNvSpPr/>
            <p:nvPr/>
          </p:nvSpPr>
          <p:spPr>
            <a:xfrm flipH="false" flipV="false" rot="0">
              <a:off x="0" y="0"/>
              <a:ext cx="7732761" cy="1104050"/>
            </a:xfrm>
            <a:custGeom>
              <a:avLst/>
              <a:gdLst/>
              <a:ahLst/>
              <a:cxnLst/>
              <a:rect r="r" b="b" t="t" l="l"/>
              <a:pathLst>
                <a:path h="1104050" w="7732761">
                  <a:moveTo>
                    <a:pt x="0" y="0"/>
                  </a:moveTo>
                  <a:lnTo>
                    <a:pt x="0" y="1104050"/>
                  </a:lnTo>
                  <a:lnTo>
                    <a:pt x="7732761" y="1104050"/>
                  </a:lnTo>
                  <a:lnTo>
                    <a:pt x="7732761" y="0"/>
                  </a:lnTo>
                  <a:lnTo>
                    <a:pt x="0" y="0"/>
                  </a:lnTo>
                  <a:close/>
                  <a:moveTo>
                    <a:pt x="7671801" y="1043090"/>
                  </a:moveTo>
                  <a:lnTo>
                    <a:pt x="59690" y="1043090"/>
                  </a:lnTo>
                  <a:lnTo>
                    <a:pt x="59690" y="59690"/>
                  </a:lnTo>
                  <a:lnTo>
                    <a:pt x="7671801" y="59690"/>
                  </a:lnTo>
                  <a:lnTo>
                    <a:pt x="7671801" y="1043090"/>
                  </a:lnTo>
                  <a:close/>
                </a:path>
              </a:pathLst>
            </a:custGeom>
            <a:solidFill>
              <a:srgbClr val="006DFF"/>
            </a:solidFill>
          </p:spPr>
        </p:sp>
      </p:grpSp>
      <p:grpSp>
        <p:nvGrpSpPr>
          <p:cNvPr name="Group 17" id="17"/>
          <p:cNvGrpSpPr/>
          <p:nvPr/>
        </p:nvGrpSpPr>
        <p:grpSpPr>
          <a:xfrm rot="0">
            <a:off x="300685" y="9377834"/>
            <a:ext cx="3860705" cy="1155661"/>
            <a:chOff x="0" y="0"/>
            <a:chExt cx="4626412" cy="1384868"/>
          </a:xfrm>
        </p:grpSpPr>
        <p:sp>
          <p:nvSpPr>
            <p:cNvPr name="Freeform 18" id="18"/>
            <p:cNvSpPr/>
            <p:nvPr/>
          </p:nvSpPr>
          <p:spPr>
            <a:xfrm flipH="false" flipV="false" rot="0">
              <a:off x="0" y="0"/>
              <a:ext cx="4626413" cy="1384868"/>
            </a:xfrm>
            <a:custGeom>
              <a:avLst/>
              <a:gdLst/>
              <a:ahLst/>
              <a:cxnLst/>
              <a:rect r="r" b="b" t="t" l="l"/>
              <a:pathLst>
                <a:path h="1384868" w="4626413">
                  <a:moveTo>
                    <a:pt x="0" y="0"/>
                  </a:moveTo>
                  <a:lnTo>
                    <a:pt x="0" y="1384868"/>
                  </a:lnTo>
                  <a:lnTo>
                    <a:pt x="4626413" y="1384868"/>
                  </a:lnTo>
                  <a:lnTo>
                    <a:pt x="4626413" y="0"/>
                  </a:lnTo>
                  <a:lnTo>
                    <a:pt x="0" y="0"/>
                  </a:lnTo>
                  <a:close/>
                  <a:moveTo>
                    <a:pt x="4565452" y="1323908"/>
                  </a:moveTo>
                  <a:lnTo>
                    <a:pt x="59690" y="1323908"/>
                  </a:lnTo>
                  <a:lnTo>
                    <a:pt x="59690" y="59690"/>
                  </a:lnTo>
                  <a:lnTo>
                    <a:pt x="4565452" y="59690"/>
                  </a:lnTo>
                  <a:lnTo>
                    <a:pt x="4565452" y="1323908"/>
                  </a:lnTo>
                  <a:close/>
                </a:path>
              </a:pathLst>
            </a:custGeom>
            <a:solidFill>
              <a:srgbClr val="FF7D2D"/>
            </a:solidFill>
          </p:spPr>
        </p:sp>
      </p:grpSp>
      <p:grpSp>
        <p:nvGrpSpPr>
          <p:cNvPr name="Group 19" id="19"/>
          <p:cNvGrpSpPr/>
          <p:nvPr/>
        </p:nvGrpSpPr>
        <p:grpSpPr>
          <a:xfrm rot="0">
            <a:off x="-558753" y="5612866"/>
            <a:ext cx="2012855" cy="2404639"/>
            <a:chOff x="0" y="0"/>
            <a:chExt cx="2412072" cy="2881560"/>
          </a:xfrm>
        </p:grpSpPr>
        <p:sp>
          <p:nvSpPr>
            <p:cNvPr name="Freeform 20" id="20"/>
            <p:cNvSpPr/>
            <p:nvPr/>
          </p:nvSpPr>
          <p:spPr>
            <a:xfrm flipH="false" flipV="false" rot="0">
              <a:off x="0" y="0"/>
              <a:ext cx="2412072" cy="2881560"/>
            </a:xfrm>
            <a:custGeom>
              <a:avLst/>
              <a:gdLst/>
              <a:ahLst/>
              <a:cxnLst/>
              <a:rect r="r" b="b" t="t" l="l"/>
              <a:pathLst>
                <a:path h="2881560" w="2412072">
                  <a:moveTo>
                    <a:pt x="0" y="0"/>
                  </a:moveTo>
                  <a:lnTo>
                    <a:pt x="0" y="2881560"/>
                  </a:lnTo>
                  <a:lnTo>
                    <a:pt x="2412072" y="2881560"/>
                  </a:lnTo>
                  <a:lnTo>
                    <a:pt x="2412072" y="0"/>
                  </a:lnTo>
                  <a:lnTo>
                    <a:pt x="0" y="0"/>
                  </a:lnTo>
                  <a:close/>
                  <a:moveTo>
                    <a:pt x="2351112" y="2820600"/>
                  </a:moveTo>
                  <a:lnTo>
                    <a:pt x="59690" y="2820600"/>
                  </a:lnTo>
                  <a:lnTo>
                    <a:pt x="59690" y="59690"/>
                  </a:lnTo>
                  <a:lnTo>
                    <a:pt x="2351112" y="59690"/>
                  </a:lnTo>
                  <a:lnTo>
                    <a:pt x="2351112" y="2820600"/>
                  </a:lnTo>
                  <a:close/>
                </a:path>
              </a:pathLst>
            </a:custGeom>
            <a:solidFill>
              <a:srgbClr val="FF7D2D"/>
            </a:solidFill>
          </p:spPr>
        </p:sp>
      </p:gr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398139" y="-343329"/>
            <a:ext cx="4323839" cy="1229542"/>
            <a:chOff x="0" y="0"/>
            <a:chExt cx="5181401" cy="1473402"/>
          </a:xfrm>
        </p:grpSpPr>
        <p:sp>
          <p:nvSpPr>
            <p:cNvPr name="Freeform 3" id="3"/>
            <p:cNvSpPr/>
            <p:nvPr/>
          </p:nvSpPr>
          <p:spPr>
            <a:xfrm flipH="false" flipV="false" rot="0">
              <a:off x="0" y="0"/>
              <a:ext cx="5181401" cy="1473402"/>
            </a:xfrm>
            <a:custGeom>
              <a:avLst/>
              <a:gdLst/>
              <a:ahLst/>
              <a:cxnLst/>
              <a:rect r="r" b="b" t="t" l="l"/>
              <a:pathLst>
                <a:path h="1473402" w="5181401">
                  <a:moveTo>
                    <a:pt x="0" y="0"/>
                  </a:moveTo>
                  <a:lnTo>
                    <a:pt x="0" y="1473402"/>
                  </a:lnTo>
                  <a:lnTo>
                    <a:pt x="5181401" y="1473402"/>
                  </a:lnTo>
                  <a:lnTo>
                    <a:pt x="5181401" y="0"/>
                  </a:lnTo>
                  <a:lnTo>
                    <a:pt x="0" y="0"/>
                  </a:lnTo>
                  <a:close/>
                  <a:moveTo>
                    <a:pt x="5120441" y="1412442"/>
                  </a:moveTo>
                  <a:lnTo>
                    <a:pt x="59690" y="1412442"/>
                  </a:lnTo>
                  <a:lnTo>
                    <a:pt x="59690" y="59690"/>
                  </a:lnTo>
                  <a:lnTo>
                    <a:pt x="5120441" y="59690"/>
                  </a:lnTo>
                  <a:lnTo>
                    <a:pt x="5120441" y="1412442"/>
                  </a:lnTo>
                  <a:close/>
                </a:path>
              </a:pathLst>
            </a:custGeom>
            <a:solidFill>
              <a:srgbClr val="006DFF"/>
            </a:solidFill>
          </p:spPr>
        </p:sp>
      </p:grpSp>
      <p:grpSp>
        <p:nvGrpSpPr>
          <p:cNvPr name="Group 4" id="4"/>
          <p:cNvGrpSpPr/>
          <p:nvPr/>
        </p:nvGrpSpPr>
        <p:grpSpPr>
          <a:xfrm rot="0">
            <a:off x="10468919" y="-333804"/>
            <a:ext cx="7983303" cy="747733"/>
            <a:chOff x="0" y="0"/>
            <a:chExt cx="9566659" cy="896034"/>
          </a:xfrm>
        </p:grpSpPr>
        <p:sp>
          <p:nvSpPr>
            <p:cNvPr name="Freeform 5" id="5"/>
            <p:cNvSpPr/>
            <p:nvPr/>
          </p:nvSpPr>
          <p:spPr>
            <a:xfrm flipH="false" flipV="false" rot="0">
              <a:off x="0" y="0"/>
              <a:ext cx="9566659" cy="896034"/>
            </a:xfrm>
            <a:custGeom>
              <a:avLst/>
              <a:gdLst/>
              <a:ahLst/>
              <a:cxnLst/>
              <a:rect r="r" b="b" t="t" l="l"/>
              <a:pathLst>
                <a:path h="896034" w="9566659">
                  <a:moveTo>
                    <a:pt x="0" y="0"/>
                  </a:moveTo>
                  <a:lnTo>
                    <a:pt x="0" y="896034"/>
                  </a:lnTo>
                  <a:lnTo>
                    <a:pt x="9566659" y="896034"/>
                  </a:lnTo>
                  <a:lnTo>
                    <a:pt x="9566659" y="0"/>
                  </a:lnTo>
                  <a:lnTo>
                    <a:pt x="0" y="0"/>
                  </a:lnTo>
                  <a:close/>
                  <a:moveTo>
                    <a:pt x="9505700" y="835074"/>
                  </a:moveTo>
                  <a:lnTo>
                    <a:pt x="59690" y="835074"/>
                  </a:lnTo>
                  <a:lnTo>
                    <a:pt x="59690" y="59690"/>
                  </a:lnTo>
                  <a:lnTo>
                    <a:pt x="9505700" y="59690"/>
                  </a:lnTo>
                  <a:lnTo>
                    <a:pt x="9505700" y="835074"/>
                  </a:lnTo>
                  <a:close/>
                </a:path>
              </a:pathLst>
            </a:custGeom>
            <a:solidFill>
              <a:srgbClr val="FF7D2D"/>
            </a:solidFill>
          </p:spPr>
        </p:sp>
      </p:grpSp>
      <p:grpSp>
        <p:nvGrpSpPr>
          <p:cNvPr name="Group 6" id="6"/>
          <p:cNvGrpSpPr/>
          <p:nvPr/>
        </p:nvGrpSpPr>
        <p:grpSpPr>
          <a:xfrm rot="0">
            <a:off x="17164177" y="568981"/>
            <a:ext cx="1445340" cy="1503815"/>
            <a:chOff x="0" y="0"/>
            <a:chExt cx="1732000" cy="1802072"/>
          </a:xfrm>
        </p:grpSpPr>
        <p:sp>
          <p:nvSpPr>
            <p:cNvPr name="Freeform 7" id="7"/>
            <p:cNvSpPr/>
            <p:nvPr/>
          </p:nvSpPr>
          <p:spPr>
            <a:xfrm flipH="false" flipV="false" rot="0">
              <a:off x="0" y="0"/>
              <a:ext cx="1732000" cy="1802072"/>
            </a:xfrm>
            <a:custGeom>
              <a:avLst/>
              <a:gdLst/>
              <a:ahLst/>
              <a:cxnLst/>
              <a:rect r="r" b="b" t="t" l="l"/>
              <a:pathLst>
                <a:path h="1802072" w="1732000">
                  <a:moveTo>
                    <a:pt x="0" y="0"/>
                  </a:moveTo>
                  <a:lnTo>
                    <a:pt x="0" y="1802072"/>
                  </a:lnTo>
                  <a:lnTo>
                    <a:pt x="1732000" y="1802072"/>
                  </a:lnTo>
                  <a:lnTo>
                    <a:pt x="1732000" y="0"/>
                  </a:lnTo>
                  <a:lnTo>
                    <a:pt x="0" y="0"/>
                  </a:lnTo>
                  <a:close/>
                  <a:moveTo>
                    <a:pt x="1671040" y="1741112"/>
                  </a:moveTo>
                  <a:lnTo>
                    <a:pt x="59690" y="1741112"/>
                  </a:lnTo>
                  <a:lnTo>
                    <a:pt x="59690" y="59690"/>
                  </a:lnTo>
                  <a:lnTo>
                    <a:pt x="1671040" y="59690"/>
                  </a:lnTo>
                  <a:lnTo>
                    <a:pt x="1671040" y="1741112"/>
                  </a:lnTo>
                  <a:close/>
                </a:path>
              </a:pathLst>
            </a:custGeom>
            <a:solidFill>
              <a:srgbClr val="FF7D2D"/>
            </a:solidFill>
          </p:spPr>
        </p:sp>
      </p:grpSp>
      <p:grpSp>
        <p:nvGrpSpPr>
          <p:cNvPr name="Group 8" id="8"/>
          <p:cNvGrpSpPr/>
          <p:nvPr/>
        </p:nvGrpSpPr>
        <p:grpSpPr>
          <a:xfrm rot="0">
            <a:off x="17777627" y="849970"/>
            <a:ext cx="831890" cy="3627297"/>
            <a:chOff x="0" y="0"/>
            <a:chExt cx="996882" cy="4346712"/>
          </a:xfrm>
        </p:grpSpPr>
        <p:sp>
          <p:nvSpPr>
            <p:cNvPr name="Freeform 9" id="9"/>
            <p:cNvSpPr/>
            <p:nvPr/>
          </p:nvSpPr>
          <p:spPr>
            <a:xfrm flipH="false" flipV="false" rot="0">
              <a:off x="0" y="0"/>
              <a:ext cx="996881" cy="4346712"/>
            </a:xfrm>
            <a:custGeom>
              <a:avLst/>
              <a:gdLst/>
              <a:ahLst/>
              <a:cxnLst/>
              <a:rect r="r" b="b" t="t" l="l"/>
              <a:pathLst>
                <a:path h="4346712" w="996881">
                  <a:moveTo>
                    <a:pt x="0" y="0"/>
                  </a:moveTo>
                  <a:lnTo>
                    <a:pt x="0" y="4346712"/>
                  </a:lnTo>
                  <a:lnTo>
                    <a:pt x="996881" y="4346712"/>
                  </a:lnTo>
                  <a:lnTo>
                    <a:pt x="996881" y="0"/>
                  </a:lnTo>
                  <a:lnTo>
                    <a:pt x="0" y="0"/>
                  </a:lnTo>
                  <a:close/>
                  <a:moveTo>
                    <a:pt x="935921" y="4285752"/>
                  </a:moveTo>
                  <a:lnTo>
                    <a:pt x="59690" y="4285752"/>
                  </a:lnTo>
                  <a:lnTo>
                    <a:pt x="59690" y="59690"/>
                  </a:lnTo>
                  <a:lnTo>
                    <a:pt x="935921" y="59690"/>
                  </a:lnTo>
                  <a:lnTo>
                    <a:pt x="935921" y="4285752"/>
                  </a:lnTo>
                  <a:close/>
                </a:path>
              </a:pathLst>
            </a:custGeom>
            <a:solidFill>
              <a:srgbClr val="006DFF"/>
            </a:solidFill>
          </p:spPr>
        </p:sp>
      </p:grpSp>
      <p:sp>
        <p:nvSpPr>
          <p:cNvPr name="TextBox 10" id="10"/>
          <p:cNvSpPr txBox="true"/>
          <p:nvPr/>
        </p:nvSpPr>
        <p:spPr>
          <a:xfrm rot="0">
            <a:off x="501562" y="643978"/>
            <a:ext cx="11458426" cy="1287146"/>
          </a:xfrm>
          <a:prstGeom prst="rect">
            <a:avLst/>
          </a:prstGeom>
        </p:spPr>
        <p:txBody>
          <a:bodyPr anchor="t" rtlCol="false" tIns="0" lIns="0" bIns="0" rIns="0">
            <a:spAutoFit/>
          </a:bodyPr>
          <a:lstStyle/>
          <a:p>
            <a:pPr algn="ctr">
              <a:lnSpc>
                <a:spcPts val="5179"/>
              </a:lnSpc>
              <a:spcBef>
                <a:spcPct val="0"/>
              </a:spcBef>
            </a:pPr>
            <a:r>
              <a:rPr lang="en-US" sz="3699">
                <a:solidFill>
                  <a:srgbClr val="0049AB"/>
                </a:solidFill>
                <a:latin typeface="Montaser Arabic Bold"/>
              </a:rPr>
              <a:t>PERBEDAAN RUANG LINGKUP TINDAK PIDANA </a:t>
            </a:r>
          </a:p>
          <a:p>
            <a:pPr algn="ctr">
              <a:lnSpc>
                <a:spcPts val="5179"/>
              </a:lnSpc>
              <a:spcBef>
                <a:spcPct val="0"/>
              </a:spcBef>
            </a:pPr>
            <a:r>
              <a:rPr lang="en-US" sz="3699">
                <a:solidFill>
                  <a:srgbClr val="0049AB"/>
                </a:solidFill>
                <a:latin typeface="Montaser Arabic Bold"/>
              </a:rPr>
              <a:t>ORANG DEWASA DAN ANAK,</a:t>
            </a:r>
          </a:p>
        </p:txBody>
      </p:sp>
      <p:sp>
        <p:nvSpPr>
          <p:cNvPr name="TextBox 11" id="11"/>
          <p:cNvSpPr txBox="true"/>
          <p:nvPr/>
        </p:nvSpPr>
        <p:spPr>
          <a:xfrm rot="0">
            <a:off x="1574795" y="2376598"/>
            <a:ext cx="7474744" cy="563881"/>
          </a:xfrm>
          <a:prstGeom prst="rect">
            <a:avLst/>
          </a:prstGeom>
        </p:spPr>
        <p:txBody>
          <a:bodyPr anchor="t" rtlCol="false" tIns="0" lIns="0" bIns="0" rIns="0">
            <a:spAutoFit/>
          </a:bodyPr>
          <a:lstStyle/>
          <a:p>
            <a:pPr>
              <a:lnSpc>
                <a:spcPts val="4619"/>
              </a:lnSpc>
              <a:spcBef>
                <a:spcPct val="0"/>
              </a:spcBef>
            </a:pPr>
            <a:r>
              <a:rPr lang="en-US" sz="3299" u="sng">
                <a:solidFill>
                  <a:srgbClr val="000000"/>
                </a:solidFill>
                <a:latin typeface="Montaser Arabic"/>
              </a:rPr>
              <a:t>Ruang Lingkup Tindak Pidana Anak</a:t>
            </a:r>
          </a:p>
        </p:txBody>
      </p:sp>
      <p:grpSp>
        <p:nvGrpSpPr>
          <p:cNvPr name="Group 12" id="12"/>
          <p:cNvGrpSpPr/>
          <p:nvPr/>
        </p:nvGrpSpPr>
        <p:grpSpPr>
          <a:xfrm rot="0">
            <a:off x="739381" y="2374300"/>
            <a:ext cx="578637" cy="57863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0049AB"/>
            </a:solidFill>
          </p:spPr>
        </p:sp>
        <p:sp>
          <p:nvSpPr>
            <p:cNvPr name="TextBox 14" id="14"/>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940341" y="3333937"/>
            <a:ext cx="15989796" cy="4631056"/>
          </a:xfrm>
          <a:prstGeom prst="rect">
            <a:avLst/>
          </a:prstGeom>
        </p:spPr>
        <p:txBody>
          <a:bodyPr anchor="t" rtlCol="false" tIns="0" lIns="0" bIns="0" rIns="0">
            <a:spAutoFit/>
          </a:bodyPr>
          <a:lstStyle/>
          <a:p>
            <a:pPr algn="just" marL="712462" indent="-356231" lvl="1">
              <a:lnSpc>
                <a:spcPts val="4619"/>
              </a:lnSpc>
              <a:buFont typeface="Arial"/>
              <a:buChar char="•"/>
            </a:pPr>
            <a:r>
              <a:rPr lang="en-US" sz="3299">
                <a:solidFill>
                  <a:srgbClr val="000000"/>
                </a:solidFill>
                <a:latin typeface="Canva Sans"/>
              </a:rPr>
              <a:t>Tindak pidana terhadap masyarakat. Tindak pidana asusila.</a:t>
            </a:r>
          </a:p>
          <a:p>
            <a:pPr algn="just" marL="712462" indent="-356231" lvl="1">
              <a:lnSpc>
                <a:spcPts val="4619"/>
              </a:lnSpc>
              <a:buFont typeface="Arial"/>
              <a:buChar char="•"/>
            </a:pPr>
            <a:r>
              <a:rPr lang="en-US" sz="3299">
                <a:solidFill>
                  <a:srgbClr val="000000"/>
                </a:solidFill>
                <a:latin typeface="Canva Sans"/>
              </a:rPr>
              <a:t>Tindak pidana terhadap perasaan kepatutan.</a:t>
            </a:r>
          </a:p>
          <a:p>
            <a:pPr algn="just" marL="712462" indent="-356231" lvl="1">
              <a:lnSpc>
                <a:spcPts val="4619"/>
              </a:lnSpc>
              <a:buFont typeface="Arial"/>
              <a:buChar char="•"/>
            </a:pPr>
            <a:r>
              <a:rPr lang="en-US" sz="3299">
                <a:solidFill>
                  <a:srgbClr val="000000"/>
                </a:solidFill>
                <a:latin typeface="Canva Sans"/>
              </a:rPr>
              <a:t>Tindak pidana terhadap perasaan kepatutan. </a:t>
            </a:r>
          </a:p>
          <a:p>
            <a:pPr algn="just" marL="712462" indent="-356231" lvl="1">
              <a:lnSpc>
                <a:spcPts val="4619"/>
              </a:lnSpc>
              <a:buFont typeface="Arial"/>
              <a:buChar char="•"/>
            </a:pPr>
            <a:r>
              <a:rPr lang="en-US" sz="3299">
                <a:solidFill>
                  <a:srgbClr val="000000"/>
                </a:solidFill>
                <a:latin typeface="Canva Sans"/>
              </a:rPr>
              <a:t>Tindak pidana terhadap ketertiban umum. </a:t>
            </a:r>
          </a:p>
          <a:p>
            <a:pPr algn="just" marL="712462" indent="-356231" lvl="1">
              <a:lnSpc>
                <a:spcPts val="4619"/>
              </a:lnSpc>
              <a:buFont typeface="Arial"/>
              <a:buChar char="•"/>
            </a:pPr>
            <a:r>
              <a:rPr lang="en-US" sz="3299">
                <a:solidFill>
                  <a:srgbClr val="000000"/>
                </a:solidFill>
                <a:latin typeface="Canva Sans"/>
              </a:rPr>
              <a:t>Tindak pidana terhadap pribadi. </a:t>
            </a:r>
          </a:p>
          <a:p>
            <a:pPr algn="just" marL="712462" indent="-356231" lvl="1">
              <a:lnSpc>
                <a:spcPts val="4619"/>
              </a:lnSpc>
              <a:buFont typeface="Arial"/>
              <a:buChar char="•"/>
            </a:pPr>
            <a:r>
              <a:rPr lang="en-US" sz="3299">
                <a:solidFill>
                  <a:srgbClr val="000000"/>
                </a:solidFill>
                <a:latin typeface="Canva Sans"/>
              </a:rPr>
              <a:t>Tindak pidana terhadap kemerdekaan pribadi seseorang</a:t>
            </a:r>
          </a:p>
          <a:p>
            <a:pPr algn="just" marL="712462" indent="-356231" lvl="1">
              <a:lnSpc>
                <a:spcPts val="4619"/>
              </a:lnSpc>
              <a:buFont typeface="Arial"/>
              <a:buChar char="•"/>
            </a:pPr>
            <a:r>
              <a:rPr lang="en-US" sz="3299">
                <a:solidFill>
                  <a:srgbClr val="000000"/>
                </a:solidFill>
                <a:latin typeface="Canva Sans"/>
              </a:rPr>
              <a:t>Tindak Pidana terhdap kehormatan seseorang</a:t>
            </a:r>
          </a:p>
          <a:p>
            <a:pPr algn="just" marL="712462" indent="-356231" lvl="1">
              <a:lnSpc>
                <a:spcPts val="4619"/>
              </a:lnSpc>
              <a:buFont typeface="Arial"/>
              <a:buChar char="•"/>
            </a:pPr>
            <a:r>
              <a:rPr lang="en-US" sz="3299">
                <a:solidFill>
                  <a:srgbClr val="000000"/>
                </a:solidFill>
                <a:latin typeface="Canva Sans"/>
              </a:rPr>
              <a:t>Tindak Pidana terhadap hak seseorang secara khusus, terhadap harta benda</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007729" y="2278864"/>
            <a:ext cx="5584228" cy="1767061"/>
            <a:chOff x="0" y="0"/>
            <a:chExt cx="6691767" cy="2117529"/>
          </a:xfrm>
        </p:grpSpPr>
        <p:sp>
          <p:nvSpPr>
            <p:cNvPr name="Freeform 3" id="3"/>
            <p:cNvSpPr/>
            <p:nvPr/>
          </p:nvSpPr>
          <p:spPr>
            <a:xfrm flipH="false" flipV="false" rot="0">
              <a:off x="0" y="0"/>
              <a:ext cx="6691768" cy="2117529"/>
            </a:xfrm>
            <a:custGeom>
              <a:avLst/>
              <a:gdLst/>
              <a:ahLst/>
              <a:cxnLst/>
              <a:rect r="r" b="b" t="t" l="l"/>
              <a:pathLst>
                <a:path h="2117529" w="6691768">
                  <a:moveTo>
                    <a:pt x="0" y="0"/>
                  </a:moveTo>
                  <a:lnTo>
                    <a:pt x="0" y="2117529"/>
                  </a:lnTo>
                  <a:lnTo>
                    <a:pt x="6691768" y="2117529"/>
                  </a:lnTo>
                  <a:lnTo>
                    <a:pt x="6691768" y="0"/>
                  </a:lnTo>
                  <a:lnTo>
                    <a:pt x="0" y="0"/>
                  </a:lnTo>
                  <a:close/>
                  <a:moveTo>
                    <a:pt x="6630808" y="2056568"/>
                  </a:moveTo>
                  <a:lnTo>
                    <a:pt x="59690" y="2056568"/>
                  </a:lnTo>
                  <a:lnTo>
                    <a:pt x="59690" y="59690"/>
                  </a:lnTo>
                  <a:lnTo>
                    <a:pt x="6630808" y="59690"/>
                  </a:lnTo>
                  <a:lnTo>
                    <a:pt x="6630808" y="2056568"/>
                  </a:lnTo>
                  <a:close/>
                </a:path>
              </a:pathLst>
            </a:custGeom>
            <a:solidFill>
              <a:srgbClr val="FF7D2D"/>
            </a:solidFill>
          </p:spPr>
        </p:sp>
      </p:grpSp>
      <p:grpSp>
        <p:nvGrpSpPr>
          <p:cNvPr name="Group 4" id="4"/>
          <p:cNvGrpSpPr/>
          <p:nvPr/>
        </p:nvGrpSpPr>
        <p:grpSpPr>
          <a:xfrm rot="0">
            <a:off x="2013282" y="6091348"/>
            <a:ext cx="2595154" cy="1702246"/>
            <a:chOff x="0" y="0"/>
            <a:chExt cx="3109860" cy="2039858"/>
          </a:xfrm>
        </p:grpSpPr>
        <p:sp>
          <p:nvSpPr>
            <p:cNvPr name="Freeform 5" id="5"/>
            <p:cNvSpPr/>
            <p:nvPr/>
          </p:nvSpPr>
          <p:spPr>
            <a:xfrm flipH="false" flipV="false" rot="0">
              <a:off x="0" y="0"/>
              <a:ext cx="3109860" cy="2039858"/>
            </a:xfrm>
            <a:custGeom>
              <a:avLst/>
              <a:gdLst/>
              <a:ahLst/>
              <a:cxnLst/>
              <a:rect r="r" b="b" t="t" l="l"/>
              <a:pathLst>
                <a:path h="2039858" w="3109860">
                  <a:moveTo>
                    <a:pt x="0" y="0"/>
                  </a:moveTo>
                  <a:lnTo>
                    <a:pt x="0" y="2039858"/>
                  </a:lnTo>
                  <a:lnTo>
                    <a:pt x="3109860" y="2039858"/>
                  </a:lnTo>
                  <a:lnTo>
                    <a:pt x="3109860" y="0"/>
                  </a:lnTo>
                  <a:lnTo>
                    <a:pt x="0" y="0"/>
                  </a:lnTo>
                  <a:close/>
                  <a:moveTo>
                    <a:pt x="3048900" y="1978898"/>
                  </a:moveTo>
                  <a:lnTo>
                    <a:pt x="59690" y="1978898"/>
                  </a:lnTo>
                  <a:lnTo>
                    <a:pt x="59690" y="59690"/>
                  </a:lnTo>
                  <a:lnTo>
                    <a:pt x="3048900" y="59690"/>
                  </a:lnTo>
                  <a:lnTo>
                    <a:pt x="3048900" y="1978898"/>
                  </a:lnTo>
                  <a:close/>
                </a:path>
              </a:pathLst>
            </a:custGeom>
            <a:solidFill>
              <a:srgbClr val="006DFF"/>
            </a:solidFill>
          </p:spPr>
        </p:sp>
      </p:grpSp>
      <p:grpSp>
        <p:nvGrpSpPr>
          <p:cNvPr name="Group 6" id="6"/>
          <p:cNvGrpSpPr/>
          <p:nvPr/>
        </p:nvGrpSpPr>
        <p:grpSpPr>
          <a:xfrm rot="0">
            <a:off x="3655631" y="3679342"/>
            <a:ext cx="10976739" cy="3011026"/>
            <a:chOff x="0" y="0"/>
            <a:chExt cx="13153794" cy="3608213"/>
          </a:xfrm>
        </p:grpSpPr>
        <p:sp>
          <p:nvSpPr>
            <p:cNvPr name="Freeform 7" id="7"/>
            <p:cNvSpPr/>
            <p:nvPr/>
          </p:nvSpPr>
          <p:spPr>
            <a:xfrm flipH="false" flipV="false" rot="0">
              <a:off x="0" y="0"/>
              <a:ext cx="13153794" cy="3608213"/>
            </a:xfrm>
            <a:custGeom>
              <a:avLst/>
              <a:gdLst/>
              <a:ahLst/>
              <a:cxnLst/>
              <a:rect r="r" b="b" t="t" l="l"/>
              <a:pathLst>
                <a:path h="3608213" w="13153794">
                  <a:moveTo>
                    <a:pt x="0" y="0"/>
                  </a:moveTo>
                  <a:lnTo>
                    <a:pt x="0" y="3608213"/>
                  </a:lnTo>
                  <a:lnTo>
                    <a:pt x="13153794" y="3608213"/>
                  </a:lnTo>
                  <a:lnTo>
                    <a:pt x="13153794" y="0"/>
                  </a:lnTo>
                  <a:lnTo>
                    <a:pt x="0" y="0"/>
                  </a:lnTo>
                  <a:close/>
                  <a:moveTo>
                    <a:pt x="13092835" y="3547253"/>
                  </a:moveTo>
                  <a:lnTo>
                    <a:pt x="59690" y="3547253"/>
                  </a:lnTo>
                  <a:lnTo>
                    <a:pt x="59690" y="59690"/>
                  </a:lnTo>
                  <a:lnTo>
                    <a:pt x="13092835" y="59690"/>
                  </a:lnTo>
                  <a:lnTo>
                    <a:pt x="13092835" y="3547253"/>
                  </a:lnTo>
                  <a:close/>
                </a:path>
              </a:pathLst>
            </a:custGeom>
            <a:solidFill>
              <a:srgbClr val="FF7D2D"/>
            </a:solidFill>
          </p:spPr>
        </p:sp>
      </p:grpSp>
      <p:grpSp>
        <p:nvGrpSpPr>
          <p:cNvPr name="Group 8" id="8"/>
          <p:cNvGrpSpPr/>
          <p:nvPr/>
        </p:nvGrpSpPr>
        <p:grpSpPr>
          <a:xfrm rot="0">
            <a:off x="8679460" y="6916277"/>
            <a:ext cx="5207820" cy="1083468"/>
            <a:chOff x="0" y="0"/>
            <a:chExt cx="6240705" cy="1298356"/>
          </a:xfrm>
        </p:grpSpPr>
        <p:sp>
          <p:nvSpPr>
            <p:cNvPr name="Freeform 9" id="9"/>
            <p:cNvSpPr/>
            <p:nvPr/>
          </p:nvSpPr>
          <p:spPr>
            <a:xfrm flipH="false" flipV="false" rot="0">
              <a:off x="0" y="0"/>
              <a:ext cx="6240705" cy="1298356"/>
            </a:xfrm>
            <a:custGeom>
              <a:avLst/>
              <a:gdLst/>
              <a:ahLst/>
              <a:cxnLst/>
              <a:rect r="r" b="b" t="t" l="l"/>
              <a:pathLst>
                <a:path h="1298356" w="6240705">
                  <a:moveTo>
                    <a:pt x="0" y="0"/>
                  </a:moveTo>
                  <a:lnTo>
                    <a:pt x="0" y="1298356"/>
                  </a:lnTo>
                  <a:lnTo>
                    <a:pt x="6240705" y="1298356"/>
                  </a:lnTo>
                  <a:lnTo>
                    <a:pt x="6240705" y="0"/>
                  </a:lnTo>
                  <a:lnTo>
                    <a:pt x="0" y="0"/>
                  </a:lnTo>
                  <a:close/>
                  <a:moveTo>
                    <a:pt x="6179745" y="1237396"/>
                  </a:moveTo>
                  <a:lnTo>
                    <a:pt x="59690" y="1237396"/>
                  </a:lnTo>
                  <a:lnTo>
                    <a:pt x="59690" y="59690"/>
                  </a:lnTo>
                  <a:lnTo>
                    <a:pt x="6179745" y="59690"/>
                  </a:lnTo>
                  <a:lnTo>
                    <a:pt x="6179745" y="1237396"/>
                  </a:lnTo>
                  <a:close/>
                </a:path>
              </a:pathLst>
            </a:custGeom>
            <a:solidFill>
              <a:srgbClr val="006DFF"/>
            </a:solidFill>
          </p:spPr>
        </p:sp>
      </p:grpSp>
      <p:grpSp>
        <p:nvGrpSpPr>
          <p:cNvPr name="Group 10" id="10"/>
          <p:cNvGrpSpPr/>
          <p:nvPr/>
        </p:nvGrpSpPr>
        <p:grpSpPr>
          <a:xfrm rot="0">
            <a:off x="5018461" y="621792"/>
            <a:ext cx="1186003" cy="3414608"/>
            <a:chOff x="0" y="0"/>
            <a:chExt cx="1421228" cy="4091840"/>
          </a:xfrm>
        </p:grpSpPr>
        <p:sp>
          <p:nvSpPr>
            <p:cNvPr name="Freeform 11" id="11"/>
            <p:cNvSpPr/>
            <p:nvPr/>
          </p:nvSpPr>
          <p:spPr>
            <a:xfrm flipH="false" flipV="false" rot="0">
              <a:off x="0" y="0"/>
              <a:ext cx="1421228" cy="4091840"/>
            </a:xfrm>
            <a:custGeom>
              <a:avLst/>
              <a:gdLst/>
              <a:ahLst/>
              <a:cxnLst/>
              <a:rect r="r" b="b" t="t" l="l"/>
              <a:pathLst>
                <a:path h="4091840" w="1421228">
                  <a:moveTo>
                    <a:pt x="0" y="0"/>
                  </a:moveTo>
                  <a:lnTo>
                    <a:pt x="0" y="4091840"/>
                  </a:lnTo>
                  <a:lnTo>
                    <a:pt x="1421228" y="4091840"/>
                  </a:lnTo>
                  <a:lnTo>
                    <a:pt x="1421228" y="0"/>
                  </a:lnTo>
                  <a:lnTo>
                    <a:pt x="0" y="0"/>
                  </a:lnTo>
                  <a:close/>
                  <a:moveTo>
                    <a:pt x="1360268" y="4030880"/>
                  </a:moveTo>
                  <a:lnTo>
                    <a:pt x="59690" y="4030880"/>
                  </a:lnTo>
                  <a:lnTo>
                    <a:pt x="59690" y="59690"/>
                  </a:lnTo>
                  <a:lnTo>
                    <a:pt x="1360268" y="59690"/>
                  </a:lnTo>
                  <a:lnTo>
                    <a:pt x="1360268" y="4030880"/>
                  </a:lnTo>
                  <a:close/>
                </a:path>
              </a:pathLst>
            </a:custGeom>
            <a:solidFill>
              <a:srgbClr val="006DFF"/>
            </a:solidFill>
          </p:spPr>
        </p:sp>
      </p:grpSp>
      <p:grpSp>
        <p:nvGrpSpPr>
          <p:cNvPr name="Group 12" id="12"/>
          <p:cNvGrpSpPr/>
          <p:nvPr/>
        </p:nvGrpSpPr>
        <p:grpSpPr>
          <a:xfrm rot="0">
            <a:off x="4313885" y="7311082"/>
            <a:ext cx="1297577" cy="1025826"/>
            <a:chOff x="0" y="0"/>
            <a:chExt cx="1554930" cy="1229282"/>
          </a:xfrm>
        </p:grpSpPr>
        <p:sp>
          <p:nvSpPr>
            <p:cNvPr name="Freeform 13" id="13"/>
            <p:cNvSpPr/>
            <p:nvPr/>
          </p:nvSpPr>
          <p:spPr>
            <a:xfrm flipH="false" flipV="false" rot="0">
              <a:off x="0" y="0"/>
              <a:ext cx="1554930" cy="1229282"/>
            </a:xfrm>
            <a:custGeom>
              <a:avLst/>
              <a:gdLst/>
              <a:ahLst/>
              <a:cxnLst/>
              <a:rect r="r" b="b" t="t" l="l"/>
              <a:pathLst>
                <a:path h="1229282" w="1554930">
                  <a:moveTo>
                    <a:pt x="0" y="0"/>
                  </a:moveTo>
                  <a:lnTo>
                    <a:pt x="0" y="1229282"/>
                  </a:lnTo>
                  <a:lnTo>
                    <a:pt x="1554930" y="1229282"/>
                  </a:lnTo>
                  <a:lnTo>
                    <a:pt x="1554930" y="0"/>
                  </a:lnTo>
                  <a:lnTo>
                    <a:pt x="0" y="0"/>
                  </a:lnTo>
                  <a:close/>
                  <a:moveTo>
                    <a:pt x="1493970" y="1168322"/>
                  </a:moveTo>
                  <a:lnTo>
                    <a:pt x="59690" y="1168322"/>
                  </a:lnTo>
                  <a:lnTo>
                    <a:pt x="59690" y="59690"/>
                  </a:lnTo>
                  <a:lnTo>
                    <a:pt x="1493970" y="59690"/>
                  </a:lnTo>
                  <a:lnTo>
                    <a:pt x="1493970" y="1168322"/>
                  </a:lnTo>
                  <a:close/>
                </a:path>
              </a:pathLst>
            </a:custGeom>
            <a:solidFill>
              <a:srgbClr val="FF7D2D"/>
            </a:solidFill>
          </p:spPr>
        </p:sp>
      </p:grpSp>
      <p:grpSp>
        <p:nvGrpSpPr>
          <p:cNvPr name="Group 14" id="14"/>
          <p:cNvGrpSpPr/>
          <p:nvPr/>
        </p:nvGrpSpPr>
        <p:grpSpPr>
          <a:xfrm rot="0">
            <a:off x="12075687" y="7311082"/>
            <a:ext cx="724157" cy="2344404"/>
            <a:chOff x="0" y="0"/>
            <a:chExt cx="867781" cy="2809378"/>
          </a:xfrm>
        </p:grpSpPr>
        <p:sp>
          <p:nvSpPr>
            <p:cNvPr name="Freeform 15" id="15"/>
            <p:cNvSpPr/>
            <p:nvPr/>
          </p:nvSpPr>
          <p:spPr>
            <a:xfrm flipH="false" flipV="false" rot="0">
              <a:off x="0" y="0"/>
              <a:ext cx="867781" cy="2809378"/>
            </a:xfrm>
            <a:custGeom>
              <a:avLst/>
              <a:gdLst/>
              <a:ahLst/>
              <a:cxnLst/>
              <a:rect r="r" b="b" t="t" l="l"/>
              <a:pathLst>
                <a:path h="2809378" w="867781">
                  <a:moveTo>
                    <a:pt x="0" y="0"/>
                  </a:moveTo>
                  <a:lnTo>
                    <a:pt x="0" y="2809378"/>
                  </a:lnTo>
                  <a:lnTo>
                    <a:pt x="867781" y="2809378"/>
                  </a:lnTo>
                  <a:lnTo>
                    <a:pt x="867781" y="0"/>
                  </a:lnTo>
                  <a:lnTo>
                    <a:pt x="0" y="0"/>
                  </a:lnTo>
                  <a:close/>
                  <a:moveTo>
                    <a:pt x="806821" y="2748418"/>
                  </a:moveTo>
                  <a:lnTo>
                    <a:pt x="59690" y="2748418"/>
                  </a:lnTo>
                  <a:lnTo>
                    <a:pt x="59690" y="59690"/>
                  </a:lnTo>
                  <a:lnTo>
                    <a:pt x="806821" y="59690"/>
                  </a:lnTo>
                  <a:lnTo>
                    <a:pt x="806821" y="2748418"/>
                  </a:lnTo>
                  <a:close/>
                </a:path>
              </a:pathLst>
            </a:custGeom>
            <a:solidFill>
              <a:srgbClr val="FF7D2D"/>
            </a:solidFill>
          </p:spPr>
        </p:sp>
      </p:grpSp>
      <p:grpSp>
        <p:nvGrpSpPr>
          <p:cNvPr name="Group 16" id="16"/>
          <p:cNvGrpSpPr/>
          <p:nvPr/>
        </p:nvGrpSpPr>
        <p:grpSpPr>
          <a:xfrm rot="0">
            <a:off x="13887280" y="2790377"/>
            <a:ext cx="2551066" cy="1595886"/>
            <a:chOff x="0" y="0"/>
            <a:chExt cx="3057028" cy="1912403"/>
          </a:xfrm>
        </p:grpSpPr>
        <p:sp>
          <p:nvSpPr>
            <p:cNvPr name="Freeform 17" id="17"/>
            <p:cNvSpPr/>
            <p:nvPr/>
          </p:nvSpPr>
          <p:spPr>
            <a:xfrm flipH="false" flipV="false" rot="0">
              <a:off x="0" y="0"/>
              <a:ext cx="3057028" cy="1912403"/>
            </a:xfrm>
            <a:custGeom>
              <a:avLst/>
              <a:gdLst/>
              <a:ahLst/>
              <a:cxnLst/>
              <a:rect r="r" b="b" t="t" l="l"/>
              <a:pathLst>
                <a:path h="1912403" w="3057028">
                  <a:moveTo>
                    <a:pt x="0" y="0"/>
                  </a:moveTo>
                  <a:lnTo>
                    <a:pt x="0" y="1912403"/>
                  </a:lnTo>
                  <a:lnTo>
                    <a:pt x="3057028" y="1912403"/>
                  </a:lnTo>
                  <a:lnTo>
                    <a:pt x="3057028" y="0"/>
                  </a:lnTo>
                  <a:lnTo>
                    <a:pt x="0" y="0"/>
                  </a:lnTo>
                  <a:close/>
                  <a:moveTo>
                    <a:pt x="2996068" y="1851443"/>
                  </a:moveTo>
                  <a:lnTo>
                    <a:pt x="59690" y="1851443"/>
                  </a:lnTo>
                  <a:lnTo>
                    <a:pt x="59690" y="59690"/>
                  </a:lnTo>
                  <a:lnTo>
                    <a:pt x="2996068" y="59690"/>
                  </a:lnTo>
                  <a:lnTo>
                    <a:pt x="2996068" y="1851443"/>
                  </a:lnTo>
                  <a:close/>
                </a:path>
              </a:pathLst>
            </a:custGeom>
            <a:solidFill>
              <a:srgbClr val="006DFF"/>
            </a:solidFill>
          </p:spPr>
        </p:sp>
      </p:grpSp>
      <p:sp>
        <p:nvSpPr>
          <p:cNvPr name="TextBox 18" id="18"/>
          <p:cNvSpPr txBox="true"/>
          <p:nvPr/>
        </p:nvSpPr>
        <p:spPr>
          <a:xfrm rot="0">
            <a:off x="4313885" y="4557713"/>
            <a:ext cx="9660229" cy="1343024"/>
          </a:xfrm>
          <a:prstGeom prst="rect">
            <a:avLst/>
          </a:prstGeom>
        </p:spPr>
        <p:txBody>
          <a:bodyPr anchor="t" rtlCol="false" tIns="0" lIns="0" bIns="0" rIns="0">
            <a:spAutoFit/>
          </a:bodyPr>
          <a:lstStyle/>
          <a:p>
            <a:pPr algn="ctr">
              <a:lnSpc>
                <a:spcPts val="10199"/>
              </a:lnSpc>
            </a:pPr>
            <a:r>
              <a:rPr lang="en-US" sz="9999">
                <a:solidFill>
                  <a:srgbClr val="000000"/>
                </a:solidFill>
                <a:latin typeface="Montserrat Classic"/>
              </a:rPr>
              <a:t>THANK YOU</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428109" y="-379572"/>
            <a:ext cx="4323839" cy="1229542"/>
            <a:chOff x="0" y="0"/>
            <a:chExt cx="5181401" cy="1473402"/>
          </a:xfrm>
        </p:grpSpPr>
        <p:sp>
          <p:nvSpPr>
            <p:cNvPr name="Freeform 3" id="3"/>
            <p:cNvSpPr/>
            <p:nvPr/>
          </p:nvSpPr>
          <p:spPr>
            <a:xfrm flipH="false" flipV="false" rot="0">
              <a:off x="0" y="0"/>
              <a:ext cx="5181401" cy="1473402"/>
            </a:xfrm>
            <a:custGeom>
              <a:avLst/>
              <a:gdLst/>
              <a:ahLst/>
              <a:cxnLst/>
              <a:rect r="r" b="b" t="t" l="l"/>
              <a:pathLst>
                <a:path h="1473402" w="5181401">
                  <a:moveTo>
                    <a:pt x="0" y="0"/>
                  </a:moveTo>
                  <a:lnTo>
                    <a:pt x="0" y="1473402"/>
                  </a:lnTo>
                  <a:lnTo>
                    <a:pt x="5181401" y="1473402"/>
                  </a:lnTo>
                  <a:lnTo>
                    <a:pt x="5181401" y="0"/>
                  </a:lnTo>
                  <a:lnTo>
                    <a:pt x="0" y="0"/>
                  </a:lnTo>
                  <a:close/>
                  <a:moveTo>
                    <a:pt x="5120441" y="1412442"/>
                  </a:moveTo>
                  <a:lnTo>
                    <a:pt x="59690" y="1412442"/>
                  </a:lnTo>
                  <a:lnTo>
                    <a:pt x="59690" y="59690"/>
                  </a:lnTo>
                  <a:lnTo>
                    <a:pt x="5120441" y="59690"/>
                  </a:lnTo>
                  <a:lnTo>
                    <a:pt x="5120441" y="1412442"/>
                  </a:lnTo>
                  <a:close/>
                </a:path>
              </a:pathLst>
            </a:custGeom>
            <a:solidFill>
              <a:srgbClr val="006DFF"/>
            </a:solidFill>
          </p:spPr>
        </p:sp>
      </p:grpSp>
      <p:grpSp>
        <p:nvGrpSpPr>
          <p:cNvPr name="Group 4" id="4"/>
          <p:cNvGrpSpPr/>
          <p:nvPr/>
        </p:nvGrpSpPr>
        <p:grpSpPr>
          <a:xfrm rot="0">
            <a:off x="10468919" y="-333804"/>
            <a:ext cx="7983303" cy="747733"/>
            <a:chOff x="0" y="0"/>
            <a:chExt cx="9566659" cy="896034"/>
          </a:xfrm>
        </p:grpSpPr>
        <p:sp>
          <p:nvSpPr>
            <p:cNvPr name="Freeform 5" id="5"/>
            <p:cNvSpPr/>
            <p:nvPr/>
          </p:nvSpPr>
          <p:spPr>
            <a:xfrm flipH="false" flipV="false" rot="0">
              <a:off x="0" y="0"/>
              <a:ext cx="9566659" cy="896034"/>
            </a:xfrm>
            <a:custGeom>
              <a:avLst/>
              <a:gdLst/>
              <a:ahLst/>
              <a:cxnLst/>
              <a:rect r="r" b="b" t="t" l="l"/>
              <a:pathLst>
                <a:path h="896034" w="9566659">
                  <a:moveTo>
                    <a:pt x="0" y="0"/>
                  </a:moveTo>
                  <a:lnTo>
                    <a:pt x="0" y="896034"/>
                  </a:lnTo>
                  <a:lnTo>
                    <a:pt x="9566659" y="896034"/>
                  </a:lnTo>
                  <a:lnTo>
                    <a:pt x="9566659" y="0"/>
                  </a:lnTo>
                  <a:lnTo>
                    <a:pt x="0" y="0"/>
                  </a:lnTo>
                  <a:close/>
                  <a:moveTo>
                    <a:pt x="9505700" y="835074"/>
                  </a:moveTo>
                  <a:lnTo>
                    <a:pt x="59690" y="835074"/>
                  </a:lnTo>
                  <a:lnTo>
                    <a:pt x="59690" y="59690"/>
                  </a:lnTo>
                  <a:lnTo>
                    <a:pt x="9505700" y="59690"/>
                  </a:lnTo>
                  <a:lnTo>
                    <a:pt x="9505700" y="835074"/>
                  </a:lnTo>
                  <a:close/>
                </a:path>
              </a:pathLst>
            </a:custGeom>
            <a:solidFill>
              <a:srgbClr val="FF7D2D"/>
            </a:solidFill>
          </p:spPr>
        </p:sp>
      </p:grpSp>
      <p:grpSp>
        <p:nvGrpSpPr>
          <p:cNvPr name="Group 6" id="6"/>
          <p:cNvGrpSpPr/>
          <p:nvPr/>
        </p:nvGrpSpPr>
        <p:grpSpPr>
          <a:xfrm rot="0">
            <a:off x="17164177" y="568981"/>
            <a:ext cx="1445340" cy="1503815"/>
            <a:chOff x="0" y="0"/>
            <a:chExt cx="1732000" cy="1802072"/>
          </a:xfrm>
        </p:grpSpPr>
        <p:sp>
          <p:nvSpPr>
            <p:cNvPr name="Freeform 7" id="7"/>
            <p:cNvSpPr/>
            <p:nvPr/>
          </p:nvSpPr>
          <p:spPr>
            <a:xfrm flipH="false" flipV="false" rot="0">
              <a:off x="0" y="0"/>
              <a:ext cx="1732000" cy="1802072"/>
            </a:xfrm>
            <a:custGeom>
              <a:avLst/>
              <a:gdLst/>
              <a:ahLst/>
              <a:cxnLst/>
              <a:rect r="r" b="b" t="t" l="l"/>
              <a:pathLst>
                <a:path h="1802072" w="1732000">
                  <a:moveTo>
                    <a:pt x="0" y="0"/>
                  </a:moveTo>
                  <a:lnTo>
                    <a:pt x="0" y="1802072"/>
                  </a:lnTo>
                  <a:lnTo>
                    <a:pt x="1732000" y="1802072"/>
                  </a:lnTo>
                  <a:lnTo>
                    <a:pt x="1732000" y="0"/>
                  </a:lnTo>
                  <a:lnTo>
                    <a:pt x="0" y="0"/>
                  </a:lnTo>
                  <a:close/>
                  <a:moveTo>
                    <a:pt x="1671040" y="1741112"/>
                  </a:moveTo>
                  <a:lnTo>
                    <a:pt x="59690" y="1741112"/>
                  </a:lnTo>
                  <a:lnTo>
                    <a:pt x="59690" y="59690"/>
                  </a:lnTo>
                  <a:lnTo>
                    <a:pt x="1671040" y="59690"/>
                  </a:lnTo>
                  <a:lnTo>
                    <a:pt x="1671040" y="1741112"/>
                  </a:lnTo>
                  <a:close/>
                </a:path>
              </a:pathLst>
            </a:custGeom>
            <a:solidFill>
              <a:srgbClr val="FF7D2D"/>
            </a:solidFill>
          </p:spPr>
        </p:sp>
      </p:grpSp>
      <p:grpSp>
        <p:nvGrpSpPr>
          <p:cNvPr name="Group 8" id="8"/>
          <p:cNvGrpSpPr/>
          <p:nvPr/>
        </p:nvGrpSpPr>
        <p:grpSpPr>
          <a:xfrm rot="0">
            <a:off x="17777627" y="849970"/>
            <a:ext cx="831890" cy="3627297"/>
            <a:chOff x="0" y="0"/>
            <a:chExt cx="996882" cy="4346712"/>
          </a:xfrm>
        </p:grpSpPr>
        <p:sp>
          <p:nvSpPr>
            <p:cNvPr name="Freeform 9" id="9"/>
            <p:cNvSpPr/>
            <p:nvPr/>
          </p:nvSpPr>
          <p:spPr>
            <a:xfrm flipH="false" flipV="false" rot="0">
              <a:off x="0" y="0"/>
              <a:ext cx="996881" cy="4346712"/>
            </a:xfrm>
            <a:custGeom>
              <a:avLst/>
              <a:gdLst/>
              <a:ahLst/>
              <a:cxnLst/>
              <a:rect r="r" b="b" t="t" l="l"/>
              <a:pathLst>
                <a:path h="4346712" w="996881">
                  <a:moveTo>
                    <a:pt x="0" y="0"/>
                  </a:moveTo>
                  <a:lnTo>
                    <a:pt x="0" y="4346712"/>
                  </a:lnTo>
                  <a:lnTo>
                    <a:pt x="996881" y="4346712"/>
                  </a:lnTo>
                  <a:lnTo>
                    <a:pt x="996881" y="0"/>
                  </a:lnTo>
                  <a:lnTo>
                    <a:pt x="0" y="0"/>
                  </a:lnTo>
                  <a:close/>
                  <a:moveTo>
                    <a:pt x="935921" y="4285752"/>
                  </a:moveTo>
                  <a:lnTo>
                    <a:pt x="59690" y="4285752"/>
                  </a:lnTo>
                  <a:lnTo>
                    <a:pt x="59690" y="59690"/>
                  </a:lnTo>
                  <a:lnTo>
                    <a:pt x="935921" y="59690"/>
                  </a:lnTo>
                  <a:lnTo>
                    <a:pt x="935921" y="4285752"/>
                  </a:lnTo>
                  <a:close/>
                </a:path>
              </a:pathLst>
            </a:custGeom>
            <a:solidFill>
              <a:srgbClr val="006DFF"/>
            </a:solidFill>
          </p:spPr>
        </p:sp>
      </p:grpSp>
      <p:sp>
        <p:nvSpPr>
          <p:cNvPr name="TextBox 10" id="10"/>
          <p:cNvSpPr txBox="true"/>
          <p:nvPr/>
        </p:nvSpPr>
        <p:spPr>
          <a:xfrm rot="0">
            <a:off x="571297" y="366692"/>
            <a:ext cx="14680711" cy="1523244"/>
          </a:xfrm>
          <a:prstGeom prst="rect">
            <a:avLst/>
          </a:prstGeom>
        </p:spPr>
        <p:txBody>
          <a:bodyPr anchor="t" rtlCol="false" tIns="0" lIns="0" bIns="0" rIns="0">
            <a:spAutoFit/>
          </a:bodyPr>
          <a:lstStyle/>
          <a:p>
            <a:pPr>
              <a:lnSpc>
                <a:spcPts val="5916"/>
              </a:lnSpc>
            </a:pPr>
            <a:r>
              <a:rPr lang="en-US" sz="5800">
                <a:solidFill>
                  <a:srgbClr val="0049AB"/>
                </a:solidFill>
                <a:latin typeface="Montserrat Classic Bold"/>
              </a:rPr>
              <a:t>PENGERTIAN HUKUM </a:t>
            </a:r>
          </a:p>
          <a:p>
            <a:pPr>
              <a:lnSpc>
                <a:spcPts val="5916"/>
              </a:lnSpc>
            </a:pPr>
            <a:r>
              <a:rPr lang="en-US" sz="5800">
                <a:solidFill>
                  <a:srgbClr val="0049AB"/>
                </a:solidFill>
                <a:latin typeface="Montserrat Classic Bold"/>
              </a:rPr>
              <a:t>PIDANA ANAK</a:t>
            </a:r>
          </a:p>
        </p:txBody>
      </p:sp>
      <p:sp>
        <p:nvSpPr>
          <p:cNvPr name="TextBox 11" id="11"/>
          <p:cNvSpPr txBox="true"/>
          <p:nvPr/>
        </p:nvSpPr>
        <p:spPr>
          <a:xfrm rot="0">
            <a:off x="3035992" y="2439503"/>
            <a:ext cx="12216016" cy="1490979"/>
          </a:xfrm>
          <a:prstGeom prst="rect">
            <a:avLst/>
          </a:prstGeom>
        </p:spPr>
        <p:txBody>
          <a:bodyPr anchor="t" rtlCol="false" tIns="0" lIns="0" bIns="0" rIns="0">
            <a:spAutoFit/>
          </a:bodyPr>
          <a:lstStyle/>
          <a:p>
            <a:pPr algn="ctr">
              <a:lnSpc>
                <a:spcPts val="3920"/>
              </a:lnSpc>
            </a:pPr>
            <a:r>
              <a:rPr lang="en-US" sz="2800">
                <a:solidFill>
                  <a:srgbClr val="1B1B1B"/>
                </a:solidFill>
                <a:latin typeface="Arimo"/>
              </a:rPr>
              <a:t>Hukum Pidana Anak adalah keseluruhan peraturan yang isinya menunjukkan peristiwa pidana yang disertai dengan ancaman hukuman pada penyelenggaranya yang ditujukan untuk anak. </a:t>
            </a:r>
          </a:p>
        </p:txBody>
      </p:sp>
      <p:sp>
        <p:nvSpPr>
          <p:cNvPr name="TextBox 12" id="12"/>
          <p:cNvSpPr txBox="true"/>
          <p:nvPr/>
        </p:nvSpPr>
        <p:spPr>
          <a:xfrm rot="0">
            <a:off x="1028700" y="4182231"/>
            <a:ext cx="16230600" cy="1021714"/>
          </a:xfrm>
          <a:prstGeom prst="rect">
            <a:avLst/>
          </a:prstGeom>
        </p:spPr>
        <p:txBody>
          <a:bodyPr anchor="t" rtlCol="false" tIns="0" lIns="0" bIns="0" rIns="0">
            <a:spAutoFit/>
          </a:bodyPr>
          <a:lstStyle/>
          <a:p>
            <a:pPr algn="just">
              <a:lnSpc>
                <a:spcPts val="4060"/>
              </a:lnSpc>
            </a:pPr>
            <a:r>
              <a:rPr lang="en-US" sz="2900">
                <a:solidFill>
                  <a:srgbClr val="1B1B1B"/>
                </a:solidFill>
                <a:latin typeface="Arimo"/>
              </a:rPr>
              <a:t>dalam Hukum Pidana terdapat beberapa unsur penting untuk menentukan suatu tindak pidana, yaitu</a:t>
            </a:r>
          </a:p>
        </p:txBody>
      </p:sp>
      <p:sp>
        <p:nvSpPr>
          <p:cNvPr name="TextBox 13" id="13"/>
          <p:cNvSpPr txBox="true"/>
          <p:nvPr/>
        </p:nvSpPr>
        <p:spPr>
          <a:xfrm rot="0">
            <a:off x="1028700" y="5267325"/>
            <a:ext cx="3972203" cy="471804"/>
          </a:xfrm>
          <a:prstGeom prst="rect">
            <a:avLst/>
          </a:prstGeom>
        </p:spPr>
        <p:txBody>
          <a:bodyPr anchor="t" rtlCol="false" tIns="0" lIns="0" bIns="0" rIns="0">
            <a:spAutoFit/>
          </a:bodyPr>
          <a:lstStyle/>
          <a:p>
            <a:pPr algn="ctr">
              <a:lnSpc>
                <a:spcPts val="3920"/>
              </a:lnSpc>
            </a:pPr>
            <a:r>
              <a:rPr lang="en-US" sz="2800" u="sng">
                <a:solidFill>
                  <a:srgbClr val="1B1B1B"/>
                </a:solidFill>
                <a:latin typeface="Montaser Arabic Bold"/>
              </a:rPr>
              <a:t>A. UNSUR SUBJEKTIF </a:t>
            </a:r>
          </a:p>
        </p:txBody>
      </p:sp>
      <p:sp>
        <p:nvSpPr>
          <p:cNvPr name="TextBox 14" id="14"/>
          <p:cNvSpPr txBox="true"/>
          <p:nvPr/>
        </p:nvSpPr>
        <p:spPr>
          <a:xfrm rot="0">
            <a:off x="1028700" y="5920104"/>
            <a:ext cx="16945656" cy="3906519"/>
          </a:xfrm>
          <a:prstGeom prst="rect">
            <a:avLst/>
          </a:prstGeom>
        </p:spPr>
        <p:txBody>
          <a:bodyPr anchor="t" rtlCol="false" tIns="0" lIns="0" bIns="0" rIns="0">
            <a:spAutoFit/>
          </a:bodyPr>
          <a:lstStyle/>
          <a:p>
            <a:pPr algn="just">
              <a:lnSpc>
                <a:spcPts val="3080"/>
              </a:lnSpc>
            </a:pPr>
            <a:r>
              <a:rPr lang="en-US" sz="2200">
                <a:solidFill>
                  <a:srgbClr val="1B1B1B"/>
                </a:solidFill>
                <a:latin typeface="Arimo"/>
              </a:rPr>
              <a:t>yaitu orang atau pelaku, dimana pelaku tersebut harus memenuhi </a:t>
            </a:r>
          </a:p>
          <a:p>
            <a:pPr algn="just">
              <a:lnSpc>
                <a:spcPts val="3080"/>
              </a:lnSpc>
            </a:pPr>
            <a:r>
              <a:rPr lang="en-US" sz="2200">
                <a:solidFill>
                  <a:srgbClr val="1B1B1B"/>
                </a:solidFill>
                <a:latin typeface="Arimo"/>
              </a:rPr>
              <a:t>syarat: </a:t>
            </a:r>
          </a:p>
          <a:p>
            <a:pPr algn="just" marL="474989" indent="-237495" lvl="1">
              <a:lnSpc>
                <a:spcPts val="3080"/>
              </a:lnSpc>
              <a:buFont typeface="Arial"/>
              <a:buChar char="•"/>
            </a:pPr>
            <a:r>
              <a:rPr lang="en-US" sz="2200">
                <a:solidFill>
                  <a:srgbClr val="1B1B1B"/>
                </a:solidFill>
                <a:latin typeface="Arimo"/>
              </a:rPr>
              <a:t>Dapat bertanggung jawab</a:t>
            </a:r>
          </a:p>
          <a:p>
            <a:pPr algn="just" marL="474989" indent="-237495" lvl="1">
              <a:lnSpc>
                <a:spcPts val="3080"/>
              </a:lnSpc>
              <a:buFont typeface="Arial"/>
              <a:buChar char="•"/>
            </a:pPr>
            <a:r>
              <a:rPr lang="en-US" sz="2200">
                <a:solidFill>
                  <a:srgbClr val="1B1B1B"/>
                </a:solidFill>
                <a:latin typeface="Arimo"/>
              </a:rPr>
              <a:t>Tidak Ada Alasan Pemaaf, apabila dalam melakuka tindak pidana dilakukan oleh anak. Maka, harus dipertimbangkan model atau bentuk bertanggungjawabnya anak atas tindak pidana yang telah dilakukannya. Tindak pidana perlu dikenakan dalam kasus ini adalah “tindakan tata tertib” yang dapat diberikan negara antara lain: </a:t>
            </a:r>
          </a:p>
          <a:p>
            <a:pPr algn="just" marL="474989" indent="-237495" lvl="1">
              <a:lnSpc>
                <a:spcPts val="3080"/>
              </a:lnSpc>
              <a:buFont typeface="Arial"/>
              <a:buChar char="•"/>
            </a:pPr>
            <a:r>
              <a:rPr lang="en-US" sz="2200">
                <a:solidFill>
                  <a:srgbClr val="1B1B1B"/>
                </a:solidFill>
                <a:latin typeface="Arimo"/>
              </a:rPr>
              <a:t>Tetap menjalani pidana dengan ketentuan pidananya adalah maksimal 1/3 pidana pokok yang diancamkan kepadanya. </a:t>
            </a:r>
          </a:p>
          <a:p>
            <a:pPr algn="just" marL="474989" indent="-237495" lvl="1">
              <a:lnSpc>
                <a:spcPts val="3080"/>
              </a:lnSpc>
              <a:buFont typeface="Arial"/>
              <a:buChar char="•"/>
            </a:pPr>
            <a:r>
              <a:rPr lang="en-US" sz="2200">
                <a:solidFill>
                  <a:srgbClr val="1B1B1B"/>
                </a:solidFill>
                <a:latin typeface="Arimo"/>
              </a:rPr>
              <a:t>Memasukkan Anak ke Lembaga Pemasyarakatan Anak. </a:t>
            </a:r>
          </a:p>
          <a:p>
            <a:pPr algn="just" marL="474989" indent="-237495" lvl="1">
              <a:lnSpc>
                <a:spcPts val="3080"/>
              </a:lnSpc>
              <a:buFont typeface="Arial"/>
              <a:buChar char="•"/>
            </a:pPr>
            <a:r>
              <a:rPr lang="en-US" sz="2200">
                <a:solidFill>
                  <a:srgbClr val="1B1B1B"/>
                </a:solidFill>
                <a:latin typeface="Arimo"/>
              </a:rPr>
              <a:t>Memasukkan Anak ke dalam panti sosial, panti rehabilitasi anak. </a:t>
            </a:r>
          </a:p>
          <a:p>
            <a:pPr algn="just" marL="474989" indent="-237495" lvl="1">
              <a:lnSpc>
                <a:spcPts val="3080"/>
              </a:lnSpc>
              <a:buFont typeface="Arial"/>
              <a:buChar char="•"/>
            </a:pPr>
            <a:r>
              <a:rPr lang="en-US" sz="2200">
                <a:solidFill>
                  <a:srgbClr val="1B1B1B"/>
                </a:solidFill>
                <a:latin typeface="Arimo"/>
              </a:rPr>
              <a:t>Mengembalikannya kepada orang tua untuk dididik.</a:t>
            </a:r>
          </a:p>
        </p:txBody>
      </p:sp>
      <p:grpSp>
        <p:nvGrpSpPr>
          <p:cNvPr name="Group 15" id="15"/>
          <p:cNvGrpSpPr/>
          <p:nvPr/>
        </p:nvGrpSpPr>
        <p:grpSpPr>
          <a:xfrm rot="0">
            <a:off x="2790999" y="2308285"/>
            <a:ext cx="12740763" cy="1829617"/>
            <a:chOff x="0" y="0"/>
            <a:chExt cx="15267683" cy="2192492"/>
          </a:xfrm>
        </p:grpSpPr>
        <p:sp>
          <p:nvSpPr>
            <p:cNvPr name="Freeform 16" id="16"/>
            <p:cNvSpPr/>
            <p:nvPr/>
          </p:nvSpPr>
          <p:spPr>
            <a:xfrm flipH="false" flipV="false" rot="0">
              <a:off x="0" y="0"/>
              <a:ext cx="15267684" cy="2192492"/>
            </a:xfrm>
            <a:custGeom>
              <a:avLst/>
              <a:gdLst/>
              <a:ahLst/>
              <a:cxnLst/>
              <a:rect r="r" b="b" t="t" l="l"/>
              <a:pathLst>
                <a:path h="2192492" w="15267684">
                  <a:moveTo>
                    <a:pt x="0" y="0"/>
                  </a:moveTo>
                  <a:lnTo>
                    <a:pt x="0" y="2192492"/>
                  </a:lnTo>
                  <a:lnTo>
                    <a:pt x="15267684" y="2192492"/>
                  </a:lnTo>
                  <a:lnTo>
                    <a:pt x="15267684" y="0"/>
                  </a:lnTo>
                  <a:lnTo>
                    <a:pt x="0" y="0"/>
                  </a:lnTo>
                  <a:close/>
                  <a:moveTo>
                    <a:pt x="15206723" y="2131532"/>
                  </a:moveTo>
                  <a:lnTo>
                    <a:pt x="59690" y="2131532"/>
                  </a:lnTo>
                  <a:lnTo>
                    <a:pt x="59690" y="59690"/>
                  </a:lnTo>
                  <a:lnTo>
                    <a:pt x="15206723" y="59690"/>
                  </a:lnTo>
                  <a:lnTo>
                    <a:pt x="15206723" y="2131532"/>
                  </a:lnTo>
                  <a:close/>
                </a:path>
              </a:pathLst>
            </a:custGeom>
            <a:solidFill>
              <a:srgbClr val="FF7D2D"/>
            </a:solidFill>
          </p:spPr>
        </p:sp>
      </p:gr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74423" y="981075"/>
            <a:ext cx="3972203" cy="471804"/>
          </a:xfrm>
          <a:prstGeom prst="rect">
            <a:avLst/>
          </a:prstGeom>
        </p:spPr>
        <p:txBody>
          <a:bodyPr anchor="t" rtlCol="false" tIns="0" lIns="0" bIns="0" rIns="0">
            <a:spAutoFit/>
          </a:bodyPr>
          <a:lstStyle/>
          <a:p>
            <a:pPr algn="ctr">
              <a:lnSpc>
                <a:spcPts val="3920"/>
              </a:lnSpc>
            </a:pPr>
            <a:r>
              <a:rPr lang="en-US" sz="2800" u="sng">
                <a:solidFill>
                  <a:srgbClr val="1B1B1B"/>
                </a:solidFill>
                <a:latin typeface="Montaser Arabic Bold"/>
              </a:rPr>
              <a:t>B. UNSUR OBJEKTIF </a:t>
            </a:r>
          </a:p>
        </p:txBody>
      </p:sp>
      <p:sp>
        <p:nvSpPr>
          <p:cNvPr name="TextBox 3" id="3"/>
          <p:cNvSpPr txBox="true"/>
          <p:nvPr/>
        </p:nvSpPr>
        <p:spPr>
          <a:xfrm rot="0">
            <a:off x="1074423" y="1667145"/>
            <a:ext cx="15267136" cy="3937000"/>
          </a:xfrm>
          <a:prstGeom prst="rect">
            <a:avLst/>
          </a:prstGeom>
        </p:spPr>
        <p:txBody>
          <a:bodyPr anchor="t" rtlCol="false" tIns="0" lIns="0" bIns="0" rIns="0">
            <a:spAutoFit/>
          </a:bodyPr>
          <a:lstStyle/>
          <a:p>
            <a:pPr algn="just">
              <a:lnSpc>
                <a:spcPts val="3499"/>
              </a:lnSpc>
            </a:pPr>
            <a:r>
              <a:rPr lang="en-US" sz="2499">
                <a:solidFill>
                  <a:srgbClr val="1B1B1B"/>
                </a:solidFill>
                <a:latin typeface="Arimo"/>
              </a:rPr>
              <a:t>Yaitu perbuatan yang dilakukan oleh pelaku tersebut harus memenuhi </a:t>
            </a:r>
          </a:p>
          <a:p>
            <a:pPr algn="just">
              <a:lnSpc>
                <a:spcPts val="3499"/>
              </a:lnSpc>
            </a:pPr>
            <a:r>
              <a:rPr lang="en-US" sz="2499">
                <a:solidFill>
                  <a:srgbClr val="1B1B1B"/>
                </a:solidFill>
                <a:latin typeface="Arimo"/>
              </a:rPr>
              <a:t>syarat-syarat tertentu yakni: </a:t>
            </a:r>
          </a:p>
          <a:p>
            <a:pPr algn="just" marL="539749" indent="-269875" lvl="1">
              <a:lnSpc>
                <a:spcPts val="3499"/>
              </a:lnSpc>
              <a:buFont typeface="Arial"/>
              <a:buChar char="•"/>
            </a:pPr>
            <a:r>
              <a:rPr lang="en-US" sz="2499">
                <a:solidFill>
                  <a:srgbClr val="1B1B1B"/>
                </a:solidFill>
                <a:latin typeface="Arimo"/>
              </a:rPr>
              <a:t>Memenuhi unsur-unsur dalam undang-undang bahwa perbuatan tersebut </a:t>
            </a:r>
          </a:p>
          <a:p>
            <a:pPr algn="just" marL="539749" indent="-269875" lvl="1">
              <a:lnSpc>
                <a:spcPts val="3499"/>
              </a:lnSpc>
              <a:buFont typeface="Arial"/>
              <a:buChar char="•"/>
            </a:pPr>
            <a:r>
              <a:rPr lang="en-US" sz="2499">
                <a:solidFill>
                  <a:srgbClr val="1B1B1B"/>
                </a:solidFill>
                <a:latin typeface="Arimo"/>
              </a:rPr>
              <a:t>Merupakan yang dilarang oleh undang-undang. </a:t>
            </a:r>
          </a:p>
          <a:p>
            <a:pPr algn="just" marL="539749" indent="-269875" lvl="1">
              <a:lnSpc>
                <a:spcPts val="3499"/>
              </a:lnSpc>
              <a:buFont typeface="Arial"/>
              <a:buChar char="•"/>
            </a:pPr>
            <a:r>
              <a:rPr lang="en-US" sz="2499">
                <a:solidFill>
                  <a:srgbClr val="1B1B1B"/>
                </a:solidFill>
                <a:latin typeface="Arimo"/>
              </a:rPr>
              <a:t>Perbuatan tersebut merupakan perbuatan melawan hukum. </a:t>
            </a:r>
          </a:p>
          <a:p>
            <a:pPr algn="just" marL="539749" indent="-269875" lvl="1">
              <a:lnSpc>
                <a:spcPts val="3499"/>
              </a:lnSpc>
              <a:buFont typeface="Arial"/>
              <a:buChar char="•"/>
            </a:pPr>
            <a:r>
              <a:rPr lang="en-US" sz="2499">
                <a:solidFill>
                  <a:srgbClr val="1B1B1B"/>
                </a:solidFill>
                <a:latin typeface="Arimo"/>
              </a:rPr>
              <a:t>Tidak ada alasan pembenar, artinya walaupun suatu perbuatan yang dilakukan  oleh pelaku memenuhi unsur-unsur dalam undang-undang dan perbuatan tersebut melawan hukum, namun jika ada “alasan pembenar”, maka perbuatan tersebut bukan perbuatan pidana. Adapun yang termasuk alasan pembenar adalah perintah </a:t>
            </a:r>
            <a:r>
              <a:rPr lang="en-US" sz="2499">
                <a:solidFill>
                  <a:srgbClr val="1B1B1B"/>
                </a:solidFill>
                <a:latin typeface="Arimo"/>
              </a:rPr>
              <a:t>undang-undang/jabatan, Overmacht, daya paksa/keadaan darurat. </a:t>
            </a:r>
          </a:p>
        </p:txBody>
      </p:sp>
      <p:grpSp>
        <p:nvGrpSpPr>
          <p:cNvPr name="Group 4" id="4"/>
          <p:cNvGrpSpPr/>
          <p:nvPr/>
        </p:nvGrpSpPr>
        <p:grpSpPr>
          <a:xfrm rot="0">
            <a:off x="12398139" y="-200454"/>
            <a:ext cx="4323839" cy="1229542"/>
            <a:chOff x="0" y="0"/>
            <a:chExt cx="5181401" cy="1473402"/>
          </a:xfrm>
        </p:grpSpPr>
        <p:sp>
          <p:nvSpPr>
            <p:cNvPr name="Freeform 5" id="5"/>
            <p:cNvSpPr/>
            <p:nvPr/>
          </p:nvSpPr>
          <p:spPr>
            <a:xfrm flipH="false" flipV="false" rot="0">
              <a:off x="0" y="0"/>
              <a:ext cx="5181401" cy="1473402"/>
            </a:xfrm>
            <a:custGeom>
              <a:avLst/>
              <a:gdLst/>
              <a:ahLst/>
              <a:cxnLst/>
              <a:rect r="r" b="b" t="t" l="l"/>
              <a:pathLst>
                <a:path h="1473402" w="5181401">
                  <a:moveTo>
                    <a:pt x="0" y="0"/>
                  </a:moveTo>
                  <a:lnTo>
                    <a:pt x="0" y="1473402"/>
                  </a:lnTo>
                  <a:lnTo>
                    <a:pt x="5181401" y="1473402"/>
                  </a:lnTo>
                  <a:lnTo>
                    <a:pt x="5181401" y="0"/>
                  </a:lnTo>
                  <a:lnTo>
                    <a:pt x="0" y="0"/>
                  </a:lnTo>
                  <a:close/>
                  <a:moveTo>
                    <a:pt x="5120441" y="1412442"/>
                  </a:moveTo>
                  <a:lnTo>
                    <a:pt x="59690" y="1412442"/>
                  </a:lnTo>
                  <a:lnTo>
                    <a:pt x="59690" y="59690"/>
                  </a:lnTo>
                  <a:lnTo>
                    <a:pt x="5120441" y="59690"/>
                  </a:lnTo>
                  <a:lnTo>
                    <a:pt x="5120441" y="1412442"/>
                  </a:lnTo>
                  <a:close/>
                </a:path>
              </a:pathLst>
            </a:custGeom>
            <a:solidFill>
              <a:srgbClr val="006DFF"/>
            </a:solidFill>
          </p:spPr>
        </p:sp>
      </p:grpSp>
      <p:grpSp>
        <p:nvGrpSpPr>
          <p:cNvPr name="Group 6" id="6"/>
          <p:cNvGrpSpPr/>
          <p:nvPr/>
        </p:nvGrpSpPr>
        <p:grpSpPr>
          <a:xfrm rot="0">
            <a:off x="10468919" y="-190929"/>
            <a:ext cx="7983303" cy="747733"/>
            <a:chOff x="0" y="0"/>
            <a:chExt cx="9566659" cy="896034"/>
          </a:xfrm>
        </p:grpSpPr>
        <p:sp>
          <p:nvSpPr>
            <p:cNvPr name="Freeform 7" id="7"/>
            <p:cNvSpPr/>
            <p:nvPr/>
          </p:nvSpPr>
          <p:spPr>
            <a:xfrm flipH="false" flipV="false" rot="0">
              <a:off x="0" y="0"/>
              <a:ext cx="9566659" cy="896034"/>
            </a:xfrm>
            <a:custGeom>
              <a:avLst/>
              <a:gdLst/>
              <a:ahLst/>
              <a:cxnLst/>
              <a:rect r="r" b="b" t="t" l="l"/>
              <a:pathLst>
                <a:path h="896034" w="9566659">
                  <a:moveTo>
                    <a:pt x="0" y="0"/>
                  </a:moveTo>
                  <a:lnTo>
                    <a:pt x="0" y="896034"/>
                  </a:lnTo>
                  <a:lnTo>
                    <a:pt x="9566659" y="896034"/>
                  </a:lnTo>
                  <a:lnTo>
                    <a:pt x="9566659" y="0"/>
                  </a:lnTo>
                  <a:lnTo>
                    <a:pt x="0" y="0"/>
                  </a:lnTo>
                  <a:close/>
                  <a:moveTo>
                    <a:pt x="9505700" y="835074"/>
                  </a:moveTo>
                  <a:lnTo>
                    <a:pt x="59690" y="835074"/>
                  </a:lnTo>
                  <a:lnTo>
                    <a:pt x="59690" y="59690"/>
                  </a:lnTo>
                  <a:lnTo>
                    <a:pt x="9505700" y="59690"/>
                  </a:lnTo>
                  <a:lnTo>
                    <a:pt x="9505700" y="835074"/>
                  </a:lnTo>
                  <a:close/>
                </a:path>
              </a:pathLst>
            </a:custGeom>
            <a:solidFill>
              <a:srgbClr val="FF7D2D"/>
            </a:solidFill>
          </p:spPr>
        </p:sp>
      </p:grpSp>
      <p:grpSp>
        <p:nvGrpSpPr>
          <p:cNvPr name="Group 8" id="8"/>
          <p:cNvGrpSpPr/>
          <p:nvPr/>
        </p:nvGrpSpPr>
        <p:grpSpPr>
          <a:xfrm rot="0">
            <a:off x="17164177" y="972388"/>
            <a:ext cx="1445340" cy="1503815"/>
            <a:chOff x="0" y="0"/>
            <a:chExt cx="1732000" cy="1802072"/>
          </a:xfrm>
        </p:grpSpPr>
        <p:sp>
          <p:nvSpPr>
            <p:cNvPr name="Freeform 9" id="9"/>
            <p:cNvSpPr/>
            <p:nvPr/>
          </p:nvSpPr>
          <p:spPr>
            <a:xfrm flipH="false" flipV="false" rot="0">
              <a:off x="0" y="0"/>
              <a:ext cx="1732000" cy="1802072"/>
            </a:xfrm>
            <a:custGeom>
              <a:avLst/>
              <a:gdLst/>
              <a:ahLst/>
              <a:cxnLst/>
              <a:rect r="r" b="b" t="t" l="l"/>
              <a:pathLst>
                <a:path h="1802072" w="1732000">
                  <a:moveTo>
                    <a:pt x="0" y="0"/>
                  </a:moveTo>
                  <a:lnTo>
                    <a:pt x="0" y="1802072"/>
                  </a:lnTo>
                  <a:lnTo>
                    <a:pt x="1732000" y="1802072"/>
                  </a:lnTo>
                  <a:lnTo>
                    <a:pt x="1732000" y="0"/>
                  </a:lnTo>
                  <a:lnTo>
                    <a:pt x="0" y="0"/>
                  </a:lnTo>
                  <a:close/>
                  <a:moveTo>
                    <a:pt x="1671040" y="1741112"/>
                  </a:moveTo>
                  <a:lnTo>
                    <a:pt x="59690" y="1741112"/>
                  </a:lnTo>
                  <a:lnTo>
                    <a:pt x="59690" y="59690"/>
                  </a:lnTo>
                  <a:lnTo>
                    <a:pt x="1671040" y="59690"/>
                  </a:lnTo>
                  <a:lnTo>
                    <a:pt x="1671040" y="1741112"/>
                  </a:lnTo>
                  <a:close/>
                </a:path>
              </a:pathLst>
            </a:custGeom>
            <a:solidFill>
              <a:srgbClr val="FF7D2D"/>
            </a:solidFill>
          </p:spPr>
        </p:sp>
      </p:grpSp>
      <p:grpSp>
        <p:nvGrpSpPr>
          <p:cNvPr name="Group 10" id="10"/>
          <p:cNvGrpSpPr/>
          <p:nvPr/>
        </p:nvGrpSpPr>
        <p:grpSpPr>
          <a:xfrm rot="0">
            <a:off x="17777627" y="1253376"/>
            <a:ext cx="831890" cy="3627297"/>
            <a:chOff x="0" y="0"/>
            <a:chExt cx="996882" cy="4346712"/>
          </a:xfrm>
        </p:grpSpPr>
        <p:sp>
          <p:nvSpPr>
            <p:cNvPr name="Freeform 11" id="11"/>
            <p:cNvSpPr/>
            <p:nvPr/>
          </p:nvSpPr>
          <p:spPr>
            <a:xfrm flipH="false" flipV="false" rot="0">
              <a:off x="0" y="0"/>
              <a:ext cx="996881" cy="4346712"/>
            </a:xfrm>
            <a:custGeom>
              <a:avLst/>
              <a:gdLst/>
              <a:ahLst/>
              <a:cxnLst/>
              <a:rect r="r" b="b" t="t" l="l"/>
              <a:pathLst>
                <a:path h="4346712" w="996881">
                  <a:moveTo>
                    <a:pt x="0" y="0"/>
                  </a:moveTo>
                  <a:lnTo>
                    <a:pt x="0" y="4346712"/>
                  </a:lnTo>
                  <a:lnTo>
                    <a:pt x="996881" y="4346712"/>
                  </a:lnTo>
                  <a:lnTo>
                    <a:pt x="996881" y="0"/>
                  </a:lnTo>
                  <a:lnTo>
                    <a:pt x="0" y="0"/>
                  </a:lnTo>
                  <a:close/>
                  <a:moveTo>
                    <a:pt x="935921" y="4285752"/>
                  </a:moveTo>
                  <a:lnTo>
                    <a:pt x="59690" y="4285752"/>
                  </a:lnTo>
                  <a:lnTo>
                    <a:pt x="59690" y="59690"/>
                  </a:lnTo>
                  <a:lnTo>
                    <a:pt x="935921" y="59690"/>
                  </a:lnTo>
                  <a:lnTo>
                    <a:pt x="935921" y="4285752"/>
                  </a:lnTo>
                  <a:close/>
                </a:path>
              </a:pathLst>
            </a:custGeom>
            <a:solidFill>
              <a:srgbClr val="006DFF"/>
            </a:solidFill>
          </p:spPr>
        </p:sp>
      </p:grpSp>
      <p:sp>
        <p:nvSpPr>
          <p:cNvPr name="TextBox 12" id="12"/>
          <p:cNvSpPr txBox="true"/>
          <p:nvPr/>
        </p:nvSpPr>
        <p:spPr>
          <a:xfrm rot="0">
            <a:off x="1028700" y="7037974"/>
            <a:ext cx="16089753" cy="2686050"/>
          </a:xfrm>
          <a:prstGeom prst="rect">
            <a:avLst/>
          </a:prstGeom>
        </p:spPr>
        <p:txBody>
          <a:bodyPr anchor="t" rtlCol="false" tIns="0" lIns="0" bIns="0" rIns="0">
            <a:spAutoFit/>
          </a:bodyPr>
          <a:lstStyle/>
          <a:p>
            <a:pPr algn="just">
              <a:lnSpc>
                <a:spcPts val="3000"/>
              </a:lnSpc>
              <a:spcBef>
                <a:spcPct val="0"/>
              </a:spcBef>
            </a:pPr>
            <a:r>
              <a:rPr lang="en-US" sz="2500">
                <a:solidFill>
                  <a:srgbClr val="1B1B1B"/>
                </a:solidFill>
                <a:latin typeface="Arimo"/>
              </a:rPr>
              <a:t>memberikan definisi mengenai </a:t>
            </a:r>
            <a:r>
              <a:rPr lang="en-US" sz="2500">
                <a:solidFill>
                  <a:srgbClr val="1B1B1B"/>
                </a:solidFill>
                <a:latin typeface="Arimo Bold"/>
              </a:rPr>
              <a:t>Kenakalan Anak</a:t>
            </a:r>
            <a:r>
              <a:rPr lang="en-US" sz="2500">
                <a:solidFill>
                  <a:srgbClr val="1B1B1B"/>
                </a:solidFill>
                <a:latin typeface="Arimo"/>
              </a:rPr>
              <a:t> adalah setiap perbuatan atau tingkah laku seseorang anak </a:t>
            </a:r>
            <a:r>
              <a:rPr lang="en-US" sz="2500">
                <a:solidFill>
                  <a:srgbClr val="1B1B1B"/>
                </a:solidFill>
                <a:latin typeface="Arimo Bold"/>
              </a:rPr>
              <a:t>di bawah umur 18 (delapan belas) tahun</a:t>
            </a:r>
            <a:r>
              <a:rPr lang="en-US" sz="2500">
                <a:solidFill>
                  <a:srgbClr val="1B1B1B"/>
                </a:solidFill>
                <a:latin typeface="Arimo"/>
              </a:rPr>
              <a:t> dan </a:t>
            </a:r>
            <a:r>
              <a:rPr lang="en-US" sz="2500">
                <a:solidFill>
                  <a:srgbClr val="1B1B1B"/>
                </a:solidFill>
                <a:latin typeface="Arimo Bold"/>
              </a:rPr>
              <a:t>belum kawin </a:t>
            </a:r>
            <a:r>
              <a:rPr lang="en-US" sz="2500">
                <a:solidFill>
                  <a:srgbClr val="1B1B1B"/>
                </a:solidFill>
                <a:latin typeface="Arimo"/>
              </a:rPr>
              <a:t>yang </a:t>
            </a:r>
            <a:r>
              <a:rPr lang="en-US" sz="2500">
                <a:solidFill>
                  <a:srgbClr val="1B1B1B"/>
                </a:solidFill>
                <a:latin typeface="Arimo Bold"/>
              </a:rPr>
              <a:t>merupakan pelanggaran terhadap norma-norma hukum yang berlaku</a:t>
            </a:r>
            <a:r>
              <a:rPr lang="en-US" sz="2500">
                <a:solidFill>
                  <a:srgbClr val="1B1B1B"/>
                </a:solidFill>
                <a:latin typeface="Arimo"/>
              </a:rPr>
              <a:t> serta dapat membahayakan perkembangan peribadi anak yang bersangkutan. Lebih lanjut, Romli mengatakan bahwa motivasi anak dalam melakukan kenakalan terdiri dari motivasi intrinsik dan ekstrinsik. </a:t>
            </a:r>
            <a:r>
              <a:rPr lang="en-US" sz="2500">
                <a:solidFill>
                  <a:srgbClr val="1B1B1B"/>
                </a:solidFill>
                <a:latin typeface="Arimo Bold"/>
              </a:rPr>
              <a:t>Motivasi intrinsik</a:t>
            </a:r>
            <a:r>
              <a:rPr lang="en-US" sz="2500">
                <a:solidFill>
                  <a:srgbClr val="1B1B1B"/>
                </a:solidFill>
                <a:latin typeface="Arimo"/>
              </a:rPr>
              <a:t> adalah </a:t>
            </a:r>
            <a:r>
              <a:rPr lang="en-US" sz="2500">
                <a:solidFill>
                  <a:srgbClr val="1B1B1B"/>
                </a:solidFill>
                <a:latin typeface="Arimo Bold"/>
              </a:rPr>
              <a:t>faktor intelegensia, usia, kelamin, dan faktor kedudukan anak dalam keluarga.</a:t>
            </a:r>
            <a:r>
              <a:rPr lang="en-US" sz="2500">
                <a:solidFill>
                  <a:srgbClr val="1B1B1B"/>
                </a:solidFill>
                <a:latin typeface="Arimo"/>
              </a:rPr>
              <a:t> Sedangkan</a:t>
            </a:r>
            <a:r>
              <a:rPr lang="en-US" sz="2500">
                <a:solidFill>
                  <a:srgbClr val="1B1B1B"/>
                </a:solidFill>
                <a:latin typeface="Arimo Bold"/>
              </a:rPr>
              <a:t> motivasi ekstrinsik</a:t>
            </a:r>
            <a:r>
              <a:rPr lang="en-US" sz="2500">
                <a:solidFill>
                  <a:srgbClr val="1B1B1B"/>
                </a:solidFill>
                <a:latin typeface="Arimo"/>
              </a:rPr>
              <a:t> kenakalan anak adalah fa</a:t>
            </a:r>
            <a:r>
              <a:rPr lang="en-US" sz="2500">
                <a:solidFill>
                  <a:srgbClr val="1B1B1B"/>
                </a:solidFill>
                <a:latin typeface="Arimo Bold"/>
              </a:rPr>
              <a:t>ktor keluarga, pendidikan sekolah, pergaulan dan faktor media massa. </a:t>
            </a:r>
          </a:p>
        </p:txBody>
      </p:sp>
      <p:sp>
        <p:nvSpPr>
          <p:cNvPr name="TextBox 13" id="13"/>
          <p:cNvSpPr txBox="true"/>
          <p:nvPr/>
        </p:nvSpPr>
        <p:spPr>
          <a:xfrm rot="0">
            <a:off x="760216" y="5823220"/>
            <a:ext cx="5985830" cy="967104"/>
          </a:xfrm>
          <a:prstGeom prst="rect">
            <a:avLst/>
          </a:prstGeom>
        </p:spPr>
        <p:txBody>
          <a:bodyPr anchor="t" rtlCol="false" tIns="0" lIns="0" bIns="0" rIns="0">
            <a:spAutoFit/>
          </a:bodyPr>
          <a:lstStyle/>
          <a:p>
            <a:pPr algn="ctr">
              <a:lnSpc>
                <a:spcPts val="3920"/>
              </a:lnSpc>
            </a:pPr>
            <a:r>
              <a:rPr lang="en-US" sz="2800" u="sng">
                <a:solidFill>
                  <a:srgbClr val="1B1B1B"/>
                </a:solidFill>
                <a:latin typeface="Montaser Arabic Bold"/>
              </a:rPr>
              <a:t>Romli Atmasasmita, Juvenile Deliquency </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398139" y="-343329"/>
            <a:ext cx="4323839" cy="3138661"/>
            <a:chOff x="0" y="0"/>
            <a:chExt cx="5181401" cy="3761163"/>
          </a:xfrm>
        </p:grpSpPr>
        <p:sp>
          <p:nvSpPr>
            <p:cNvPr name="Freeform 3" id="3"/>
            <p:cNvSpPr/>
            <p:nvPr/>
          </p:nvSpPr>
          <p:spPr>
            <a:xfrm flipH="false" flipV="false" rot="0">
              <a:off x="0" y="0"/>
              <a:ext cx="5181401" cy="3761163"/>
            </a:xfrm>
            <a:custGeom>
              <a:avLst/>
              <a:gdLst/>
              <a:ahLst/>
              <a:cxnLst/>
              <a:rect r="r" b="b" t="t" l="l"/>
              <a:pathLst>
                <a:path h="3761163" w="5181401">
                  <a:moveTo>
                    <a:pt x="0" y="0"/>
                  </a:moveTo>
                  <a:lnTo>
                    <a:pt x="0" y="3761163"/>
                  </a:lnTo>
                  <a:lnTo>
                    <a:pt x="5181401" y="3761163"/>
                  </a:lnTo>
                  <a:lnTo>
                    <a:pt x="5181401" y="0"/>
                  </a:lnTo>
                  <a:lnTo>
                    <a:pt x="0" y="0"/>
                  </a:lnTo>
                  <a:close/>
                  <a:moveTo>
                    <a:pt x="5120441" y="3700203"/>
                  </a:moveTo>
                  <a:lnTo>
                    <a:pt x="59690" y="3700203"/>
                  </a:lnTo>
                  <a:lnTo>
                    <a:pt x="59690" y="59690"/>
                  </a:lnTo>
                  <a:lnTo>
                    <a:pt x="5120441" y="59690"/>
                  </a:lnTo>
                  <a:lnTo>
                    <a:pt x="5120441" y="3700203"/>
                  </a:lnTo>
                  <a:close/>
                </a:path>
              </a:pathLst>
            </a:custGeom>
            <a:solidFill>
              <a:srgbClr val="006DFF"/>
            </a:solidFill>
          </p:spPr>
        </p:sp>
      </p:grpSp>
      <p:grpSp>
        <p:nvGrpSpPr>
          <p:cNvPr name="Group 4" id="4"/>
          <p:cNvGrpSpPr/>
          <p:nvPr/>
        </p:nvGrpSpPr>
        <p:grpSpPr>
          <a:xfrm rot="0">
            <a:off x="-178178" y="8486148"/>
            <a:ext cx="1230735" cy="2038115"/>
            <a:chOff x="0" y="0"/>
            <a:chExt cx="1474831" cy="2442342"/>
          </a:xfrm>
        </p:grpSpPr>
        <p:sp>
          <p:nvSpPr>
            <p:cNvPr name="Freeform 5" id="5"/>
            <p:cNvSpPr/>
            <p:nvPr/>
          </p:nvSpPr>
          <p:spPr>
            <a:xfrm flipH="false" flipV="false" rot="0">
              <a:off x="0" y="0"/>
              <a:ext cx="1474831" cy="2442342"/>
            </a:xfrm>
            <a:custGeom>
              <a:avLst/>
              <a:gdLst/>
              <a:ahLst/>
              <a:cxnLst/>
              <a:rect r="r" b="b" t="t" l="l"/>
              <a:pathLst>
                <a:path h="2442342" w="1474831">
                  <a:moveTo>
                    <a:pt x="0" y="0"/>
                  </a:moveTo>
                  <a:lnTo>
                    <a:pt x="0" y="2442342"/>
                  </a:lnTo>
                  <a:lnTo>
                    <a:pt x="1474831" y="2442342"/>
                  </a:lnTo>
                  <a:lnTo>
                    <a:pt x="1474831" y="0"/>
                  </a:lnTo>
                  <a:lnTo>
                    <a:pt x="0" y="0"/>
                  </a:lnTo>
                  <a:close/>
                  <a:moveTo>
                    <a:pt x="1413871" y="2381382"/>
                  </a:moveTo>
                  <a:lnTo>
                    <a:pt x="59690" y="2381382"/>
                  </a:lnTo>
                  <a:lnTo>
                    <a:pt x="59690" y="59690"/>
                  </a:lnTo>
                  <a:lnTo>
                    <a:pt x="1413871" y="59690"/>
                  </a:lnTo>
                  <a:lnTo>
                    <a:pt x="1413871" y="2381382"/>
                  </a:lnTo>
                  <a:close/>
                </a:path>
              </a:pathLst>
            </a:custGeom>
            <a:solidFill>
              <a:srgbClr val="006DFF"/>
            </a:solidFill>
          </p:spPr>
        </p:sp>
      </p:grpSp>
      <p:grpSp>
        <p:nvGrpSpPr>
          <p:cNvPr name="Group 6" id="6"/>
          <p:cNvGrpSpPr/>
          <p:nvPr/>
        </p:nvGrpSpPr>
        <p:grpSpPr>
          <a:xfrm rot="0">
            <a:off x="10038714" y="-333804"/>
            <a:ext cx="5262535" cy="1742404"/>
            <a:chOff x="0" y="0"/>
            <a:chExt cx="6306273" cy="2087981"/>
          </a:xfrm>
        </p:grpSpPr>
        <p:sp>
          <p:nvSpPr>
            <p:cNvPr name="Freeform 7" id="7"/>
            <p:cNvSpPr/>
            <p:nvPr/>
          </p:nvSpPr>
          <p:spPr>
            <a:xfrm flipH="false" flipV="false" rot="0">
              <a:off x="0" y="0"/>
              <a:ext cx="6306272" cy="2087981"/>
            </a:xfrm>
            <a:custGeom>
              <a:avLst/>
              <a:gdLst/>
              <a:ahLst/>
              <a:cxnLst/>
              <a:rect r="r" b="b" t="t" l="l"/>
              <a:pathLst>
                <a:path h="2087981" w="6306272">
                  <a:moveTo>
                    <a:pt x="0" y="0"/>
                  </a:moveTo>
                  <a:lnTo>
                    <a:pt x="0" y="2087981"/>
                  </a:lnTo>
                  <a:lnTo>
                    <a:pt x="6306272" y="2087981"/>
                  </a:lnTo>
                  <a:lnTo>
                    <a:pt x="6306272" y="0"/>
                  </a:lnTo>
                  <a:lnTo>
                    <a:pt x="0" y="0"/>
                  </a:lnTo>
                  <a:close/>
                  <a:moveTo>
                    <a:pt x="6245313" y="2027021"/>
                  </a:moveTo>
                  <a:lnTo>
                    <a:pt x="59690" y="2027021"/>
                  </a:lnTo>
                  <a:lnTo>
                    <a:pt x="59690" y="59690"/>
                  </a:lnTo>
                  <a:lnTo>
                    <a:pt x="6245313" y="59690"/>
                  </a:lnTo>
                  <a:lnTo>
                    <a:pt x="6245313" y="2027021"/>
                  </a:lnTo>
                  <a:close/>
                </a:path>
              </a:pathLst>
            </a:custGeom>
            <a:solidFill>
              <a:srgbClr val="FF7D2D"/>
            </a:solidFill>
          </p:spPr>
        </p:sp>
      </p:grpSp>
      <p:grpSp>
        <p:nvGrpSpPr>
          <p:cNvPr name="Group 8" id="8"/>
          <p:cNvGrpSpPr/>
          <p:nvPr/>
        </p:nvGrpSpPr>
        <p:grpSpPr>
          <a:xfrm rot="0">
            <a:off x="300685" y="9505205"/>
            <a:ext cx="3860705" cy="1155661"/>
            <a:chOff x="0" y="0"/>
            <a:chExt cx="4626412" cy="1384868"/>
          </a:xfrm>
        </p:grpSpPr>
        <p:sp>
          <p:nvSpPr>
            <p:cNvPr name="Freeform 9" id="9"/>
            <p:cNvSpPr/>
            <p:nvPr/>
          </p:nvSpPr>
          <p:spPr>
            <a:xfrm flipH="false" flipV="false" rot="0">
              <a:off x="0" y="0"/>
              <a:ext cx="4626413" cy="1384868"/>
            </a:xfrm>
            <a:custGeom>
              <a:avLst/>
              <a:gdLst/>
              <a:ahLst/>
              <a:cxnLst/>
              <a:rect r="r" b="b" t="t" l="l"/>
              <a:pathLst>
                <a:path h="1384868" w="4626413">
                  <a:moveTo>
                    <a:pt x="0" y="0"/>
                  </a:moveTo>
                  <a:lnTo>
                    <a:pt x="0" y="1384868"/>
                  </a:lnTo>
                  <a:lnTo>
                    <a:pt x="4626413" y="1384868"/>
                  </a:lnTo>
                  <a:lnTo>
                    <a:pt x="4626413" y="0"/>
                  </a:lnTo>
                  <a:lnTo>
                    <a:pt x="0" y="0"/>
                  </a:lnTo>
                  <a:close/>
                  <a:moveTo>
                    <a:pt x="4565452" y="1323908"/>
                  </a:moveTo>
                  <a:lnTo>
                    <a:pt x="59690" y="1323908"/>
                  </a:lnTo>
                  <a:lnTo>
                    <a:pt x="59690" y="59690"/>
                  </a:lnTo>
                  <a:lnTo>
                    <a:pt x="4565452" y="59690"/>
                  </a:lnTo>
                  <a:lnTo>
                    <a:pt x="4565452" y="1323908"/>
                  </a:lnTo>
                  <a:close/>
                </a:path>
              </a:pathLst>
            </a:custGeom>
            <a:solidFill>
              <a:srgbClr val="FF7D2D"/>
            </a:solidFill>
          </p:spPr>
        </p:sp>
      </p:grpSp>
      <p:grpSp>
        <p:nvGrpSpPr>
          <p:cNvPr name="Group 10" id="10"/>
          <p:cNvGrpSpPr/>
          <p:nvPr/>
        </p:nvGrpSpPr>
        <p:grpSpPr>
          <a:xfrm rot="0">
            <a:off x="16045649" y="1631021"/>
            <a:ext cx="2816940" cy="3176330"/>
            <a:chOff x="0" y="0"/>
            <a:chExt cx="3375634" cy="3806303"/>
          </a:xfrm>
        </p:grpSpPr>
        <p:sp>
          <p:nvSpPr>
            <p:cNvPr name="Freeform 11" id="11"/>
            <p:cNvSpPr/>
            <p:nvPr/>
          </p:nvSpPr>
          <p:spPr>
            <a:xfrm flipH="false" flipV="false" rot="0">
              <a:off x="0" y="0"/>
              <a:ext cx="3375634" cy="3806303"/>
            </a:xfrm>
            <a:custGeom>
              <a:avLst/>
              <a:gdLst/>
              <a:ahLst/>
              <a:cxnLst/>
              <a:rect r="r" b="b" t="t" l="l"/>
              <a:pathLst>
                <a:path h="3806303" w="3375634">
                  <a:moveTo>
                    <a:pt x="0" y="0"/>
                  </a:moveTo>
                  <a:lnTo>
                    <a:pt x="0" y="3806303"/>
                  </a:lnTo>
                  <a:lnTo>
                    <a:pt x="3375634" y="3806303"/>
                  </a:lnTo>
                  <a:lnTo>
                    <a:pt x="3375634" y="0"/>
                  </a:lnTo>
                  <a:lnTo>
                    <a:pt x="0" y="0"/>
                  </a:lnTo>
                  <a:close/>
                  <a:moveTo>
                    <a:pt x="3314674" y="3745343"/>
                  </a:moveTo>
                  <a:lnTo>
                    <a:pt x="59690" y="3745343"/>
                  </a:lnTo>
                  <a:lnTo>
                    <a:pt x="59690" y="59690"/>
                  </a:lnTo>
                  <a:lnTo>
                    <a:pt x="3314674" y="59690"/>
                  </a:lnTo>
                  <a:lnTo>
                    <a:pt x="3314674" y="3745343"/>
                  </a:lnTo>
                  <a:close/>
                </a:path>
              </a:pathLst>
            </a:custGeom>
            <a:solidFill>
              <a:srgbClr val="FF7D2D"/>
            </a:solidFill>
          </p:spPr>
        </p:sp>
      </p:grpSp>
      <p:grpSp>
        <p:nvGrpSpPr>
          <p:cNvPr name="Group 12" id="12"/>
          <p:cNvGrpSpPr/>
          <p:nvPr/>
        </p:nvGrpSpPr>
        <p:grpSpPr>
          <a:xfrm rot="0">
            <a:off x="17259300" y="849970"/>
            <a:ext cx="1350217" cy="7103763"/>
            <a:chOff x="0" y="0"/>
            <a:chExt cx="1618010" cy="8512678"/>
          </a:xfrm>
        </p:grpSpPr>
        <p:sp>
          <p:nvSpPr>
            <p:cNvPr name="Freeform 13" id="13"/>
            <p:cNvSpPr/>
            <p:nvPr/>
          </p:nvSpPr>
          <p:spPr>
            <a:xfrm flipH="false" flipV="false" rot="0">
              <a:off x="0" y="0"/>
              <a:ext cx="1618010" cy="8512678"/>
            </a:xfrm>
            <a:custGeom>
              <a:avLst/>
              <a:gdLst/>
              <a:ahLst/>
              <a:cxnLst/>
              <a:rect r="r" b="b" t="t" l="l"/>
              <a:pathLst>
                <a:path h="8512678" w="1618010">
                  <a:moveTo>
                    <a:pt x="0" y="0"/>
                  </a:moveTo>
                  <a:lnTo>
                    <a:pt x="0" y="8512678"/>
                  </a:lnTo>
                  <a:lnTo>
                    <a:pt x="1618010" y="8512678"/>
                  </a:lnTo>
                  <a:lnTo>
                    <a:pt x="1618010" y="0"/>
                  </a:lnTo>
                  <a:lnTo>
                    <a:pt x="0" y="0"/>
                  </a:lnTo>
                  <a:close/>
                  <a:moveTo>
                    <a:pt x="1557050" y="8451718"/>
                  </a:moveTo>
                  <a:lnTo>
                    <a:pt x="59690" y="8451718"/>
                  </a:lnTo>
                  <a:lnTo>
                    <a:pt x="59690" y="59690"/>
                  </a:lnTo>
                  <a:lnTo>
                    <a:pt x="1557050" y="59690"/>
                  </a:lnTo>
                  <a:lnTo>
                    <a:pt x="1557050" y="8451718"/>
                  </a:lnTo>
                  <a:close/>
                </a:path>
              </a:pathLst>
            </a:custGeom>
            <a:solidFill>
              <a:srgbClr val="006DFF"/>
            </a:solidFill>
          </p:spPr>
        </p:sp>
      </p:grpSp>
      <p:sp>
        <p:nvSpPr>
          <p:cNvPr name="TextBox 14" id="14"/>
          <p:cNvSpPr txBox="true"/>
          <p:nvPr/>
        </p:nvSpPr>
        <p:spPr>
          <a:xfrm rot="0">
            <a:off x="1028700" y="1159533"/>
            <a:ext cx="9010014" cy="1885950"/>
          </a:xfrm>
          <a:prstGeom prst="rect">
            <a:avLst/>
          </a:prstGeom>
        </p:spPr>
        <p:txBody>
          <a:bodyPr anchor="t" rtlCol="false" tIns="0" lIns="0" bIns="0" rIns="0">
            <a:spAutoFit/>
          </a:bodyPr>
          <a:lstStyle/>
          <a:p>
            <a:pPr>
              <a:lnSpc>
                <a:spcPts val="7440"/>
              </a:lnSpc>
            </a:pPr>
            <a:r>
              <a:rPr lang="en-US" sz="6200">
                <a:solidFill>
                  <a:srgbClr val="0049AB"/>
                </a:solidFill>
                <a:latin typeface="Montserrat Classic Bold"/>
              </a:rPr>
              <a:t>BENTUK-BENTUK </a:t>
            </a:r>
          </a:p>
          <a:p>
            <a:pPr>
              <a:lnSpc>
                <a:spcPts val="7440"/>
              </a:lnSpc>
            </a:pPr>
            <a:r>
              <a:rPr lang="en-US" sz="6200">
                <a:solidFill>
                  <a:srgbClr val="0049AB"/>
                </a:solidFill>
                <a:latin typeface="Montserrat Classic Bold"/>
              </a:rPr>
              <a:t>KENAKALAN ANAK</a:t>
            </a:r>
          </a:p>
        </p:txBody>
      </p:sp>
      <p:sp>
        <p:nvSpPr>
          <p:cNvPr name="TextBox 15" id="15"/>
          <p:cNvSpPr txBox="true"/>
          <p:nvPr/>
        </p:nvSpPr>
        <p:spPr>
          <a:xfrm rot="0">
            <a:off x="1607337" y="3645301"/>
            <a:ext cx="11756875" cy="1847850"/>
          </a:xfrm>
          <a:prstGeom prst="rect">
            <a:avLst/>
          </a:prstGeom>
        </p:spPr>
        <p:txBody>
          <a:bodyPr anchor="t" rtlCol="false" tIns="0" lIns="0" bIns="0" rIns="0">
            <a:spAutoFit/>
          </a:bodyPr>
          <a:lstStyle/>
          <a:p>
            <a:pPr algn="just">
              <a:lnSpc>
                <a:spcPts val="3600"/>
              </a:lnSpc>
            </a:pPr>
            <a:r>
              <a:rPr lang="en-US" sz="3000">
                <a:solidFill>
                  <a:srgbClr val="000000"/>
                </a:solidFill>
                <a:latin typeface="Arimo"/>
              </a:rPr>
              <a:t>Kenakalan Anak sebagai </a:t>
            </a:r>
            <a:r>
              <a:rPr lang="en-US" sz="3000">
                <a:solidFill>
                  <a:srgbClr val="000000"/>
                </a:solidFill>
                <a:latin typeface="Arimo Bold"/>
              </a:rPr>
              <a:t>status offences</a:t>
            </a:r>
            <a:r>
              <a:rPr lang="en-US" sz="3000">
                <a:solidFill>
                  <a:srgbClr val="000000"/>
                </a:solidFill>
                <a:latin typeface="Arimo"/>
              </a:rPr>
              <a:t>, yaitu segala perilaku anak yang dianggap menyimpang, tetapi apabila dilakukan oleh orang dewasa tidak dianggap sebagai tindak pidana, misalnya membolos sekolah, melawan orang tua, lari dari rumah, dan lain-lain. </a:t>
            </a:r>
          </a:p>
        </p:txBody>
      </p:sp>
      <p:grpSp>
        <p:nvGrpSpPr>
          <p:cNvPr name="Group 16" id="16"/>
          <p:cNvGrpSpPr/>
          <p:nvPr/>
        </p:nvGrpSpPr>
        <p:grpSpPr>
          <a:xfrm rot="0">
            <a:off x="763239" y="4228714"/>
            <a:ext cx="578637" cy="57863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0049AB"/>
            </a:solidFill>
          </p:spPr>
        </p:sp>
        <p:sp>
          <p:nvSpPr>
            <p:cNvPr name="TextBox 18" id="18"/>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763239" y="7095560"/>
            <a:ext cx="578637" cy="578637"/>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0049AB"/>
            </a:solidFill>
          </p:spPr>
        </p:sp>
        <p:sp>
          <p:nvSpPr>
            <p:cNvPr name="TextBox 21" id="21"/>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607337" y="6222828"/>
            <a:ext cx="11756875" cy="2305050"/>
          </a:xfrm>
          <a:prstGeom prst="rect">
            <a:avLst/>
          </a:prstGeom>
        </p:spPr>
        <p:txBody>
          <a:bodyPr anchor="t" rtlCol="false" tIns="0" lIns="0" bIns="0" rIns="0">
            <a:spAutoFit/>
          </a:bodyPr>
          <a:lstStyle/>
          <a:p>
            <a:pPr algn="just">
              <a:lnSpc>
                <a:spcPts val="3600"/>
              </a:lnSpc>
            </a:pPr>
            <a:r>
              <a:rPr lang="en-US" sz="3000">
                <a:solidFill>
                  <a:srgbClr val="000000"/>
                </a:solidFill>
                <a:latin typeface="Arimo"/>
              </a:rPr>
              <a:t>Kenakalan anak sebagai </a:t>
            </a:r>
            <a:r>
              <a:rPr lang="en-US" sz="3000">
                <a:solidFill>
                  <a:srgbClr val="000000"/>
                </a:solidFill>
                <a:latin typeface="Arimo Bold"/>
              </a:rPr>
              <a:t>tindak pidana (Juvenile delinquency),</a:t>
            </a:r>
            <a:r>
              <a:rPr lang="en-US" sz="3000">
                <a:solidFill>
                  <a:srgbClr val="000000"/>
                </a:solidFill>
                <a:latin typeface="Arimo"/>
              </a:rPr>
              <a:t> yaitu segala perilaku anak yang dianggap melanggar aturan hukum dan apabila dilakukan oleh orang dewasa juga merupakan tindak pidana, tetapi pada anak dianggap belum bertanggung jawab penuh atas perbuatannya. </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398139" y="-343329"/>
            <a:ext cx="4323839" cy="3138661"/>
            <a:chOff x="0" y="0"/>
            <a:chExt cx="5181401" cy="3761163"/>
          </a:xfrm>
        </p:grpSpPr>
        <p:sp>
          <p:nvSpPr>
            <p:cNvPr name="Freeform 3" id="3"/>
            <p:cNvSpPr/>
            <p:nvPr/>
          </p:nvSpPr>
          <p:spPr>
            <a:xfrm flipH="false" flipV="false" rot="0">
              <a:off x="0" y="0"/>
              <a:ext cx="5181401" cy="3761163"/>
            </a:xfrm>
            <a:custGeom>
              <a:avLst/>
              <a:gdLst/>
              <a:ahLst/>
              <a:cxnLst/>
              <a:rect r="r" b="b" t="t" l="l"/>
              <a:pathLst>
                <a:path h="3761163" w="5181401">
                  <a:moveTo>
                    <a:pt x="0" y="0"/>
                  </a:moveTo>
                  <a:lnTo>
                    <a:pt x="0" y="3761163"/>
                  </a:lnTo>
                  <a:lnTo>
                    <a:pt x="5181401" y="3761163"/>
                  </a:lnTo>
                  <a:lnTo>
                    <a:pt x="5181401" y="0"/>
                  </a:lnTo>
                  <a:lnTo>
                    <a:pt x="0" y="0"/>
                  </a:lnTo>
                  <a:close/>
                  <a:moveTo>
                    <a:pt x="5120441" y="3700203"/>
                  </a:moveTo>
                  <a:lnTo>
                    <a:pt x="59690" y="3700203"/>
                  </a:lnTo>
                  <a:lnTo>
                    <a:pt x="59690" y="59690"/>
                  </a:lnTo>
                  <a:lnTo>
                    <a:pt x="5120441" y="59690"/>
                  </a:lnTo>
                  <a:lnTo>
                    <a:pt x="5120441" y="3700203"/>
                  </a:lnTo>
                  <a:close/>
                </a:path>
              </a:pathLst>
            </a:custGeom>
            <a:solidFill>
              <a:srgbClr val="006DFF"/>
            </a:solidFill>
          </p:spPr>
        </p:sp>
      </p:grpSp>
      <p:grpSp>
        <p:nvGrpSpPr>
          <p:cNvPr name="Group 4" id="4"/>
          <p:cNvGrpSpPr/>
          <p:nvPr/>
        </p:nvGrpSpPr>
        <p:grpSpPr>
          <a:xfrm rot="0">
            <a:off x="10038714" y="-333804"/>
            <a:ext cx="5262535" cy="1742404"/>
            <a:chOff x="0" y="0"/>
            <a:chExt cx="6306273" cy="2087981"/>
          </a:xfrm>
        </p:grpSpPr>
        <p:sp>
          <p:nvSpPr>
            <p:cNvPr name="Freeform 5" id="5"/>
            <p:cNvSpPr/>
            <p:nvPr/>
          </p:nvSpPr>
          <p:spPr>
            <a:xfrm flipH="false" flipV="false" rot="0">
              <a:off x="0" y="0"/>
              <a:ext cx="6306272" cy="2087981"/>
            </a:xfrm>
            <a:custGeom>
              <a:avLst/>
              <a:gdLst/>
              <a:ahLst/>
              <a:cxnLst/>
              <a:rect r="r" b="b" t="t" l="l"/>
              <a:pathLst>
                <a:path h="2087981" w="6306272">
                  <a:moveTo>
                    <a:pt x="0" y="0"/>
                  </a:moveTo>
                  <a:lnTo>
                    <a:pt x="0" y="2087981"/>
                  </a:lnTo>
                  <a:lnTo>
                    <a:pt x="6306272" y="2087981"/>
                  </a:lnTo>
                  <a:lnTo>
                    <a:pt x="6306272" y="0"/>
                  </a:lnTo>
                  <a:lnTo>
                    <a:pt x="0" y="0"/>
                  </a:lnTo>
                  <a:close/>
                  <a:moveTo>
                    <a:pt x="6245313" y="2027021"/>
                  </a:moveTo>
                  <a:lnTo>
                    <a:pt x="59690" y="2027021"/>
                  </a:lnTo>
                  <a:lnTo>
                    <a:pt x="59690" y="59690"/>
                  </a:lnTo>
                  <a:lnTo>
                    <a:pt x="6245313" y="59690"/>
                  </a:lnTo>
                  <a:lnTo>
                    <a:pt x="6245313" y="2027021"/>
                  </a:lnTo>
                  <a:close/>
                </a:path>
              </a:pathLst>
            </a:custGeom>
            <a:solidFill>
              <a:srgbClr val="FF7D2D"/>
            </a:solidFill>
          </p:spPr>
        </p:sp>
      </p:grpSp>
      <p:grpSp>
        <p:nvGrpSpPr>
          <p:cNvPr name="Group 6" id="6"/>
          <p:cNvGrpSpPr/>
          <p:nvPr/>
        </p:nvGrpSpPr>
        <p:grpSpPr>
          <a:xfrm rot="0">
            <a:off x="16045649" y="1631021"/>
            <a:ext cx="2816940" cy="3176330"/>
            <a:chOff x="0" y="0"/>
            <a:chExt cx="3375634" cy="3806303"/>
          </a:xfrm>
        </p:grpSpPr>
        <p:sp>
          <p:nvSpPr>
            <p:cNvPr name="Freeform 7" id="7"/>
            <p:cNvSpPr/>
            <p:nvPr/>
          </p:nvSpPr>
          <p:spPr>
            <a:xfrm flipH="false" flipV="false" rot="0">
              <a:off x="0" y="0"/>
              <a:ext cx="3375634" cy="3806303"/>
            </a:xfrm>
            <a:custGeom>
              <a:avLst/>
              <a:gdLst/>
              <a:ahLst/>
              <a:cxnLst/>
              <a:rect r="r" b="b" t="t" l="l"/>
              <a:pathLst>
                <a:path h="3806303" w="3375634">
                  <a:moveTo>
                    <a:pt x="0" y="0"/>
                  </a:moveTo>
                  <a:lnTo>
                    <a:pt x="0" y="3806303"/>
                  </a:lnTo>
                  <a:lnTo>
                    <a:pt x="3375634" y="3806303"/>
                  </a:lnTo>
                  <a:lnTo>
                    <a:pt x="3375634" y="0"/>
                  </a:lnTo>
                  <a:lnTo>
                    <a:pt x="0" y="0"/>
                  </a:lnTo>
                  <a:close/>
                  <a:moveTo>
                    <a:pt x="3314674" y="3745343"/>
                  </a:moveTo>
                  <a:lnTo>
                    <a:pt x="59690" y="3745343"/>
                  </a:lnTo>
                  <a:lnTo>
                    <a:pt x="59690" y="59690"/>
                  </a:lnTo>
                  <a:lnTo>
                    <a:pt x="3314674" y="59690"/>
                  </a:lnTo>
                  <a:lnTo>
                    <a:pt x="3314674" y="3745343"/>
                  </a:lnTo>
                  <a:close/>
                </a:path>
              </a:pathLst>
            </a:custGeom>
            <a:solidFill>
              <a:srgbClr val="FF7D2D"/>
            </a:solidFill>
          </p:spPr>
        </p:sp>
      </p:grpSp>
      <p:grpSp>
        <p:nvGrpSpPr>
          <p:cNvPr name="Group 8" id="8"/>
          <p:cNvGrpSpPr/>
          <p:nvPr/>
        </p:nvGrpSpPr>
        <p:grpSpPr>
          <a:xfrm rot="0">
            <a:off x="17259300" y="849970"/>
            <a:ext cx="1350217" cy="7103763"/>
            <a:chOff x="0" y="0"/>
            <a:chExt cx="1618010" cy="8512678"/>
          </a:xfrm>
        </p:grpSpPr>
        <p:sp>
          <p:nvSpPr>
            <p:cNvPr name="Freeform 9" id="9"/>
            <p:cNvSpPr/>
            <p:nvPr/>
          </p:nvSpPr>
          <p:spPr>
            <a:xfrm flipH="false" flipV="false" rot="0">
              <a:off x="0" y="0"/>
              <a:ext cx="1618010" cy="8512678"/>
            </a:xfrm>
            <a:custGeom>
              <a:avLst/>
              <a:gdLst/>
              <a:ahLst/>
              <a:cxnLst/>
              <a:rect r="r" b="b" t="t" l="l"/>
              <a:pathLst>
                <a:path h="8512678" w="1618010">
                  <a:moveTo>
                    <a:pt x="0" y="0"/>
                  </a:moveTo>
                  <a:lnTo>
                    <a:pt x="0" y="8512678"/>
                  </a:lnTo>
                  <a:lnTo>
                    <a:pt x="1618010" y="8512678"/>
                  </a:lnTo>
                  <a:lnTo>
                    <a:pt x="1618010" y="0"/>
                  </a:lnTo>
                  <a:lnTo>
                    <a:pt x="0" y="0"/>
                  </a:lnTo>
                  <a:close/>
                  <a:moveTo>
                    <a:pt x="1557050" y="8451718"/>
                  </a:moveTo>
                  <a:lnTo>
                    <a:pt x="59690" y="8451718"/>
                  </a:lnTo>
                  <a:lnTo>
                    <a:pt x="59690" y="59690"/>
                  </a:lnTo>
                  <a:lnTo>
                    <a:pt x="1557050" y="59690"/>
                  </a:lnTo>
                  <a:lnTo>
                    <a:pt x="1557050" y="8451718"/>
                  </a:lnTo>
                  <a:close/>
                </a:path>
              </a:pathLst>
            </a:custGeom>
            <a:solidFill>
              <a:srgbClr val="006DFF"/>
            </a:solidFill>
          </p:spPr>
        </p:sp>
      </p:grpSp>
      <p:sp>
        <p:nvSpPr>
          <p:cNvPr name="TextBox 10" id="10"/>
          <p:cNvSpPr txBox="true"/>
          <p:nvPr/>
        </p:nvSpPr>
        <p:spPr>
          <a:xfrm rot="0">
            <a:off x="1052557" y="849970"/>
            <a:ext cx="10632145" cy="2409825"/>
          </a:xfrm>
          <a:prstGeom prst="rect">
            <a:avLst/>
          </a:prstGeom>
        </p:spPr>
        <p:txBody>
          <a:bodyPr anchor="t" rtlCol="false" tIns="0" lIns="0" bIns="0" rIns="0">
            <a:spAutoFit/>
          </a:bodyPr>
          <a:lstStyle/>
          <a:p>
            <a:pPr>
              <a:lnSpc>
                <a:spcPts val="6840"/>
              </a:lnSpc>
            </a:pPr>
            <a:r>
              <a:rPr lang="en-US" sz="5700">
                <a:solidFill>
                  <a:srgbClr val="0049AB"/>
                </a:solidFill>
                <a:latin typeface="Montserrat Classic Bold"/>
              </a:rPr>
              <a:t>BENTUK-BENTUK</a:t>
            </a:r>
          </a:p>
          <a:p>
            <a:pPr>
              <a:lnSpc>
                <a:spcPts val="6120"/>
              </a:lnSpc>
            </a:pPr>
            <a:r>
              <a:rPr lang="en-US" sz="5100">
                <a:solidFill>
                  <a:srgbClr val="0049AB"/>
                </a:solidFill>
                <a:latin typeface="Montserrat Classic Bold"/>
              </a:rPr>
              <a:t>KEJAHATAN NARAPIDANA ANAK</a:t>
            </a:r>
          </a:p>
        </p:txBody>
      </p:sp>
      <p:sp>
        <p:nvSpPr>
          <p:cNvPr name="TextBox 11" id="11"/>
          <p:cNvSpPr txBox="true"/>
          <p:nvPr/>
        </p:nvSpPr>
        <p:spPr>
          <a:xfrm rot="0">
            <a:off x="1028700" y="4557934"/>
            <a:ext cx="11756875" cy="4886325"/>
          </a:xfrm>
          <a:prstGeom prst="rect">
            <a:avLst/>
          </a:prstGeom>
        </p:spPr>
        <p:txBody>
          <a:bodyPr anchor="t" rtlCol="false" tIns="0" lIns="0" bIns="0" rIns="0">
            <a:spAutoFit/>
          </a:bodyPr>
          <a:lstStyle/>
          <a:p>
            <a:pPr algn="just" marL="690882" indent="-345441" lvl="1">
              <a:lnSpc>
                <a:spcPts val="3840"/>
              </a:lnSpc>
              <a:buFont typeface="Arial"/>
              <a:buChar char="•"/>
            </a:pPr>
            <a:r>
              <a:rPr lang="en-US" sz="3200">
                <a:solidFill>
                  <a:srgbClr val="000000"/>
                </a:solidFill>
                <a:latin typeface="Arimo"/>
              </a:rPr>
              <a:t>Kejahatan ketertiban; </a:t>
            </a:r>
          </a:p>
          <a:p>
            <a:pPr algn="just" marL="690882" indent="-345441" lvl="1">
              <a:lnSpc>
                <a:spcPts val="3840"/>
              </a:lnSpc>
              <a:buFont typeface="Arial"/>
              <a:buChar char="•"/>
            </a:pPr>
            <a:r>
              <a:rPr lang="en-US" sz="3200">
                <a:solidFill>
                  <a:srgbClr val="000000"/>
                </a:solidFill>
                <a:latin typeface="Arimo"/>
              </a:rPr>
              <a:t>Kejahatan susila; </a:t>
            </a:r>
          </a:p>
          <a:p>
            <a:pPr algn="just" marL="690882" indent="-345441" lvl="1">
              <a:lnSpc>
                <a:spcPts val="3840"/>
              </a:lnSpc>
              <a:buFont typeface="Arial"/>
              <a:buChar char="•"/>
            </a:pPr>
            <a:r>
              <a:rPr lang="en-US" sz="3200">
                <a:solidFill>
                  <a:srgbClr val="000000"/>
                </a:solidFill>
                <a:latin typeface="Arimo"/>
              </a:rPr>
              <a:t>Kejahatan pembunuhan; </a:t>
            </a:r>
          </a:p>
          <a:p>
            <a:pPr algn="just" marL="690882" indent="-345441" lvl="1">
              <a:lnSpc>
                <a:spcPts val="3840"/>
              </a:lnSpc>
              <a:buFont typeface="Arial"/>
              <a:buChar char="•"/>
            </a:pPr>
            <a:r>
              <a:rPr lang="en-US" sz="3200">
                <a:solidFill>
                  <a:srgbClr val="000000"/>
                </a:solidFill>
                <a:latin typeface="Arimo"/>
              </a:rPr>
              <a:t>Kejahatan penganiayaan; </a:t>
            </a:r>
          </a:p>
          <a:p>
            <a:pPr algn="just" marL="690882" indent="-345441" lvl="1">
              <a:lnSpc>
                <a:spcPts val="3840"/>
              </a:lnSpc>
              <a:buFont typeface="Arial"/>
              <a:buChar char="•"/>
            </a:pPr>
            <a:r>
              <a:rPr lang="en-US" sz="3200">
                <a:solidFill>
                  <a:srgbClr val="000000"/>
                </a:solidFill>
                <a:latin typeface="Arimo"/>
              </a:rPr>
              <a:t>Kejahatan pemerasan; </a:t>
            </a:r>
          </a:p>
          <a:p>
            <a:pPr algn="just" marL="690882" indent="-345441" lvl="1">
              <a:lnSpc>
                <a:spcPts val="3840"/>
              </a:lnSpc>
              <a:buFont typeface="Arial"/>
              <a:buChar char="•"/>
            </a:pPr>
            <a:r>
              <a:rPr lang="en-US" sz="3200">
                <a:solidFill>
                  <a:srgbClr val="000000"/>
                </a:solidFill>
                <a:latin typeface="Arimo"/>
              </a:rPr>
              <a:t>Kejahatan senjata tajam; </a:t>
            </a:r>
          </a:p>
          <a:p>
            <a:pPr algn="just" marL="690882" indent="-345441" lvl="1">
              <a:lnSpc>
                <a:spcPts val="3840"/>
              </a:lnSpc>
              <a:buFont typeface="Arial"/>
              <a:buChar char="•"/>
            </a:pPr>
            <a:r>
              <a:rPr lang="en-US" sz="3200">
                <a:solidFill>
                  <a:srgbClr val="000000"/>
                </a:solidFill>
                <a:latin typeface="Arimo"/>
              </a:rPr>
              <a:t>Kejahatan kenakalan dalam keluarga; </a:t>
            </a:r>
          </a:p>
          <a:p>
            <a:pPr algn="just" marL="690882" indent="-345441" lvl="1">
              <a:lnSpc>
                <a:spcPts val="3840"/>
              </a:lnSpc>
              <a:buFont typeface="Arial"/>
              <a:buChar char="•"/>
            </a:pPr>
            <a:r>
              <a:rPr lang="en-US" sz="3200">
                <a:solidFill>
                  <a:srgbClr val="000000"/>
                </a:solidFill>
                <a:latin typeface="Arimo"/>
              </a:rPr>
              <a:t>Kejahatan narkotika; </a:t>
            </a:r>
          </a:p>
          <a:p>
            <a:pPr algn="just" marL="690882" indent="-345441" lvl="1">
              <a:lnSpc>
                <a:spcPts val="3840"/>
              </a:lnSpc>
              <a:buFont typeface="Arial"/>
              <a:buChar char="•"/>
            </a:pPr>
            <a:r>
              <a:rPr lang="en-US" sz="3200">
                <a:solidFill>
                  <a:srgbClr val="000000"/>
                </a:solidFill>
                <a:latin typeface="Arimo"/>
              </a:rPr>
              <a:t>Kejahatan penculikan; dan </a:t>
            </a:r>
          </a:p>
          <a:p>
            <a:pPr algn="just" marL="690882" indent="-345441" lvl="1">
              <a:lnSpc>
                <a:spcPts val="3840"/>
              </a:lnSpc>
              <a:buFont typeface="Arial"/>
              <a:buChar char="•"/>
            </a:pPr>
            <a:r>
              <a:rPr lang="en-US" sz="3200">
                <a:solidFill>
                  <a:srgbClr val="000000"/>
                </a:solidFill>
                <a:latin typeface="Arimo"/>
              </a:rPr>
              <a:t>Kejahatan mata uang. </a:t>
            </a:r>
          </a:p>
        </p:txBody>
      </p:sp>
      <p:sp>
        <p:nvSpPr>
          <p:cNvPr name="TextBox 12" id="12"/>
          <p:cNvSpPr txBox="true"/>
          <p:nvPr/>
        </p:nvSpPr>
        <p:spPr>
          <a:xfrm rot="0">
            <a:off x="1052557" y="3449352"/>
            <a:ext cx="13790976" cy="952500"/>
          </a:xfrm>
          <a:prstGeom prst="rect">
            <a:avLst/>
          </a:prstGeom>
        </p:spPr>
        <p:txBody>
          <a:bodyPr anchor="t" rtlCol="false" tIns="0" lIns="0" bIns="0" rIns="0">
            <a:spAutoFit/>
          </a:bodyPr>
          <a:lstStyle/>
          <a:p>
            <a:pPr algn="just">
              <a:lnSpc>
                <a:spcPts val="3720"/>
              </a:lnSpc>
            </a:pPr>
            <a:r>
              <a:rPr lang="en-US" sz="3100">
                <a:solidFill>
                  <a:srgbClr val="000000"/>
                </a:solidFill>
                <a:latin typeface="Arimo"/>
              </a:rPr>
              <a:t>Pakar hukum </a:t>
            </a:r>
            <a:r>
              <a:rPr lang="en-US" sz="3100">
                <a:solidFill>
                  <a:srgbClr val="000000"/>
                </a:solidFill>
                <a:latin typeface="Arimo Bold"/>
              </a:rPr>
              <a:t>Wagiati Soetodjo</a:t>
            </a:r>
            <a:r>
              <a:rPr lang="en-US" sz="3100">
                <a:solidFill>
                  <a:srgbClr val="000000"/>
                </a:solidFill>
                <a:latin typeface="Arimo"/>
              </a:rPr>
              <a:t> membagi kejahatan yang dilakukan oleh narapidana anak dalam beberapa bentuk, yaitu</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3145645" y="-343329"/>
            <a:ext cx="2985607" cy="1766223"/>
            <a:chOff x="0" y="0"/>
            <a:chExt cx="3577753" cy="2116524"/>
          </a:xfrm>
        </p:grpSpPr>
        <p:sp>
          <p:nvSpPr>
            <p:cNvPr name="Freeform 3" id="3"/>
            <p:cNvSpPr/>
            <p:nvPr/>
          </p:nvSpPr>
          <p:spPr>
            <a:xfrm flipH="false" flipV="false" rot="0">
              <a:off x="0" y="0"/>
              <a:ext cx="3577753" cy="2116524"/>
            </a:xfrm>
            <a:custGeom>
              <a:avLst/>
              <a:gdLst/>
              <a:ahLst/>
              <a:cxnLst/>
              <a:rect r="r" b="b" t="t" l="l"/>
              <a:pathLst>
                <a:path h="2116524" w="3577753">
                  <a:moveTo>
                    <a:pt x="0" y="0"/>
                  </a:moveTo>
                  <a:lnTo>
                    <a:pt x="0" y="2116524"/>
                  </a:lnTo>
                  <a:lnTo>
                    <a:pt x="3577753" y="2116524"/>
                  </a:lnTo>
                  <a:lnTo>
                    <a:pt x="3577753" y="0"/>
                  </a:lnTo>
                  <a:lnTo>
                    <a:pt x="0" y="0"/>
                  </a:lnTo>
                  <a:close/>
                  <a:moveTo>
                    <a:pt x="3516793" y="2055564"/>
                  </a:moveTo>
                  <a:lnTo>
                    <a:pt x="59690" y="2055564"/>
                  </a:lnTo>
                  <a:lnTo>
                    <a:pt x="59690" y="59690"/>
                  </a:lnTo>
                  <a:lnTo>
                    <a:pt x="3516793" y="59690"/>
                  </a:lnTo>
                  <a:lnTo>
                    <a:pt x="3516793" y="2055564"/>
                  </a:lnTo>
                  <a:close/>
                </a:path>
              </a:pathLst>
            </a:custGeom>
            <a:solidFill>
              <a:srgbClr val="006DFF"/>
            </a:solidFill>
          </p:spPr>
        </p:sp>
      </p:grpSp>
      <p:grpSp>
        <p:nvGrpSpPr>
          <p:cNvPr name="Group 4" id="4"/>
          <p:cNvGrpSpPr/>
          <p:nvPr/>
        </p:nvGrpSpPr>
        <p:grpSpPr>
          <a:xfrm rot="0">
            <a:off x="10468919" y="-333804"/>
            <a:ext cx="7983303" cy="1079346"/>
            <a:chOff x="0" y="0"/>
            <a:chExt cx="9566659" cy="1293417"/>
          </a:xfrm>
        </p:grpSpPr>
        <p:sp>
          <p:nvSpPr>
            <p:cNvPr name="Freeform 5" id="5"/>
            <p:cNvSpPr/>
            <p:nvPr/>
          </p:nvSpPr>
          <p:spPr>
            <a:xfrm flipH="false" flipV="false" rot="0">
              <a:off x="0" y="0"/>
              <a:ext cx="9566659" cy="1293417"/>
            </a:xfrm>
            <a:custGeom>
              <a:avLst/>
              <a:gdLst/>
              <a:ahLst/>
              <a:cxnLst/>
              <a:rect r="r" b="b" t="t" l="l"/>
              <a:pathLst>
                <a:path h="1293417" w="9566659">
                  <a:moveTo>
                    <a:pt x="0" y="0"/>
                  </a:moveTo>
                  <a:lnTo>
                    <a:pt x="0" y="1293417"/>
                  </a:lnTo>
                  <a:lnTo>
                    <a:pt x="9566659" y="1293417"/>
                  </a:lnTo>
                  <a:lnTo>
                    <a:pt x="9566659" y="0"/>
                  </a:lnTo>
                  <a:lnTo>
                    <a:pt x="0" y="0"/>
                  </a:lnTo>
                  <a:close/>
                  <a:moveTo>
                    <a:pt x="9505700" y="1232457"/>
                  </a:moveTo>
                  <a:lnTo>
                    <a:pt x="59690" y="1232457"/>
                  </a:lnTo>
                  <a:lnTo>
                    <a:pt x="59690" y="59690"/>
                  </a:lnTo>
                  <a:lnTo>
                    <a:pt x="9505700" y="59690"/>
                  </a:lnTo>
                  <a:lnTo>
                    <a:pt x="9505700" y="1232457"/>
                  </a:lnTo>
                  <a:close/>
                </a:path>
              </a:pathLst>
            </a:custGeom>
            <a:solidFill>
              <a:srgbClr val="FF7D2D"/>
            </a:solidFill>
          </p:spPr>
        </p:sp>
      </p:grpSp>
      <p:grpSp>
        <p:nvGrpSpPr>
          <p:cNvPr name="Group 6" id="6"/>
          <p:cNvGrpSpPr/>
          <p:nvPr/>
        </p:nvGrpSpPr>
        <p:grpSpPr>
          <a:xfrm rot="0">
            <a:off x="17458694" y="1381706"/>
            <a:ext cx="1382136" cy="3506871"/>
            <a:chOff x="0" y="0"/>
            <a:chExt cx="1656260" cy="4202401"/>
          </a:xfrm>
        </p:grpSpPr>
        <p:sp>
          <p:nvSpPr>
            <p:cNvPr name="Freeform 7" id="7"/>
            <p:cNvSpPr/>
            <p:nvPr/>
          </p:nvSpPr>
          <p:spPr>
            <a:xfrm flipH="false" flipV="false" rot="0">
              <a:off x="0" y="0"/>
              <a:ext cx="1656260" cy="4202401"/>
            </a:xfrm>
            <a:custGeom>
              <a:avLst/>
              <a:gdLst/>
              <a:ahLst/>
              <a:cxnLst/>
              <a:rect r="r" b="b" t="t" l="l"/>
              <a:pathLst>
                <a:path h="4202401" w="1656260">
                  <a:moveTo>
                    <a:pt x="0" y="0"/>
                  </a:moveTo>
                  <a:lnTo>
                    <a:pt x="0" y="4202401"/>
                  </a:lnTo>
                  <a:lnTo>
                    <a:pt x="1656260" y="4202401"/>
                  </a:lnTo>
                  <a:lnTo>
                    <a:pt x="1656260" y="0"/>
                  </a:lnTo>
                  <a:lnTo>
                    <a:pt x="0" y="0"/>
                  </a:lnTo>
                  <a:close/>
                  <a:moveTo>
                    <a:pt x="1595300" y="4141441"/>
                  </a:moveTo>
                  <a:lnTo>
                    <a:pt x="59690" y="4141441"/>
                  </a:lnTo>
                  <a:lnTo>
                    <a:pt x="59690" y="59690"/>
                  </a:lnTo>
                  <a:lnTo>
                    <a:pt x="1595300" y="59690"/>
                  </a:lnTo>
                  <a:lnTo>
                    <a:pt x="1595300" y="4141441"/>
                  </a:lnTo>
                  <a:close/>
                </a:path>
              </a:pathLst>
            </a:custGeom>
            <a:solidFill>
              <a:srgbClr val="FF7D2D"/>
            </a:solidFill>
          </p:spPr>
        </p:sp>
      </p:grpSp>
      <p:grpSp>
        <p:nvGrpSpPr>
          <p:cNvPr name="Group 8" id="8"/>
          <p:cNvGrpSpPr/>
          <p:nvPr/>
        </p:nvGrpSpPr>
        <p:grpSpPr>
          <a:xfrm rot="0">
            <a:off x="16721977" y="233823"/>
            <a:ext cx="1887540" cy="2378141"/>
            <a:chOff x="0" y="0"/>
            <a:chExt cx="2261902" cy="2849807"/>
          </a:xfrm>
        </p:grpSpPr>
        <p:sp>
          <p:nvSpPr>
            <p:cNvPr name="Freeform 9" id="9"/>
            <p:cNvSpPr/>
            <p:nvPr/>
          </p:nvSpPr>
          <p:spPr>
            <a:xfrm flipH="false" flipV="false" rot="0">
              <a:off x="0" y="0"/>
              <a:ext cx="2261902" cy="2849807"/>
            </a:xfrm>
            <a:custGeom>
              <a:avLst/>
              <a:gdLst/>
              <a:ahLst/>
              <a:cxnLst/>
              <a:rect r="r" b="b" t="t" l="l"/>
              <a:pathLst>
                <a:path h="2849807" w="2261902">
                  <a:moveTo>
                    <a:pt x="0" y="0"/>
                  </a:moveTo>
                  <a:lnTo>
                    <a:pt x="0" y="2849807"/>
                  </a:lnTo>
                  <a:lnTo>
                    <a:pt x="2261902" y="2849807"/>
                  </a:lnTo>
                  <a:lnTo>
                    <a:pt x="2261902" y="0"/>
                  </a:lnTo>
                  <a:lnTo>
                    <a:pt x="0" y="0"/>
                  </a:lnTo>
                  <a:close/>
                  <a:moveTo>
                    <a:pt x="2200942" y="2788847"/>
                  </a:moveTo>
                  <a:lnTo>
                    <a:pt x="59690" y="2788847"/>
                  </a:lnTo>
                  <a:lnTo>
                    <a:pt x="59690" y="59690"/>
                  </a:lnTo>
                  <a:lnTo>
                    <a:pt x="2200942" y="59690"/>
                  </a:lnTo>
                  <a:lnTo>
                    <a:pt x="2200942" y="2788847"/>
                  </a:lnTo>
                  <a:close/>
                </a:path>
              </a:pathLst>
            </a:custGeom>
            <a:solidFill>
              <a:srgbClr val="006DFF"/>
            </a:solidFill>
          </p:spPr>
        </p:sp>
      </p:grpSp>
      <p:sp>
        <p:nvSpPr>
          <p:cNvPr name="TextBox 10" id="10"/>
          <p:cNvSpPr txBox="true"/>
          <p:nvPr/>
        </p:nvSpPr>
        <p:spPr>
          <a:xfrm rot="0">
            <a:off x="1028700" y="850317"/>
            <a:ext cx="9010014" cy="2437263"/>
          </a:xfrm>
          <a:prstGeom prst="rect">
            <a:avLst/>
          </a:prstGeom>
        </p:spPr>
        <p:txBody>
          <a:bodyPr anchor="t" rtlCol="false" tIns="0" lIns="0" bIns="0" rIns="0">
            <a:spAutoFit/>
          </a:bodyPr>
          <a:lstStyle/>
          <a:p>
            <a:pPr>
              <a:lnSpc>
                <a:spcPts val="6324"/>
              </a:lnSpc>
            </a:pPr>
            <a:r>
              <a:rPr lang="en-US" sz="6200">
                <a:solidFill>
                  <a:srgbClr val="0049AB"/>
                </a:solidFill>
                <a:latin typeface="Montserrat Classic Bold"/>
              </a:rPr>
              <a:t>RUANG LINGKUP HUKUM PIDANA ANAK</a:t>
            </a:r>
          </a:p>
        </p:txBody>
      </p:sp>
      <p:sp>
        <p:nvSpPr>
          <p:cNvPr name="TextBox 11" id="11"/>
          <p:cNvSpPr txBox="true"/>
          <p:nvPr/>
        </p:nvSpPr>
        <p:spPr>
          <a:xfrm rot="0">
            <a:off x="1028700" y="3448050"/>
            <a:ext cx="15517020" cy="1695450"/>
          </a:xfrm>
          <a:prstGeom prst="rect">
            <a:avLst/>
          </a:prstGeom>
        </p:spPr>
        <p:txBody>
          <a:bodyPr anchor="t" rtlCol="false" tIns="0" lIns="0" bIns="0" rIns="0">
            <a:spAutoFit/>
          </a:bodyPr>
          <a:lstStyle/>
          <a:p>
            <a:pPr algn="just">
              <a:lnSpc>
                <a:spcPts val="3360"/>
              </a:lnSpc>
            </a:pPr>
            <a:r>
              <a:rPr lang="en-US" sz="2800">
                <a:solidFill>
                  <a:srgbClr val="000000"/>
                </a:solidFill>
                <a:latin typeface="Arimo"/>
              </a:rPr>
              <a:t>Pengadilan pidana bagi Anak di Indonesia diatur dalam undang-undang tersendiri, yaitu pada</a:t>
            </a:r>
            <a:r>
              <a:rPr lang="en-US" sz="2800">
                <a:solidFill>
                  <a:srgbClr val="000000"/>
                </a:solidFill>
                <a:latin typeface="Arimo Bold"/>
              </a:rPr>
              <a:t> Undang-Undang Nomor 11 Tahun 2012 tentang Sistem Peradilan Pidana Anak</a:t>
            </a:r>
            <a:r>
              <a:rPr lang="en-US" sz="2800">
                <a:solidFill>
                  <a:srgbClr val="000000"/>
                </a:solidFill>
                <a:latin typeface="Arimo"/>
              </a:rPr>
              <a:t>. Dalam peradilan pidana kasus Anak, terdapat beberapa asas yang membedakannya dengan sidang perkara pidana untuk orang dewasa. Adapun asas-asas itu adalah sebagai berikut: </a:t>
            </a:r>
          </a:p>
        </p:txBody>
      </p:sp>
      <p:sp>
        <p:nvSpPr>
          <p:cNvPr name="TextBox 12" id="12"/>
          <p:cNvSpPr txBox="true"/>
          <p:nvPr/>
        </p:nvSpPr>
        <p:spPr>
          <a:xfrm rot="0">
            <a:off x="1028700" y="5353050"/>
            <a:ext cx="16637047" cy="4933950"/>
          </a:xfrm>
          <a:prstGeom prst="rect">
            <a:avLst/>
          </a:prstGeom>
        </p:spPr>
        <p:txBody>
          <a:bodyPr anchor="t" rtlCol="false" tIns="0" lIns="0" bIns="0" rIns="0">
            <a:spAutoFit/>
          </a:bodyPr>
          <a:lstStyle/>
          <a:p>
            <a:pPr marL="582935" indent="-291467" lvl="1">
              <a:lnSpc>
                <a:spcPts val="3240"/>
              </a:lnSpc>
              <a:buFont typeface="Arial"/>
              <a:buChar char="•"/>
            </a:pPr>
            <a:r>
              <a:rPr lang="en-US" sz="2700" u="sng">
                <a:solidFill>
                  <a:srgbClr val="000000"/>
                </a:solidFill>
                <a:latin typeface="Arimo Bold"/>
              </a:rPr>
              <a:t>Pembatasan umur (Pasal 1 butir 1 jo Pasal 4 ayat (1) Undang-Undang Pengadilan Anak) </a:t>
            </a:r>
          </a:p>
          <a:p>
            <a:pPr>
              <a:lnSpc>
                <a:spcPts val="3240"/>
              </a:lnSpc>
            </a:pPr>
            <a:r>
              <a:rPr lang="en-US" sz="2700">
                <a:solidFill>
                  <a:srgbClr val="000000"/>
                </a:solidFill>
                <a:latin typeface="Arimo"/>
              </a:rPr>
              <a:t>Orang yang dapat disidangkan dalam acara pengadilan anak ditentukan secara limitatif, yaitu minimum berumur 8 (delapan) tahun dan maksimum berumur 18 (delapan belas) tahun dan belum pernah kawin. </a:t>
            </a:r>
          </a:p>
          <a:p>
            <a:pPr marL="582935" indent="-291467" lvl="1">
              <a:lnSpc>
                <a:spcPts val="3240"/>
              </a:lnSpc>
              <a:buFont typeface="Arial"/>
              <a:buChar char="•"/>
            </a:pPr>
            <a:r>
              <a:rPr lang="en-US" sz="2700" u="sng">
                <a:solidFill>
                  <a:srgbClr val="000000"/>
                </a:solidFill>
                <a:latin typeface="Arimo Bold"/>
              </a:rPr>
              <a:t>Ruang Lingkup masalah dibatasi </a:t>
            </a:r>
          </a:p>
          <a:p>
            <a:pPr>
              <a:lnSpc>
                <a:spcPts val="3240"/>
              </a:lnSpc>
            </a:pPr>
            <a:r>
              <a:rPr lang="en-US" sz="2700">
                <a:solidFill>
                  <a:srgbClr val="000000"/>
                </a:solidFill>
                <a:latin typeface="Arimo"/>
              </a:rPr>
              <a:t>Berdasarkan Pasal 21 Undang-Undang Pengadilan Anak,Masalah yang diperiksa di Sidang Pengadilan Anak, hanyalah menyangkut perkara Anak Nakal saja. Sidang anak hanya berwenang memeriksa perkara pidana, jadi masalah-masalah lain di luar pidana bukan wewenang Pengadilan Anak. Sidang pengadilan Anak hanya berwenang memeriksa, memutus, dan menyelesaikan perkara Anak Nakal. </a:t>
            </a:r>
          </a:p>
          <a:p>
            <a:pPr marL="582935" indent="-291467" lvl="1">
              <a:lnSpc>
                <a:spcPts val="3240"/>
              </a:lnSpc>
              <a:buFont typeface="Arial"/>
              <a:buChar char="•"/>
            </a:pPr>
            <a:r>
              <a:rPr lang="en-US" sz="2700" u="sng">
                <a:solidFill>
                  <a:srgbClr val="000000"/>
                </a:solidFill>
                <a:latin typeface="Arimo Bold"/>
              </a:rPr>
              <a:t>Ditangani pejabat khusus </a:t>
            </a:r>
          </a:p>
          <a:p>
            <a:pPr>
              <a:lnSpc>
                <a:spcPts val="3240"/>
              </a:lnSpc>
            </a:pPr>
            <a:r>
              <a:rPr lang="en-US" sz="2700">
                <a:solidFill>
                  <a:srgbClr val="000000"/>
                </a:solidFill>
                <a:latin typeface="Arimo"/>
              </a:rPr>
              <a:t>Perkara Anak Nakal ditangani pejabat khusus yaitu Penyidik Anak, Penuntut Umum Anak, dan Hakim Anak.</a:t>
            </a:r>
          </a:p>
          <a:p>
            <a:pPr>
              <a:lnSpc>
                <a:spcPts val="3240"/>
              </a:lnSpc>
            </a:pPr>
            <a:r>
              <a:rPr lang="en-US" sz="2700">
                <a:solidFill>
                  <a:srgbClr val="000000"/>
                </a:solidFill>
                <a:latin typeface="Arimo"/>
              </a:rPr>
              <a:t> </a:t>
            </a:r>
          </a:p>
          <a:p>
            <a:pPr>
              <a:lnSpc>
                <a:spcPts val="3240"/>
              </a:lnSpc>
            </a:pP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3145645" y="-343329"/>
            <a:ext cx="2985607" cy="1766223"/>
            <a:chOff x="0" y="0"/>
            <a:chExt cx="3577753" cy="2116524"/>
          </a:xfrm>
        </p:grpSpPr>
        <p:sp>
          <p:nvSpPr>
            <p:cNvPr name="Freeform 3" id="3"/>
            <p:cNvSpPr/>
            <p:nvPr/>
          </p:nvSpPr>
          <p:spPr>
            <a:xfrm flipH="false" flipV="false" rot="0">
              <a:off x="0" y="0"/>
              <a:ext cx="3577753" cy="2116524"/>
            </a:xfrm>
            <a:custGeom>
              <a:avLst/>
              <a:gdLst/>
              <a:ahLst/>
              <a:cxnLst/>
              <a:rect r="r" b="b" t="t" l="l"/>
              <a:pathLst>
                <a:path h="2116524" w="3577753">
                  <a:moveTo>
                    <a:pt x="0" y="0"/>
                  </a:moveTo>
                  <a:lnTo>
                    <a:pt x="0" y="2116524"/>
                  </a:lnTo>
                  <a:lnTo>
                    <a:pt x="3577753" y="2116524"/>
                  </a:lnTo>
                  <a:lnTo>
                    <a:pt x="3577753" y="0"/>
                  </a:lnTo>
                  <a:lnTo>
                    <a:pt x="0" y="0"/>
                  </a:lnTo>
                  <a:close/>
                  <a:moveTo>
                    <a:pt x="3516793" y="2055564"/>
                  </a:moveTo>
                  <a:lnTo>
                    <a:pt x="59690" y="2055564"/>
                  </a:lnTo>
                  <a:lnTo>
                    <a:pt x="59690" y="59690"/>
                  </a:lnTo>
                  <a:lnTo>
                    <a:pt x="3516793" y="59690"/>
                  </a:lnTo>
                  <a:lnTo>
                    <a:pt x="3516793" y="2055564"/>
                  </a:lnTo>
                  <a:close/>
                </a:path>
              </a:pathLst>
            </a:custGeom>
            <a:solidFill>
              <a:srgbClr val="006DFF"/>
            </a:solidFill>
          </p:spPr>
        </p:sp>
      </p:grpSp>
      <p:grpSp>
        <p:nvGrpSpPr>
          <p:cNvPr name="Group 4" id="4"/>
          <p:cNvGrpSpPr/>
          <p:nvPr/>
        </p:nvGrpSpPr>
        <p:grpSpPr>
          <a:xfrm rot="0">
            <a:off x="10468919" y="-333804"/>
            <a:ext cx="7983303" cy="1079346"/>
            <a:chOff x="0" y="0"/>
            <a:chExt cx="9566659" cy="1293417"/>
          </a:xfrm>
        </p:grpSpPr>
        <p:sp>
          <p:nvSpPr>
            <p:cNvPr name="Freeform 5" id="5"/>
            <p:cNvSpPr/>
            <p:nvPr/>
          </p:nvSpPr>
          <p:spPr>
            <a:xfrm flipH="false" flipV="false" rot="0">
              <a:off x="0" y="0"/>
              <a:ext cx="9566659" cy="1293417"/>
            </a:xfrm>
            <a:custGeom>
              <a:avLst/>
              <a:gdLst/>
              <a:ahLst/>
              <a:cxnLst/>
              <a:rect r="r" b="b" t="t" l="l"/>
              <a:pathLst>
                <a:path h="1293417" w="9566659">
                  <a:moveTo>
                    <a:pt x="0" y="0"/>
                  </a:moveTo>
                  <a:lnTo>
                    <a:pt x="0" y="1293417"/>
                  </a:lnTo>
                  <a:lnTo>
                    <a:pt x="9566659" y="1293417"/>
                  </a:lnTo>
                  <a:lnTo>
                    <a:pt x="9566659" y="0"/>
                  </a:lnTo>
                  <a:lnTo>
                    <a:pt x="0" y="0"/>
                  </a:lnTo>
                  <a:close/>
                  <a:moveTo>
                    <a:pt x="9505700" y="1232457"/>
                  </a:moveTo>
                  <a:lnTo>
                    <a:pt x="59690" y="1232457"/>
                  </a:lnTo>
                  <a:lnTo>
                    <a:pt x="59690" y="59690"/>
                  </a:lnTo>
                  <a:lnTo>
                    <a:pt x="9505700" y="59690"/>
                  </a:lnTo>
                  <a:lnTo>
                    <a:pt x="9505700" y="1232457"/>
                  </a:lnTo>
                  <a:close/>
                </a:path>
              </a:pathLst>
            </a:custGeom>
            <a:solidFill>
              <a:srgbClr val="FF7D2D"/>
            </a:solidFill>
          </p:spPr>
        </p:sp>
      </p:grpSp>
      <p:sp>
        <p:nvSpPr>
          <p:cNvPr name="TextBox 6" id="6"/>
          <p:cNvSpPr txBox="true"/>
          <p:nvPr/>
        </p:nvSpPr>
        <p:spPr>
          <a:xfrm rot="0">
            <a:off x="825476" y="1413369"/>
            <a:ext cx="16637047" cy="10525125"/>
          </a:xfrm>
          <a:prstGeom prst="rect">
            <a:avLst/>
          </a:prstGeom>
        </p:spPr>
        <p:txBody>
          <a:bodyPr anchor="t" rtlCol="false" tIns="0" lIns="0" bIns="0" rIns="0">
            <a:spAutoFit/>
          </a:bodyPr>
          <a:lstStyle/>
          <a:p>
            <a:pPr algn="just" marL="626114" indent="-313057" lvl="1">
              <a:lnSpc>
                <a:spcPts val="3480"/>
              </a:lnSpc>
              <a:buFont typeface="Arial"/>
              <a:buChar char="•"/>
            </a:pPr>
            <a:r>
              <a:rPr lang="en-US" sz="2900" u="sng">
                <a:solidFill>
                  <a:srgbClr val="000000"/>
                </a:solidFill>
                <a:latin typeface="Arimo Bold"/>
              </a:rPr>
              <a:t>Peran Pembimbing Kemasyarakatan </a:t>
            </a:r>
          </a:p>
          <a:p>
            <a:pPr algn="just">
              <a:lnSpc>
                <a:spcPts val="3480"/>
              </a:lnSpc>
            </a:pPr>
            <a:r>
              <a:rPr lang="en-US" sz="2900">
                <a:solidFill>
                  <a:srgbClr val="000000"/>
                </a:solidFill>
                <a:latin typeface="Arimo"/>
              </a:rPr>
              <a:t>Undang-Undang Pengadilan Anak mengakui peranan Pembimbing Kemasyarakatan, pekerja Sosial, dan pekerja Sosial Relawan. </a:t>
            </a:r>
          </a:p>
          <a:p>
            <a:pPr algn="just" marL="626114" indent="-313057" lvl="1">
              <a:lnSpc>
                <a:spcPts val="3480"/>
              </a:lnSpc>
              <a:buFont typeface="Arial"/>
              <a:buChar char="•"/>
            </a:pPr>
            <a:r>
              <a:rPr lang="en-US" sz="2900" u="sng">
                <a:solidFill>
                  <a:srgbClr val="000000"/>
                </a:solidFill>
                <a:latin typeface="Arimo Bold"/>
              </a:rPr>
              <a:t>Suasana Pemeriksaan dan kekeluargaan</a:t>
            </a:r>
          </a:p>
          <a:p>
            <a:pPr algn="just">
              <a:lnSpc>
                <a:spcPts val="3480"/>
              </a:lnSpc>
            </a:pPr>
            <a:r>
              <a:rPr lang="en-US" sz="2900">
                <a:solidFill>
                  <a:srgbClr val="000000"/>
                </a:solidFill>
                <a:latin typeface="Arimo"/>
              </a:rPr>
              <a:t>Pemeriksaan perkara di pengadilan dilakukan dalam suasana kekeluargaan, karena itu Hakim, penuntut umum, Penyidik, dan Penasehat Hukum tidak memakai toga. </a:t>
            </a:r>
          </a:p>
          <a:p>
            <a:pPr algn="just" marL="626114" indent="-313057" lvl="1">
              <a:lnSpc>
                <a:spcPts val="3480"/>
              </a:lnSpc>
              <a:buFont typeface="Arial"/>
              <a:buChar char="•"/>
            </a:pPr>
            <a:r>
              <a:rPr lang="en-US" sz="2900" u="sng">
                <a:solidFill>
                  <a:srgbClr val="000000"/>
                </a:solidFill>
                <a:latin typeface="Arimo Bold"/>
              </a:rPr>
              <a:t>Keharusan splitsing</a:t>
            </a:r>
          </a:p>
          <a:p>
            <a:pPr algn="just">
              <a:lnSpc>
                <a:spcPts val="3480"/>
              </a:lnSpc>
            </a:pPr>
            <a:r>
              <a:rPr lang="en-US" sz="2900">
                <a:solidFill>
                  <a:srgbClr val="000000"/>
                </a:solidFill>
                <a:latin typeface="Arimo"/>
              </a:rPr>
              <a:t>Anak tidak boleh bersama orang dewasa baik yang berstatus sipil maupun militer. Kalau terjadi anak melakukan pidana bersama dengan orang dewasa, maka anak diadili dalam sidang biasa, atau apabila ia berstatus militer di Peradilan Militer. </a:t>
            </a:r>
          </a:p>
          <a:p>
            <a:pPr algn="just" marL="626114" indent="-313057" lvl="1">
              <a:lnSpc>
                <a:spcPts val="3480"/>
              </a:lnSpc>
              <a:buFont typeface="Arial"/>
              <a:buChar char="•"/>
            </a:pPr>
            <a:r>
              <a:rPr lang="en-US" sz="2900" u="sng">
                <a:solidFill>
                  <a:srgbClr val="000000"/>
                </a:solidFill>
                <a:latin typeface="Arimo Bold"/>
              </a:rPr>
              <a:t>Acara pemeriksaan tertutup</a:t>
            </a:r>
          </a:p>
          <a:p>
            <a:pPr algn="just">
              <a:lnSpc>
                <a:spcPts val="3480"/>
              </a:lnSpc>
            </a:pPr>
            <a:r>
              <a:rPr lang="en-US" sz="2900">
                <a:solidFill>
                  <a:srgbClr val="000000"/>
                </a:solidFill>
                <a:latin typeface="Arimo"/>
              </a:rPr>
              <a:t>Berdasarkan </a:t>
            </a:r>
            <a:r>
              <a:rPr lang="en-US" sz="2900">
                <a:solidFill>
                  <a:srgbClr val="000000"/>
                </a:solidFill>
                <a:latin typeface="Arimo Bold"/>
              </a:rPr>
              <a:t>Pasal 153 ayat (3) KUHAP dan Pasal 57 ayat (1) UU No. 3 tahun 1997 </a:t>
            </a:r>
            <a:r>
              <a:rPr lang="en-US" sz="2900">
                <a:solidFill>
                  <a:srgbClr val="000000"/>
                </a:solidFill>
                <a:latin typeface="Arimo"/>
              </a:rPr>
              <a:t>Ac</a:t>
            </a:r>
            <a:r>
              <a:rPr lang="en-US" sz="2900">
                <a:solidFill>
                  <a:srgbClr val="000000"/>
                </a:solidFill>
                <a:latin typeface="Arimo"/>
              </a:rPr>
              <a:t>ara pemeriksaan di Pengadilan Anak dilakukan secara tertutup. Ini demi kepentingan anak sendiri, akan tetapi putusan harus diucapkan dalam sidang terbuka untuk umum.</a:t>
            </a:r>
          </a:p>
          <a:p>
            <a:pPr algn="just" marL="626114" indent="-313057" lvl="1">
              <a:lnSpc>
                <a:spcPts val="3480"/>
              </a:lnSpc>
              <a:buFont typeface="Arial"/>
              <a:buChar char="•"/>
            </a:pPr>
            <a:r>
              <a:rPr lang="en-US" sz="2900" u="sng">
                <a:solidFill>
                  <a:srgbClr val="000000"/>
                </a:solidFill>
                <a:latin typeface="Arimo Bold"/>
              </a:rPr>
              <a:t>Diperiksa hakim tunggal</a:t>
            </a:r>
          </a:p>
          <a:p>
            <a:pPr algn="just">
              <a:lnSpc>
                <a:spcPts val="3480"/>
              </a:lnSpc>
            </a:pPr>
            <a:r>
              <a:rPr lang="en-US" sz="2900">
                <a:solidFill>
                  <a:srgbClr val="000000"/>
                </a:solidFill>
                <a:latin typeface="Arimo"/>
              </a:rPr>
              <a:t>Berdasarkan</a:t>
            </a:r>
            <a:r>
              <a:rPr lang="en-US" sz="2900">
                <a:solidFill>
                  <a:srgbClr val="000000"/>
                </a:solidFill>
                <a:latin typeface="Arimo Bold"/>
              </a:rPr>
              <a:t> Pasal 11 ayat (2) UU No 3 Tahun 1997</a:t>
            </a:r>
            <a:r>
              <a:rPr lang="en-US" sz="2900">
                <a:solidFill>
                  <a:srgbClr val="000000"/>
                </a:solidFill>
                <a:latin typeface="Arimo"/>
              </a:rPr>
              <a:t> perkara diperiksa dengan hakim majelis. Hakim yang m</a:t>
            </a:r>
            <a:r>
              <a:rPr lang="en-US" sz="2900">
                <a:solidFill>
                  <a:srgbClr val="000000"/>
                </a:solidFill>
                <a:latin typeface="Arimo"/>
              </a:rPr>
              <a:t>emeriksa perkara di pengadilan Anak, baik di tingkat pertama, banding atau kasasi dilakukan dengan hakim tunggal. Apabila tindak pidananya diancam dengan pidana penjara di atas 5 (lima) tahun dan pembuktiannya sulit </a:t>
            </a:r>
          </a:p>
          <a:p>
            <a:pPr algn="just">
              <a:lnSpc>
                <a:spcPts val="3480"/>
              </a:lnSpc>
            </a:pPr>
          </a:p>
          <a:p>
            <a:pPr algn="just">
              <a:lnSpc>
                <a:spcPts val="3480"/>
              </a:lnSpc>
            </a:pPr>
          </a:p>
          <a:p>
            <a:pPr algn="just">
              <a:lnSpc>
                <a:spcPts val="3480"/>
              </a:lnSpc>
            </a:pPr>
          </a:p>
          <a:p>
            <a:pPr algn="just">
              <a:lnSpc>
                <a:spcPts val="3480"/>
              </a:lnSpc>
            </a:pPr>
            <a:r>
              <a:rPr lang="en-US" sz="2900">
                <a:solidFill>
                  <a:srgbClr val="000000"/>
                </a:solidFill>
                <a:latin typeface="Arimo"/>
              </a:rPr>
              <a:t> </a:t>
            </a:r>
          </a:p>
          <a:p>
            <a:pPr algn="just">
              <a:lnSpc>
                <a:spcPts val="3480"/>
              </a:lnSpc>
            </a:pP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3145645" y="-343329"/>
            <a:ext cx="2985607" cy="1766223"/>
            <a:chOff x="0" y="0"/>
            <a:chExt cx="3577753" cy="2116524"/>
          </a:xfrm>
        </p:grpSpPr>
        <p:sp>
          <p:nvSpPr>
            <p:cNvPr name="Freeform 3" id="3"/>
            <p:cNvSpPr/>
            <p:nvPr/>
          </p:nvSpPr>
          <p:spPr>
            <a:xfrm flipH="false" flipV="false" rot="0">
              <a:off x="0" y="0"/>
              <a:ext cx="3577753" cy="2116524"/>
            </a:xfrm>
            <a:custGeom>
              <a:avLst/>
              <a:gdLst/>
              <a:ahLst/>
              <a:cxnLst/>
              <a:rect r="r" b="b" t="t" l="l"/>
              <a:pathLst>
                <a:path h="2116524" w="3577753">
                  <a:moveTo>
                    <a:pt x="0" y="0"/>
                  </a:moveTo>
                  <a:lnTo>
                    <a:pt x="0" y="2116524"/>
                  </a:lnTo>
                  <a:lnTo>
                    <a:pt x="3577753" y="2116524"/>
                  </a:lnTo>
                  <a:lnTo>
                    <a:pt x="3577753" y="0"/>
                  </a:lnTo>
                  <a:lnTo>
                    <a:pt x="0" y="0"/>
                  </a:lnTo>
                  <a:close/>
                  <a:moveTo>
                    <a:pt x="3516793" y="2055564"/>
                  </a:moveTo>
                  <a:lnTo>
                    <a:pt x="59690" y="2055564"/>
                  </a:lnTo>
                  <a:lnTo>
                    <a:pt x="59690" y="59690"/>
                  </a:lnTo>
                  <a:lnTo>
                    <a:pt x="3516793" y="59690"/>
                  </a:lnTo>
                  <a:lnTo>
                    <a:pt x="3516793" y="2055564"/>
                  </a:lnTo>
                  <a:close/>
                </a:path>
              </a:pathLst>
            </a:custGeom>
            <a:solidFill>
              <a:srgbClr val="006DFF"/>
            </a:solidFill>
          </p:spPr>
        </p:sp>
      </p:grpSp>
      <p:grpSp>
        <p:nvGrpSpPr>
          <p:cNvPr name="Group 4" id="4"/>
          <p:cNvGrpSpPr/>
          <p:nvPr/>
        </p:nvGrpSpPr>
        <p:grpSpPr>
          <a:xfrm rot="0">
            <a:off x="10468919" y="-333804"/>
            <a:ext cx="7983303" cy="1079346"/>
            <a:chOff x="0" y="0"/>
            <a:chExt cx="9566659" cy="1293417"/>
          </a:xfrm>
        </p:grpSpPr>
        <p:sp>
          <p:nvSpPr>
            <p:cNvPr name="Freeform 5" id="5"/>
            <p:cNvSpPr/>
            <p:nvPr/>
          </p:nvSpPr>
          <p:spPr>
            <a:xfrm flipH="false" flipV="false" rot="0">
              <a:off x="0" y="0"/>
              <a:ext cx="9566659" cy="1293417"/>
            </a:xfrm>
            <a:custGeom>
              <a:avLst/>
              <a:gdLst/>
              <a:ahLst/>
              <a:cxnLst/>
              <a:rect r="r" b="b" t="t" l="l"/>
              <a:pathLst>
                <a:path h="1293417" w="9566659">
                  <a:moveTo>
                    <a:pt x="0" y="0"/>
                  </a:moveTo>
                  <a:lnTo>
                    <a:pt x="0" y="1293417"/>
                  </a:lnTo>
                  <a:lnTo>
                    <a:pt x="9566659" y="1293417"/>
                  </a:lnTo>
                  <a:lnTo>
                    <a:pt x="9566659" y="0"/>
                  </a:lnTo>
                  <a:lnTo>
                    <a:pt x="0" y="0"/>
                  </a:lnTo>
                  <a:close/>
                  <a:moveTo>
                    <a:pt x="9505700" y="1232457"/>
                  </a:moveTo>
                  <a:lnTo>
                    <a:pt x="59690" y="1232457"/>
                  </a:lnTo>
                  <a:lnTo>
                    <a:pt x="59690" y="59690"/>
                  </a:lnTo>
                  <a:lnTo>
                    <a:pt x="9505700" y="59690"/>
                  </a:lnTo>
                  <a:lnTo>
                    <a:pt x="9505700" y="1232457"/>
                  </a:lnTo>
                  <a:close/>
                </a:path>
              </a:pathLst>
            </a:custGeom>
            <a:solidFill>
              <a:srgbClr val="FF7D2D"/>
            </a:solidFill>
          </p:spPr>
        </p:sp>
      </p:grpSp>
      <p:sp>
        <p:nvSpPr>
          <p:cNvPr name="TextBox 6" id="6"/>
          <p:cNvSpPr txBox="true"/>
          <p:nvPr/>
        </p:nvSpPr>
        <p:spPr>
          <a:xfrm rot="0">
            <a:off x="825476" y="1403844"/>
            <a:ext cx="16637047" cy="10915650"/>
          </a:xfrm>
          <a:prstGeom prst="rect">
            <a:avLst/>
          </a:prstGeom>
        </p:spPr>
        <p:txBody>
          <a:bodyPr anchor="t" rtlCol="false" tIns="0" lIns="0" bIns="0" rIns="0">
            <a:spAutoFit/>
          </a:bodyPr>
          <a:lstStyle/>
          <a:p>
            <a:pPr algn="just" marL="604524" indent="-302262" lvl="1">
              <a:lnSpc>
                <a:spcPts val="3360"/>
              </a:lnSpc>
              <a:buFont typeface="Arial"/>
              <a:buChar char="•"/>
            </a:pPr>
            <a:r>
              <a:rPr lang="en-US" sz="2800" u="sng">
                <a:solidFill>
                  <a:srgbClr val="000000"/>
                </a:solidFill>
                <a:latin typeface="Arimo Bold"/>
              </a:rPr>
              <a:t>Ancaman hukuman dan pembuktian </a:t>
            </a:r>
          </a:p>
          <a:p>
            <a:pPr algn="just">
              <a:lnSpc>
                <a:spcPts val="3360"/>
              </a:lnSpc>
            </a:pPr>
            <a:r>
              <a:rPr lang="en-US" sz="2800">
                <a:solidFill>
                  <a:srgbClr val="000000"/>
                </a:solidFill>
                <a:latin typeface="Arimo"/>
              </a:rPr>
              <a:t>Jika hal i</a:t>
            </a:r>
            <a:r>
              <a:rPr lang="en-US" sz="2800">
                <a:solidFill>
                  <a:srgbClr val="000000"/>
                </a:solidFill>
                <a:latin typeface="Arimo"/>
              </a:rPr>
              <a:t>ni ditinjau dari segi perlindungan anak, dapat diketahui bahwa </a:t>
            </a:r>
            <a:r>
              <a:rPr lang="en-US" sz="2800">
                <a:solidFill>
                  <a:srgbClr val="000000"/>
                </a:solidFill>
                <a:latin typeface="Arimo Bold"/>
              </a:rPr>
              <a:t>Pasal 11 ayat (2) UU No. 3 Tahun 1997</a:t>
            </a:r>
            <a:r>
              <a:rPr lang="en-US" sz="2800">
                <a:solidFill>
                  <a:srgbClr val="000000"/>
                </a:solidFill>
                <a:latin typeface="Arimo"/>
              </a:rPr>
              <a:t> tidak memberikan perlindungan hukum terhadap anak, karena ketidaktegasan pengaturan tentang waktu diwajibkannya hakim majelis di dalam pemeriksaan perkara pidana Anak Nakal. Bisa saja Ketua Pengadilan memandang bahwa perkara tersebut perkara yang tidak sulit pembuktiannya, namun </a:t>
            </a:r>
            <a:r>
              <a:rPr lang="en-US" sz="2800">
                <a:solidFill>
                  <a:srgbClr val="000000"/>
                </a:solidFill>
                <a:latin typeface="Arimo Bold"/>
              </a:rPr>
              <a:t>kenyataannya sulit, </a:t>
            </a:r>
            <a:r>
              <a:rPr lang="en-US" sz="2800">
                <a:solidFill>
                  <a:srgbClr val="000000"/>
                </a:solidFill>
                <a:latin typeface="Arimo"/>
              </a:rPr>
              <a:t>hal ini akan </a:t>
            </a:r>
            <a:r>
              <a:rPr lang="en-US" sz="2800">
                <a:solidFill>
                  <a:srgbClr val="000000"/>
                </a:solidFill>
                <a:latin typeface="Arimo Bold"/>
              </a:rPr>
              <a:t>mempengaruhi kualitas perlindungan anak yang tercermin dari keputusan hakim atas perkara pidana Anak Nakal</a:t>
            </a:r>
            <a:r>
              <a:rPr lang="en-US" sz="2800">
                <a:solidFill>
                  <a:srgbClr val="000000"/>
                </a:solidFill>
                <a:latin typeface="Arimo"/>
              </a:rPr>
              <a:t>. Dalam hal ini anak menjadi korban ketidaktegasan </a:t>
            </a:r>
            <a:r>
              <a:rPr lang="en-US" sz="2800">
                <a:solidFill>
                  <a:srgbClr val="000000"/>
                </a:solidFill>
                <a:latin typeface="Arimo Bold"/>
              </a:rPr>
              <a:t>UU No. 3 Tahun 1997. </a:t>
            </a:r>
          </a:p>
          <a:p>
            <a:pPr algn="just" marL="604524" indent="-302262" lvl="1">
              <a:lnSpc>
                <a:spcPts val="3360"/>
              </a:lnSpc>
              <a:buFont typeface="Arial"/>
              <a:buChar char="•"/>
            </a:pPr>
            <a:r>
              <a:rPr lang="en-US" sz="2800" u="sng">
                <a:solidFill>
                  <a:srgbClr val="000000"/>
                </a:solidFill>
                <a:latin typeface="Arimo Bold"/>
              </a:rPr>
              <a:t>Masa penahanan lebih singkat </a:t>
            </a:r>
          </a:p>
          <a:p>
            <a:pPr algn="just">
              <a:lnSpc>
                <a:spcPts val="3360"/>
              </a:lnSpc>
            </a:pPr>
            <a:r>
              <a:rPr lang="en-US" sz="2800">
                <a:solidFill>
                  <a:srgbClr val="000000"/>
                </a:solidFill>
                <a:latin typeface="Arimo"/>
              </a:rPr>
              <a:t>Masa penahanan terhadap Anak Nakal lebih singkat yang diatur dalam </a:t>
            </a:r>
            <a:r>
              <a:rPr lang="en-US" sz="2800">
                <a:solidFill>
                  <a:srgbClr val="000000"/>
                </a:solidFill>
                <a:latin typeface="Arimo Bold"/>
              </a:rPr>
              <a:t>UU No. 3 Tahun 1997</a:t>
            </a:r>
            <a:r>
              <a:rPr lang="en-US" sz="2800">
                <a:solidFill>
                  <a:srgbClr val="000000"/>
                </a:solidFill>
                <a:latin typeface="Arimo"/>
              </a:rPr>
              <a:t> </a:t>
            </a:r>
            <a:r>
              <a:rPr lang="en-US" sz="2800">
                <a:solidFill>
                  <a:srgbClr val="000000"/>
                </a:solidFill>
                <a:latin typeface="Arimo Bold"/>
              </a:rPr>
              <a:t>dibandingkan</a:t>
            </a:r>
            <a:r>
              <a:rPr lang="en-US" sz="2800">
                <a:solidFill>
                  <a:srgbClr val="000000"/>
                </a:solidFill>
                <a:latin typeface="Arimo"/>
              </a:rPr>
              <a:t> dengan masa penahanan yang diatur dalam </a:t>
            </a:r>
            <a:r>
              <a:rPr lang="en-US" sz="2800">
                <a:solidFill>
                  <a:srgbClr val="000000"/>
                </a:solidFill>
                <a:latin typeface="Arimo Bold"/>
              </a:rPr>
              <a:t>KUHAP</a:t>
            </a:r>
            <a:r>
              <a:rPr lang="en-US" sz="2800">
                <a:solidFill>
                  <a:srgbClr val="000000"/>
                </a:solidFill>
                <a:latin typeface="Arimo"/>
              </a:rPr>
              <a:t>. Hal ini tentu memberikan perlindungan terhadap anak, sebab dengan penahanan yang tidak begitu lama, tidak akan berpengaruh besar terhadap perkembangan fisik, mental dan sosial anak. </a:t>
            </a:r>
          </a:p>
          <a:p>
            <a:pPr algn="just" marL="604524" indent="-302262" lvl="1">
              <a:lnSpc>
                <a:spcPts val="3360"/>
              </a:lnSpc>
              <a:buFont typeface="Arial"/>
              <a:buChar char="•"/>
            </a:pPr>
            <a:r>
              <a:rPr lang="en-US" sz="2800" u="sng">
                <a:solidFill>
                  <a:srgbClr val="000000"/>
                </a:solidFill>
                <a:latin typeface="Arimo Bold"/>
              </a:rPr>
              <a:t>Hukum lebih ringan; </a:t>
            </a:r>
          </a:p>
          <a:p>
            <a:pPr algn="just">
              <a:lnSpc>
                <a:spcPts val="3360"/>
              </a:lnSpc>
            </a:pPr>
            <a:r>
              <a:rPr lang="en-US" sz="2800">
                <a:solidFill>
                  <a:srgbClr val="000000"/>
                </a:solidFill>
                <a:latin typeface="Arimo"/>
              </a:rPr>
              <a:t>Hukuman yang dijatuhkan terhadap Anak Nakal </a:t>
            </a:r>
            <a:r>
              <a:rPr lang="en-US" sz="2800">
                <a:solidFill>
                  <a:srgbClr val="000000"/>
                </a:solidFill>
                <a:latin typeface="Arimo Bold"/>
              </a:rPr>
              <a:t>(Pasal 22-32 UU No. 3 Tahun 1997)</a:t>
            </a:r>
            <a:r>
              <a:rPr lang="en-US" sz="2800">
                <a:solidFill>
                  <a:srgbClr val="000000"/>
                </a:solidFill>
                <a:latin typeface="Arimo"/>
              </a:rPr>
              <a:t>, </a:t>
            </a:r>
            <a:r>
              <a:rPr lang="en-US" sz="2800">
                <a:solidFill>
                  <a:srgbClr val="000000"/>
                </a:solidFill>
                <a:latin typeface="Arimo Bold"/>
              </a:rPr>
              <a:t>lebih ringan dar</a:t>
            </a:r>
            <a:r>
              <a:rPr lang="en-US" sz="2800">
                <a:solidFill>
                  <a:srgbClr val="000000"/>
                </a:solidFill>
                <a:latin typeface="Arimo"/>
              </a:rPr>
              <a:t>i ketentuan yang diatur dalam </a:t>
            </a:r>
            <a:r>
              <a:rPr lang="en-US" sz="2800">
                <a:solidFill>
                  <a:srgbClr val="000000"/>
                </a:solidFill>
                <a:latin typeface="Arimo Bold"/>
              </a:rPr>
              <a:t>KUHP.</a:t>
            </a:r>
            <a:r>
              <a:rPr lang="en-US" sz="2800">
                <a:solidFill>
                  <a:srgbClr val="000000"/>
                </a:solidFill>
                <a:latin typeface="Arimo"/>
              </a:rPr>
              <a:t> Hukuman maksimal terhadap Anak Nakal adalah 10 (sepuluh) tahun. Hal ini juga bila ditinjau dari aspek perlindungan anak, bila dibandingkan dengan ketentuan Pasal 10 KUHP, telah mencerminkan perlindungan terhadap anak. Hakim Pengadilan Anak harus dengan jeli mempertimbangkan dan memahami bahwa penjatuhan pidana terhadap anak merupakan upaya terakhir (</a:t>
            </a:r>
            <a:r>
              <a:rPr lang="en-US" sz="2800">
                <a:solidFill>
                  <a:srgbClr val="000000"/>
                </a:solidFill>
                <a:latin typeface="Arimo Italics"/>
              </a:rPr>
              <a:t>ultimum remedium/ the last resort).</a:t>
            </a:r>
            <a:r>
              <a:rPr lang="en-US" sz="2800">
                <a:solidFill>
                  <a:srgbClr val="000000"/>
                </a:solidFill>
                <a:latin typeface="Arimo"/>
              </a:rPr>
              <a:t> </a:t>
            </a:r>
          </a:p>
          <a:p>
            <a:pPr algn="just">
              <a:lnSpc>
                <a:spcPts val="3360"/>
              </a:lnSpc>
            </a:pPr>
          </a:p>
          <a:p>
            <a:pPr algn="just">
              <a:lnSpc>
                <a:spcPts val="3360"/>
              </a:lnSpc>
            </a:pPr>
          </a:p>
          <a:p>
            <a:pPr algn="just">
              <a:lnSpc>
                <a:spcPts val="3360"/>
              </a:lnSpc>
            </a:pPr>
          </a:p>
          <a:p>
            <a:pPr algn="just">
              <a:lnSpc>
                <a:spcPts val="3360"/>
              </a:lnSpc>
            </a:pPr>
          </a:p>
          <a:p>
            <a:pPr algn="just">
              <a:lnSpc>
                <a:spcPts val="3360"/>
              </a:lnSpc>
            </a:pPr>
            <a:r>
              <a:rPr lang="en-US" sz="2800">
                <a:solidFill>
                  <a:srgbClr val="000000"/>
                </a:solidFill>
                <a:latin typeface="Arimo"/>
              </a:rPr>
              <a:t> </a:t>
            </a:r>
          </a:p>
          <a:p>
            <a:pPr algn="just">
              <a:lnSpc>
                <a:spcPts val="3360"/>
              </a:lnSpc>
            </a:pP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398139" y="-343329"/>
            <a:ext cx="4323839" cy="1229542"/>
            <a:chOff x="0" y="0"/>
            <a:chExt cx="5181401" cy="1473402"/>
          </a:xfrm>
        </p:grpSpPr>
        <p:sp>
          <p:nvSpPr>
            <p:cNvPr name="Freeform 3" id="3"/>
            <p:cNvSpPr/>
            <p:nvPr/>
          </p:nvSpPr>
          <p:spPr>
            <a:xfrm flipH="false" flipV="false" rot="0">
              <a:off x="0" y="0"/>
              <a:ext cx="5181401" cy="1473402"/>
            </a:xfrm>
            <a:custGeom>
              <a:avLst/>
              <a:gdLst/>
              <a:ahLst/>
              <a:cxnLst/>
              <a:rect r="r" b="b" t="t" l="l"/>
              <a:pathLst>
                <a:path h="1473402" w="5181401">
                  <a:moveTo>
                    <a:pt x="0" y="0"/>
                  </a:moveTo>
                  <a:lnTo>
                    <a:pt x="0" y="1473402"/>
                  </a:lnTo>
                  <a:lnTo>
                    <a:pt x="5181401" y="1473402"/>
                  </a:lnTo>
                  <a:lnTo>
                    <a:pt x="5181401" y="0"/>
                  </a:lnTo>
                  <a:lnTo>
                    <a:pt x="0" y="0"/>
                  </a:lnTo>
                  <a:close/>
                  <a:moveTo>
                    <a:pt x="5120441" y="1412442"/>
                  </a:moveTo>
                  <a:lnTo>
                    <a:pt x="59690" y="1412442"/>
                  </a:lnTo>
                  <a:lnTo>
                    <a:pt x="59690" y="59690"/>
                  </a:lnTo>
                  <a:lnTo>
                    <a:pt x="5120441" y="59690"/>
                  </a:lnTo>
                  <a:lnTo>
                    <a:pt x="5120441" y="1412442"/>
                  </a:lnTo>
                  <a:close/>
                </a:path>
              </a:pathLst>
            </a:custGeom>
            <a:solidFill>
              <a:srgbClr val="006DFF"/>
            </a:solidFill>
          </p:spPr>
        </p:sp>
      </p:grpSp>
      <p:grpSp>
        <p:nvGrpSpPr>
          <p:cNvPr name="Group 4" id="4"/>
          <p:cNvGrpSpPr/>
          <p:nvPr/>
        </p:nvGrpSpPr>
        <p:grpSpPr>
          <a:xfrm rot="0">
            <a:off x="10468919" y="-333804"/>
            <a:ext cx="7983303" cy="747733"/>
            <a:chOff x="0" y="0"/>
            <a:chExt cx="9566659" cy="896034"/>
          </a:xfrm>
        </p:grpSpPr>
        <p:sp>
          <p:nvSpPr>
            <p:cNvPr name="Freeform 5" id="5"/>
            <p:cNvSpPr/>
            <p:nvPr/>
          </p:nvSpPr>
          <p:spPr>
            <a:xfrm flipH="false" flipV="false" rot="0">
              <a:off x="0" y="0"/>
              <a:ext cx="9566659" cy="896034"/>
            </a:xfrm>
            <a:custGeom>
              <a:avLst/>
              <a:gdLst/>
              <a:ahLst/>
              <a:cxnLst/>
              <a:rect r="r" b="b" t="t" l="l"/>
              <a:pathLst>
                <a:path h="896034" w="9566659">
                  <a:moveTo>
                    <a:pt x="0" y="0"/>
                  </a:moveTo>
                  <a:lnTo>
                    <a:pt x="0" y="896034"/>
                  </a:lnTo>
                  <a:lnTo>
                    <a:pt x="9566659" y="896034"/>
                  </a:lnTo>
                  <a:lnTo>
                    <a:pt x="9566659" y="0"/>
                  </a:lnTo>
                  <a:lnTo>
                    <a:pt x="0" y="0"/>
                  </a:lnTo>
                  <a:close/>
                  <a:moveTo>
                    <a:pt x="9505700" y="835074"/>
                  </a:moveTo>
                  <a:lnTo>
                    <a:pt x="59690" y="835074"/>
                  </a:lnTo>
                  <a:lnTo>
                    <a:pt x="59690" y="59690"/>
                  </a:lnTo>
                  <a:lnTo>
                    <a:pt x="9505700" y="59690"/>
                  </a:lnTo>
                  <a:lnTo>
                    <a:pt x="9505700" y="835074"/>
                  </a:lnTo>
                  <a:close/>
                </a:path>
              </a:pathLst>
            </a:custGeom>
            <a:solidFill>
              <a:srgbClr val="FF7D2D"/>
            </a:solidFill>
          </p:spPr>
        </p:sp>
      </p:grpSp>
      <p:grpSp>
        <p:nvGrpSpPr>
          <p:cNvPr name="Group 6" id="6"/>
          <p:cNvGrpSpPr/>
          <p:nvPr/>
        </p:nvGrpSpPr>
        <p:grpSpPr>
          <a:xfrm rot="0">
            <a:off x="17164177" y="568981"/>
            <a:ext cx="1445340" cy="1503815"/>
            <a:chOff x="0" y="0"/>
            <a:chExt cx="1732000" cy="1802072"/>
          </a:xfrm>
        </p:grpSpPr>
        <p:sp>
          <p:nvSpPr>
            <p:cNvPr name="Freeform 7" id="7"/>
            <p:cNvSpPr/>
            <p:nvPr/>
          </p:nvSpPr>
          <p:spPr>
            <a:xfrm flipH="false" flipV="false" rot="0">
              <a:off x="0" y="0"/>
              <a:ext cx="1732000" cy="1802072"/>
            </a:xfrm>
            <a:custGeom>
              <a:avLst/>
              <a:gdLst/>
              <a:ahLst/>
              <a:cxnLst/>
              <a:rect r="r" b="b" t="t" l="l"/>
              <a:pathLst>
                <a:path h="1802072" w="1732000">
                  <a:moveTo>
                    <a:pt x="0" y="0"/>
                  </a:moveTo>
                  <a:lnTo>
                    <a:pt x="0" y="1802072"/>
                  </a:lnTo>
                  <a:lnTo>
                    <a:pt x="1732000" y="1802072"/>
                  </a:lnTo>
                  <a:lnTo>
                    <a:pt x="1732000" y="0"/>
                  </a:lnTo>
                  <a:lnTo>
                    <a:pt x="0" y="0"/>
                  </a:lnTo>
                  <a:close/>
                  <a:moveTo>
                    <a:pt x="1671040" y="1741112"/>
                  </a:moveTo>
                  <a:lnTo>
                    <a:pt x="59690" y="1741112"/>
                  </a:lnTo>
                  <a:lnTo>
                    <a:pt x="59690" y="59690"/>
                  </a:lnTo>
                  <a:lnTo>
                    <a:pt x="1671040" y="59690"/>
                  </a:lnTo>
                  <a:lnTo>
                    <a:pt x="1671040" y="1741112"/>
                  </a:lnTo>
                  <a:close/>
                </a:path>
              </a:pathLst>
            </a:custGeom>
            <a:solidFill>
              <a:srgbClr val="FF7D2D"/>
            </a:solidFill>
          </p:spPr>
        </p:sp>
      </p:grpSp>
      <p:grpSp>
        <p:nvGrpSpPr>
          <p:cNvPr name="Group 8" id="8"/>
          <p:cNvGrpSpPr/>
          <p:nvPr/>
        </p:nvGrpSpPr>
        <p:grpSpPr>
          <a:xfrm rot="0">
            <a:off x="17777627" y="849970"/>
            <a:ext cx="831890" cy="3627297"/>
            <a:chOff x="0" y="0"/>
            <a:chExt cx="996882" cy="4346712"/>
          </a:xfrm>
        </p:grpSpPr>
        <p:sp>
          <p:nvSpPr>
            <p:cNvPr name="Freeform 9" id="9"/>
            <p:cNvSpPr/>
            <p:nvPr/>
          </p:nvSpPr>
          <p:spPr>
            <a:xfrm flipH="false" flipV="false" rot="0">
              <a:off x="0" y="0"/>
              <a:ext cx="996881" cy="4346712"/>
            </a:xfrm>
            <a:custGeom>
              <a:avLst/>
              <a:gdLst/>
              <a:ahLst/>
              <a:cxnLst/>
              <a:rect r="r" b="b" t="t" l="l"/>
              <a:pathLst>
                <a:path h="4346712" w="996881">
                  <a:moveTo>
                    <a:pt x="0" y="0"/>
                  </a:moveTo>
                  <a:lnTo>
                    <a:pt x="0" y="4346712"/>
                  </a:lnTo>
                  <a:lnTo>
                    <a:pt x="996881" y="4346712"/>
                  </a:lnTo>
                  <a:lnTo>
                    <a:pt x="996881" y="0"/>
                  </a:lnTo>
                  <a:lnTo>
                    <a:pt x="0" y="0"/>
                  </a:lnTo>
                  <a:close/>
                  <a:moveTo>
                    <a:pt x="935921" y="4285752"/>
                  </a:moveTo>
                  <a:lnTo>
                    <a:pt x="59690" y="4285752"/>
                  </a:lnTo>
                  <a:lnTo>
                    <a:pt x="59690" y="59690"/>
                  </a:lnTo>
                  <a:lnTo>
                    <a:pt x="935921" y="59690"/>
                  </a:lnTo>
                  <a:lnTo>
                    <a:pt x="935921" y="4285752"/>
                  </a:lnTo>
                  <a:close/>
                </a:path>
              </a:pathLst>
            </a:custGeom>
            <a:solidFill>
              <a:srgbClr val="006DFF"/>
            </a:solidFill>
          </p:spPr>
        </p:sp>
      </p:grpSp>
      <p:sp>
        <p:nvSpPr>
          <p:cNvPr name="TextBox 10" id="10"/>
          <p:cNvSpPr txBox="true"/>
          <p:nvPr/>
        </p:nvSpPr>
        <p:spPr>
          <a:xfrm rot="0">
            <a:off x="192670" y="634453"/>
            <a:ext cx="12076212" cy="1348741"/>
          </a:xfrm>
          <a:prstGeom prst="rect">
            <a:avLst/>
          </a:prstGeom>
        </p:spPr>
        <p:txBody>
          <a:bodyPr anchor="t" rtlCol="false" tIns="0" lIns="0" bIns="0" rIns="0">
            <a:spAutoFit/>
          </a:bodyPr>
          <a:lstStyle/>
          <a:p>
            <a:pPr algn="ctr">
              <a:lnSpc>
                <a:spcPts val="5459"/>
              </a:lnSpc>
              <a:spcBef>
                <a:spcPct val="0"/>
              </a:spcBef>
            </a:pPr>
            <a:r>
              <a:rPr lang="en-US" sz="3899">
                <a:solidFill>
                  <a:srgbClr val="0049AB"/>
                </a:solidFill>
                <a:latin typeface="Montaser Arabic Bold"/>
              </a:rPr>
              <a:t>PERBEDAAN RUANG LINGKUP TINDAK PIDANA </a:t>
            </a:r>
          </a:p>
          <a:p>
            <a:pPr algn="ctr">
              <a:lnSpc>
                <a:spcPts val="5459"/>
              </a:lnSpc>
              <a:spcBef>
                <a:spcPct val="0"/>
              </a:spcBef>
            </a:pPr>
            <a:r>
              <a:rPr lang="en-US" sz="3899">
                <a:solidFill>
                  <a:srgbClr val="0049AB"/>
                </a:solidFill>
                <a:latin typeface="Montaser Arabic Bold"/>
              </a:rPr>
              <a:t>ORANG DEWASA DAN ANAK,</a:t>
            </a:r>
          </a:p>
        </p:txBody>
      </p:sp>
      <p:sp>
        <p:nvSpPr>
          <p:cNvPr name="TextBox 11" id="11"/>
          <p:cNvSpPr txBox="true"/>
          <p:nvPr/>
        </p:nvSpPr>
        <p:spPr>
          <a:xfrm rot="0">
            <a:off x="1681767" y="2395648"/>
            <a:ext cx="8291959" cy="488316"/>
          </a:xfrm>
          <a:prstGeom prst="rect">
            <a:avLst/>
          </a:prstGeom>
        </p:spPr>
        <p:txBody>
          <a:bodyPr anchor="t" rtlCol="false" tIns="0" lIns="0" bIns="0" rIns="0">
            <a:spAutoFit/>
          </a:bodyPr>
          <a:lstStyle/>
          <a:p>
            <a:pPr algn="ctr">
              <a:lnSpc>
                <a:spcPts val="4059"/>
              </a:lnSpc>
              <a:spcBef>
                <a:spcPct val="0"/>
              </a:spcBef>
            </a:pPr>
            <a:r>
              <a:rPr lang="en-US" sz="2899" u="sng">
                <a:solidFill>
                  <a:srgbClr val="000000"/>
                </a:solidFill>
                <a:latin typeface="Montaser Arabic"/>
              </a:rPr>
              <a:t>Ruang Lingkup Tindak Pidana Orang Dewasa</a:t>
            </a:r>
          </a:p>
        </p:txBody>
      </p:sp>
      <p:grpSp>
        <p:nvGrpSpPr>
          <p:cNvPr name="Group 12" id="12"/>
          <p:cNvGrpSpPr/>
          <p:nvPr/>
        </p:nvGrpSpPr>
        <p:grpSpPr>
          <a:xfrm rot="0">
            <a:off x="739381" y="2374300"/>
            <a:ext cx="578637" cy="57863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0049AB"/>
            </a:solidFill>
          </p:spPr>
        </p:sp>
        <p:sp>
          <p:nvSpPr>
            <p:cNvPr name="TextBox 14" id="14"/>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501562" y="3362512"/>
            <a:ext cx="9105139" cy="5844540"/>
          </a:xfrm>
          <a:prstGeom prst="rect">
            <a:avLst/>
          </a:prstGeom>
        </p:spPr>
        <p:txBody>
          <a:bodyPr anchor="t" rtlCol="false" tIns="0" lIns="0" bIns="0" rIns="0">
            <a:spAutoFit/>
          </a:bodyPr>
          <a:lstStyle/>
          <a:p>
            <a:pPr marL="518157" indent="-259078" lvl="1">
              <a:lnSpc>
                <a:spcPts val="3359"/>
              </a:lnSpc>
              <a:buFont typeface="Arial"/>
              <a:buChar char="•"/>
            </a:pPr>
            <a:r>
              <a:rPr lang="en-US" sz="2399">
                <a:solidFill>
                  <a:srgbClr val="000000"/>
                </a:solidFill>
                <a:latin typeface="Canva Sans"/>
              </a:rPr>
              <a:t>Tindak pidana terhadap negara.</a:t>
            </a:r>
          </a:p>
          <a:p>
            <a:pPr marL="518157" indent="-259078" lvl="1">
              <a:lnSpc>
                <a:spcPts val="3359"/>
              </a:lnSpc>
              <a:buFont typeface="Arial"/>
              <a:buChar char="•"/>
            </a:pPr>
            <a:r>
              <a:rPr lang="en-US" sz="2399">
                <a:solidFill>
                  <a:srgbClr val="000000"/>
                </a:solidFill>
                <a:latin typeface="Canva Sans"/>
              </a:rPr>
              <a:t>Terhadap negara sahabat atau kepala negara sahabat.</a:t>
            </a:r>
          </a:p>
          <a:p>
            <a:pPr marL="518157" indent="-259078" lvl="1">
              <a:lnSpc>
                <a:spcPts val="3359"/>
              </a:lnSpc>
              <a:buFont typeface="Arial"/>
              <a:buChar char="•"/>
            </a:pPr>
            <a:r>
              <a:rPr lang="en-US" sz="2399">
                <a:solidFill>
                  <a:srgbClr val="000000"/>
                </a:solidFill>
                <a:latin typeface="Canva Sans"/>
              </a:rPr>
              <a:t>Tindak pidana tentang pelaksanaan hak dan kewajiban negara.</a:t>
            </a:r>
          </a:p>
          <a:p>
            <a:pPr marL="518157" indent="-259078" lvl="1">
              <a:lnSpc>
                <a:spcPts val="3359"/>
              </a:lnSpc>
              <a:buFont typeface="Arial"/>
              <a:buChar char="•"/>
            </a:pPr>
            <a:r>
              <a:rPr lang="en-US" sz="2399">
                <a:solidFill>
                  <a:srgbClr val="000000"/>
                </a:solidFill>
                <a:latin typeface="Canva Sans"/>
              </a:rPr>
              <a:t>Tindak pidana terhadap kekuasaan/penguasa umum.</a:t>
            </a:r>
          </a:p>
          <a:p>
            <a:pPr marL="518157" indent="-259078" lvl="1">
              <a:lnSpc>
                <a:spcPts val="3359"/>
              </a:lnSpc>
              <a:buFont typeface="Arial"/>
              <a:buChar char="•"/>
            </a:pPr>
            <a:r>
              <a:rPr lang="en-US" sz="2399">
                <a:solidFill>
                  <a:srgbClr val="000000"/>
                </a:solidFill>
                <a:latin typeface="Canva Sans"/>
              </a:rPr>
              <a:t>Tindak pidana sehubungan dengan tugas- tugas peradilan.</a:t>
            </a:r>
          </a:p>
          <a:p>
            <a:pPr marL="518157" indent="-259078" lvl="1">
              <a:lnSpc>
                <a:spcPts val="3359"/>
              </a:lnSpc>
              <a:buFont typeface="Arial"/>
              <a:buChar char="•"/>
            </a:pPr>
            <a:r>
              <a:rPr lang="en-US" sz="2399">
                <a:solidFill>
                  <a:srgbClr val="000000"/>
                </a:solidFill>
                <a:latin typeface="Canva Sans"/>
              </a:rPr>
              <a:t>Tindak pidana terhadap angkatan perang.</a:t>
            </a:r>
          </a:p>
          <a:p>
            <a:pPr marL="518157" indent="-259078" lvl="1">
              <a:lnSpc>
                <a:spcPts val="3359"/>
              </a:lnSpc>
              <a:buFont typeface="Arial"/>
              <a:buChar char="•"/>
            </a:pPr>
            <a:r>
              <a:rPr lang="en-US" sz="2399">
                <a:solidFill>
                  <a:srgbClr val="000000"/>
                </a:solidFill>
                <a:latin typeface="Canva Sans"/>
              </a:rPr>
              <a:t>Tindak pidana jabatan.</a:t>
            </a:r>
          </a:p>
          <a:p>
            <a:pPr marL="518157" indent="-259078" lvl="1">
              <a:lnSpc>
                <a:spcPts val="3359"/>
              </a:lnSpc>
              <a:buFont typeface="Arial"/>
              <a:buChar char="•"/>
            </a:pPr>
            <a:r>
              <a:rPr lang="en-US" sz="2399">
                <a:solidFill>
                  <a:srgbClr val="000000"/>
                </a:solidFill>
                <a:latin typeface="Canva Sans"/>
              </a:rPr>
              <a:t>Tindak pidana terhadap masyarakat. Tindak pidana asusila.</a:t>
            </a:r>
          </a:p>
          <a:p>
            <a:pPr marL="518157" indent="-259078" lvl="1">
              <a:lnSpc>
                <a:spcPts val="3359"/>
              </a:lnSpc>
              <a:buFont typeface="Arial"/>
              <a:buChar char="•"/>
            </a:pPr>
            <a:r>
              <a:rPr lang="en-US" sz="2399">
                <a:solidFill>
                  <a:srgbClr val="000000"/>
                </a:solidFill>
                <a:latin typeface="Canva Sans"/>
              </a:rPr>
              <a:t>Tindak</a:t>
            </a:r>
          </a:p>
          <a:p>
            <a:pPr marL="518157" indent="-259078" lvl="1">
              <a:lnSpc>
                <a:spcPts val="3359"/>
              </a:lnSpc>
              <a:buFont typeface="Arial"/>
              <a:buChar char="•"/>
            </a:pPr>
            <a:r>
              <a:rPr lang="en-US" sz="2399">
                <a:solidFill>
                  <a:srgbClr val="000000"/>
                </a:solidFill>
                <a:latin typeface="Canva Sans"/>
              </a:rPr>
              <a:t> kepatutan.</a:t>
            </a:r>
          </a:p>
          <a:p>
            <a:pPr marL="518157" indent="-259078" lvl="1">
              <a:lnSpc>
                <a:spcPts val="3359"/>
              </a:lnSpc>
              <a:buFont typeface="Arial"/>
              <a:buChar char="•"/>
            </a:pPr>
            <a:r>
              <a:rPr lang="en-US" sz="2399">
                <a:solidFill>
                  <a:srgbClr val="000000"/>
                </a:solidFill>
                <a:latin typeface="Canva Sans"/>
              </a:rPr>
              <a:t> Tindak pidana terhadap ketertiban umum. Tindak pidana membahayakan keamanan umum bagi orang atau barang.</a:t>
            </a:r>
          </a:p>
          <a:p>
            <a:pPr marL="518157" indent="-259078" lvl="1">
              <a:lnSpc>
                <a:spcPts val="3359"/>
              </a:lnSpc>
              <a:buFont typeface="Arial"/>
              <a:buChar char="•"/>
            </a:pPr>
            <a:r>
              <a:rPr lang="en-US" sz="2399">
                <a:solidFill>
                  <a:srgbClr val="000000"/>
                </a:solidFill>
                <a:latin typeface="Canva Sans"/>
              </a:rPr>
              <a:t> Tindak pidana pemalsuan uang. </a:t>
            </a:r>
          </a:p>
        </p:txBody>
      </p:sp>
      <p:sp>
        <p:nvSpPr>
          <p:cNvPr name="TextBox 16" id="16"/>
          <p:cNvSpPr txBox="true"/>
          <p:nvPr/>
        </p:nvSpPr>
        <p:spPr>
          <a:xfrm rot="0">
            <a:off x="9747953" y="3362512"/>
            <a:ext cx="7888423" cy="4587240"/>
          </a:xfrm>
          <a:prstGeom prst="rect">
            <a:avLst/>
          </a:prstGeom>
        </p:spPr>
        <p:txBody>
          <a:bodyPr anchor="t" rtlCol="false" tIns="0" lIns="0" bIns="0" rIns="0">
            <a:spAutoFit/>
          </a:bodyPr>
          <a:lstStyle/>
          <a:p>
            <a:pPr marL="518157" indent="-259078" lvl="1">
              <a:lnSpc>
                <a:spcPts val="3359"/>
              </a:lnSpc>
              <a:buFont typeface="Arial"/>
              <a:buChar char="•"/>
            </a:pPr>
            <a:r>
              <a:rPr lang="en-US" sz="2399">
                <a:solidFill>
                  <a:srgbClr val="000000"/>
                </a:solidFill>
                <a:latin typeface="Canva Sans"/>
              </a:rPr>
              <a:t>Tindak pidana pemalsuan materai dan merk.</a:t>
            </a:r>
          </a:p>
          <a:p>
            <a:pPr marL="518157" indent="-259078" lvl="1">
              <a:lnSpc>
                <a:spcPts val="3359"/>
              </a:lnSpc>
              <a:buFont typeface="Arial"/>
              <a:buChar char="•"/>
            </a:pPr>
            <a:r>
              <a:rPr lang="en-US" sz="2399">
                <a:solidFill>
                  <a:srgbClr val="000000"/>
                </a:solidFill>
                <a:latin typeface="Canva Sans"/>
              </a:rPr>
              <a:t>Tindak pidana pemalsuan surat.</a:t>
            </a:r>
          </a:p>
          <a:p>
            <a:pPr marL="518157" indent="-259078" lvl="1">
              <a:lnSpc>
                <a:spcPts val="3359"/>
              </a:lnSpc>
              <a:buFont typeface="Arial"/>
              <a:buChar char="•"/>
            </a:pPr>
            <a:r>
              <a:rPr lang="en-US" sz="2399">
                <a:solidFill>
                  <a:srgbClr val="000000"/>
                </a:solidFill>
                <a:latin typeface="Canva Sans"/>
              </a:rPr>
              <a:t>Tindak pidana terhadap pelayaran.</a:t>
            </a:r>
          </a:p>
          <a:p>
            <a:pPr marL="518157" indent="-259078" lvl="1">
              <a:lnSpc>
                <a:spcPts val="3359"/>
              </a:lnSpc>
              <a:buFont typeface="Arial"/>
              <a:buChar char="•"/>
            </a:pPr>
            <a:r>
              <a:rPr lang="en-US" sz="2399">
                <a:solidFill>
                  <a:srgbClr val="000000"/>
                </a:solidFill>
                <a:latin typeface="Canva Sans"/>
              </a:rPr>
              <a:t>Tindak pidana terhadap penerbangan dan sarana penerbangan.</a:t>
            </a:r>
          </a:p>
          <a:p>
            <a:pPr marL="518157" indent="-259078" lvl="1">
              <a:lnSpc>
                <a:spcPts val="3359"/>
              </a:lnSpc>
              <a:buFont typeface="Arial"/>
              <a:buChar char="•"/>
            </a:pPr>
            <a:r>
              <a:rPr lang="en-US" sz="2399">
                <a:solidFill>
                  <a:srgbClr val="000000"/>
                </a:solidFill>
                <a:latin typeface="Canva Sans"/>
              </a:rPr>
              <a:t>Tindak pidana terhadap pribadi.</a:t>
            </a:r>
          </a:p>
          <a:p>
            <a:pPr marL="518157" indent="-259078" lvl="1">
              <a:lnSpc>
                <a:spcPts val="3359"/>
              </a:lnSpc>
              <a:buFont typeface="Arial"/>
              <a:buChar char="•"/>
            </a:pPr>
            <a:r>
              <a:rPr lang="en-US" sz="2399">
                <a:solidFill>
                  <a:srgbClr val="000000"/>
                </a:solidFill>
                <a:latin typeface="Canva Sans"/>
              </a:rPr>
              <a:t>Tindak pidana terhadap kemerdekaan pribadi seseorang.</a:t>
            </a:r>
          </a:p>
          <a:p>
            <a:pPr marL="518157" indent="-259078" lvl="1">
              <a:lnSpc>
                <a:spcPts val="3359"/>
              </a:lnSpc>
              <a:buFont typeface="Arial"/>
              <a:buChar char="•"/>
            </a:pPr>
            <a:r>
              <a:rPr lang="en-US" sz="2399">
                <a:solidFill>
                  <a:srgbClr val="000000"/>
                </a:solidFill>
                <a:latin typeface="Canva Sans"/>
              </a:rPr>
              <a:t>Tindak pidana terhadap kehormatan seseorang.</a:t>
            </a:r>
          </a:p>
          <a:p>
            <a:pPr marL="518157" indent="-259078" lvl="1">
              <a:lnSpc>
                <a:spcPts val="3359"/>
              </a:lnSpc>
              <a:buFont typeface="Arial"/>
              <a:buChar char="•"/>
            </a:pPr>
            <a:r>
              <a:rPr lang="en-US" sz="2399">
                <a:solidFill>
                  <a:srgbClr val="000000"/>
                </a:solidFill>
                <a:latin typeface="Canva Sans"/>
              </a:rPr>
              <a:t>Tindak pidana terhadap hak seseorang secara khusus, terhadap harta benda.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DAFq3TLJkrQ</dc:identifier>
  <dcterms:modified xsi:type="dcterms:W3CDTF">2011-08-01T06:04:30Z</dcterms:modified>
  <cp:revision>1</cp:revision>
  <dc:title>HUkum</dc:title>
</cp:coreProperties>
</file>