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1"/>
  </p:notesMasterIdLst>
  <p:handoutMasterIdLst>
    <p:handoutMasterId r:id="rId32"/>
  </p:handoutMasterIdLst>
  <p:sldIdLst>
    <p:sldId id="260" r:id="rId2"/>
    <p:sldId id="344" r:id="rId3"/>
    <p:sldId id="315" r:id="rId4"/>
    <p:sldId id="316" r:id="rId5"/>
    <p:sldId id="317" r:id="rId6"/>
    <p:sldId id="319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20" r:id="rId15"/>
    <p:sldId id="331" r:id="rId16"/>
    <p:sldId id="332" r:id="rId17"/>
    <p:sldId id="333" r:id="rId18"/>
    <p:sldId id="330" r:id="rId19"/>
    <p:sldId id="334" r:id="rId20"/>
    <p:sldId id="335" r:id="rId21"/>
    <p:sldId id="336" r:id="rId22"/>
    <p:sldId id="318" r:id="rId23"/>
    <p:sldId id="322" r:id="rId24"/>
    <p:sldId id="338" r:id="rId25"/>
    <p:sldId id="337" r:id="rId26"/>
    <p:sldId id="339" r:id="rId27"/>
    <p:sldId id="340" r:id="rId28"/>
    <p:sldId id="341" r:id="rId29"/>
    <p:sldId id="345" r:id="rId30"/>
  </p:sldIdLst>
  <p:sldSz cx="9144000" cy="5143500" type="screen16x9"/>
  <p:notesSz cx="6858000" cy="9945688"/>
  <p:embeddedFontLst>
    <p:embeddedFont>
      <p:font typeface="Barlow" panose="00000500000000000000" pitchFamily="2" charset="0"/>
      <p:regular r:id="rId33"/>
      <p:bold r:id="rId34"/>
      <p:italic r:id="rId35"/>
      <p:boldItalic r:id="rId36"/>
    </p:embeddedFont>
    <p:embeddedFont>
      <p:font typeface="Barlow Light" panose="00000400000000000000" pitchFamily="2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Miriam Libre" panose="00000500000000000000" pitchFamily="2" charset="-79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62915D-1D75-48D8-B93A-2E7930FC7B57}">
  <a:tblStyle styleId="{2F62915D-1D75-48D8-B93A-2E7930FC7B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4" d="100"/>
          <a:sy n="94" d="100"/>
        </p:scale>
        <p:origin x="72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7005B-5AFA-4BCE-935D-8B32D624D3AA}" type="datetimeFigureOut">
              <a:rPr lang="id-ID" smtClean="0"/>
              <a:t>18/04/2024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D439B-C76A-4D25-B0D0-2300CF31D75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497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79579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Google Shape;52;p3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Google Shape;56;p3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89" name="Google Shape;89;p5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90" name="Google Shape;90;p5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476375" y="2262188"/>
              <a:ext cx="176100" cy="72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00" name="Google Shape;100;p5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 txBox="1">
            <a:spLocks noGrp="1"/>
          </p:cNvSpPr>
          <p:nvPr>
            <p:ph type="body" idx="1"/>
          </p:nvPr>
        </p:nvSpPr>
        <p:spPr>
          <a:xfrm>
            <a:off x="6390750" y="439500"/>
            <a:ext cx="2122500" cy="42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223" name="Google Shape;223;p9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￭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⬝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oN5XpHm-Wes&amp;t=318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ctrTitle"/>
          </p:nvPr>
        </p:nvSpPr>
        <p:spPr>
          <a:xfrm>
            <a:off x="611560" y="295350"/>
            <a:ext cx="6768752" cy="22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sz="2400" b="1" dirty="0">
                <a:solidFill>
                  <a:schemeClr val="accent1">
                    <a:lumMod val="50000"/>
                  </a:schemeClr>
                </a:solidFill>
              </a:rPr>
              <a:t>Topik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LANDASAN DAN PRINSIP PENGEMBANGAN KURIKULUM</a:t>
            </a:r>
            <a:endParaRPr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9" name="Google Shape;269;p17"/>
          <p:cNvSpPr txBox="1">
            <a:spLocks noGrp="1"/>
          </p:cNvSpPr>
          <p:nvPr>
            <p:ph type="subTitle" idx="1"/>
          </p:nvPr>
        </p:nvSpPr>
        <p:spPr>
          <a:xfrm>
            <a:off x="1870266" y="2571750"/>
            <a:ext cx="3891300" cy="1009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b="1" dirty="0">
                <a:solidFill>
                  <a:schemeClr val="bg1"/>
                </a:solidFill>
              </a:rPr>
              <a:t>Disampaikan Oleh 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</a:rPr>
              <a:t>Dr. </a:t>
            </a:r>
            <a:r>
              <a:rPr lang="id-ID" sz="1800" b="1" dirty="0">
                <a:solidFill>
                  <a:schemeClr val="bg1"/>
                </a:solidFill>
              </a:rPr>
              <a:t>Sri Sumarni, MT., ST.</a:t>
            </a:r>
            <a:endParaRPr lang="en-US" sz="1800" b="1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00A1F6-1817-45FD-B8BE-5136202CED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A25976-049D-4543-8AFC-1D9844E58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975"/>
            <a:ext cx="5554960" cy="857400"/>
          </a:xfrm>
        </p:spPr>
        <p:txBody>
          <a:bodyPr/>
          <a:lstStyle/>
          <a:p>
            <a: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en-ID" sz="2400" b="1" dirty="0" err="1">
                <a:solidFill>
                  <a:schemeClr val="accent1">
                    <a:lumMod val="50000"/>
                  </a:schemeClr>
                </a:solidFill>
              </a:rPr>
              <a:t>Landasan</a:t>
            </a:r>
            <a: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b="1" dirty="0" err="1">
                <a:solidFill>
                  <a:schemeClr val="accent1">
                    <a:lumMod val="50000"/>
                  </a:schemeClr>
                </a:solidFill>
              </a:rPr>
              <a:t>Psikologis</a:t>
            </a:r>
            <a:b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  <a:t>                           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Nana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Syaodih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Sukmadinata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(1997)</a:t>
            </a:r>
            <a:endParaRPr lang="en-ID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C4A7D-384C-436C-AA1C-B1C164504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Terdapat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psikologi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mendasari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kurikulum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(1)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psikologi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(2)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psikologi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endParaRPr lang="en-ID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69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78040F-8DB3-4716-ACFF-2FDDB2DA5F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AC98E-F6C2-4101-8D08-E4A5D920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</a:rPr>
              <a:t>Psikologi</a:t>
            </a:r>
            <a:r>
              <a:rPr lang="en-ID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</a:rPr>
              <a:t>perkembangan</a:t>
            </a:r>
            <a:endParaRPr lang="en-ID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1392D-317F-4F2B-9E23-731C427A8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Psikologi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mempelajari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perilaku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berkenaan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perkembangannya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psikologi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dikaji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hakekat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pentahapan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aspek-aspek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tugas-tugas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hal-hal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berhubungan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semuanya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dijadikan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pertimbangan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mendasari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kurikulum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8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7F7DC4-4922-49C8-AD03-62BC11FF6A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2E89E2-4A92-43B4-8953-6B560010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27534"/>
            <a:ext cx="5138700" cy="857400"/>
          </a:xfrm>
        </p:spPr>
        <p:txBody>
          <a:bodyPr/>
          <a:lstStyle/>
          <a:p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</a:rPr>
              <a:t>Psikologi</a:t>
            </a:r>
            <a:r>
              <a:rPr lang="en-ID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</a:rPr>
              <a:t>belajar</a:t>
            </a:r>
            <a:r>
              <a:rPr lang="en-ID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E7A875-1919-4997-91FE-E00F589B5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Psikologi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mempelajari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perilaku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konteks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Psikologi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mengkaji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hakekat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teori-teori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perilaku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semuanya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dijadikan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pertimbangan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sekaligus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mendasari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kurikulum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53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8BDDD8-6B1F-4BF8-ABDB-9247627898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97A7EC-DC47-49E7-8744-361B1FEE1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600" y="195486"/>
            <a:ext cx="5138700" cy="857400"/>
          </a:xfrm>
        </p:spPr>
        <p:txBody>
          <a:bodyPr/>
          <a:lstStyle/>
          <a:p>
            <a:r>
              <a:rPr lang="en-ID" sz="3200" dirty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</a:rPr>
              <a:t>Landasan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</a:rPr>
              <a:t> Sosial-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</a:rPr>
              <a:t>Budaya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ID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CEAD9-5E8A-40DF-90A8-E574FB5D8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981300"/>
            <a:ext cx="5472608" cy="3180900"/>
          </a:xfrm>
        </p:spPr>
        <p:txBody>
          <a:bodyPr/>
          <a:lstStyle/>
          <a:p>
            <a:pPr marL="76200" indent="0" algn="just">
              <a:buNone/>
            </a:pP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Kurikulum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dapat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dipandang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sebagai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suatu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rancangan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pendidikan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Sebagai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suatu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rancangan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kurikulum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menentukan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pelaksanaan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hasil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pendidikan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. Kita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maklumi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bahwa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pendidikan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merupakan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usaha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mempersiapkan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peserta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didik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terjun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kelingkungan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masyarakat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. Pendidikan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bukan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hanya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pendidikan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semata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namun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memberikan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bekal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pengetahuan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keterampilan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serta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nilai-nilai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hidup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bekerja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mencapai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perkembangan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lebih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lanjut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di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masyarakat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76200" indent="0" algn="just">
              <a:buNone/>
            </a:pP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Peserta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didik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berasal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dari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masyarakat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mendapatkan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pendidikan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baik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formal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maupun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informal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lingkungan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masyarakat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diarahkan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bagi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kehidupan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masyarakat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pula.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Kehidupan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masyarakat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segala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karakteristik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kekayaan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budayanya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menjadi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landasan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sekaligus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acuan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bagi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</a:rPr>
              <a:t>pendidikan</a:t>
            </a:r>
            <a:endParaRPr lang="en-ID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76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3AEE85-CDBC-4065-98A6-4DC8C2DBBB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8D2C1F-A21F-4559-A6C5-183C8858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975"/>
            <a:ext cx="6563072" cy="857400"/>
          </a:xfrm>
        </p:spPr>
        <p:txBody>
          <a:bodyPr/>
          <a:lstStyle/>
          <a:p>
            <a:b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en-ID" sz="2400" b="1" dirty="0" err="1">
                <a:solidFill>
                  <a:schemeClr val="accent1">
                    <a:lumMod val="50000"/>
                  </a:schemeClr>
                </a:solidFill>
              </a:rPr>
              <a:t>Landasan</a:t>
            </a:r>
            <a: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b="1" dirty="0" err="1">
                <a:solidFill>
                  <a:schemeClr val="accent1">
                    <a:lumMod val="50000"/>
                  </a:schemeClr>
                </a:solidFill>
              </a:rPr>
              <a:t>Ilmu</a:t>
            </a:r>
            <a: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b="1" dirty="0" err="1">
                <a:solidFill>
                  <a:schemeClr val="accent1">
                    <a:lumMod val="50000"/>
                  </a:schemeClr>
                </a:solidFill>
              </a:rPr>
              <a:t>Pengetahuan</a:t>
            </a:r>
            <a: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2400" b="1" dirty="0" err="1">
                <a:solidFill>
                  <a:schemeClr val="accent1">
                    <a:lumMod val="50000"/>
                  </a:schemeClr>
                </a:solidFill>
              </a:rPr>
              <a:t>Teknnologi</a:t>
            </a:r>
            <a:endParaRPr lang="en-ID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80871-3B3B-4460-A3F8-5542FE4455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awalnya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tekhnologi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dimiliki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masih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relatif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sederhana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namun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sejak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abad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pertengahan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mengalami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pesat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penemuan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teori-teori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terus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berlangsung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hingga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dipastikan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kedepannya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terus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semakin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berkembang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Akal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menjangkau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hal-hal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sebelumnya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sesuatu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mungkin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ID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41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BE2323-E2A5-4B9F-A1E3-146D8475B2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419F53-09B4-42AA-BB4A-D254D044E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>
                <a:solidFill>
                  <a:schemeClr val="accent1">
                    <a:lumMod val="50000"/>
                  </a:schemeClr>
                </a:solidFill>
              </a:rPr>
              <a:t>Prinsip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</a:rPr>
              <a:t>Pengembangan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</a:rPr>
              <a:t>Kurikulum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</a:rPr>
              <a:t>Secara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</a:rPr>
              <a:t>Umum</a:t>
            </a:r>
            <a:endParaRPr lang="en-ID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D0EB3-0834-4010-8AA8-B4AEE073C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57350"/>
            <a:ext cx="5554960" cy="3180900"/>
          </a:xfrm>
        </p:spPr>
        <p:txBody>
          <a:bodyPr/>
          <a:lstStyle/>
          <a:p>
            <a:pPr marL="4191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Prinsip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relevansi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kurikulum</a:t>
            </a:r>
            <a:endParaRPr lang="en-ID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Prinsip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Fleksibilitas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Kurikulum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sifat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fleksibel</a:t>
            </a:r>
            <a:endParaRPr lang="en-ID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Prinsip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Integritas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191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Prinsip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Kontinuitas</a:t>
            </a:r>
            <a:endParaRPr lang="en-ID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Praktis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Efisien</a:t>
            </a:r>
            <a:endParaRPr lang="en-ID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Efektivitas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Prinsip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Efektivitas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19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1F1138-7854-4074-8F73-7A8C2B79EF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AFDF63-B502-4CD9-9D21-8A36DAC7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Prinsip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relevansi</a:t>
            </a:r>
            <a:endParaRPr lang="en-ID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E9FC4-61D5-4539-8EAA-1FCAB58A1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57350"/>
            <a:ext cx="5482952" cy="3180900"/>
          </a:xfrm>
        </p:spPr>
        <p:txBody>
          <a:bodyPr/>
          <a:lstStyle/>
          <a:p>
            <a:pPr marL="762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Prinsip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terdiri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keluar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keluar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mengacu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kesesuaian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proses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termuat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kurikulum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tuntutan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Sedangkan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mengacu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kesesuaian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konsistensi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komponenkomponen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kurikulum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proses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0448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F25573-880C-4720-81F7-A65DD9A0CC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CF2184-ACEF-488B-A473-77D3E7FAF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Prinsip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Fleksibilitas</a:t>
            </a:r>
            <a:endParaRPr lang="en-ID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8B3E0-8A66-4D63-8B3F-50459742C4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Kurikulum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memiliki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sifat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fleksibel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berarti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pelaksanaannya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dapat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disesuaikan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kondisi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daerah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waktu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serta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kemampuan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latar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belakang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peserta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didik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pengembangan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kurikulum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pengembang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harus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dapat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menawarkan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berbagai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program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pilihan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kepada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peserta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didik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sesuai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minat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bakat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kemampuan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kebutuhan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mereka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6505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3AEE85-CDBC-4065-98A6-4DC8C2DBBB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8D2C1F-A21F-4559-A6C5-183C8858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975"/>
            <a:ext cx="6563072" cy="857400"/>
          </a:xfrm>
        </p:spPr>
        <p:txBody>
          <a:bodyPr/>
          <a:lstStyle/>
          <a:p>
            <a:r>
              <a:rPr lang="en-ID" sz="2400" b="1" dirty="0" err="1">
                <a:solidFill>
                  <a:schemeClr val="accent1">
                    <a:lumMod val="50000"/>
                  </a:schemeClr>
                </a:solidFill>
              </a:rPr>
              <a:t>Prinsip</a:t>
            </a:r>
            <a: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b="1" dirty="0" err="1">
                <a:solidFill>
                  <a:schemeClr val="accent1">
                    <a:lumMod val="50000"/>
                  </a:schemeClr>
                </a:solidFill>
              </a:rPr>
              <a:t>Integritas</a:t>
            </a:r>
            <a: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80871-3B3B-4460-A3F8-5542FE4455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kurikulum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menerapkan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prinsip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keterpaduan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Prinsip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mengacu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kurikulum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mempersiapkan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didik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menghadapi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tantangan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di masa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kurikulum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mengembangkan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keterampilan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masa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ID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ID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03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E460D9-6EFC-4221-A1B5-405939D0F5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5D865D-54D8-48BC-A20F-88A8467A5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ID" b="1" dirty="0" err="1">
                <a:solidFill>
                  <a:schemeClr val="accent1">
                    <a:lumMod val="50000"/>
                  </a:schemeClr>
                </a:solidFill>
              </a:rPr>
              <a:t>Prinsip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</a:rPr>
              <a:t>Kontinuitas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EF345-C938-4588-880B-386BCB9DC7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Kontinuitas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kurikulum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disebut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kesinambungan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Hal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menunjukkan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proses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didik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berlangsung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terus-menerus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terputus-putus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berhenti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begitu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saja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Hal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terutama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memastikan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kesinambungan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kurikulum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jenjang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berbeda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780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83C7A7-D142-4C12-9390-0EA0ACA03E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8C0602-2856-4F23-BD5D-A3B84697B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86975"/>
            <a:ext cx="6408712" cy="857400"/>
          </a:xfrm>
        </p:spPr>
        <p:txBody>
          <a:bodyPr/>
          <a:lstStyle/>
          <a:p>
            <a:pPr algn="just"/>
            <a:r>
              <a:rPr lang="en-ID" sz="2400" dirty="0">
                <a:solidFill>
                  <a:schemeClr val="accent1">
                    <a:lumMod val="50000"/>
                  </a:schemeClr>
                </a:solidFill>
              </a:rPr>
              <a:t>Link </a:t>
            </a:r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prinsip</a:t>
            </a:r>
            <a:r>
              <a:rPr lang="en-ID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pemgembangan</a:t>
            </a:r>
            <a:r>
              <a:rPr lang="en-ID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kurikulum</a:t>
            </a:r>
            <a:br>
              <a:rPr lang="en-ID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FE910-45ED-4071-BD94-D9485469F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800" y="1125316"/>
            <a:ext cx="5138700" cy="3180900"/>
          </a:xfrm>
        </p:spPr>
        <p:txBody>
          <a:bodyPr/>
          <a:lstStyle/>
          <a:p>
            <a:pPr marL="762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18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https://www.youtube.com/watch?v=oN5XpHm-Wes&amp;t=318s</a:t>
            </a:r>
            <a:endParaRPr lang="en-ID" sz="18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D" sz="1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ID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9A84BB-CFE1-461A-BF4B-6F9CF4A3E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83" y="2078079"/>
            <a:ext cx="5238205" cy="263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0D99-0208-42D8-90B2-1AD8F198BD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D9A5FB-E2F1-41F4-B307-46BE2D76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975"/>
            <a:ext cx="6779096" cy="857400"/>
          </a:xfrm>
        </p:spPr>
        <p:txBody>
          <a:bodyPr/>
          <a:lstStyle/>
          <a:p>
            <a:pPr algn="just"/>
            <a:r>
              <a:rPr lang="en-ID" b="1" dirty="0" err="1">
                <a:solidFill>
                  <a:schemeClr val="accent1">
                    <a:lumMod val="50000"/>
                  </a:schemeClr>
                </a:solidFill>
              </a:rPr>
              <a:t>Prinsip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</a:rPr>
              <a:t>Praktis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</a:rPr>
              <a:t>atau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</a:rPr>
              <a:t>Efisien</a:t>
            </a:r>
            <a:endParaRPr lang="en-ID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64334-2E89-43F5-B826-649A0E5ED3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kurikulum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mengacu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kemudahan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pelaksanaannya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alat-alat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sederhana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murah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demikian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kurikulum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mempertimbangkan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efisiensi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teknik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tepat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memudahkan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pelaksanaannya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meminimalisir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diperlukan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Prinsip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membantu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memastikan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kurikulum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diimplementasikan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praktis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efisien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tanpa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membebani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didik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630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CFF54B-6D1E-4A70-875E-5E66390819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2723CD-3E4F-472B-87D2-33B0D8C18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975"/>
            <a:ext cx="6203032" cy="857400"/>
          </a:xfrm>
        </p:spPr>
        <p:txBody>
          <a:bodyPr/>
          <a:lstStyle/>
          <a:p>
            <a:pPr algn="just"/>
            <a:r>
              <a:rPr lang="en-ID" b="1" dirty="0" err="1">
                <a:solidFill>
                  <a:schemeClr val="accent1">
                    <a:lumMod val="50000"/>
                  </a:schemeClr>
                </a:solidFill>
              </a:rPr>
              <a:t>Prinsip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</a:rPr>
              <a:t>Efektivitas</a:t>
            </a:r>
            <a:endParaRPr lang="en-ID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A6B21-87F4-40FF-B7D0-826B259DA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walaupun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kurikulum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murah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sederhana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keberhasilannya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tetap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diperhatikan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1936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F406A0-ABE8-4BD2-A509-CC5B257EC6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A6B49C-186C-4A51-BE77-EFFF1D4B7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58" y="118680"/>
            <a:ext cx="7023230" cy="857400"/>
          </a:xfrm>
        </p:spPr>
        <p:txBody>
          <a:bodyPr/>
          <a:lstStyle/>
          <a:p>
            <a:pPr algn="just"/>
            <a:b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ID" sz="2400" b="1" dirty="0" err="1">
                <a:solidFill>
                  <a:schemeClr val="accent1">
                    <a:lumMod val="50000"/>
                  </a:schemeClr>
                </a:solidFill>
              </a:rPr>
              <a:t>Prinsip</a:t>
            </a:r>
            <a: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b="1" dirty="0" err="1">
                <a:solidFill>
                  <a:schemeClr val="accent1">
                    <a:lumMod val="50000"/>
                  </a:schemeClr>
                </a:solidFill>
              </a:rPr>
              <a:t>Pengembangan</a:t>
            </a:r>
            <a: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b="1" dirty="0" err="1">
                <a:solidFill>
                  <a:schemeClr val="accent1">
                    <a:lumMod val="50000"/>
                  </a:schemeClr>
                </a:solidFill>
              </a:rPr>
              <a:t>Kurikulum</a:t>
            </a:r>
            <a: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b="1" dirty="0" err="1">
                <a:solidFill>
                  <a:schemeClr val="accent1">
                    <a:lumMod val="50000"/>
                  </a:schemeClr>
                </a:solidFill>
              </a:rPr>
              <a:t>Secara</a:t>
            </a:r>
            <a: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b="1" dirty="0" err="1">
                <a:solidFill>
                  <a:schemeClr val="accent1">
                    <a:lumMod val="50000"/>
                  </a:schemeClr>
                </a:solidFill>
              </a:rPr>
              <a:t>Khusus</a:t>
            </a:r>
            <a: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BE529B-4FD3-4D95-ABD6-4AAFF7299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058" y="981300"/>
            <a:ext cx="5832648" cy="3894706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Prinsip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berkenaan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Pendidikan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Prinsip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berkenaan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Prinsip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berkenaan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pemilihan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mengajar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Prinsip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berkenaan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pemilihan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media dan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alat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pengajaran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Prinsip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berkenaan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pemilihan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penilaian</a:t>
            </a:r>
            <a:endParaRPr lang="en-ID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85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4220DF-EE12-4F5A-965C-F002B3C7A7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D0C0D9-F390-47B0-9E65-D5AF629A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ID" sz="2000" b="1" dirty="0" err="1">
                <a:solidFill>
                  <a:schemeClr val="accent1">
                    <a:lumMod val="50000"/>
                  </a:schemeClr>
                </a:solidFill>
              </a:rPr>
              <a:t>Prinsip</a:t>
            </a:r>
            <a:r>
              <a:rPr lang="en-ID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000" b="1" dirty="0" err="1">
                <a:solidFill>
                  <a:schemeClr val="accent1">
                    <a:lumMod val="50000"/>
                  </a:schemeClr>
                </a:solidFill>
              </a:rPr>
              <a:t>berkenaan</a:t>
            </a:r>
            <a:r>
              <a:rPr lang="en-ID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000" b="1" dirty="0" err="1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ID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000" b="1" dirty="0" err="1">
                <a:solidFill>
                  <a:schemeClr val="accent1">
                    <a:lumMod val="50000"/>
                  </a:schemeClr>
                </a:solidFill>
              </a:rPr>
              <a:t>tujuan</a:t>
            </a:r>
            <a:r>
              <a:rPr lang="en-ID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000" b="1" dirty="0" err="1">
                <a:solidFill>
                  <a:schemeClr val="accent1">
                    <a:lumMod val="50000"/>
                  </a:schemeClr>
                </a:solidFill>
              </a:rPr>
              <a:t>pendidikan</a:t>
            </a:r>
            <a:r>
              <a:rPr lang="en-ID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C92E4-19CA-49CB-A452-67E77A1AD7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pusat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diikuti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seluruh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kurikulum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Oleh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perumusan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komponen-komponen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kurikulum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mengacu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meliputi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jangka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panjang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jangka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menengah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jangka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pendek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membantu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menentukan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kurikulum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memastikan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komponenkomponen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kurikulum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dirumuskan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ingin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dicapai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78416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28B15B-EFAB-4494-8187-2EFC8389EA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C18B8F-DBC7-4CA9-8C29-BB93B6B01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40" y="305250"/>
            <a:ext cx="6203032" cy="600817"/>
          </a:xfrm>
        </p:spPr>
        <p:txBody>
          <a:bodyPr/>
          <a:lstStyle/>
          <a:p>
            <a:pPr algn="just"/>
            <a:r>
              <a:rPr lang="en-ID" sz="2000" b="1" dirty="0" err="1">
                <a:solidFill>
                  <a:schemeClr val="accent1">
                    <a:lumMod val="50000"/>
                  </a:schemeClr>
                </a:solidFill>
              </a:rPr>
              <a:t>Prinsip</a:t>
            </a:r>
            <a:r>
              <a:rPr lang="en-ID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000" b="1" dirty="0" err="1">
                <a:solidFill>
                  <a:schemeClr val="accent1">
                    <a:lumMod val="50000"/>
                  </a:schemeClr>
                </a:solidFill>
              </a:rPr>
              <a:t>berkenaan</a:t>
            </a:r>
            <a:r>
              <a:rPr lang="en-ID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000" b="1" dirty="0" err="1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ID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000" b="1" dirty="0" err="1">
                <a:solidFill>
                  <a:schemeClr val="accent1">
                    <a:lumMod val="50000"/>
                  </a:schemeClr>
                </a:solidFill>
              </a:rPr>
              <a:t>isi</a:t>
            </a:r>
            <a:r>
              <a:rPr lang="en-ID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000" b="1" dirty="0" err="1">
                <a:solidFill>
                  <a:schemeClr val="accent1">
                    <a:lumMod val="50000"/>
                  </a:schemeClr>
                </a:solidFill>
              </a:rPr>
              <a:t>pendidikan</a:t>
            </a:r>
            <a:endParaRPr lang="en-ID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2A2BF-2BE6-4EFD-8836-CE9E95F32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440" y="981300"/>
            <a:ext cx="5138700" cy="3180900"/>
          </a:xfrm>
        </p:spPr>
        <p:txBody>
          <a:bodyPr/>
          <a:lstStyle/>
          <a:p>
            <a:pPr marL="76200" indent="0" algn="just">
              <a:spcBef>
                <a:spcPts val="0"/>
              </a:spcBef>
              <a:buNone/>
            </a:pP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Memilih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ditentukan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perencana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kurikulum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mempertimbangkan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419100" indent="-342900" algn="just">
              <a:spcBef>
                <a:spcPts val="0"/>
              </a:spcBef>
              <a:buAutoNum type="alphaLcPeriod"/>
            </a:pP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penjabaran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pengajaran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perbuatan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sederhana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19100" indent="-342900" algn="just">
              <a:spcBef>
                <a:spcPts val="0"/>
              </a:spcBef>
              <a:buAutoNum type="alphaLcPeriod"/>
            </a:pP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meliputi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segi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sikap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ketrampilan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19100" indent="-342900" algn="just">
              <a:spcBef>
                <a:spcPts val="0"/>
              </a:spcBef>
              <a:buAutoNum type="alphaLcPeriod"/>
            </a:pP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Unit-unit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kurikulum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disusun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urutan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logis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sistematis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2007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277318-F81D-4491-8DDD-3136EAB0C8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36D992-BFF9-4D2D-8C82-9148D2D8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95486"/>
            <a:ext cx="5138700" cy="857400"/>
          </a:xfrm>
        </p:spPr>
        <p:txBody>
          <a:bodyPr/>
          <a:lstStyle/>
          <a:p>
            <a:r>
              <a:rPr lang="en-ID" sz="24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Prinsip</a:t>
            </a:r>
            <a:r>
              <a:rPr lang="en-ID"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berkenaan</a:t>
            </a:r>
            <a:r>
              <a:rPr lang="en-ID"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pemilihan</a:t>
            </a:r>
            <a:r>
              <a:rPr lang="en-ID"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mengajar</a:t>
            </a:r>
            <a:endParaRPr lang="en-ID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C2A41-717E-42D5-913D-647D4B580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062932"/>
            <a:ext cx="5832648" cy="3180900"/>
          </a:xfrm>
        </p:spPr>
        <p:txBody>
          <a:bodyPr/>
          <a:lstStyle/>
          <a:p>
            <a:pPr marL="76200" indent="0" algn="just">
              <a:spcBef>
                <a:spcPts val="0"/>
              </a:spcBef>
              <a:buNone/>
            </a:pP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Pemilihan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mengajar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hendaknya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memperlihatkan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hal-hal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19100" indent="-342900" algn="just">
              <a:spcBef>
                <a:spcPts val="0"/>
              </a:spcBef>
              <a:buFont typeface="+mj-lt"/>
              <a:buAutoNum type="alphaLcPeriod"/>
            </a:pP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Memilih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tekhnik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belajar-mengajar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cocok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mengajar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pelajaran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19100" indent="-342900" algn="just">
              <a:spcBef>
                <a:spcPts val="0"/>
              </a:spcBef>
              <a:buFont typeface="+mj-lt"/>
              <a:buAutoNum type="alphaLcPeriod"/>
            </a:pP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Memilih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tekhnik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bervariasi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melayani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perbedaan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individual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19100" indent="-342900" algn="just">
              <a:spcBef>
                <a:spcPts val="0"/>
              </a:spcBef>
              <a:buFont typeface="+mj-lt"/>
              <a:buAutoNum type="alphaLcPeriod"/>
            </a:pP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Memilih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tekhnik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urutan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bertingkat-tingkat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19100" indent="-342900" algn="just">
              <a:spcBef>
                <a:spcPts val="0"/>
              </a:spcBef>
              <a:buFont typeface="+mj-lt"/>
              <a:buAutoNum type="alphaLcPeriod"/>
            </a:pP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Memilih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menciptakan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mencapai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kognitif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afektif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psikomotor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19100" indent="-342900" algn="just">
              <a:spcBef>
                <a:spcPts val="0"/>
              </a:spcBef>
              <a:buFont typeface="+mj-lt"/>
              <a:buAutoNum type="alphaLcPeriod"/>
            </a:pP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Memilih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tekhnik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mengaktifkan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mengaktifkan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guru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kedua-duanya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19100" indent="-342900" algn="just">
              <a:spcBef>
                <a:spcPts val="0"/>
              </a:spcBef>
              <a:buFont typeface="+mj-lt"/>
              <a:buAutoNum type="alphaLcPeriod"/>
            </a:pP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Memilih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tekhnik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mendorong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berkembangnya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19100" indent="-342900" algn="just">
              <a:spcBef>
                <a:spcPts val="0"/>
              </a:spcBef>
              <a:buFont typeface="+mj-lt"/>
              <a:buAutoNum type="alphaLcPeriod"/>
            </a:pP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Memilih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tekhnik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menimbulkan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jalinan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sekolah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di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mendorong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pengunaan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dirumah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di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masayarakat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19100" indent="-342900" algn="just">
              <a:spcBef>
                <a:spcPts val="0"/>
              </a:spcBef>
              <a:buFont typeface="+mj-lt"/>
              <a:buAutoNum type="alphaLcPeriod"/>
            </a:pP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keterampilan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sangat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dibutuhkan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menekankan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“learning by doing” di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samping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“learning by seeing and knowing”. </a:t>
            </a:r>
          </a:p>
          <a:p>
            <a:pPr marL="76200" indent="0" algn="just">
              <a:spcBef>
                <a:spcPts val="0"/>
              </a:spcBef>
              <a:buNone/>
            </a:pPr>
            <a:endParaRPr lang="en-ID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12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B187BA-8BCC-4283-A4DF-4F425A192D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0D170C-8C64-4EFE-9562-35A2073C6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Prinsip</a:t>
            </a:r>
            <a:r>
              <a:rPr lang="en-ID"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berkenaan</a:t>
            </a:r>
            <a:r>
              <a:rPr lang="en-ID"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pemilihan</a:t>
            </a:r>
            <a:r>
              <a:rPr lang="en-ID"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media dan </a:t>
            </a:r>
            <a:r>
              <a:rPr lang="en-ID" sz="24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alat</a:t>
            </a:r>
            <a:r>
              <a:rPr lang="en-ID"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pengajaran</a:t>
            </a:r>
            <a:r>
              <a:rPr lang="en-ID"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D1FBA-7A77-4A8F-8765-BAC7C414B7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spcBef>
                <a:spcPts val="0"/>
              </a:spcBef>
              <a:buNone/>
            </a:pP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Proses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belajar-mengajar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didukung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pengunaan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media dan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alat-alat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bantu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pengajaran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tepat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19100" indent="-342900" algn="just">
              <a:spcBef>
                <a:spcPts val="0"/>
              </a:spcBef>
              <a:buAutoNum type="alphaLcPeriod"/>
            </a:pP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Alat/media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pengajaran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diperlukan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19100" indent="-342900" algn="just">
              <a:spcBef>
                <a:spcPts val="0"/>
              </a:spcBef>
              <a:buAutoNum type="alphaLcPeriod"/>
            </a:pP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alat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dibuat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harusnya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memperhatikan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pembuatannya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siapa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pembiyaannya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pembuatan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419100" indent="-342900" algn="just">
              <a:spcBef>
                <a:spcPts val="0"/>
              </a:spcBef>
              <a:buAutoNum type="alphaLcPeriod"/>
            </a:pP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Pengorganisasian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alat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pelajaran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misalnya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paket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lain-lain. </a:t>
            </a:r>
          </a:p>
          <a:p>
            <a:pPr marL="419100" indent="-342900" algn="just">
              <a:spcBef>
                <a:spcPts val="0"/>
              </a:spcBef>
              <a:buAutoNum type="alphaLcPeriod"/>
            </a:pP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 yang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terbaik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diperoleh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multimedia. </a:t>
            </a:r>
          </a:p>
          <a:p>
            <a:pPr marL="762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ID" sz="16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 indent="0" algn="just">
              <a:buNone/>
            </a:pPr>
            <a:endParaRPr lang="en-ID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95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C67E92-A1A7-40A8-8760-C5D08B17E2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3367B6-56FE-4455-A0DF-5411D7DD4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Prinsip</a:t>
            </a:r>
            <a:r>
              <a:rPr lang="en-ID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berkenaan</a:t>
            </a:r>
            <a:r>
              <a:rPr lang="en-ID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ID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pemilihan</a:t>
            </a:r>
            <a:r>
              <a:rPr lang="en-ID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kegiatan</a:t>
            </a:r>
            <a:r>
              <a:rPr lang="en-ID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penilaian</a:t>
            </a:r>
            <a:endParaRPr lang="en-ID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9E0E6-AEFC-4F34-877B-DE663064F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integral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pengajaran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penyusunan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(test)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hendaknya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langkah-langkah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419100" indent="-342900" algn="just">
              <a:buFont typeface="+mj-lt"/>
              <a:buAutoNum type="alphaLcPeriod"/>
            </a:pP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Rumusan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tujuan-tujuan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ranah-ranah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kognitif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afektif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psikomotor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19100" indent="-342900" algn="just">
              <a:buFont typeface="+mj-lt"/>
              <a:buAutoNum type="alphaLcPeriod"/>
            </a:pP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Uraiakan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tingkah-tingkah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laku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murid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diamati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19100" indent="-342900" algn="just">
              <a:buFont typeface="+mj-lt"/>
              <a:buAutoNum type="alphaLcPeriod"/>
            </a:pP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Hubungkan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dengna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pelajaran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19100" indent="-342900" algn="just">
              <a:buFont typeface="+mj-lt"/>
              <a:buAutoNum type="alphaLcPeriod"/>
            </a:pP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Tuliskan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butir-butir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test. </a:t>
            </a:r>
          </a:p>
        </p:txBody>
      </p:sp>
    </p:spTree>
    <p:extLst>
      <p:ext uri="{BB962C8B-B14F-4D97-AF65-F5344CB8AC3E}">
        <p14:creationId xmlns:p14="http://schemas.microsoft.com/office/powerpoint/2010/main" val="939716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2D0D41-919A-4009-A2D9-57391A0709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D1AF-DB74-4562-A6E0-EDB2D0DA2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552" y="483518"/>
            <a:ext cx="5138700" cy="3180900"/>
          </a:xfrm>
        </p:spPr>
        <p:txBody>
          <a:bodyPr/>
          <a:lstStyle/>
          <a:p>
            <a:pPr marL="76200" indent="0" algn="just">
              <a:buNone/>
            </a:pP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merencanakan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hendaknya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diperhatikan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419100" indent="-342900" algn="just">
              <a:buAutoNum type="alphaLcPeriod"/>
            </a:pP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Karakter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kelas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ditest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19100" indent="-342900" algn="just">
              <a:buAutoNum type="alphaLcPeriod"/>
            </a:pP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Lama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dibutuhkan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test. </a:t>
            </a:r>
          </a:p>
          <a:p>
            <a:pPr marL="419100" indent="-342900" algn="just">
              <a:buAutoNum type="alphaLcPeriod"/>
            </a:pP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berbentuk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esay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objektif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perbuatan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19100" indent="-342900" algn="just">
              <a:buAutoNum type="alphaLcPeriod"/>
            </a:pP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diadministrasikan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guru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didik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19100" indent="-342900" algn="just">
              <a:buAutoNum type="alphaLcPeriod"/>
            </a:pP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Banyak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butir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disusun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76200" indent="0" algn="just">
              <a:buNone/>
            </a:pP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pengelohan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hendaknya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diperhatikan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hal-hal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19100" indent="-342900" algn="just">
              <a:buAutoNum type="alphaLcPeriod"/>
            </a:pP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pengolahan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test.</a:t>
            </a:r>
          </a:p>
          <a:p>
            <a:pPr marL="419100" indent="-342900" algn="just">
              <a:buAutoNum type="alphaLcPeriod"/>
            </a:pP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formula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quessing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19100" indent="-342900" algn="just">
              <a:buAutoNum type="alphaLcPeriod"/>
            </a:pP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Pengubahan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skor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skor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masak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19100" indent="-342900" algn="just">
              <a:buAutoNum type="alphaLcPeriod"/>
            </a:pP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Skor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19100" indent="-342900" algn="just">
              <a:buAutoNum type="alphaLcPeriod"/>
            </a:pP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hasil-hasil</a:t>
            </a:r>
            <a:r>
              <a:rPr lang="en-ID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test.</a:t>
            </a:r>
            <a:endParaRPr lang="en-ID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58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6224D8-587F-49C0-8B2B-EDB222D90F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B7273A-6775-4B36-9375-46E4CD76A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643758"/>
            <a:ext cx="5138700" cy="8574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Terima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kasih</a:t>
            </a:r>
            <a:endParaRPr lang="en-ID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8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119174-7173-4A82-A373-3480DF4041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EFBC46-D2F9-4E08-B086-34D6FF216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26954"/>
            <a:ext cx="5138700" cy="857400"/>
          </a:xfrm>
        </p:spPr>
        <p:txBody>
          <a:bodyPr/>
          <a:lstStyle/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LANDASAN PENGEMBANGAN KURIKULUM:</a:t>
            </a:r>
            <a:b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EB541-67CC-4BF8-8895-A239177C21E4}"/>
              </a:ext>
            </a:extLst>
          </p:cNvPr>
          <p:cNvSpPr txBox="1"/>
          <p:nvPr/>
        </p:nvSpPr>
        <p:spPr>
          <a:xfrm>
            <a:off x="323528" y="1305335"/>
            <a:ext cx="55446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arenBoth"/>
            </a:pP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Filosofis</a:t>
            </a:r>
            <a:endParaRPr lang="en-ID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Both"/>
            </a:pP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Psikologis</a:t>
            </a:r>
            <a:endParaRPr lang="en-ID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Both"/>
            </a:pPr>
            <a:r>
              <a:rPr lang="en-ID" sz="1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osial-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budaya</a:t>
            </a:r>
            <a:endParaRPr lang="en-ID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Both"/>
            </a:pPr>
            <a:r>
              <a:rPr lang="en-ID" sz="18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lmu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tekhnologi</a:t>
            </a:r>
            <a:endParaRPr lang="en-ID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(Nana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Syaodih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Sukmadinata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(1997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sz="1800" dirty="0">
              <a:solidFill>
                <a:schemeClr val="accent1">
                  <a:lumMod val="50000"/>
                </a:schemeClr>
              </a:solidFill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0288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A8385E-20BC-4F8F-9A5F-A74D2B3C8E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614AF6-8163-440B-8205-A3B9A61FA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6"/>
            <a:ext cx="5138700" cy="857400"/>
          </a:xfrm>
        </p:spPr>
        <p:txBody>
          <a:bodyPr/>
          <a:lstStyle/>
          <a:p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en-ID" sz="24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Landasan</a:t>
            </a:r>
            <a:r>
              <a:rPr lang="en-ID" sz="24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Filosofis</a:t>
            </a:r>
            <a:r>
              <a:rPr lang="en-ID" sz="24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Filsafat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F2352-71D8-4D99-97A0-39F2E01210C2}"/>
              </a:ext>
            </a:extLst>
          </p:cNvPr>
          <p:cNvSpPr txBox="1"/>
          <p:nvPr/>
        </p:nvSpPr>
        <p:spPr>
          <a:xfrm>
            <a:off x="457200" y="1419622"/>
            <a:ext cx="5410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memegang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peranan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kuikulum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erbagai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aliran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filsafat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perenialisme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essensialisme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eksistesialisme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progresivisme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rekonstruktivisme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47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C4341F-C0A5-4EBE-9ECB-CCE301A4E1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45AF6C-C948-42BE-8588-E5EACE3D5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D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ID" sz="2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Perenialisme</a:t>
            </a:r>
            <a:r>
              <a:rPr lang="en-ID" sz="2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72B4D3-C636-4991-B697-1F0A2EEB4D20}"/>
              </a:ext>
            </a:extLst>
          </p:cNvPr>
          <p:cNvSpPr txBox="1"/>
          <p:nvPr/>
        </p:nvSpPr>
        <p:spPr>
          <a:xfrm>
            <a:off x="457200" y="1663809"/>
            <a:ext cx="541094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Perenialisme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menekankan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keabadian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keidealan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kebenaran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keindahan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warisan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budaya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dampak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dianggap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kurang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memperhatikan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sehari-hari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Pendidikan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menganut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faham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menekankan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kebenaran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absolut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kebenaran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universal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terikat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Aliran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berorientasi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masa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lalu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Ella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Yulaelawati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(2003), </a:t>
            </a:r>
            <a:endParaRPr lang="en-ID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84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46C75E-37B5-44E4-A611-A2C7C7EE8A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6481C-9A34-4C02-86FC-DBD0400D0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Essensialisme</a:t>
            </a:r>
            <a:endParaRPr lang="en-ID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2FCF1-D574-4376-B4CB-EF49EEF3C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57350"/>
            <a:ext cx="5554960" cy="3180900"/>
          </a:xfrm>
        </p:spPr>
        <p:txBody>
          <a:bodyPr/>
          <a:lstStyle/>
          <a:p>
            <a:pPr algn="just"/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Essensialisme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menekankan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pentingnya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pewarisan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budaya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pemberian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keterampilan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didik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agar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berguna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Matematika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sains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pelajaran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dianggap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dasar-dasar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substansi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kurikulum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berharga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Sama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halnya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perenialisme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essesialisme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berorientasi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masa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lalu</a:t>
            </a:r>
            <a:endParaRPr lang="en-ID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60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F7A9D8-566D-45EA-BF98-C12196E17B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0DAADA-B1B9-41A5-A51C-474F0AB31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975"/>
            <a:ext cx="5842992" cy="857400"/>
          </a:xfrm>
        </p:spPr>
        <p:txBody>
          <a:bodyPr/>
          <a:lstStyle/>
          <a:p>
            <a:r>
              <a:rPr lang="en-ID" sz="32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Eksistensialisme</a:t>
            </a:r>
            <a:endParaRPr lang="en-ID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6EDFC-5FE8-4528-A8F5-BCE65A21F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57350"/>
            <a:ext cx="5698976" cy="3180900"/>
          </a:xfrm>
        </p:spPr>
        <p:txBody>
          <a:bodyPr/>
          <a:lstStyle/>
          <a:p>
            <a:pPr marL="76200" indent="0" algn="just">
              <a:buNone/>
            </a:pP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Eksistensialisme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menekankan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makna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memahamu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kehidupan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seseorang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mesti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memahami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dirinya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sendiri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2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8EA188-A8DF-40E6-BB7D-88FDCD8020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81588A-F893-4837-8AE0-C8631F5E0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Progresivisme</a:t>
            </a:r>
            <a:endParaRPr lang="en-ID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0757A-8021-4212-B963-CF2864DD1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Progresivisme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menekankan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pentingnya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melayani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perbedaan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individual,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berpusat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didik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variasi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pengalaman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proses.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Progresivisme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landasan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didik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aktif</a:t>
            </a:r>
            <a:endParaRPr lang="en-ID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7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0526E4-1FEC-4B01-A025-9AC233C995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44EDDC-04A6-411C-A234-BE2FC7DB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Rekonstruktivisme</a:t>
            </a:r>
            <a:endParaRPr lang="en-ID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062146-F6B4-4821-9E00-C92027532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Rekonstruktivisme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elaborasi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lanjut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aliran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progresivisme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Pada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rekonstruksivisme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peradaban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masa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sangat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ditekankan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Disamping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menekankan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perbedaan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individual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progresivisme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rekonstuktivisme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jauh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menekankan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pemecahan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masalah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berfikir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kritis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sejenisnya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Aliran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mempertanyakan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berfikir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kritis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memecahkan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masalah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sesuatu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Penganut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aliran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menekankan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proses</a:t>
            </a:r>
            <a:endParaRPr lang="en-ID" sz="1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ID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8492"/>
      </p:ext>
    </p:extLst>
  </p:cSld>
  <p:clrMapOvr>
    <a:masterClrMapping/>
  </p:clrMapOvr>
</p:sld>
</file>

<file path=ppt/theme/theme1.xml><?xml version="1.0" encoding="utf-8"?>
<a:theme xmlns:a="http://schemas.openxmlformats.org/drawingml/2006/main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A5B0FE"/>
      </a:accent1>
      <a:accent2>
        <a:srgbClr val="8184D9"/>
      </a:accent2>
      <a:accent3>
        <a:srgbClr val="6463BD"/>
      </a:accent3>
      <a:accent4>
        <a:srgbClr val="4F4A9E"/>
      </a:accent4>
      <a:accent5>
        <a:srgbClr val="212121"/>
      </a:accent5>
      <a:accent6>
        <a:srgbClr val="FFA500"/>
      </a:accent6>
      <a:hlink>
        <a:srgbClr val="6463B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17994</TotalTime>
  <Words>1558</Words>
  <Application>Microsoft Office PowerPoint</Application>
  <PresentationFormat>On-screen Show (16:9)</PresentationFormat>
  <Paragraphs>130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Miriam Libre</vt:lpstr>
      <vt:lpstr>Barlow Light</vt:lpstr>
      <vt:lpstr>Calibri</vt:lpstr>
      <vt:lpstr>Barlow</vt:lpstr>
      <vt:lpstr>Roderigo template</vt:lpstr>
      <vt:lpstr>Topik 5  LANDASAN DAN PRINSIP PENGEMBANGAN KURIKULUM</vt:lpstr>
      <vt:lpstr>Link prinsip pemgembangan kurikulum </vt:lpstr>
      <vt:lpstr>LANDASAN PENGEMBANGAN KURIKULUM: </vt:lpstr>
      <vt:lpstr> 1. Landasan Filosofis Filsafat</vt:lpstr>
      <vt:lpstr> Perenialisme </vt:lpstr>
      <vt:lpstr>Essensialisme</vt:lpstr>
      <vt:lpstr>Eksistensialisme</vt:lpstr>
      <vt:lpstr>Progresivisme</vt:lpstr>
      <vt:lpstr>Rekonstruktivisme</vt:lpstr>
      <vt:lpstr>2. Landasan Psikologis                             Nana Syaodih Sukmadinata (1997)</vt:lpstr>
      <vt:lpstr>Psikologi perkembangan</vt:lpstr>
      <vt:lpstr>Psikologi belajar </vt:lpstr>
      <vt:lpstr>3. Landasan Sosial-Budaya </vt:lpstr>
      <vt:lpstr>  4. Landasan Ilmu Pengetahuan dan Teknnologi</vt:lpstr>
      <vt:lpstr>Prinsip Pengembangan Kurikulum Secara Umum</vt:lpstr>
      <vt:lpstr>Prinsip relevansi</vt:lpstr>
      <vt:lpstr>Prinsip Fleksibilitas</vt:lpstr>
      <vt:lpstr>Prinsip Integritas </vt:lpstr>
      <vt:lpstr>Prinsip Kontinuitas </vt:lpstr>
      <vt:lpstr>Prinsip Praktis atau Efisien</vt:lpstr>
      <vt:lpstr>Prinsip Efektivitas</vt:lpstr>
      <vt:lpstr> Prinsip Pengembangan Kurikulum Secara Khusus </vt:lpstr>
      <vt:lpstr>Prinsip berkenaan dengan tujuan pendidikan </vt:lpstr>
      <vt:lpstr>Prinsip berkenaan dengan isi pendidikan</vt:lpstr>
      <vt:lpstr>Prinsip berkenaan dengan pemilihan belajar mengajar</vt:lpstr>
      <vt:lpstr>Prinsip berkenaan dengan pemilihan media dan alat pengajaran </vt:lpstr>
      <vt:lpstr>Prinsip berkenaan dengan pemilihan kegiatan penilaian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PEMIKIRAN PENDIDIKAN ISLAM K.H HASYIM ‘ASY’ARI</dc:title>
  <dc:creator>Windows 7</dc:creator>
  <cp:lastModifiedBy>Sri Sumarni</cp:lastModifiedBy>
  <cp:revision>126</cp:revision>
  <cp:lastPrinted>2019-11-28T11:56:33Z</cp:lastPrinted>
  <dcterms:modified xsi:type="dcterms:W3CDTF">2024-04-18T10:38:32Z</dcterms:modified>
</cp:coreProperties>
</file>