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1" r:id="rId3"/>
    <p:sldId id="259" r:id="rId4"/>
    <p:sldId id="263" r:id="rId5"/>
    <p:sldId id="264" r:id="rId6"/>
    <p:sldId id="265" r:id="rId7"/>
    <p:sldId id="266" r:id="rId8"/>
    <p:sldId id="273" r:id="rId9"/>
    <p:sldId id="267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4D4B2-4E65-4DF4-AAB5-F2AF041BD785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A8F65-4169-4B0D-8F38-D82AC8A1273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907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A8F65-4169-4B0D-8F38-D82AC8A12734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145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A8F65-4169-4B0D-8F38-D82AC8A12734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131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A8F65-4169-4B0D-8F38-D82AC8A12734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42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F4B389C-00EF-44C7-87A4-D0C5B9BC7D62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B8EC48B-CCBE-4DE6-BC10-8642896F588C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428" y="2348880"/>
            <a:ext cx="7772400" cy="296707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PENANGANAN BAHAN PADAT</a:t>
            </a:r>
            <a:r>
              <a:rPr lang="en-US" sz="6600" b="1" smtClean="0">
                <a:solidFill>
                  <a:schemeClr val="tx1"/>
                </a:solidFill>
              </a:rPr>
              <a:t/>
            </a:r>
            <a:br>
              <a:rPr lang="en-US" sz="6600" b="1" smtClean="0">
                <a:solidFill>
                  <a:schemeClr val="tx1"/>
                </a:solidFill>
              </a:rPr>
            </a:br>
            <a:r>
              <a:rPr lang="en-US" sz="4000" b="1" smtClean="0">
                <a:solidFill>
                  <a:schemeClr val="tx1"/>
                </a:solidFill>
              </a:rPr>
              <a:t>TK</a:t>
            </a:r>
            <a:r>
              <a:rPr lang="en-US" sz="4000" b="1" smtClean="0">
                <a:solidFill>
                  <a:schemeClr val="tx1"/>
                </a:solidFill>
              </a:rPr>
              <a:t>4543 </a:t>
            </a:r>
            <a:r>
              <a:rPr lang="en-US" sz="4000" b="1" dirty="0" smtClean="0">
                <a:solidFill>
                  <a:schemeClr val="tx1"/>
                </a:solidFill>
              </a:rPr>
              <a:t>(</a:t>
            </a:r>
            <a:r>
              <a:rPr lang="en-US" sz="4000" b="1" smtClean="0">
                <a:solidFill>
                  <a:schemeClr val="tx1"/>
                </a:solidFill>
              </a:rPr>
              <a:t>semester </a:t>
            </a:r>
            <a:r>
              <a:rPr lang="en-US" sz="4000" b="1" smtClean="0">
                <a:solidFill>
                  <a:schemeClr val="tx1"/>
                </a:solidFill>
              </a:rPr>
              <a:t>4/6)</a:t>
            </a:r>
            <a:r>
              <a:rPr lang="id-ID" sz="4000" b="1" dirty="0" smtClean="0">
                <a:solidFill>
                  <a:schemeClr val="tx1"/>
                </a:solidFill>
              </a:rPr>
              <a:t/>
            </a:r>
            <a:br>
              <a:rPr lang="id-ID" sz="4000" b="1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S1</a:t>
            </a:r>
            <a:r>
              <a:rPr lang="id-ID" sz="3600" dirty="0" smtClean="0">
                <a:solidFill>
                  <a:schemeClr val="tx1"/>
                </a:solidFill>
              </a:rPr>
              <a:t> TEKNIK KIMIA</a:t>
            </a:r>
            <a:r>
              <a:rPr lang="en-US" sz="3600" dirty="0" smtClean="0">
                <a:solidFill>
                  <a:schemeClr val="tx1"/>
                </a:solidFill>
              </a:rPr>
              <a:t> UNS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3</a:t>
            </a:r>
            <a:r>
              <a:rPr lang="id-ID" sz="3600" dirty="0" smtClean="0">
                <a:solidFill>
                  <a:schemeClr val="tx1"/>
                </a:solidFill>
              </a:rPr>
              <a:t> SKS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206711"/>
            <a:ext cx="52132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PENGANTAR KULIAH</a:t>
            </a:r>
            <a:endParaRPr lang="id-ID" sz="4400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3" y="200784"/>
            <a:ext cx="2145978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6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320480"/>
          </a:xfrm>
        </p:spPr>
        <p:txBody>
          <a:bodyPr>
            <a:noAutofit/>
          </a:bodyPr>
          <a:lstStyle/>
          <a:p>
            <a:pPr marL="444500" indent="-444500">
              <a:buNone/>
            </a:pPr>
            <a:r>
              <a:rPr lang="en-US" sz="3600" b="1" dirty="0" smtClean="0">
                <a:solidFill>
                  <a:schemeClr val="tx1"/>
                </a:solidFill>
                <a:sym typeface="Wingdings" pitchFamily="2" charset="2"/>
              </a:rPr>
              <a:t> P</a:t>
            </a:r>
            <a:r>
              <a:rPr lang="id-ID" sz="3600" b="1" dirty="0">
                <a:solidFill>
                  <a:schemeClr val="tx1"/>
                </a:solidFill>
              </a:rPr>
              <a:t>erancangan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atau</a:t>
            </a:r>
            <a:r>
              <a:rPr lang="id-ID" sz="3600" b="1" dirty="0">
                <a:solidFill>
                  <a:schemeClr val="tx1"/>
                </a:solidFill>
              </a:rPr>
              <a:t> rekayasa atau optimasi proses-proses yang terlibat dalam industri kimia.  </a:t>
            </a:r>
          </a:p>
          <a:p>
            <a:pPr marL="444500" indent="-444500">
              <a:buNone/>
            </a:pPr>
            <a:r>
              <a:rPr lang="en-US" sz="3600" b="1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id-ID" sz="3600" b="1" dirty="0">
                <a:solidFill>
                  <a:srgbClr val="0202CC"/>
                </a:solidFill>
              </a:rPr>
              <a:t>Mampu memformulasikan peristiwa-peristiwa fisis dan kimiawi dalam bentuk persamaan matematis dan mampu menyelesaikan formulasi itu.</a:t>
            </a:r>
            <a:endParaRPr lang="id-ID" sz="3600" dirty="0"/>
          </a:p>
        </p:txBody>
      </p:sp>
      <p:sp>
        <p:nvSpPr>
          <p:cNvPr id="4" name="Rectangle 3"/>
          <p:cNvSpPr/>
          <p:nvPr/>
        </p:nvSpPr>
        <p:spPr>
          <a:xfrm>
            <a:off x="323528" y="332656"/>
            <a:ext cx="4285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b="1" dirty="0">
                <a:solidFill>
                  <a:srgbClr val="FF0000"/>
                </a:solidFill>
              </a:rPr>
              <a:t>Definisi Teknik Kimia</a:t>
            </a:r>
          </a:p>
        </p:txBody>
      </p:sp>
    </p:spTree>
    <p:extLst>
      <p:ext uri="{BB962C8B-B14F-4D97-AF65-F5344CB8AC3E}">
        <p14:creationId xmlns:p14="http://schemas.microsoft.com/office/powerpoint/2010/main" val="26102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72" y="1047064"/>
            <a:ext cx="8856984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Trebuchet MS" pitchFamily="34" charset="0"/>
              </a:rPr>
              <a:t>Konsep</a:t>
            </a:r>
            <a:r>
              <a:rPr lang="en-US" b="1" dirty="0" smtClean="0">
                <a:solidFill>
                  <a:schemeClr val="tx1"/>
                </a:solidFill>
                <a:latin typeface="Trebuchet MS" pitchFamily="34" charset="0"/>
              </a:rPr>
              <a:t>-</a:t>
            </a:r>
            <a:r>
              <a:rPr lang="en-US" b="1" dirty="0" err="1" smtClean="0">
                <a:solidFill>
                  <a:schemeClr val="tx1"/>
                </a:solidFill>
                <a:latin typeface="Trebuchet MS" pitchFamily="34" charset="0"/>
              </a:rPr>
              <a:t>konsep</a:t>
            </a:r>
            <a:r>
              <a:rPr lang="en-US" b="1" dirty="0" smtClean="0">
                <a:solidFill>
                  <a:schemeClr val="tx1"/>
                </a:solidFill>
                <a:latin typeface="Trebuchet MS" pitchFamily="34" charset="0"/>
              </a:rPr>
              <a:t> fundamental </a:t>
            </a:r>
            <a:r>
              <a:rPr lang="id-ID" b="1" dirty="0" smtClean="0">
                <a:solidFill>
                  <a:schemeClr val="tx1"/>
                </a:solidFill>
                <a:latin typeface="Trebuchet MS" pitchFamily="34" charset="0"/>
              </a:rPr>
              <a:t> yang digunakan untuk </a:t>
            </a:r>
            <a:r>
              <a:rPr lang="id-ID" b="1" dirty="0" smtClean="0">
                <a:solidFill>
                  <a:srgbClr val="0202CC"/>
                </a:solidFill>
                <a:latin typeface="Trebuchet MS" pitchFamily="34" charset="0"/>
              </a:rPr>
              <a:t>memformulasikan peristiwa fisis: </a:t>
            </a:r>
            <a:r>
              <a:rPr lang="id-ID" sz="2800" b="1" dirty="0" smtClean="0">
                <a:solidFill>
                  <a:srgbClr val="0202CC"/>
                </a:solidFill>
                <a:latin typeface="Trebuchet MS" pitchFamily="34" charset="0"/>
              </a:rPr>
              <a:t>Chemical Engineering Tools, yaitu :</a:t>
            </a: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202CC"/>
                </a:solidFill>
                <a:latin typeface="Trebuchet MS" pitchFamily="34" charset="0"/>
              </a:rPr>
              <a:t>1.	Neraca Massa</a:t>
            </a: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202CC"/>
                </a:solidFill>
                <a:latin typeface="Trebuchet MS" pitchFamily="34" charset="0"/>
              </a:rPr>
              <a:t>2.	Neraca Panas</a:t>
            </a: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202CC"/>
                </a:solidFill>
                <a:latin typeface="Trebuchet MS" pitchFamily="34" charset="0"/>
              </a:rPr>
              <a:t>3.	Kese</a:t>
            </a:r>
            <a:r>
              <a:rPr lang="en-US" sz="2800" b="1" dirty="0" smtClean="0">
                <a:solidFill>
                  <a:srgbClr val="0202CC"/>
                </a:solidFill>
                <a:latin typeface="Trebuchet MS" pitchFamily="34" charset="0"/>
              </a:rPr>
              <a:t>t</a:t>
            </a:r>
            <a:r>
              <a:rPr lang="id-ID" sz="2800" b="1" dirty="0" smtClean="0">
                <a:solidFill>
                  <a:srgbClr val="0202CC"/>
                </a:solidFill>
                <a:latin typeface="Trebuchet MS" pitchFamily="34" charset="0"/>
              </a:rPr>
              <a:t>imbangan</a:t>
            </a: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202CC"/>
                </a:solidFill>
                <a:latin typeface="Trebuchet MS" pitchFamily="34" charset="0"/>
              </a:rPr>
              <a:t>4.	Proses-proses transfer</a:t>
            </a: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202CC"/>
                </a:solidFill>
                <a:latin typeface="Trebuchet MS" pitchFamily="34" charset="0"/>
              </a:rPr>
              <a:t>5.	Ekonomi</a:t>
            </a: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202CC"/>
                </a:solidFill>
                <a:latin typeface="Trebuchet MS" pitchFamily="34" charset="0"/>
              </a:rPr>
              <a:t>6.	Humanitas</a:t>
            </a:r>
            <a:r>
              <a:rPr lang="id-ID" b="1" dirty="0" smtClean="0">
                <a:solidFill>
                  <a:srgbClr val="0202CC"/>
                </a:solidFill>
                <a:latin typeface="Trebuchet MS" pitchFamily="34" charset="0"/>
              </a:rPr>
              <a:t> SOFT SKILL: EQ" (Emotional Intelligence Quotient): beretika, berkomunikasi dalam tulisan dan presentasi, mengelola tugas-tugas, kemampuan berbahasa, kerja tim, negosiasi, memimpin, </a:t>
            </a:r>
            <a:r>
              <a:rPr lang="id-ID" b="1" dirty="0" smtClean="0">
                <a:solidFill>
                  <a:srgbClr val="FF0000"/>
                </a:solidFill>
                <a:latin typeface="Trebuchet MS" pitchFamily="34" charset="0"/>
              </a:rPr>
              <a:t>personal habit: kejujuran</a:t>
            </a:r>
            <a:r>
              <a:rPr lang="id-ID" b="1" dirty="0" smtClean="0">
                <a:solidFill>
                  <a:srgbClr val="0202CC"/>
                </a:solidFill>
                <a:latin typeface="Trebuchet MS" pitchFamily="34" charset="0"/>
              </a:rPr>
              <a:t>.</a:t>
            </a:r>
          </a:p>
          <a:p>
            <a:pPr marL="0" indent="0">
              <a:buNone/>
            </a:pPr>
            <a:endParaRPr lang="id-ID" b="1" dirty="0">
              <a:solidFill>
                <a:srgbClr val="0202C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9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99984" cy="4536504"/>
          </a:xfrm>
        </p:spPr>
        <p:txBody>
          <a:bodyPr>
            <a:noAutofit/>
          </a:bodyPr>
          <a:lstStyle/>
          <a:p>
            <a:pPr marL="0" indent="444500">
              <a:buNone/>
            </a:pPr>
            <a:r>
              <a:rPr lang="id-ID" b="1" dirty="0" smtClean="0">
                <a:solidFill>
                  <a:schemeClr val="tx1"/>
                </a:solidFill>
              </a:rPr>
              <a:t>1.	</a:t>
            </a:r>
            <a:r>
              <a:rPr lang="en-US" sz="2800" b="1" dirty="0" err="1" smtClean="0">
                <a:solidFill>
                  <a:schemeClr val="tx1"/>
                </a:solidFill>
              </a:rPr>
              <a:t>Karakteristik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Bahan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Padat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(1, 2)</a:t>
            </a:r>
            <a:endParaRPr lang="id-ID" sz="2800" b="1" dirty="0" smtClean="0">
              <a:solidFill>
                <a:srgbClr val="FF0000"/>
              </a:solidFill>
            </a:endParaRPr>
          </a:p>
          <a:p>
            <a:pPr marL="0" indent="44450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r>
              <a:rPr lang="id-ID" sz="2800" b="1" dirty="0" smtClean="0">
                <a:solidFill>
                  <a:schemeClr val="tx1"/>
                </a:solidFill>
              </a:rPr>
              <a:t>.	</a:t>
            </a:r>
            <a:r>
              <a:rPr lang="en-US" sz="2800" b="1" dirty="0" err="1" smtClean="0">
                <a:solidFill>
                  <a:schemeClr val="tx1"/>
                </a:solidFill>
              </a:rPr>
              <a:t>Ukuran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Partikel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Padatan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(2, 3)</a:t>
            </a:r>
          </a:p>
          <a:p>
            <a:pPr marL="0" indent="444500">
              <a:buNone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  <a:r>
              <a:rPr lang="id-ID" sz="2800" b="1" dirty="0" smtClean="0">
                <a:solidFill>
                  <a:schemeClr val="tx1"/>
                </a:solidFill>
              </a:rPr>
              <a:t>.	</a:t>
            </a:r>
            <a:r>
              <a:rPr lang="en-US" sz="2800" b="1" i="1" dirty="0" smtClean="0">
                <a:solidFill>
                  <a:schemeClr val="tx1"/>
                </a:solidFill>
              </a:rPr>
              <a:t>Screening</a:t>
            </a:r>
            <a:r>
              <a:rPr lang="en-US" sz="2800" b="1" dirty="0" smtClean="0">
                <a:solidFill>
                  <a:schemeClr val="tx1"/>
                </a:solidFill>
              </a:rPr>
              <a:t> / </a:t>
            </a:r>
            <a:r>
              <a:rPr lang="en-US" sz="2800" b="1" dirty="0" err="1" smtClean="0">
                <a:solidFill>
                  <a:schemeClr val="tx1"/>
                </a:solidFill>
              </a:rPr>
              <a:t>ayakan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(4, 5)</a:t>
            </a:r>
          </a:p>
          <a:p>
            <a:pPr marL="0" indent="44450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4.   Size Reduction / </a:t>
            </a:r>
            <a:r>
              <a:rPr lang="en-US" sz="2800" b="1" dirty="0" err="1" smtClean="0">
                <a:solidFill>
                  <a:schemeClr val="tx1"/>
                </a:solidFill>
              </a:rPr>
              <a:t>Pengecilan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Ukuran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Padatan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(6, 7)</a:t>
            </a:r>
          </a:p>
          <a:p>
            <a:pPr marL="0" indent="44450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UTS</a:t>
            </a:r>
          </a:p>
          <a:p>
            <a:pPr marL="0" indent="44450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5.   </a:t>
            </a:r>
            <a:r>
              <a:rPr lang="en-US" sz="2800" b="1" dirty="0" err="1" smtClean="0">
                <a:solidFill>
                  <a:schemeClr val="tx1"/>
                </a:solidFill>
              </a:rPr>
              <a:t>Pengangkutan</a:t>
            </a:r>
            <a:r>
              <a:rPr lang="en-US" sz="2800" b="1" dirty="0" smtClean="0">
                <a:solidFill>
                  <a:schemeClr val="tx1"/>
                </a:solidFill>
              </a:rPr>
              <a:t> &amp; </a:t>
            </a:r>
            <a:r>
              <a:rPr lang="en-US" sz="2800" b="1" dirty="0" err="1" smtClean="0">
                <a:solidFill>
                  <a:schemeClr val="tx1"/>
                </a:solidFill>
              </a:rPr>
              <a:t>Pengumpanan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Bahan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Padat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>
                <a:solidFill>
                  <a:srgbClr val="FF0000"/>
                </a:solidFill>
              </a:rPr>
              <a:t>9</a:t>
            </a:r>
            <a:r>
              <a:rPr lang="en-US" sz="2800" b="1" dirty="0" smtClean="0">
                <a:solidFill>
                  <a:srgbClr val="FF0000"/>
                </a:solidFill>
              </a:rPr>
              <a:t>, 10)</a:t>
            </a:r>
          </a:p>
          <a:p>
            <a:pPr marL="0" indent="44450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6.   </a:t>
            </a:r>
            <a:r>
              <a:rPr lang="en-US" sz="2800" b="1" dirty="0" err="1" smtClean="0">
                <a:solidFill>
                  <a:schemeClr val="tx1"/>
                </a:solidFill>
              </a:rPr>
              <a:t>Pemisahan</a:t>
            </a:r>
            <a:r>
              <a:rPr lang="en-US" sz="2800" b="1" dirty="0" smtClean="0">
                <a:solidFill>
                  <a:schemeClr val="tx1"/>
                </a:solidFill>
              </a:rPr>
              <a:t> Gas-</a:t>
            </a:r>
            <a:r>
              <a:rPr lang="en-US" sz="2800" b="1" dirty="0" err="1" smtClean="0">
                <a:solidFill>
                  <a:schemeClr val="tx1"/>
                </a:solidFill>
              </a:rPr>
              <a:t>Padat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(11, 12, 13)</a:t>
            </a:r>
          </a:p>
          <a:p>
            <a:pPr marL="0" indent="44450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7.    </a:t>
            </a:r>
            <a:r>
              <a:rPr lang="en-US" sz="2800" b="1" dirty="0" err="1" smtClean="0">
                <a:solidFill>
                  <a:schemeClr val="tx1"/>
                </a:solidFill>
              </a:rPr>
              <a:t>Penyimpanan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Bahan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Padat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smtClean="0">
                <a:solidFill>
                  <a:srgbClr val="FF0000"/>
                </a:solidFill>
              </a:rPr>
              <a:t>(14, 15)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44450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UAS</a:t>
            </a:r>
            <a:endParaRPr lang="id-ID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d-ID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0202CC"/>
                </a:solidFill>
              </a:rPr>
              <a:t>TOPIK</a:t>
            </a:r>
            <a:r>
              <a:rPr lang="en-US" dirty="0" smtClean="0">
                <a:solidFill>
                  <a:srgbClr val="0202CC"/>
                </a:solidFill>
              </a:rPr>
              <a:t> KULIAH </a:t>
            </a:r>
            <a:br>
              <a:rPr lang="en-US" dirty="0" smtClean="0">
                <a:solidFill>
                  <a:srgbClr val="0202CC"/>
                </a:solidFill>
              </a:rPr>
            </a:br>
            <a:r>
              <a:rPr lang="en-US" dirty="0" smtClean="0">
                <a:solidFill>
                  <a:srgbClr val="0202CC"/>
                </a:solidFill>
              </a:rPr>
              <a:t>PENANGANAN BAHAN PADAT</a:t>
            </a:r>
            <a:r>
              <a:rPr lang="id-ID" dirty="0" smtClean="0">
                <a:solidFill>
                  <a:srgbClr val="0202CC"/>
                </a:solidFill>
              </a:rPr>
              <a:t>:</a:t>
            </a:r>
            <a:endParaRPr lang="id-ID" dirty="0">
              <a:solidFill>
                <a:srgbClr val="0202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4957"/>
            <a:ext cx="9036496" cy="18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b="1" dirty="0" smtClean="0">
                <a:solidFill>
                  <a:srgbClr val="002060"/>
                </a:solidFill>
              </a:rPr>
              <a:t>Pembelajaran yang</a:t>
            </a:r>
            <a:r>
              <a:rPr lang="id-ID" sz="3200" b="1" dirty="0" smtClean="0">
                <a:solidFill>
                  <a:srgbClr val="FF0000"/>
                </a:solidFill>
              </a:rPr>
              <a:t> efektif  (tercapai tujuannya) </a:t>
            </a:r>
            <a:r>
              <a:rPr lang="id-ID" sz="3200" b="1" dirty="0" smtClean="0">
                <a:solidFill>
                  <a:srgbClr val="002060"/>
                </a:solidFill>
              </a:rPr>
              <a:t>dan </a:t>
            </a:r>
            <a:r>
              <a:rPr lang="id-ID" sz="3200" b="1" dirty="0" smtClean="0">
                <a:solidFill>
                  <a:srgbClr val="0070C0"/>
                </a:solidFill>
              </a:rPr>
              <a:t>efisien (pengorbanan tidak banyak)</a:t>
            </a:r>
            <a:r>
              <a:rPr lang="id-ID" sz="3200" b="1" dirty="0" smtClean="0">
                <a:solidFill>
                  <a:schemeClr val="tx1"/>
                </a:solidFill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</a:rPr>
              <a:t>di Teknik Kimia : ‘Active  learning lebih efektif dibanding passive learning’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id-ID" sz="3200" b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86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BELAJAR DI TEKNIK KIMIA?</a:t>
            </a:r>
            <a:endParaRPr lang="id-ID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57206"/>
              </p:ext>
            </p:extLst>
          </p:nvPr>
        </p:nvGraphicFramePr>
        <p:xfrm>
          <a:off x="107504" y="2861749"/>
          <a:ext cx="8928992" cy="3996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3924"/>
                <a:gridCol w="4465068"/>
              </a:tblGrid>
              <a:tr h="491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effectLst/>
                        </a:rPr>
                        <a:t>Pasif :</a:t>
                      </a:r>
                      <a:endParaRPr lang="id-ID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effectLst/>
                        </a:rPr>
                        <a:t>Aktif :</a:t>
                      </a:r>
                      <a:endParaRPr lang="id-ID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42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effectLst/>
                        </a:rPr>
                        <a:t>Mendengarkan kuliah.	</a:t>
                      </a:r>
                      <a:endParaRPr lang="id-ID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effectLst/>
                        </a:rPr>
                        <a:t>Menulis  ringkasan/catatan kuliah.</a:t>
                      </a:r>
                      <a:endParaRPr lang="id-ID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69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effectLst/>
                        </a:rPr>
                        <a:t>Membaca.	</a:t>
                      </a:r>
                      <a:endParaRPr lang="id-ID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</a:rPr>
                        <a:t>Menyelesaikan soal.</a:t>
                      </a:r>
                      <a:endParaRPr lang="id-ID" sz="28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42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effectLst/>
                        </a:rPr>
                        <a:t>Melihat penyelesaian orang lain</a:t>
                      </a:r>
                      <a:r>
                        <a:rPr lang="id-ID" sz="2800" b="1" dirty="0" smtClean="0">
                          <a:effectLst/>
                        </a:rPr>
                        <a:t>.</a:t>
                      </a:r>
                      <a:endParaRPr lang="id-ID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effectLst/>
                        </a:rPr>
                        <a:t>Mengajar</a:t>
                      </a:r>
                      <a:r>
                        <a:rPr lang="id-ID" sz="2800" b="1" dirty="0" smtClean="0">
                          <a:effectLst/>
                        </a:rPr>
                        <a:t>.</a:t>
                      </a:r>
                      <a:endParaRPr lang="id-ID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42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</a:rPr>
                        <a:t>Melihat orang lain mengerjakan.    </a:t>
                      </a:r>
                      <a:endParaRPr lang="id-ID" sz="28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effectLst/>
                        </a:rPr>
                        <a:t>Mengerjakan kembali soal yang sudah selesai.</a:t>
                      </a:r>
                      <a:endParaRPr lang="id-ID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79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55" y="853099"/>
            <a:ext cx="8869434" cy="581626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solidFill>
                  <a:srgbClr val="002060"/>
                </a:solidFill>
              </a:rPr>
              <a:t>Belajar adalah hal yang tidak bisa diwakilkan.</a:t>
            </a:r>
          </a:p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solidFill>
                  <a:srgbClr val="FF0000"/>
                </a:solidFill>
              </a:rPr>
              <a:t>Pemalsuan tanda tangan ketika tidak hadir kuliah berarti mewakilkan belajar </a:t>
            </a:r>
            <a:r>
              <a:rPr lang="en-US" sz="3200" b="1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id-ID" sz="3200" b="1" dirty="0" smtClean="0">
                <a:solidFill>
                  <a:schemeClr val="tx1"/>
                </a:solidFill>
              </a:rPr>
              <a:t> tujuan belajar gagal.</a:t>
            </a:r>
          </a:p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solidFill>
                  <a:schemeClr val="tx1"/>
                </a:solidFill>
              </a:rPr>
              <a:t>Jika tidak hadir kuliah, harus belajar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ekstra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02060"/>
                </a:solidFill>
              </a:rPr>
              <a:t>Makna </a:t>
            </a:r>
            <a:r>
              <a:rPr lang="en-US" sz="2800" b="1" dirty="0">
                <a:solidFill>
                  <a:srgbClr val="002060"/>
                </a:solidFill>
              </a:rPr>
              <a:t>3</a:t>
            </a:r>
            <a:r>
              <a:rPr lang="id-ID" sz="2800" b="1" dirty="0" smtClean="0">
                <a:solidFill>
                  <a:srgbClr val="002060"/>
                </a:solidFill>
              </a:rPr>
              <a:t> SKS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id-ID" sz="2800" b="1" dirty="0" smtClean="0">
                <a:solidFill>
                  <a:srgbClr val="002060"/>
                </a:solidFill>
              </a:rPr>
              <a:t>: </a:t>
            </a:r>
            <a:r>
              <a:rPr lang="en-US" sz="2800" b="1" dirty="0">
                <a:solidFill>
                  <a:srgbClr val="002060"/>
                </a:solidFill>
              </a:rPr>
              <a:t>3</a:t>
            </a:r>
            <a:r>
              <a:rPr lang="id-ID" sz="2800" b="1" dirty="0" smtClean="0">
                <a:solidFill>
                  <a:srgbClr val="002060"/>
                </a:solidFill>
              </a:rPr>
              <a:t> </a:t>
            </a:r>
            <a:r>
              <a:rPr lang="id-ID" sz="2800" b="1" dirty="0">
                <a:solidFill>
                  <a:srgbClr val="002060"/>
                </a:solidFill>
              </a:rPr>
              <a:t>SKS meliputi kegiatan :</a:t>
            </a:r>
          </a:p>
          <a:p>
            <a:pPr marL="531813" indent="-349250">
              <a:buNone/>
            </a:pPr>
            <a:r>
              <a:rPr lang="id-ID" sz="2800" b="1" dirty="0">
                <a:solidFill>
                  <a:srgbClr val="002060"/>
                </a:solidFill>
              </a:rPr>
              <a:t>a.	</a:t>
            </a:r>
            <a:r>
              <a:rPr lang="en-US" sz="2800" b="1" dirty="0" err="1" smtClean="0">
                <a:solidFill>
                  <a:srgbClr val="002060"/>
                </a:solidFill>
              </a:rPr>
              <a:t>tiga</a:t>
            </a:r>
            <a:r>
              <a:rPr lang="id-ID" sz="2800" b="1" dirty="0" smtClean="0">
                <a:solidFill>
                  <a:srgbClr val="002060"/>
                </a:solidFill>
              </a:rPr>
              <a:t> </a:t>
            </a:r>
            <a:r>
              <a:rPr lang="id-ID" sz="2800" b="1" dirty="0">
                <a:solidFill>
                  <a:srgbClr val="002060"/>
                </a:solidFill>
              </a:rPr>
              <a:t>kali 50 menit kuliah di kelas setiap minggu.</a:t>
            </a:r>
          </a:p>
          <a:p>
            <a:pPr marL="531813" indent="-349250">
              <a:buNone/>
            </a:pPr>
            <a:r>
              <a:rPr lang="id-ID" sz="2800" b="1" dirty="0">
                <a:solidFill>
                  <a:srgbClr val="002060"/>
                </a:solidFill>
              </a:rPr>
              <a:t>b.	</a:t>
            </a:r>
            <a:r>
              <a:rPr lang="en-US" sz="2800" b="1" dirty="0" err="1" smtClean="0">
                <a:solidFill>
                  <a:srgbClr val="002060"/>
                </a:solidFill>
              </a:rPr>
              <a:t>tiga</a:t>
            </a:r>
            <a:r>
              <a:rPr lang="id-ID" sz="2800" b="1" dirty="0" smtClean="0">
                <a:solidFill>
                  <a:srgbClr val="002060"/>
                </a:solidFill>
              </a:rPr>
              <a:t> </a:t>
            </a:r>
            <a:r>
              <a:rPr lang="id-ID" sz="2800" b="1" dirty="0">
                <a:solidFill>
                  <a:srgbClr val="002060"/>
                </a:solidFill>
              </a:rPr>
              <a:t>kali 1 jam belajar mandiri per minggu.</a:t>
            </a:r>
          </a:p>
          <a:p>
            <a:pPr marL="531813" indent="-349250">
              <a:buNone/>
            </a:pPr>
            <a:r>
              <a:rPr lang="id-ID" sz="2800" b="1" dirty="0">
                <a:solidFill>
                  <a:srgbClr val="002060"/>
                </a:solidFill>
              </a:rPr>
              <a:t>c.	</a:t>
            </a:r>
            <a:r>
              <a:rPr lang="en-US" sz="2800" b="1" dirty="0" err="1" smtClean="0">
                <a:solidFill>
                  <a:srgbClr val="002060"/>
                </a:solidFill>
              </a:rPr>
              <a:t>tiga</a:t>
            </a:r>
            <a:r>
              <a:rPr lang="id-ID" sz="2800" b="1" dirty="0" smtClean="0">
                <a:solidFill>
                  <a:srgbClr val="002060"/>
                </a:solidFill>
              </a:rPr>
              <a:t> </a:t>
            </a:r>
            <a:r>
              <a:rPr lang="id-ID" sz="2800" b="1" dirty="0">
                <a:solidFill>
                  <a:srgbClr val="002060"/>
                </a:solidFill>
              </a:rPr>
              <a:t>kali 1 jam mengerjakan tugas terstruktur per minggu</a:t>
            </a:r>
            <a:r>
              <a:rPr lang="id-ID" sz="2800" b="1" dirty="0" smtClean="0">
                <a:solidFill>
                  <a:srgbClr val="002060"/>
                </a:solidFill>
              </a:rPr>
              <a:t>.</a:t>
            </a: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35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rgbClr val="C00000"/>
                </a:solidFill>
              </a:rPr>
              <a:t>BELAJAR DI TEKNIK KIMIA?</a:t>
            </a:r>
          </a:p>
        </p:txBody>
      </p:sp>
    </p:spTree>
    <p:extLst>
      <p:ext uri="{BB962C8B-B14F-4D97-AF65-F5344CB8AC3E}">
        <p14:creationId xmlns:p14="http://schemas.microsoft.com/office/powerpoint/2010/main" val="277652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74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202CC"/>
                </a:solidFill>
              </a:rPr>
              <a:t>PENILAIAN:</a:t>
            </a:r>
            <a:endParaRPr lang="id-ID" sz="4000" b="1" dirty="0" smtClean="0">
              <a:solidFill>
                <a:srgbClr val="0202CC"/>
              </a:solidFill>
            </a:endParaRPr>
          </a:p>
          <a:p>
            <a:pPr marL="7810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b="1" dirty="0" smtClean="0">
                <a:solidFill>
                  <a:srgbClr val="FF0000"/>
                </a:solidFill>
              </a:rPr>
              <a:t>Tugas</a:t>
            </a:r>
            <a:r>
              <a:rPr lang="en-US" sz="3200" b="1" dirty="0" smtClean="0">
                <a:solidFill>
                  <a:srgbClr val="FF0000"/>
                </a:solidFill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</a:rPr>
              <a:t>kuis</a:t>
            </a:r>
            <a:r>
              <a:rPr lang="en-US" sz="3200" b="1" dirty="0">
                <a:solidFill>
                  <a:srgbClr val="FF0000"/>
                </a:solidFill>
              </a:rPr>
              <a:t> &gt;</a:t>
            </a:r>
            <a:r>
              <a:rPr lang="en-US" sz="3200" b="1" dirty="0" smtClean="0">
                <a:solidFill>
                  <a:srgbClr val="FF0000"/>
                </a:solidFill>
              </a:rPr>
              <a:t> minimal 20  % </a:t>
            </a:r>
            <a:r>
              <a:rPr lang="en-US" sz="3200" b="1" dirty="0" err="1" smtClean="0">
                <a:solidFill>
                  <a:srgbClr val="FF0000"/>
                </a:solidFill>
              </a:rPr>
              <a:t>dari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komposisi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nilai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id-ID" sz="3200" b="1" dirty="0" smtClean="0">
              <a:solidFill>
                <a:srgbClr val="7030A0"/>
              </a:solidFill>
            </a:endParaRPr>
          </a:p>
          <a:p>
            <a:pPr marL="7810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b="1" dirty="0" smtClean="0">
                <a:solidFill>
                  <a:schemeClr val="tx1"/>
                </a:solidFill>
              </a:rPr>
              <a:t>Ujian Tengah Semester</a:t>
            </a:r>
          </a:p>
          <a:p>
            <a:pPr marL="7810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b="1" dirty="0" smtClean="0">
                <a:solidFill>
                  <a:srgbClr val="7030A0"/>
                </a:solidFill>
              </a:rPr>
              <a:t>Ujian Akhir Semester </a:t>
            </a:r>
            <a:r>
              <a:rPr lang="id-ID" sz="3200" dirty="0" smtClean="0">
                <a:solidFill>
                  <a:schemeClr val="tx1"/>
                </a:solidFill>
              </a:rPr>
              <a:t>(dapat ditempuh jika kehadiran kuliah &gt; 75%)</a:t>
            </a:r>
          </a:p>
          <a:p>
            <a:pPr marL="7810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b="1" dirty="0" smtClean="0">
                <a:solidFill>
                  <a:srgbClr val="0202CC"/>
                </a:solidFill>
              </a:rPr>
              <a:t>Tidak ada </a:t>
            </a:r>
            <a:r>
              <a:rPr lang="en-US" sz="3200" b="1" dirty="0" err="1" smtClean="0">
                <a:solidFill>
                  <a:srgbClr val="0202CC"/>
                </a:solidFill>
              </a:rPr>
              <a:t>ujian</a:t>
            </a:r>
            <a:r>
              <a:rPr lang="en-US" sz="3200" b="1" dirty="0" smtClean="0">
                <a:solidFill>
                  <a:srgbClr val="0202CC"/>
                </a:solidFill>
              </a:rPr>
              <a:t> </a:t>
            </a:r>
            <a:r>
              <a:rPr lang="en-US" sz="3200" b="1" dirty="0" err="1" smtClean="0">
                <a:solidFill>
                  <a:srgbClr val="0202CC"/>
                </a:solidFill>
              </a:rPr>
              <a:t>susulan</a:t>
            </a:r>
            <a:r>
              <a:rPr lang="en-US" sz="3200" b="1" dirty="0" smtClean="0">
                <a:solidFill>
                  <a:srgbClr val="0202CC"/>
                </a:solidFill>
              </a:rPr>
              <a:t>, </a:t>
            </a:r>
            <a:r>
              <a:rPr lang="en-US" sz="3200" b="1" dirty="0" err="1" smtClean="0">
                <a:solidFill>
                  <a:srgbClr val="0202CC"/>
                </a:solidFill>
              </a:rPr>
              <a:t>kecuali</a:t>
            </a:r>
            <a:r>
              <a:rPr lang="en-US" sz="3200" b="1" dirty="0" smtClean="0">
                <a:solidFill>
                  <a:srgbClr val="0202CC"/>
                </a:solidFill>
              </a:rPr>
              <a:t> </a:t>
            </a:r>
            <a:r>
              <a:rPr lang="en-US" sz="3200" b="1" dirty="0" err="1" smtClean="0">
                <a:solidFill>
                  <a:srgbClr val="0202CC"/>
                </a:solidFill>
              </a:rPr>
              <a:t>sakit</a:t>
            </a:r>
            <a:r>
              <a:rPr lang="en-US" sz="3200" b="1" dirty="0" smtClean="0">
                <a:solidFill>
                  <a:srgbClr val="0202CC"/>
                </a:solidFill>
              </a:rPr>
              <a:t> (</a:t>
            </a:r>
            <a:r>
              <a:rPr lang="en-US" sz="3200" b="1" dirty="0" err="1" smtClean="0">
                <a:solidFill>
                  <a:srgbClr val="0202CC"/>
                </a:solidFill>
              </a:rPr>
              <a:t>surat</a:t>
            </a:r>
            <a:r>
              <a:rPr lang="en-US" sz="3200" b="1" dirty="0" smtClean="0">
                <a:solidFill>
                  <a:srgbClr val="0202CC"/>
                </a:solidFill>
              </a:rPr>
              <a:t> </a:t>
            </a:r>
            <a:r>
              <a:rPr lang="en-US" sz="3200" b="1" dirty="0" err="1" smtClean="0">
                <a:solidFill>
                  <a:srgbClr val="0202CC"/>
                </a:solidFill>
              </a:rPr>
              <a:t>keterangan</a:t>
            </a:r>
            <a:r>
              <a:rPr lang="en-US" sz="3200" b="1" dirty="0">
                <a:solidFill>
                  <a:srgbClr val="0202CC"/>
                </a:solidFill>
              </a:rPr>
              <a:t> </a:t>
            </a:r>
            <a:r>
              <a:rPr lang="en-US" sz="3200" b="1" dirty="0" err="1" smtClean="0">
                <a:solidFill>
                  <a:srgbClr val="0202CC"/>
                </a:solidFill>
              </a:rPr>
              <a:t>sakit</a:t>
            </a:r>
            <a:r>
              <a:rPr lang="en-US" sz="3200" b="1" dirty="0" smtClean="0">
                <a:solidFill>
                  <a:srgbClr val="0202CC"/>
                </a:solidFill>
              </a:rPr>
              <a:t> </a:t>
            </a:r>
            <a:r>
              <a:rPr lang="en-US" sz="3200" b="1" dirty="0" err="1" smtClean="0">
                <a:solidFill>
                  <a:srgbClr val="0202CC"/>
                </a:solidFill>
              </a:rPr>
              <a:t>diberikan</a:t>
            </a:r>
            <a:r>
              <a:rPr lang="en-US" sz="3200" b="1" dirty="0" smtClean="0">
                <a:solidFill>
                  <a:srgbClr val="0202CC"/>
                </a:solidFill>
              </a:rPr>
              <a:t> </a:t>
            </a:r>
            <a:r>
              <a:rPr lang="en-US" sz="3200" b="1" dirty="0" err="1" smtClean="0">
                <a:solidFill>
                  <a:srgbClr val="0202CC"/>
                </a:solidFill>
              </a:rPr>
              <a:t>sebelum</a:t>
            </a:r>
            <a:r>
              <a:rPr lang="en-US" sz="3200" b="1" dirty="0" smtClean="0">
                <a:solidFill>
                  <a:srgbClr val="0202CC"/>
                </a:solidFill>
              </a:rPr>
              <a:t> </a:t>
            </a:r>
            <a:r>
              <a:rPr lang="en-US" sz="3200" b="1" dirty="0" err="1" smtClean="0">
                <a:solidFill>
                  <a:srgbClr val="0202CC"/>
                </a:solidFill>
              </a:rPr>
              <a:t>ujian</a:t>
            </a:r>
            <a:r>
              <a:rPr lang="en-US" sz="3200" b="1" dirty="0" smtClean="0">
                <a:solidFill>
                  <a:srgbClr val="0202CC"/>
                </a:solidFill>
              </a:rPr>
              <a:t> </a:t>
            </a:r>
            <a:r>
              <a:rPr lang="en-US" sz="3200" b="1" dirty="0" err="1" smtClean="0">
                <a:solidFill>
                  <a:srgbClr val="0202CC"/>
                </a:solidFill>
              </a:rPr>
              <a:t>dimulai</a:t>
            </a:r>
            <a:r>
              <a:rPr lang="en-US" sz="3200" b="1" dirty="0" smtClean="0">
                <a:solidFill>
                  <a:srgbClr val="0202CC"/>
                </a:solidFill>
              </a:rPr>
              <a:t>)</a:t>
            </a:r>
            <a:endParaRPr lang="id-ID" sz="3200" b="1" dirty="0" smtClean="0">
              <a:solidFill>
                <a:srgbClr val="0202CC"/>
              </a:solidFill>
            </a:endParaRPr>
          </a:p>
          <a:p>
            <a:pPr marL="781050" indent="-514350">
              <a:buFont typeface="+mj-lt"/>
              <a:buAutoNum type="arabicPeriod"/>
            </a:pPr>
            <a:r>
              <a:rPr lang="id-ID" sz="3200" b="1" dirty="0" smtClean="0">
                <a:solidFill>
                  <a:srgbClr val="C00000"/>
                </a:solidFill>
              </a:rPr>
              <a:t>Ketidakjujuran menghapus semua nilai yang </a:t>
            </a:r>
            <a:r>
              <a:rPr lang="en-US" sz="3200" b="1" dirty="0" err="1" smtClean="0">
                <a:solidFill>
                  <a:srgbClr val="C00000"/>
                </a:solidFill>
              </a:rPr>
              <a:t>diperoleh</a:t>
            </a:r>
            <a:r>
              <a:rPr lang="id-ID" sz="32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id-ID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0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4A4C7-2EDA-48C4-BF1C-83BF886F8E7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62339" y="548680"/>
            <a:ext cx="8586125" cy="259228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300" b="1" cap="none" dirty="0" smtClean="0">
                <a:solidFill>
                  <a:srgbClr val="0202CC"/>
                </a:solidFill>
              </a:rPr>
              <a:t>PENILAIAN</a:t>
            </a:r>
          </a:p>
          <a:p>
            <a:pPr lvl="0"/>
            <a:r>
              <a:rPr lang="id-ID" cap="none" dirty="0" smtClean="0">
                <a:solidFill>
                  <a:schemeClr val="tx1"/>
                </a:solidFill>
              </a:rPr>
              <a:t>Nilai </a:t>
            </a:r>
            <a:r>
              <a:rPr lang="id-ID" cap="none" dirty="0">
                <a:solidFill>
                  <a:schemeClr val="tx1"/>
                </a:solidFill>
              </a:rPr>
              <a:t>tugas dan Kuis adalah 20 % dari nilai akhir. Tugas bisa berupa tugas mandiri atau tugas kelompok.</a:t>
            </a:r>
          </a:p>
          <a:p>
            <a:pPr lvl="0"/>
            <a:r>
              <a:rPr lang="id-ID" cap="none" dirty="0">
                <a:solidFill>
                  <a:schemeClr val="tx1"/>
                </a:solidFill>
              </a:rPr>
              <a:t>Evaluasi pembelajaran dilakukan 2 kali dalam 1 semester, yaitu UTS dan UAS </a:t>
            </a:r>
          </a:p>
          <a:p>
            <a:pPr lvl="0"/>
            <a:r>
              <a:rPr lang="id-ID" cap="none" dirty="0">
                <a:solidFill>
                  <a:schemeClr val="tx1"/>
                </a:solidFill>
              </a:rPr>
              <a:t>Setiap evaluasi mempunyai rentang nilai 0 – 100. Nilai akhir penilaian pembelajaran diberi skala 4 sesuai SK Rektor UNS No. 582/U27/HK/2016</a:t>
            </a:r>
          </a:p>
          <a:p>
            <a:endParaRPr lang="id-ID" cap="non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0188D85-5DA7-44B2-9877-0A709F21DD4F}"/>
              </a:ext>
            </a:extLst>
          </p:cNvPr>
          <p:cNvSpPr txBox="1">
            <a:spLocks/>
          </p:cNvSpPr>
          <p:nvPr/>
        </p:nvSpPr>
        <p:spPr>
          <a:xfrm>
            <a:off x="685330" y="5761280"/>
            <a:ext cx="7772870" cy="705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d-ID" dirty="0"/>
              <a:t>Nilai akhir adalah (2 x UTS + 2 x UAS + rata-rata Tugas) / 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3F51000-9080-483A-A2BC-A7F95B4EBF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365" y="3298119"/>
            <a:ext cx="4373217" cy="246316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7493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4" y="836712"/>
            <a:ext cx="9116126" cy="6021288"/>
          </a:xfrm>
        </p:spPr>
        <p:txBody>
          <a:bodyPr>
            <a:noAutofit/>
          </a:bodyPr>
          <a:lstStyle/>
          <a:p>
            <a:pPr marL="531813" indent="-449263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1.	</a:t>
            </a:r>
            <a:r>
              <a:rPr lang="id-ID" sz="3200" b="1" dirty="0" smtClean="0">
                <a:solidFill>
                  <a:srgbClr val="FF0000"/>
                </a:solidFill>
              </a:rPr>
              <a:t>Dilarang mengakti</a:t>
            </a:r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r>
              <a:rPr lang="id-ID" sz="3200" b="1" dirty="0" smtClean="0">
                <a:solidFill>
                  <a:srgbClr val="FF0000"/>
                </a:solidFill>
              </a:rPr>
              <a:t>kan HP dan alat komunikasi lainnya.</a:t>
            </a:r>
          </a:p>
          <a:p>
            <a:pPr marL="531813" indent="-449263">
              <a:buNone/>
            </a:pPr>
            <a:r>
              <a:rPr lang="en-US" sz="3200" b="1" dirty="0">
                <a:solidFill>
                  <a:schemeClr val="tx1"/>
                </a:solidFill>
              </a:rPr>
              <a:t>2</a:t>
            </a:r>
            <a:r>
              <a:rPr lang="id-ID" sz="3200" b="1" dirty="0" smtClean="0">
                <a:solidFill>
                  <a:schemeClr val="tx1"/>
                </a:solidFill>
              </a:rPr>
              <a:t>.	</a:t>
            </a:r>
            <a:r>
              <a:rPr lang="id-ID" sz="3200" b="1" dirty="0" smtClean="0">
                <a:solidFill>
                  <a:srgbClr val="7030A0"/>
                </a:solidFill>
              </a:rPr>
              <a:t>Dilarang makan dalam kelas.</a:t>
            </a:r>
          </a:p>
          <a:p>
            <a:pPr marL="531813" indent="-449263">
              <a:buNone/>
            </a:pPr>
            <a:r>
              <a:rPr lang="en-US" sz="3200" b="1" dirty="0">
                <a:solidFill>
                  <a:schemeClr val="tx1"/>
                </a:solidFill>
              </a:rPr>
              <a:t>3</a:t>
            </a:r>
            <a:r>
              <a:rPr lang="id-ID" sz="3200" b="1" dirty="0" smtClean="0">
                <a:solidFill>
                  <a:schemeClr val="tx1"/>
                </a:solidFill>
              </a:rPr>
              <a:t>.	</a:t>
            </a:r>
            <a:r>
              <a:rPr lang="id-ID" sz="3200" b="1" dirty="0" smtClean="0">
                <a:solidFill>
                  <a:srgbClr val="FF0000"/>
                </a:solidFill>
              </a:rPr>
              <a:t>Kelas harus bersih dari sampah.</a:t>
            </a:r>
          </a:p>
          <a:p>
            <a:pPr marL="531813" indent="-449263">
              <a:buNone/>
            </a:pPr>
            <a:r>
              <a:rPr lang="en-US" sz="3200" b="1" dirty="0">
                <a:solidFill>
                  <a:schemeClr val="tx1"/>
                </a:solidFill>
              </a:rPr>
              <a:t>4</a:t>
            </a:r>
            <a:r>
              <a:rPr lang="id-ID" sz="3200" b="1" dirty="0" smtClean="0">
                <a:solidFill>
                  <a:schemeClr val="tx1"/>
                </a:solidFill>
              </a:rPr>
              <a:t>.	Ketua kelas mengkoordinir:</a:t>
            </a:r>
          </a:p>
          <a:p>
            <a:pPr marL="1346200" indent="-447675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a.	kesiapan kelas: kunci.</a:t>
            </a:r>
          </a:p>
          <a:p>
            <a:pPr marL="1346200" indent="-447675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b.	Selesai kuliah</a:t>
            </a:r>
            <a:r>
              <a:rPr lang="en-US" sz="3200" b="1" dirty="0" smtClean="0">
                <a:solidFill>
                  <a:schemeClr val="tx1"/>
                </a:solidFill>
              </a:rPr>
              <a:t>,</a:t>
            </a:r>
            <a:r>
              <a:rPr lang="id-ID" sz="3200" b="1" dirty="0" smtClean="0">
                <a:solidFill>
                  <a:schemeClr val="tx1"/>
                </a:solidFill>
              </a:rPr>
              <a:t> AC dan kipas angin harus dimatikan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papan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tulis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dibersihkan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20080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rgbClr val="C00000"/>
                </a:solidFill>
              </a:rPr>
              <a:t>PERATURAN SELAMA PERKULIAHAN DI KELAS:</a:t>
            </a:r>
            <a:endParaRPr lang="id-ID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337</TotalTime>
  <Words>314</Words>
  <Application>Microsoft Office PowerPoint</Application>
  <PresentationFormat>On-screen Show (4:3)</PresentationFormat>
  <Paragraphs>64</Paragraphs>
  <Slides>9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PENANGANAN BAHAN PADAT TK4543 (semester 4/6) S1 TEKNIK KIMIA UNS 3 SKS</vt:lpstr>
      <vt:lpstr>PowerPoint Presentation</vt:lpstr>
      <vt:lpstr>PowerPoint Presentation</vt:lpstr>
      <vt:lpstr>TOPIK KULIAH  PENANGANAN BAHAN PADAT:</vt:lpstr>
      <vt:lpstr>BELAJAR DI TEKNIK KIMIA?</vt:lpstr>
      <vt:lpstr>BELAJAR DI TEKNIK KIMIA?</vt:lpstr>
      <vt:lpstr>PowerPoint Presentation</vt:lpstr>
      <vt:lpstr>PowerPoint Presentation</vt:lpstr>
      <vt:lpstr>PERATURAN SELAMA PERKULIAHAN DI KELAS: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Endang Kwartiningsih</cp:lastModifiedBy>
  <cp:revision>73</cp:revision>
  <dcterms:created xsi:type="dcterms:W3CDTF">2016-02-16T06:36:55Z</dcterms:created>
  <dcterms:modified xsi:type="dcterms:W3CDTF">2020-02-25T06:20:39Z</dcterms:modified>
</cp:coreProperties>
</file>