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6" r:id="rId6"/>
    <p:sldId id="261" r:id="rId7"/>
    <p:sldId id="267" r:id="rId8"/>
    <p:sldId id="262" r:id="rId9"/>
    <p:sldId id="263" r:id="rId10"/>
    <p:sldId id="264" r:id="rId11"/>
    <p:sldId id="265"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PhAnim="0"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239184" y="692150"/>
            <a:ext cx="11885083" cy="6110288"/>
          </a:xfrm>
          <a:prstGeom prst="rect">
            <a:avLst/>
          </a:prstGeom>
          <a:noFill/>
          <a:ln w="9525">
            <a:noFill/>
          </a:ln>
        </p:spPr>
      </p:pic>
      <p:sp>
        <p:nvSpPr>
          <p:cNvPr id="10" name="Rectangle 7"/>
          <p:cNvSpPr>
            <a:spLocks noChangeArrowheads="1"/>
          </p:cNvSpPr>
          <p:nvPr/>
        </p:nvSpPr>
        <p:spPr bwMode="auto">
          <a:xfrm>
            <a:off x="2117" y="549275"/>
            <a:ext cx="12192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ChangeArrowheads="1"/>
          </p:cNvSpPr>
          <p:nvPr>
            <p:ph type="subTitle" idx="1"/>
          </p:nvPr>
        </p:nvSpPr>
        <p:spPr>
          <a:xfrm>
            <a:off x="2544233" y="2492375"/>
            <a:ext cx="7393517" cy="1222375"/>
          </a:xfrm>
        </p:spPr>
        <p:txBody>
          <a:bodyPr anchor="ctr"/>
          <a:lstStyle>
            <a:lvl1pPr marL="0" indent="0" algn="ctr">
              <a:buFontTx/>
              <a:buNone/>
              <a:defRPr/>
            </a:lvl1pPr>
          </a:lstStyle>
          <a:p>
            <a:pPr lvl="0"/>
            <a:r>
              <a:rPr lang="en-US" altLang="zh-CN" noProof="0" smtClean="0"/>
              <a:t>Click to edit Master subtitle style</a:t>
            </a:r>
            <a:endParaRPr lang="en-US" altLang="zh-CN" noProof="0" smtClean="0"/>
          </a:p>
        </p:txBody>
      </p:sp>
      <p:sp>
        <p:nvSpPr>
          <p:cNvPr id="2056" name="Rectangle 8"/>
          <p:cNvSpPr>
            <a:spLocks noChangeArrowheads="1"/>
          </p:cNvSpPr>
          <p:nvPr>
            <p:ph type="ctrTitle"/>
          </p:nvPr>
        </p:nvSpPr>
        <p:spPr>
          <a:xfrm>
            <a:off x="1007533" y="620713"/>
            <a:ext cx="10363200" cy="1470025"/>
          </a:xfrm>
        </p:spPr>
        <p:txBody>
          <a:bodyPr/>
          <a:lstStyle>
            <a:lvl1pPr>
              <a:defRPr sz="3600"/>
            </a:lvl1pPr>
          </a:lstStyle>
          <a:p>
            <a:pPr lvl="0"/>
            <a:r>
              <a:rPr lang="en-US" altLang="zh-CN" noProof="0" smtClean="0"/>
              <a:t>Click to edit Master title style</a:t>
            </a:r>
            <a:endParaRPr lang="en-US" altLang="zh-CN" noProof="0" smtClean="0"/>
          </a:p>
        </p:txBody>
      </p:sp>
      <p:sp>
        <p:nvSpPr>
          <p:cNvPr id="11" name="Rectangle 4"/>
          <p:cNvSpPr>
            <a:spLocks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fld>
            <a:endParaRPr lang="en-US"/>
          </a:p>
        </p:txBody>
      </p:sp>
      <p:sp>
        <p:nvSpPr>
          <p:cNvPr id="12" name="Rectangle 5"/>
          <p:cNvSpPr>
            <a:spLocks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3" name="Rectangle 6"/>
          <p:cNvSpPr>
            <a:spLocks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ChangeArrowheads="1"/>
          </p:cNvSpPr>
          <p:nvPr/>
        </p:nvSpPr>
        <p:spPr bwMode="auto">
          <a:xfrm>
            <a:off x="2117" y="333375"/>
            <a:ext cx="12192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12"/>
          <a:srcRect t="1094" r="8122" b="13318"/>
          <a:stretch>
            <a:fillRect/>
          </a:stretch>
        </p:blipFill>
        <p:spPr>
          <a:xfrm>
            <a:off x="7730067" y="4438650"/>
            <a:ext cx="4453467" cy="2333625"/>
          </a:xfrm>
          <a:prstGeom prst="rect">
            <a:avLst/>
          </a:prstGeom>
          <a:noFill/>
          <a:ln w="9525">
            <a:noFill/>
          </a:ln>
        </p:spPr>
      </p:pic>
      <p:sp>
        <p:nvSpPr>
          <p:cNvPr id="1028" name="Rectangle 4"/>
          <p:cNvSpPr/>
          <p:nvPr>
            <p:ph type="title"/>
          </p:nvPr>
        </p:nvSpPr>
        <p:spPr>
          <a:xfrm>
            <a:off x="609600" y="274638"/>
            <a:ext cx="10972800" cy="1143000"/>
          </a:xfrm>
          <a:prstGeom prst="rect">
            <a:avLst/>
          </a:prstGeom>
          <a:noFill/>
          <a:ln w="9525">
            <a:noFill/>
          </a:ln>
        </p:spPr>
        <p:txBody>
          <a:bodyPr anchor="ctr"/>
          <a:p>
            <a:pPr lvl="0"/>
            <a:r>
              <a:rPr lang="en-US" altLang="zh-CN" dirty="0"/>
              <a:t>Click to edit Master title style</a:t>
            </a:r>
            <a:endParaRPr lang="en-US" altLang="zh-CN" dirty="0"/>
          </a:p>
        </p:txBody>
      </p:sp>
      <p:sp>
        <p:nvSpPr>
          <p:cNvPr id="1029" name="Rectangle 5"/>
          <p:cNvSpPr/>
          <p:nvPr>
            <p:ph type="body" idx="1"/>
          </p:nvPr>
        </p:nvSpPr>
        <p:spPr>
          <a:xfrm>
            <a:off x="609600" y="1600200"/>
            <a:ext cx="10972800" cy="4525963"/>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30" name="Rectangle 6"/>
          <p:cNvSpPr>
            <a:spLocks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fld>
            <a:endParaRPr lang="en-US"/>
          </a:p>
        </p:txBody>
      </p:sp>
      <p:sp>
        <p:nvSpPr>
          <p:cNvPr id="1031" name="Rectangle 7"/>
          <p:cNvSpPr>
            <a:spLocks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2" name="Rectangle 8"/>
          <p:cNvSpPr>
            <a:spLocks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a:latin typeface="Calibri" panose="020F0502020204030204" charset="0"/>
                <a:cs typeface="Calibri" panose="020F0502020204030204" charset="0"/>
                <a:sym typeface="+mn-ea"/>
              </a:rPr>
              <a:t>Kebutuhan Akan Komunitas: </a:t>
            </a:r>
            <a:br>
              <a:rPr lang="en-US" b="1">
                <a:latin typeface="Calibri" panose="020F0502020204030204" charset="0"/>
                <a:cs typeface="Calibri" panose="020F0502020204030204" charset="0"/>
                <a:sym typeface="+mn-ea"/>
              </a:rPr>
            </a:br>
            <a:r>
              <a:rPr lang="en-US" b="1">
                <a:latin typeface="Calibri" panose="020F0502020204030204" charset="0"/>
                <a:cs typeface="Calibri" panose="020F0502020204030204" charset="0"/>
                <a:sym typeface="+mn-ea"/>
              </a:rPr>
              <a:t>Menuju Civil Society</a:t>
            </a:r>
            <a:endParaRPr lang="en-US" dirty="0"/>
          </a:p>
        </p:txBody>
      </p:sp>
      <p:sp>
        <p:nvSpPr>
          <p:cNvPr id="3" name="Subtitle 2"/>
          <p:cNvSpPr>
            <a:spLocks noGrp="1"/>
          </p:cNvSpPr>
          <p:nvPr>
            <p:ph type="subTitle" idx="1"/>
          </p:nvPr>
        </p:nvSpPr>
        <p:spPr/>
        <p:txBody>
          <a:bodyPr/>
          <a:lstStyle/>
          <a:p>
            <a:r>
              <a:rPr lang="en-US" sz="4000" b="1">
                <a:latin typeface="Calibri" panose="020F0502020204030204" charset="0"/>
                <a:cs typeface="Calibri" panose="020F0502020204030204" charset="0"/>
              </a:rPr>
              <a:t>Pertemuan ke 4</a:t>
            </a:r>
            <a:endParaRPr lang="en-US" sz="4000" b="1">
              <a:latin typeface="Calibri" panose="020F0502020204030204" charset="0"/>
              <a:cs typeface="Calibri" panose="020F050202020403020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3200" b="1">
                <a:latin typeface="Calibri" panose="020F0502020204030204" charset="0"/>
                <a:cs typeface="Calibri" panose="020F0502020204030204" charset="0"/>
              </a:rPr>
              <a:t>Pendekatan Konservatif</a:t>
            </a:r>
            <a:endParaRPr lang="en-US" sz="3200" b="1">
              <a:latin typeface="Calibri" panose="020F0502020204030204" charset="0"/>
              <a:cs typeface="Calibri" panose="020F0502020204030204" charset="0"/>
            </a:endParaRPr>
          </a:p>
        </p:txBody>
      </p:sp>
      <p:sp>
        <p:nvSpPr>
          <p:cNvPr id="3" name="Content Placeholder 2"/>
          <p:cNvSpPr>
            <a:spLocks noGrp="1"/>
          </p:cNvSpPr>
          <p:nvPr>
            <p:ph idx="1"/>
          </p:nvPr>
        </p:nvSpPr>
        <p:spPr/>
        <p:txBody>
          <a:bodyPr/>
          <a:p>
            <a:pPr algn="just"/>
            <a:r>
              <a:rPr lang="en-US" sz="2400">
                <a:latin typeface="Calibri" panose="020F0502020204030204" charset="0"/>
                <a:cs typeface="Calibri" panose="020F0502020204030204" charset="0"/>
              </a:rPr>
              <a:t>Pendekatan masyarakat tadi kontras dengan yang lebih konservatif.</a:t>
            </a:r>
            <a:endParaRPr lang="en-US" sz="2400">
              <a:latin typeface="Calibri" panose="020F0502020204030204" charset="0"/>
              <a:cs typeface="Calibri" panose="020F0502020204030204" charset="0"/>
            </a:endParaRPr>
          </a:p>
          <a:p>
            <a:pPr algn="just"/>
            <a:r>
              <a:rPr lang="en-US" sz="2400">
                <a:latin typeface="Calibri" panose="020F0502020204030204" charset="0"/>
                <a:cs typeface="Calibri" panose="020F0502020204030204" charset="0"/>
              </a:rPr>
              <a:t>Boyte berpendapat bahwa masyarakat seperti itu perlu mempromosikan tindakan warga negara yang efektif  dan "membimbing dan membingkai aksinya dengan konsep-konsep integratif dan jelas, dengan nilai-nilai dan tujuan bersama” untuk mempertimbangkan peran kita sebagai warga negara aktif, melalui komitmen kita terhadap kebaikan bersama. </a:t>
            </a:r>
            <a:endParaRPr lang="en-US" sz="2400">
              <a:latin typeface="Calibri" panose="020F0502020204030204" charset="0"/>
              <a:cs typeface="Calibri" panose="020F0502020204030204" charset="0"/>
            </a:endParaRPr>
          </a:p>
          <a:p>
            <a:pPr algn="just"/>
            <a:r>
              <a:rPr lang="en-US" sz="2400">
                <a:latin typeface="Calibri" panose="020F0502020204030204" charset="0"/>
                <a:cs typeface="Calibri" panose="020F0502020204030204" charset="0"/>
              </a:rPr>
              <a:t>Dalam istilah-istilah ini sarana untuk mencapai kesejahteraan yaitu mempromosikan  </a:t>
            </a:r>
            <a:r>
              <a:rPr lang="en-US" sz="2400" i="1">
                <a:latin typeface="Calibri" panose="020F0502020204030204" charset="0"/>
                <a:cs typeface="Calibri" panose="020F0502020204030204" charset="0"/>
              </a:rPr>
              <a:t>civic virtue</a:t>
            </a:r>
            <a:r>
              <a:rPr lang="en-US" sz="2400">
                <a:latin typeface="Calibri" panose="020F0502020204030204" charset="0"/>
                <a:cs typeface="Calibri" panose="020F0502020204030204" charset="0"/>
              </a:rPr>
              <a:t>, atau </a:t>
            </a:r>
            <a:r>
              <a:rPr lang="en-US" sz="2400" i="1">
                <a:latin typeface="Calibri" panose="020F0502020204030204" charset="0"/>
                <a:cs typeface="Calibri" panose="020F0502020204030204" charset="0"/>
              </a:rPr>
              <a:t>civic literacy.</a:t>
            </a:r>
            <a:endParaRPr lang="en-US" sz="2400" i="1">
              <a:latin typeface="Calibri" panose="020F0502020204030204" charset="0"/>
              <a:cs typeface="Calibri" panose="020F05020202040302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3200" b="1">
                <a:latin typeface="Calibri" panose="020F0502020204030204" charset="0"/>
                <a:cs typeface="Calibri" panose="020F0502020204030204" charset="0"/>
              </a:rPr>
              <a:t>EPILOG</a:t>
            </a:r>
            <a:endParaRPr lang="en-US" sz="3200" b="1">
              <a:latin typeface="Calibri" panose="020F0502020204030204" charset="0"/>
              <a:cs typeface="Calibri" panose="020F0502020204030204" charset="0"/>
            </a:endParaRPr>
          </a:p>
        </p:txBody>
      </p:sp>
      <p:sp>
        <p:nvSpPr>
          <p:cNvPr id="3" name="Content Placeholder 2"/>
          <p:cNvSpPr>
            <a:spLocks noGrp="1"/>
          </p:cNvSpPr>
          <p:nvPr>
            <p:ph idx="1"/>
          </p:nvPr>
        </p:nvSpPr>
        <p:spPr/>
        <p:txBody>
          <a:bodyPr/>
          <a:p>
            <a:pPr algn="just"/>
            <a:r>
              <a:rPr lang="en-US" sz="2400">
                <a:latin typeface="Calibri" panose="020F0502020204030204" charset="0"/>
                <a:cs typeface="Calibri" panose="020F0502020204030204" charset="0"/>
              </a:rPr>
              <a:t>Untuk menuju </a:t>
            </a:r>
            <a:r>
              <a:rPr lang="en-US" sz="2400" i="1">
                <a:latin typeface="Calibri" panose="020F0502020204030204" charset="0"/>
                <a:cs typeface="Calibri" panose="020F0502020204030204" charset="0"/>
              </a:rPr>
              <a:t>Civil society </a:t>
            </a:r>
            <a:r>
              <a:rPr lang="en-US" sz="2400">
                <a:latin typeface="Calibri" panose="020F0502020204030204" charset="0"/>
                <a:cs typeface="Calibri" panose="020F0502020204030204" charset="0"/>
              </a:rPr>
              <a:t>atau masyarakat madani, kita perlu menciptakan masyarakat yang tidak hanya menghormati individu, tetapi mempromosikan kesetaraan kesempatan bagi individu. Masyarakat seperti itu akan mendukung kedaulatan rakyat dan juga akan berusaha untuk menciptakan ekonomi yang tidak hanya melayani tujuan individu tetapi juga tujuan masyarakat secara demokratis.</a:t>
            </a:r>
            <a:endParaRPr lang="en-US" sz="2400">
              <a:latin typeface="Calibri" panose="020F0502020204030204" charset="0"/>
              <a:cs typeface="Calibri" panose="020F05020202040302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3200" b="1">
                <a:latin typeface="Calibri" panose="020F0502020204030204" charset="0"/>
                <a:cs typeface="Calibri" panose="020F0502020204030204" charset="0"/>
              </a:rPr>
              <a:t>PROLOG</a:t>
            </a:r>
            <a:endParaRPr lang="en-US" sz="3200" b="1">
              <a:latin typeface="Calibri" panose="020F0502020204030204" charset="0"/>
              <a:cs typeface="Calibri" panose="020F0502020204030204" charset="0"/>
            </a:endParaRPr>
          </a:p>
        </p:txBody>
      </p:sp>
      <p:sp>
        <p:nvSpPr>
          <p:cNvPr id="3" name="Content Placeholder 2"/>
          <p:cNvSpPr>
            <a:spLocks noGrp="1"/>
          </p:cNvSpPr>
          <p:nvPr>
            <p:ph idx="1"/>
          </p:nvPr>
        </p:nvSpPr>
        <p:spPr/>
        <p:txBody>
          <a:bodyPr>
            <a:normAutofit/>
          </a:bodyPr>
          <a:p>
            <a:pPr algn="just"/>
            <a:r>
              <a:rPr lang="en-US" sz="2400">
                <a:latin typeface="Calibri" panose="020F0502020204030204" charset="0"/>
                <a:cs typeface="Calibri" panose="020F0502020204030204" charset="0"/>
              </a:rPr>
              <a:t>Kita mengalami krisis sosial, di mana banyak orang tidak memiliki komitmen sosial. Masing-masing kelompok menjadi kompetitif daripada kooperatif , disfungsionalitas sosial melemahkan komitmen kita kepada masyarakat, dan kurangnya komitmen sosial dapat menjadi masalah bagi masyarakat luas. Dalam masa-masa tekanan sosial yang hebat, sebuah masyarakat tanpa sumber daya sosial untuk berkolaborasi dalam menyelesaikan masalah-masalahnya dapat menimbulkan bahaya perpecahan.  Pertemuan hari ini akan membahas </a:t>
            </a:r>
            <a:r>
              <a:rPr lang="en-US" sz="2400">
                <a:latin typeface="Calibri" panose="020F0502020204030204" charset="0"/>
                <a:cs typeface="Calibri" panose="020F0502020204030204" charset="0"/>
                <a:sym typeface="+mn-ea"/>
              </a:rPr>
              <a:t>berbagai masalah sosial yang kompleks dan k</a:t>
            </a:r>
            <a:r>
              <a:rPr lang="en-US" sz="2400">
                <a:latin typeface="Calibri" panose="020F0502020204030204" charset="0"/>
                <a:cs typeface="Calibri" panose="020F0502020204030204" charset="0"/>
              </a:rPr>
              <a:t>ebutuhan akan</a:t>
            </a:r>
            <a:r>
              <a:rPr lang="en-US" sz="2400" i="1">
                <a:latin typeface="Calibri" panose="020F0502020204030204" charset="0"/>
                <a:cs typeface="Calibri" panose="020F0502020204030204" charset="0"/>
              </a:rPr>
              <a:t> civil society</a:t>
            </a:r>
            <a:r>
              <a:rPr lang="en-US" sz="2400">
                <a:latin typeface="Calibri" panose="020F0502020204030204" charset="0"/>
                <a:cs typeface="Calibri" panose="020F0502020204030204" charset="0"/>
              </a:rPr>
              <a:t>.</a:t>
            </a:r>
            <a:endParaRPr lang="en-US" sz="2400">
              <a:latin typeface="Calibri" panose="020F0502020204030204" charset="0"/>
              <a:cs typeface="Calibri" panose="020F05020202040302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3200" b="1">
                <a:latin typeface="Calibri" panose="020F0502020204030204" charset="0"/>
                <a:cs typeface="Calibri" panose="020F0502020204030204" charset="0"/>
              </a:rPr>
              <a:t>Berbagai Isu Sosial</a:t>
            </a:r>
            <a:endParaRPr lang="en-US" sz="3200" b="1">
              <a:latin typeface="Calibri" panose="020F0502020204030204" charset="0"/>
              <a:cs typeface="Calibri" panose="020F0502020204030204" charset="0"/>
            </a:endParaRPr>
          </a:p>
        </p:txBody>
      </p:sp>
      <p:sp>
        <p:nvSpPr>
          <p:cNvPr id="3" name="Content Placeholder 2"/>
          <p:cNvSpPr>
            <a:spLocks noGrp="1"/>
          </p:cNvSpPr>
          <p:nvPr>
            <p:ph idx="1"/>
          </p:nvPr>
        </p:nvSpPr>
        <p:spPr/>
        <p:txBody>
          <a:bodyPr>
            <a:normAutofit/>
          </a:bodyPr>
          <a:p>
            <a:pPr algn="just"/>
            <a:r>
              <a:rPr lang="en-US" sz="2400">
                <a:latin typeface="Calibri" panose="020F0502020204030204" charset="0"/>
                <a:cs typeface="Calibri" panose="020F0502020204030204" charset="0"/>
              </a:rPr>
              <a:t>Aktivitas kejahatan dan geng berkembang biak dan banyak orang menginginkan adanya kebijakan untuk mengatasi kejahatan dan akar masalahnya.</a:t>
            </a:r>
            <a:endParaRPr lang="en-US" sz="2400">
              <a:latin typeface="Calibri" panose="020F0502020204030204" charset="0"/>
              <a:cs typeface="Calibri" panose="020F0502020204030204" charset="0"/>
            </a:endParaRPr>
          </a:p>
          <a:p>
            <a:pPr algn="just"/>
            <a:r>
              <a:rPr lang="en-US" sz="2400">
                <a:latin typeface="Calibri" panose="020F0502020204030204" charset="0"/>
                <a:cs typeface="Calibri" panose="020F0502020204030204" charset="0"/>
              </a:rPr>
              <a:t>Kesenjangan antara si kaya dan si miskin melebar </a:t>
            </a:r>
            <a:endParaRPr lang="en-US" sz="2400">
              <a:latin typeface="Calibri" panose="020F0502020204030204" charset="0"/>
              <a:cs typeface="Calibri" panose="020F0502020204030204" charset="0"/>
            </a:endParaRPr>
          </a:p>
          <a:p>
            <a:pPr algn="just"/>
            <a:r>
              <a:rPr lang="en-US" sz="2400">
                <a:latin typeface="Calibri" panose="020F0502020204030204" charset="0"/>
                <a:cs typeface="Calibri" panose="020F0502020204030204" charset="0"/>
              </a:rPr>
              <a:t>Kelemahan institusi keluarga: meningkatnya pelecehan dan penelantaran anak,  tingkat perceraian yang tinggi, dan para ayah menghindari pembayaran tunjangan anak.</a:t>
            </a:r>
            <a:endParaRPr lang="en-US" sz="2400">
              <a:latin typeface="Calibri" panose="020F0502020204030204" charset="0"/>
              <a:cs typeface="Calibri" panose="020F0502020204030204" charset="0"/>
            </a:endParaRPr>
          </a:p>
          <a:p>
            <a:pPr algn="just"/>
            <a:r>
              <a:rPr lang="en-US" sz="2400">
                <a:latin typeface="Calibri" panose="020F0502020204030204" charset="0"/>
                <a:cs typeface="Calibri" panose="020F0502020204030204" charset="0"/>
              </a:rPr>
              <a:t>Kebutuhan tenaga kerja berubah dalam masyarakat teknologi kita yang semakin maju, membuat banyak orang menganggur dan tidak yakin bagaimana mengatasi lingkungan tenaga kerja yang berubah ini.</a:t>
            </a:r>
            <a:endParaRPr lang="en-US" sz="2400">
              <a:latin typeface="Calibri" panose="020F0502020204030204" charset="0"/>
              <a:cs typeface="Calibri" panose="020F05020202040302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algn="just"/>
            <a:r>
              <a:rPr lang="en-US" sz="2400">
                <a:latin typeface="Calibri" panose="020F0502020204030204" charset="0"/>
                <a:cs typeface="Calibri" panose="020F0502020204030204" charset="0"/>
              </a:rPr>
              <a:t>Stanton (1990) mengemukakan perlunya mengembangkan kebijakan sosial untuk mengatasi secara efektif masalah ini, dan hal ini membutuhkan warga negara yang memiliki pemahaman luas tentang saling ketergantungan diantara inividu, lembaga sosial, dan masyarakat; dan kemampuan ini perlu ditingkatkan agar mereka memiliki kecakapan mengatasi masalah.</a:t>
            </a:r>
            <a:endParaRPr lang="en-US" sz="2400">
              <a:latin typeface="Calibri" panose="020F0502020204030204" charset="0"/>
              <a:cs typeface="Calibri" panose="020F0502020204030204" charset="0"/>
            </a:endParaRPr>
          </a:p>
          <a:p>
            <a:pPr algn="just"/>
            <a:r>
              <a:rPr lang="en-US" sz="2400">
                <a:latin typeface="Calibri" panose="020F0502020204030204" charset="0"/>
                <a:cs typeface="Calibri" panose="020F0502020204030204" charset="0"/>
                <a:sym typeface="+mn-ea"/>
              </a:rPr>
              <a:t>Kita perlu mendapatkan pemahaman yang lebih dalam tentang perbedaan  antar masalah, seperti penggunaan narkoba dan kejahatan dari akar penyebab seperti kemiskinan.</a:t>
            </a:r>
            <a:endParaRPr lang="en-US" sz="2400">
              <a:latin typeface="Calibri" panose="020F0502020204030204" charset="0"/>
              <a:cs typeface="Calibri" panose="020F0502020204030204" charset="0"/>
            </a:endParaRPr>
          </a:p>
          <a:p>
            <a:pPr algn="just"/>
            <a:r>
              <a:rPr lang="en-US" sz="2400">
                <a:latin typeface="Calibri" panose="020F0502020204030204" charset="0"/>
                <a:cs typeface="Calibri" panose="020F0502020204030204" charset="0"/>
                <a:sym typeface="+mn-ea"/>
              </a:rPr>
              <a:t>Kita juga perlu mengembangkan strategi untuk mengatasi masalah kita secara lokal.</a:t>
            </a:r>
            <a:endParaRPr lang="en-US" sz="2400">
              <a:latin typeface="Calibri" panose="020F0502020204030204" charset="0"/>
              <a:cs typeface="Calibri" panose="020F05020202040302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rmAutofit lnSpcReduction="10000"/>
          </a:bodyPr>
          <a:p>
            <a:pPr algn="just"/>
            <a:r>
              <a:rPr lang="en-US" sz="2400">
                <a:latin typeface="Calibri" panose="020F0502020204030204" charset="0"/>
                <a:cs typeface="Calibri" panose="020F0502020204030204" charset="0"/>
              </a:rPr>
              <a:t>Kita memiliki warga yang terisolasi satu sama lainnya dan terputus secara sosial, yang terlalu sering beralih ke solusi yang diprivatisasi untuk berbagai masalah sosial.</a:t>
            </a:r>
            <a:endParaRPr lang="en-US" sz="2400">
              <a:latin typeface="Calibri" panose="020F0502020204030204" charset="0"/>
              <a:cs typeface="Calibri" panose="020F0502020204030204" charset="0"/>
            </a:endParaRPr>
          </a:p>
          <a:p>
            <a:pPr algn="just"/>
            <a:r>
              <a:rPr lang="en-US" sz="2400">
                <a:latin typeface="Calibri" panose="020F0502020204030204" charset="0"/>
                <a:cs typeface="Calibri" panose="020F0502020204030204" charset="0"/>
              </a:rPr>
              <a:t>Keterasingan dari pemerintah sendiri adalah contoh lain dari keruntuhan masyarakat (</a:t>
            </a:r>
            <a:r>
              <a:rPr lang="en-US" sz="2400" i="1">
                <a:latin typeface="Calibri" panose="020F0502020204030204" charset="0"/>
                <a:cs typeface="Calibri" panose="020F0502020204030204" charset="0"/>
              </a:rPr>
              <a:t>Civic breakdown</a:t>
            </a:r>
            <a:r>
              <a:rPr lang="en-US" sz="2400">
                <a:latin typeface="Calibri" panose="020F0502020204030204" charset="0"/>
                <a:cs typeface="Calibri" panose="020F0502020204030204" charset="0"/>
              </a:rPr>
              <a:t>)</a:t>
            </a:r>
            <a:endParaRPr lang="en-US" sz="2400">
              <a:latin typeface="Calibri" panose="020F0502020204030204" charset="0"/>
              <a:cs typeface="Calibri" panose="020F0502020204030204" charset="0"/>
            </a:endParaRPr>
          </a:p>
          <a:p>
            <a:pPr algn="just"/>
            <a:r>
              <a:rPr lang="en-US" sz="2400">
                <a:latin typeface="Calibri" panose="020F0502020204030204" charset="0"/>
                <a:cs typeface="Calibri" panose="020F0502020204030204" charset="0"/>
              </a:rPr>
              <a:t>Banyak temuan penelitian menunjukkan bahwa mahasiswa baru perguruan tinggi lebih apolitis daripada masa sebelumnya dan tidak tertarik dalam debat politik dan tidak memberikan suara dalam pemilihan.</a:t>
            </a:r>
            <a:endParaRPr lang="en-US" sz="2400">
              <a:latin typeface="Calibri" panose="020F0502020204030204" charset="0"/>
              <a:cs typeface="Calibri" panose="020F05020202040302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pPr algn="ctr"/>
            <a:r>
              <a:rPr lang="en-US" sz="3200" b="1">
                <a:latin typeface="Calibri" panose="020F0502020204030204" charset="0"/>
                <a:cs typeface="Calibri" panose="020F0502020204030204" charset="0"/>
                <a:sym typeface="+mn-ea"/>
              </a:rPr>
              <a:t>Apa Penyebab Masyarakat Terisolasi Satu Sama Lainnya?</a:t>
            </a:r>
            <a:endParaRPr lang="en-US"/>
          </a:p>
        </p:txBody>
      </p:sp>
      <p:sp>
        <p:nvSpPr>
          <p:cNvPr id="3" name="Content Placeholder 2"/>
          <p:cNvSpPr>
            <a:spLocks noGrp="1"/>
          </p:cNvSpPr>
          <p:nvPr>
            <p:ph idx="1"/>
          </p:nvPr>
        </p:nvSpPr>
        <p:spPr/>
        <p:txBody>
          <a:bodyPr/>
          <a:p>
            <a:r>
              <a:rPr lang="en-US" sz="2400">
                <a:latin typeface="Calibri" panose="020F0502020204030204" charset="0"/>
                <a:cs typeface="Calibri" panose="020F0502020204030204" charset="0"/>
              </a:rPr>
              <a:t>Kebuntuan politik (</a:t>
            </a:r>
            <a:r>
              <a:rPr lang="en-US" sz="2400" i="1">
                <a:latin typeface="Calibri" panose="020F0502020204030204" charset="0"/>
                <a:cs typeface="Calibri" panose="020F0502020204030204" charset="0"/>
              </a:rPr>
              <a:t>political gridlock</a:t>
            </a:r>
            <a:r>
              <a:rPr lang="en-US" sz="2400">
                <a:latin typeface="Calibri" panose="020F0502020204030204" charset="0"/>
                <a:cs typeface="Calibri" panose="020F0502020204030204" charset="0"/>
              </a:rPr>
              <a:t>)  atau kesalahan warga negara?</a:t>
            </a:r>
            <a:endParaRPr lang="en-US" sz="2400">
              <a:latin typeface="Calibri" panose="020F0502020204030204" charset="0"/>
              <a:cs typeface="Calibri" panose="020F0502020204030204" charset="0"/>
            </a:endParaRPr>
          </a:p>
          <a:p>
            <a:r>
              <a:rPr lang="en-US" sz="2400">
                <a:latin typeface="Calibri" panose="020F0502020204030204" charset="0"/>
                <a:cs typeface="Calibri" panose="020F0502020204030204" charset="0"/>
              </a:rPr>
              <a:t>Barber (1992) dan Etzioni (1993) keduanya mengklaim bahwa ada "pemisahan hak dan tanggung jawab." Terlalu banyak orang yang menuntut atau mengharapkan sesuatu dari pemerintah mereka tanpa mau menerima tanggung jawab untuk membantu mendukung infrastruktur sipil yang menjadi dasar permintaan mereka.</a:t>
            </a:r>
            <a:endParaRPr lang="en-US" sz="2400">
              <a:latin typeface="Calibri" panose="020F0502020204030204" charset="0"/>
              <a:cs typeface="Calibri" panose="020F05020202040302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rmAutofit lnSpcReduction="20000"/>
          </a:bodyPr>
          <a:p>
            <a:pPr algn="just"/>
            <a:r>
              <a:rPr lang="en-US" sz="2400">
                <a:latin typeface="Calibri" panose="020F0502020204030204" charset="0"/>
                <a:cs typeface="Calibri" panose="020F0502020204030204" charset="0"/>
              </a:rPr>
              <a:t>Ketidakpuasan warga (</a:t>
            </a:r>
            <a:r>
              <a:rPr lang="en-US" sz="2400" i="1">
                <a:latin typeface="Calibri" panose="020F0502020204030204" charset="0"/>
                <a:cs typeface="Calibri" panose="020F0502020204030204" charset="0"/>
              </a:rPr>
              <a:t>civic disaffection</a:t>
            </a:r>
            <a:r>
              <a:rPr lang="en-US" sz="2400">
                <a:latin typeface="Calibri" panose="020F0502020204030204" charset="0"/>
                <a:cs typeface="Calibri" panose="020F0502020204030204" charset="0"/>
              </a:rPr>
              <a:t>) terjerat faktor yang terlalu manusiawi dan politis/ekonomi yang  merusak komitmen kita untuk menegakkan kebaikan bersama. Orang-orang tidak hanya membuat keputusan sadar untuk menyerah pada politik,  Individu menjadi semakin terisolasi satu sama lain, memaksimalkan kepentingan diri sendiri dengan mengorbankan orang lain.</a:t>
            </a:r>
            <a:endParaRPr lang="en-US" sz="2400">
              <a:latin typeface="Calibri" panose="020F0502020204030204" charset="0"/>
              <a:cs typeface="Calibri" panose="020F0502020204030204" charset="0"/>
            </a:endParaRPr>
          </a:p>
          <a:p>
            <a:pPr algn="just"/>
            <a:r>
              <a:rPr lang="en-US" sz="2400">
                <a:latin typeface="Calibri" panose="020F0502020204030204" charset="0"/>
                <a:cs typeface="Calibri" panose="020F0502020204030204" charset="0"/>
              </a:rPr>
              <a:t>Taylor mengemukakan bahwa kita menderita dari kemandirian yang berlebihan saat kita menyaksikan atrofi komitmen kita untuk kebaikan bersama.Kerusakan infrastruktur sipil kita disebabkan oleh bentuk politik / ekonomi dari hipertrofi kita.</a:t>
            </a:r>
            <a:endParaRPr lang="en-US" sz="2400">
              <a:latin typeface="Calibri" panose="020F0502020204030204" charset="0"/>
              <a:cs typeface="Calibri" panose="020F0502020204030204" charset="0"/>
            </a:endParaRPr>
          </a:p>
          <a:p>
            <a:pPr algn="just"/>
            <a:r>
              <a:rPr lang="en-US" sz="2400">
                <a:latin typeface="Calibri" panose="020F0502020204030204" charset="0"/>
                <a:cs typeface="Calibri" panose="020F0502020204030204" charset="0"/>
              </a:rPr>
              <a:t>Penyebabnya adalah kecenderungan kita untuk peningkatan diri dan ekonomi pasar sebagai prioritas tertinggi.</a:t>
            </a:r>
            <a:endParaRPr lang="en-US" sz="2400">
              <a:latin typeface="Calibri" panose="020F0502020204030204" charset="0"/>
              <a:cs typeface="Calibri" panose="020F05020202040302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3200" b="1">
                <a:latin typeface="Calibri" panose="020F0502020204030204" charset="0"/>
                <a:cs typeface="Calibri" panose="020F0502020204030204" charset="0"/>
              </a:rPr>
              <a:t>Berbagai Pendekatan</a:t>
            </a:r>
            <a:endParaRPr lang="en-US" sz="3200" b="1">
              <a:latin typeface="Calibri" panose="020F0502020204030204" charset="0"/>
              <a:cs typeface="Calibri" panose="020F0502020204030204" charset="0"/>
            </a:endParaRPr>
          </a:p>
        </p:txBody>
      </p:sp>
      <p:sp>
        <p:nvSpPr>
          <p:cNvPr id="3" name="Content Placeholder 2"/>
          <p:cNvSpPr>
            <a:spLocks noGrp="1"/>
          </p:cNvSpPr>
          <p:nvPr>
            <p:ph idx="1"/>
          </p:nvPr>
        </p:nvSpPr>
        <p:spPr/>
        <p:txBody>
          <a:bodyPr>
            <a:normAutofit lnSpcReduction="10000"/>
          </a:bodyPr>
          <a:p>
            <a:pPr algn="just"/>
            <a:r>
              <a:rPr lang="en-US" sz="2400" b="1" i="1">
                <a:latin typeface="Calibri" panose="020F0502020204030204" charset="0"/>
                <a:cs typeface="Calibri" panose="020F0502020204030204" charset="0"/>
              </a:rPr>
              <a:t>The Civic Republican </a:t>
            </a:r>
            <a:r>
              <a:rPr lang="en-US" sz="2400">
                <a:latin typeface="Calibri" panose="020F0502020204030204" charset="0"/>
                <a:cs typeface="Calibri" panose="020F0502020204030204" charset="0"/>
              </a:rPr>
              <a:t>atau apa yang kita sebut tradisi komunitarian liberal atau progresif yang melihat individu berasal dari komunitas. Ilustrasinya adalah: "dibutuhkan sebuah desa untuk membesarkan anak."</a:t>
            </a:r>
            <a:endParaRPr lang="en-US" sz="2400">
              <a:latin typeface="Calibri" panose="020F0502020204030204" charset="0"/>
              <a:cs typeface="Calibri" panose="020F0502020204030204" charset="0"/>
            </a:endParaRPr>
          </a:p>
          <a:p>
            <a:pPr algn="just"/>
            <a:r>
              <a:rPr lang="en-US" sz="2400">
                <a:latin typeface="Calibri" panose="020F0502020204030204" charset="0"/>
                <a:cs typeface="Calibri" panose="020F0502020204030204" charset="0"/>
              </a:rPr>
              <a:t>Pandangan </a:t>
            </a:r>
            <a:r>
              <a:rPr lang="en-US" sz="2400" b="1" i="1">
                <a:latin typeface="Calibri" panose="020F0502020204030204" charset="0"/>
                <a:cs typeface="Calibri" panose="020F0502020204030204" charset="0"/>
              </a:rPr>
              <a:t>The Liberal Communitarian</a:t>
            </a:r>
            <a:r>
              <a:rPr lang="en-US" sz="2400">
                <a:latin typeface="Calibri" panose="020F0502020204030204" charset="0"/>
                <a:cs typeface="Calibri" panose="020F0502020204030204" charset="0"/>
              </a:rPr>
              <a:t> menantang pendekatan yang diprivatisasi untuk nilai-nilai dengan mempertahankan bahwa individu didasarkan pada sosialitas esensial mereka dan bahwa individu dapat mencapai keautentikan sejati dan pemenuhan diri melalui </a:t>
            </a:r>
            <a:r>
              <a:rPr lang="en-US" sz="2400" i="1">
                <a:latin typeface="Calibri" panose="020F0502020204030204" charset="0"/>
                <a:cs typeface="Calibri" panose="020F0502020204030204" charset="0"/>
              </a:rPr>
              <a:t>community engagement</a:t>
            </a:r>
            <a:r>
              <a:rPr lang="en-US" sz="2400">
                <a:latin typeface="Calibri" panose="020F0502020204030204" charset="0"/>
                <a:cs typeface="Calibri" panose="020F0502020204030204" charset="0"/>
              </a:rPr>
              <a:t>.</a:t>
            </a:r>
            <a:endParaRPr lang="en-US" sz="2400">
              <a:latin typeface="Calibri" panose="020F0502020204030204" charset="0"/>
              <a:cs typeface="Calibri" panose="020F0502020204030204" charset="0"/>
            </a:endParaRPr>
          </a:p>
          <a:p>
            <a:pPr algn="just"/>
            <a:r>
              <a:rPr lang="en-US" sz="2400">
                <a:latin typeface="Calibri" panose="020F0502020204030204" charset="0"/>
                <a:cs typeface="Calibri" panose="020F0502020204030204" charset="0"/>
              </a:rPr>
              <a:t>Pendekatan ini menantang alasan instrumental dengan menyarankan bahwa kita harus menegaskan kembali peran individu yang terlibat secara sosial dalam mencapai pemahaman dan penghitungan tujuan sosial yang tidak didasarkan pada prioritas ilmiah dan teknologi, tetapi pada nilai-nilai kemanusiaan yang mempromosikan kebaikan masyarakat dan hak-hak individu.</a:t>
            </a:r>
            <a:endParaRPr lang="en-US" sz="2400">
              <a:latin typeface="Calibri" panose="020F0502020204030204" charset="0"/>
              <a:cs typeface="Calibri" panose="020F05020202040302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3200" b="1">
                <a:latin typeface="Calibri" panose="020F0502020204030204" charset="0"/>
                <a:cs typeface="Calibri" panose="020F0502020204030204" charset="0"/>
                <a:sym typeface="+mn-ea"/>
              </a:rPr>
              <a:t>Dua Pengertian Konsep “Civil” </a:t>
            </a:r>
            <a:endParaRPr lang="en-US" sz="3200" b="1">
              <a:latin typeface="Calibri" panose="020F0502020204030204" charset="0"/>
              <a:cs typeface="Calibri" panose="020F0502020204030204" charset="0"/>
            </a:endParaRPr>
          </a:p>
        </p:txBody>
      </p:sp>
      <p:sp>
        <p:nvSpPr>
          <p:cNvPr id="3" name="Content Placeholder 2"/>
          <p:cNvSpPr>
            <a:spLocks noGrp="1"/>
          </p:cNvSpPr>
          <p:nvPr>
            <p:ph idx="1"/>
          </p:nvPr>
        </p:nvSpPr>
        <p:spPr/>
        <p:txBody>
          <a:bodyPr>
            <a:normAutofit/>
          </a:bodyPr>
          <a:p>
            <a:pPr algn="just"/>
            <a:r>
              <a:rPr lang="en-US" sz="2000">
                <a:latin typeface="Calibri" panose="020F0502020204030204" charset="0"/>
                <a:cs typeface="Calibri" panose="020F0502020204030204" charset="0"/>
              </a:rPr>
              <a:t>Pertama, "civil" dapat berarti atau berkaitan dengan negara atau warganya, seperti dalam "masyarakat beradab" (</a:t>
            </a:r>
            <a:r>
              <a:rPr lang="en-US" sz="2000" i="1" dirty="0" err="1" smtClean="0">
                <a:latin typeface="Calibri" panose="020F0502020204030204" charset="0"/>
                <a:cs typeface="Calibri" panose="020F0502020204030204" charset="0"/>
                <a:sym typeface="+mn-ea"/>
              </a:rPr>
              <a:t>civilized</a:t>
            </a:r>
            <a:r>
              <a:rPr lang="en-US" sz="2000" i="1" dirty="0" smtClean="0">
                <a:latin typeface="Calibri" panose="020F0502020204030204" charset="0"/>
                <a:cs typeface="Calibri" panose="020F0502020204030204" charset="0"/>
                <a:sym typeface="+mn-ea"/>
              </a:rPr>
              <a:t> society</a:t>
            </a:r>
            <a:r>
              <a:rPr lang="en-US" sz="2000" dirty="0" smtClean="0">
                <a:latin typeface="Calibri" panose="020F0502020204030204" charset="0"/>
                <a:cs typeface="Calibri" panose="020F0502020204030204" charset="0"/>
                <a:sym typeface="+mn-ea"/>
              </a:rPr>
              <a:t>)</a:t>
            </a:r>
            <a:endParaRPr lang="en-US" sz="2000">
              <a:latin typeface="Calibri" panose="020F0502020204030204" charset="0"/>
              <a:cs typeface="Calibri" panose="020F0502020204030204" charset="0"/>
            </a:endParaRPr>
          </a:p>
          <a:p>
            <a:pPr algn="just"/>
            <a:r>
              <a:rPr lang="en-US" sz="2000">
                <a:latin typeface="Calibri" panose="020F0502020204030204" charset="0"/>
                <a:cs typeface="Calibri" panose="020F0502020204030204" charset="0"/>
              </a:rPr>
              <a:t>Arti kedua adalah "memadai dalam kesopanan dan kesopanan," (</a:t>
            </a:r>
            <a:r>
              <a:rPr lang="en-US" sz="2000" i="1">
                <a:latin typeface="Calibri" panose="020F0502020204030204" charset="0"/>
                <a:cs typeface="Calibri" panose="020F0502020204030204" charset="0"/>
              </a:rPr>
              <a:t>adequate in courtesy and politeness</a:t>
            </a:r>
            <a:r>
              <a:rPr lang="en-US" sz="2000">
                <a:latin typeface="Calibri" panose="020F0502020204030204" charset="0"/>
                <a:cs typeface="Calibri" panose="020F0502020204030204" charset="0"/>
              </a:rPr>
              <a:t>) dalam "sopan" (</a:t>
            </a:r>
            <a:r>
              <a:rPr lang="en-US" sz="2000" i="1">
                <a:latin typeface="Calibri" panose="020F0502020204030204" charset="0"/>
                <a:cs typeface="Calibri" panose="020F0502020204030204" charset="0"/>
              </a:rPr>
              <a:t>mannerly</a:t>
            </a:r>
            <a:r>
              <a:rPr lang="en-US" sz="2000">
                <a:latin typeface="Calibri" panose="020F0502020204030204" charset="0"/>
                <a:cs typeface="Calibri" panose="020F0502020204030204" charset="0"/>
              </a:rPr>
              <a:t>).</a:t>
            </a:r>
            <a:endParaRPr lang="en-US" sz="2000">
              <a:latin typeface="Calibri" panose="020F0502020204030204" charset="0"/>
              <a:cs typeface="Calibri" panose="020F0502020204030204" charset="0"/>
            </a:endParaRPr>
          </a:p>
          <a:p>
            <a:pPr algn="just"/>
            <a:r>
              <a:rPr lang="en-US" sz="2000">
                <a:latin typeface="Calibri" panose="020F0502020204030204" charset="0"/>
                <a:cs typeface="Calibri" panose="020F0502020204030204" charset="0"/>
              </a:rPr>
              <a:t>Kedua artinya membingungkan. Karena kecenderungan kita untuk memandang masyarakat kita dengan cara yang diprivatisasi, kita merasa bahwa kita hanya akan memperlakukan satu sama lain dengan cara yang lebih sopan dan terhormat — yaitu, bersikap sopan dalam pengertian kedua — kita akan menjadi masyarakat yang beradab dalam pengertian pertama.</a:t>
            </a:r>
            <a:endParaRPr lang="en-US" sz="2000">
              <a:latin typeface="Calibri" panose="020F0502020204030204" charset="0"/>
              <a:cs typeface="Calibri" panose="020F0502020204030204" charset="0"/>
            </a:endParaRPr>
          </a:p>
          <a:p>
            <a:pPr algn="just"/>
            <a:r>
              <a:rPr lang="en-US" sz="2000">
                <a:latin typeface="Calibri" panose="020F0502020204030204" charset="0"/>
                <a:cs typeface="Calibri" panose="020F0502020204030204" charset="0"/>
              </a:rPr>
              <a:t>Jika, kemudian, kita bermaksud arti pertama dari "civic," kita perlu bertanya apa yang kita maksud dengan "civilized society" karena berarti kita harus terdiri dari warga negara yang sopan dan terhormat. Warga negara dari masyarakat yang benar-benar demokratis memahami bahwa kita tidak hanya mencari pemenuhan kebutuhan pribadi sebagai individu tetapi kita menemukan maknanya melalui komitmen kita kepada orang lain dalam mempertahankan persatuan.</a:t>
            </a:r>
            <a:endParaRPr lang="en-US" sz="2000">
              <a:latin typeface="Calibri" panose="020F0502020204030204" charset="0"/>
              <a:cs typeface="Calibri" panose="020F0502020204030204" charset="0"/>
            </a:endParaRPr>
          </a:p>
        </p:txBody>
      </p:sp>
    </p:spTree>
  </p:cSld>
  <p:clrMapOvr>
    <a:masterClrMapping/>
  </p:clrMapOvr>
</p:sld>
</file>

<file path=ppt/theme/theme1.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6228</Words>
  <Application>WPS Presentation</Application>
  <PresentationFormat>Widescreen</PresentationFormat>
  <Paragraphs>55</Paragraphs>
  <Slides>11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11</vt:i4>
      </vt:variant>
    </vt:vector>
  </HeadingPairs>
  <TitlesOfParts>
    <vt:vector size="18" baseType="lpstr">
      <vt:lpstr>Arial</vt:lpstr>
      <vt:lpstr>SimSun</vt:lpstr>
      <vt:lpstr>Wingdings</vt:lpstr>
      <vt:lpstr>Calibri</vt:lpstr>
      <vt:lpstr>Microsoft YaHei</vt:lpstr>
      <vt:lpstr>Arial Unicode MS</vt:lpstr>
      <vt:lpstr>Business Cooperate</vt:lpstr>
      <vt:lpstr>Kebutuhan Akan Civil Society</vt:lpstr>
      <vt:lpstr>PROLOG</vt:lpstr>
      <vt:lpstr>Berbagai Isu Sosial</vt:lpstr>
      <vt:lpstr>PowerPoint 演示文稿</vt:lpstr>
      <vt:lpstr>PowerPoint 演示文稿</vt:lpstr>
      <vt:lpstr>Apa Penyebab Masyarakat Terisolasi Satu Sama Lainnya?</vt:lpstr>
      <vt:lpstr>PowerPoint 演示文稿</vt:lpstr>
      <vt:lpstr>Berbagai Pendekatan</vt:lpstr>
      <vt:lpstr>Dua Pengertian Konsep “Civil” </vt:lpstr>
      <vt:lpstr>Pendekatan Konservatif</vt:lpstr>
      <vt:lpstr>EPILOG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Rusnaini</dc:creator>
  <cp:lastModifiedBy>Asus</cp:lastModifiedBy>
  <cp:revision>21</cp:revision>
  <dcterms:created xsi:type="dcterms:W3CDTF">2020-03-20T01:11:00Z</dcterms:created>
  <dcterms:modified xsi:type="dcterms:W3CDTF">2020-03-27T06:34:39Z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1033-11.2.0.9232</vt:lpwstr>
  </property>
</Properties>
</file>