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1" r:id="rId3"/>
    <p:sldId id="257" r:id="rId4"/>
    <p:sldId id="269" r:id="rId5"/>
    <p:sldId id="273" r:id="rId6"/>
    <p:sldId id="268" r:id="rId7"/>
    <p:sldId id="272" r:id="rId8"/>
    <p:sldId id="258" r:id="rId9"/>
    <p:sldId id="259" r:id="rId10"/>
    <p:sldId id="260" r:id="rId11"/>
    <p:sldId id="261" r:id="rId12"/>
    <p:sldId id="270" r:id="rId13"/>
    <p:sldId id="266" r:id="rId14"/>
    <p:sldId id="267" r:id="rId15"/>
    <p:sldId id="280" r:id="rId16"/>
  </p:sldIdLst>
  <p:sldSz cx="9144000" cy="6858000" type="screen4x3"/>
  <p:notesSz cx="6858000" cy="9144000"/>
  <p:defaultTextStyle>
    <a:defPPr>
      <a:defRPr lang="zh-CN"/>
    </a:defPPr>
    <a:lvl1pPr algn="l" rtl="0" fontAlgn="base">
      <a:spcBef>
        <a:spcPct val="20000"/>
      </a:spcBef>
      <a:spcAft>
        <a:spcPct val="0"/>
      </a:spcAft>
      <a:buChar char="•"/>
      <a:defRPr sz="1100" kern="1200">
        <a:solidFill>
          <a:schemeClr val="tx1"/>
        </a:solidFill>
        <a:latin typeface="Arial" charset="0"/>
        <a:ea typeface="宋体" pitchFamily="2" charset="-122"/>
        <a:cs typeface="+mn-cs"/>
      </a:defRPr>
    </a:lvl1pPr>
    <a:lvl2pPr marL="457200" algn="l" rtl="0" fontAlgn="base">
      <a:spcBef>
        <a:spcPct val="20000"/>
      </a:spcBef>
      <a:spcAft>
        <a:spcPct val="0"/>
      </a:spcAft>
      <a:buChar char="•"/>
      <a:defRPr sz="1100" kern="1200">
        <a:solidFill>
          <a:schemeClr val="tx1"/>
        </a:solidFill>
        <a:latin typeface="Arial" charset="0"/>
        <a:ea typeface="宋体" pitchFamily="2" charset="-122"/>
        <a:cs typeface="+mn-cs"/>
      </a:defRPr>
    </a:lvl2pPr>
    <a:lvl3pPr marL="914400" algn="l" rtl="0" fontAlgn="base">
      <a:spcBef>
        <a:spcPct val="20000"/>
      </a:spcBef>
      <a:spcAft>
        <a:spcPct val="0"/>
      </a:spcAft>
      <a:buChar char="•"/>
      <a:defRPr sz="1100" kern="1200">
        <a:solidFill>
          <a:schemeClr val="tx1"/>
        </a:solidFill>
        <a:latin typeface="Arial" charset="0"/>
        <a:ea typeface="宋体" pitchFamily="2" charset="-122"/>
        <a:cs typeface="+mn-cs"/>
      </a:defRPr>
    </a:lvl3pPr>
    <a:lvl4pPr marL="1371600" algn="l" rtl="0" fontAlgn="base">
      <a:spcBef>
        <a:spcPct val="20000"/>
      </a:spcBef>
      <a:spcAft>
        <a:spcPct val="0"/>
      </a:spcAft>
      <a:buChar char="•"/>
      <a:defRPr sz="1100" kern="1200">
        <a:solidFill>
          <a:schemeClr val="tx1"/>
        </a:solidFill>
        <a:latin typeface="Arial" charset="0"/>
        <a:ea typeface="宋体" pitchFamily="2" charset="-122"/>
        <a:cs typeface="+mn-cs"/>
      </a:defRPr>
    </a:lvl4pPr>
    <a:lvl5pPr marL="1828800" algn="l" rtl="0" fontAlgn="base">
      <a:spcBef>
        <a:spcPct val="20000"/>
      </a:spcBef>
      <a:spcAft>
        <a:spcPct val="0"/>
      </a:spcAft>
      <a:buChar char="•"/>
      <a:defRPr sz="1100" kern="1200">
        <a:solidFill>
          <a:schemeClr val="tx1"/>
        </a:solidFill>
        <a:latin typeface="Arial" charset="0"/>
        <a:ea typeface="宋体" pitchFamily="2" charset="-122"/>
        <a:cs typeface="+mn-cs"/>
      </a:defRPr>
    </a:lvl5pPr>
    <a:lvl6pPr marL="2286000" algn="l" defTabSz="914400" rtl="0" eaLnBrk="1" latinLnBrk="0" hangingPunct="1">
      <a:defRPr sz="1100" kern="1200">
        <a:solidFill>
          <a:schemeClr val="tx1"/>
        </a:solidFill>
        <a:latin typeface="Arial" charset="0"/>
        <a:ea typeface="宋体" pitchFamily="2" charset="-122"/>
        <a:cs typeface="+mn-cs"/>
      </a:defRPr>
    </a:lvl6pPr>
    <a:lvl7pPr marL="2743200" algn="l" defTabSz="914400" rtl="0" eaLnBrk="1" latinLnBrk="0" hangingPunct="1">
      <a:defRPr sz="1100" kern="1200">
        <a:solidFill>
          <a:schemeClr val="tx1"/>
        </a:solidFill>
        <a:latin typeface="Arial" charset="0"/>
        <a:ea typeface="宋体" pitchFamily="2" charset="-122"/>
        <a:cs typeface="+mn-cs"/>
      </a:defRPr>
    </a:lvl7pPr>
    <a:lvl8pPr marL="3200400" algn="l" defTabSz="914400" rtl="0" eaLnBrk="1" latinLnBrk="0" hangingPunct="1">
      <a:defRPr sz="1100" kern="1200">
        <a:solidFill>
          <a:schemeClr val="tx1"/>
        </a:solidFill>
        <a:latin typeface="Arial" charset="0"/>
        <a:ea typeface="宋体" pitchFamily="2" charset="-122"/>
        <a:cs typeface="+mn-cs"/>
      </a:defRPr>
    </a:lvl8pPr>
    <a:lvl9pPr marL="3657600" algn="l" defTabSz="914400" rtl="0" eaLnBrk="1" latinLnBrk="0" hangingPunct="1">
      <a:defRPr sz="1100"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6699"/>
    <a:srgbClr val="003366"/>
    <a:srgbClr val="003399"/>
    <a:srgbClr val="777777"/>
    <a:srgbClr val="5F5F5F"/>
    <a:srgbClr val="4D4D4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844" autoAdjust="0"/>
  </p:normalViewPr>
  <p:slideViewPr>
    <p:cSldViewPr>
      <p:cViewPr varScale="1">
        <p:scale>
          <a:sx n="79" d="100"/>
          <a:sy n="79" d="100"/>
        </p:scale>
        <p:origin x="11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4A468-82AE-4CE5-8C0A-177FF0808B2F}" type="datetimeFigureOut">
              <a:rPr lang="id-ID" smtClean="0"/>
              <a:pPr/>
              <a:t>26/09/2021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67AB7-3B13-4EC3-A857-1B4377D7B584}" type="slidenum">
              <a:rPr lang="id-ID" smtClean="0"/>
              <a:pPr/>
              <a:t>‹#›</a:t>
            </a:fld>
            <a:endParaRPr lang="id-ID"/>
          </a:p>
        </p:txBody>
      </p:sp>
    </p:spTree>
    <p:extLst>
      <p:ext uri="{BB962C8B-B14F-4D97-AF65-F5344CB8AC3E}">
        <p14:creationId xmlns:p14="http://schemas.microsoft.com/office/powerpoint/2010/main" val="728843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F05229A-B139-4D23-8B76-C5A02BD941B5}" type="slidenum">
              <a:rPr lang="en-US"/>
              <a:pPr/>
              <a:t>2</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id-ID"/>
          </a:p>
        </p:txBody>
      </p:sp>
    </p:spTree>
    <p:extLst>
      <p:ext uri="{BB962C8B-B14F-4D97-AF65-F5344CB8AC3E}">
        <p14:creationId xmlns:p14="http://schemas.microsoft.com/office/powerpoint/2010/main" val="844304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33AA5F7E-7659-4408-9B78-886473585D27}"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C912CCDB-F7F0-417E-9E9B-4BC2B474166C}"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F958BBDA-9931-43CC-96A9-867181BFD89A}"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1B82196F-B6E0-44BC-92FE-E9290988170D}"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zh-CN"/>
          </a:p>
        </p:txBody>
      </p:sp>
      <p:sp>
        <p:nvSpPr>
          <p:cNvPr id="5" name="Footer Placeholder 4"/>
          <p:cNvSpPr>
            <a:spLocks noGrp="1"/>
          </p:cNvSpPr>
          <p:nvPr>
            <p:ph type="ftr" sz="quarter" idx="11"/>
          </p:nvPr>
        </p:nvSpPr>
        <p:spPr/>
        <p:txBody>
          <a:bodyPr/>
          <a:lstStyle>
            <a:lvl1pPr>
              <a:defRPr/>
            </a:lvl1pPr>
          </a:lstStyle>
          <a:p>
            <a:endParaRPr lang="en-US" altLang="zh-CN"/>
          </a:p>
        </p:txBody>
      </p:sp>
      <p:sp>
        <p:nvSpPr>
          <p:cNvPr id="6" name="Slide Number Placeholder 5"/>
          <p:cNvSpPr>
            <a:spLocks noGrp="1"/>
          </p:cNvSpPr>
          <p:nvPr>
            <p:ph type="sldNum" sz="quarter" idx="12"/>
          </p:nvPr>
        </p:nvSpPr>
        <p:spPr/>
        <p:txBody>
          <a:bodyPr/>
          <a:lstStyle>
            <a:lvl1pPr>
              <a:defRPr/>
            </a:lvl1pPr>
          </a:lstStyle>
          <a:p>
            <a:fld id="{F61DDDF3-D283-498B-BA77-44358D75D5C2}"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457DDD63-434A-43CA-9101-249722A42A06}"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lvl1pPr>
              <a:defRPr/>
            </a:lvl1pPr>
          </a:lstStyle>
          <a:p>
            <a:endParaRPr lang="en-US" altLang="zh-CN"/>
          </a:p>
        </p:txBody>
      </p:sp>
      <p:sp>
        <p:nvSpPr>
          <p:cNvPr id="8" name="Footer Placeholder 7"/>
          <p:cNvSpPr>
            <a:spLocks noGrp="1"/>
          </p:cNvSpPr>
          <p:nvPr>
            <p:ph type="ftr" sz="quarter" idx="11"/>
          </p:nvPr>
        </p:nvSpPr>
        <p:spPr/>
        <p:txBody>
          <a:bodyPr/>
          <a:lstStyle>
            <a:lvl1pPr>
              <a:defRPr/>
            </a:lvl1pPr>
          </a:lstStyle>
          <a:p>
            <a:endParaRPr lang="en-US" altLang="zh-CN"/>
          </a:p>
        </p:txBody>
      </p:sp>
      <p:sp>
        <p:nvSpPr>
          <p:cNvPr id="9" name="Slide Number Placeholder 8"/>
          <p:cNvSpPr>
            <a:spLocks noGrp="1"/>
          </p:cNvSpPr>
          <p:nvPr>
            <p:ph type="sldNum" sz="quarter" idx="12"/>
          </p:nvPr>
        </p:nvSpPr>
        <p:spPr/>
        <p:txBody>
          <a:bodyPr/>
          <a:lstStyle>
            <a:lvl1pPr>
              <a:defRPr/>
            </a:lvl1pPr>
          </a:lstStyle>
          <a:p>
            <a:fld id="{FF2E80E2-2050-4351-B282-ED235FA483BD}"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ltLang="zh-CN"/>
          </a:p>
        </p:txBody>
      </p:sp>
      <p:sp>
        <p:nvSpPr>
          <p:cNvPr id="4" name="Footer Placeholder 3"/>
          <p:cNvSpPr>
            <a:spLocks noGrp="1"/>
          </p:cNvSpPr>
          <p:nvPr>
            <p:ph type="ftr" sz="quarter" idx="11"/>
          </p:nvPr>
        </p:nvSpPr>
        <p:spPr/>
        <p:txBody>
          <a:bodyPr/>
          <a:lstStyle>
            <a:lvl1pPr>
              <a:defRPr/>
            </a:lvl1pPr>
          </a:lstStyle>
          <a:p>
            <a:endParaRPr lang="en-US" altLang="zh-CN"/>
          </a:p>
        </p:txBody>
      </p:sp>
      <p:sp>
        <p:nvSpPr>
          <p:cNvPr id="5" name="Slide Number Placeholder 4"/>
          <p:cNvSpPr>
            <a:spLocks noGrp="1"/>
          </p:cNvSpPr>
          <p:nvPr>
            <p:ph type="sldNum" sz="quarter" idx="12"/>
          </p:nvPr>
        </p:nvSpPr>
        <p:spPr/>
        <p:txBody>
          <a:bodyPr/>
          <a:lstStyle>
            <a:lvl1pPr>
              <a:defRPr/>
            </a:lvl1pPr>
          </a:lstStyle>
          <a:p>
            <a:fld id="{F7DECDEB-F875-42F8-8E7C-2014C544E85D}"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zh-CN"/>
          </a:p>
        </p:txBody>
      </p:sp>
      <p:sp>
        <p:nvSpPr>
          <p:cNvPr id="3" name="Footer Placeholder 2"/>
          <p:cNvSpPr>
            <a:spLocks noGrp="1"/>
          </p:cNvSpPr>
          <p:nvPr>
            <p:ph type="ftr" sz="quarter" idx="11"/>
          </p:nvPr>
        </p:nvSpPr>
        <p:spPr/>
        <p:txBody>
          <a:bodyPr/>
          <a:lstStyle>
            <a:lvl1pPr>
              <a:defRPr/>
            </a:lvl1pPr>
          </a:lstStyle>
          <a:p>
            <a:endParaRPr lang="en-US" altLang="zh-CN"/>
          </a:p>
        </p:txBody>
      </p:sp>
      <p:sp>
        <p:nvSpPr>
          <p:cNvPr id="4" name="Slide Number Placeholder 3"/>
          <p:cNvSpPr>
            <a:spLocks noGrp="1"/>
          </p:cNvSpPr>
          <p:nvPr>
            <p:ph type="sldNum" sz="quarter" idx="12"/>
          </p:nvPr>
        </p:nvSpPr>
        <p:spPr/>
        <p:txBody>
          <a:bodyPr/>
          <a:lstStyle>
            <a:lvl1pPr>
              <a:defRPr/>
            </a:lvl1pPr>
          </a:lstStyle>
          <a:p>
            <a:fld id="{86FF0F91-4B84-4602-B9C8-EAE9F902EBF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3A7A3E99-2F44-4439-BAFF-5730DEEDDCA7}"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zh-CN"/>
          </a:p>
        </p:txBody>
      </p:sp>
      <p:sp>
        <p:nvSpPr>
          <p:cNvPr id="6" name="Footer Placeholder 5"/>
          <p:cNvSpPr>
            <a:spLocks noGrp="1"/>
          </p:cNvSpPr>
          <p:nvPr>
            <p:ph type="ftr" sz="quarter" idx="11"/>
          </p:nvPr>
        </p:nvSpPr>
        <p:spPr/>
        <p:txBody>
          <a:bodyPr/>
          <a:lstStyle>
            <a:lvl1pPr>
              <a:defRPr/>
            </a:lvl1pPr>
          </a:lstStyle>
          <a:p>
            <a:endParaRPr lang="en-US" altLang="zh-CN"/>
          </a:p>
        </p:txBody>
      </p:sp>
      <p:sp>
        <p:nvSpPr>
          <p:cNvPr id="7" name="Slide Number Placeholder 6"/>
          <p:cNvSpPr>
            <a:spLocks noGrp="1"/>
          </p:cNvSpPr>
          <p:nvPr>
            <p:ph type="sldNum" sz="quarter" idx="12"/>
          </p:nvPr>
        </p:nvSpPr>
        <p:spPr/>
        <p:txBody>
          <a:bodyPr/>
          <a:lstStyle>
            <a:lvl1pPr>
              <a:defRPr/>
            </a:lvl1pPr>
          </a:lstStyle>
          <a:p>
            <a:fld id="{5A51D0AD-4255-4804-8DE1-3B7851E5732E}"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fld id="{967C0C3E-0A76-4D35-8E4C-76416F1C6E90}"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宋体" pitchFamily="2" charset="-122"/>
        </a:defRPr>
      </a:lvl2pPr>
      <a:lvl3pPr algn="ctr" rtl="0" eaLnBrk="1" fontAlgn="base" hangingPunct="1">
        <a:spcBef>
          <a:spcPct val="0"/>
        </a:spcBef>
        <a:spcAft>
          <a:spcPct val="0"/>
        </a:spcAft>
        <a:defRPr sz="4400">
          <a:solidFill>
            <a:schemeClr val="tx2"/>
          </a:solidFill>
          <a:latin typeface="Arial" charset="0"/>
          <a:ea typeface="宋体" pitchFamily="2" charset="-122"/>
        </a:defRPr>
      </a:lvl3pPr>
      <a:lvl4pPr algn="ctr" rtl="0" eaLnBrk="1" fontAlgn="base" hangingPunct="1">
        <a:spcBef>
          <a:spcPct val="0"/>
        </a:spcBef>
        <a:spcAft>
          <a:spcPct val="0"/>
        </a:spcAft>
        <a:defRPr sz="4400">
          <a:solidFill>
            <a:schemeClr val="tx2"/>
          </a:solidFill>
          <a:latin typeface="Arial" charset="0"/>
          <a:ea typeface="宋体" pitchFamily="2" charset="-122"/>
        </a:defRPr>
      </a:lvl4pPr>
      <a:lvl5pPr algn="ctr" rtl="0" eaLnBrk="1" fontAlgn="base" hangingPunct="1">
        <a:spcBef>
          <a:spcPct val="0"/>
        </a:spcBef>
        <a:spcAft>
          <a:spcPct val="0"/>
        </a:spcAft>
        <a:defRPr sz="4400">
          <a:solidFill>
            <a:schemeClr val="tx2"/>
          </a:solidFill>
          <a:latin typeface="Arial" charset="0"/>
          <a:ea typeface="宋体" pitchFamily="2" charset="-122"/>
        </a:defRPr>
      </a:lvl5pPr>
      <a:lvl6pPr marL="457200" algn="ctr" rtl="0" eaLnBrk="1" fontAlgn="base" hangingPunct="1">
        <a:spcBef>
          <a:spcPct val="0"/>
        </a:spcBef>
        <a:spcAft>
          <a:spcPct val="0"/>
        </a:spcAft>
        <a:defRPr sz="4400">
          <a:solidFill>
            <a:schemeClr val="tx2"/>
          </a:solidFill>
          <a:latin typeface="Arial" charset="0"/>
          <a:ea typeface="宋体" pitchFamily="2" charset="-122"/>
        </a:defRPr>
      </a:lvl6pPr>
      <a:lvl7pPr marL="914400" algn="ctr" rtl="0" eaLnBrk="1" fontAlgn="base" hangingPunct="1">
        <a:spcBef>
          <a:spcPct val="0"/>
        </a:spcBef>
        <a:spcAft>
          <a:spcPct val="0"/>
        </a:spcAft>
        <a:defRPr sz="4400">
          <a:solidFill>
            <a:schemeClr val="tx2"/>
          </a:solidFill>
          <a:latin typeface="Arial" charset="0"/>
          <a:ea typeface="宋体" pitchFamily="2" charset="-122"/>
        </a:defRPr>
      </a:lvl7pPr>
      <a:lvl8pPr marL="1371600" algn="ctr" rtl="0" eaLnBrk="1" fontAlgn="base" hangingPunct="1">
        <a:spcBef>
          <a:spcPct val="0"/>
        </a:spcBef>
        <a:spcAft>
          <a:spcPct val="0"/>
        </a:spcAft>
        <a:defRPr sz="4400">
          <a:solidFill>
            <a:schemeClr val="tx2"/>
          </a:solidFill>
          <a:latin typeface="Arial" charset="0"/>
          <a:ea typeface="宋体" pitchFamily="2" charset="-122"/>
        </a:defRPr>
      </a:lvl8pPr>
      <a:lvl9pPr marL="1828800" algn="ctr" rtl="0" eaLnBrk="1" fontAlgn="base" hangingPunct="1">
        <a:spcBef>
          <a:spcPct val="0"/>
        </a:spcBef>
        <a:spcAft>
          <a:spcPct val="0"/>
        </a:spcAft>
        <a:defRPr sz="4400">
          <a:solidFill>
            <a:schemeClr val="tx2"/>
          </a:solidFill>
          <a:latin typeface="Arial" charset="0"/>
          <a:ea typeface="宋体" pitchFamily="2"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71472" y="1928802"/>
            <a:ext cx="7772400" cy="2000264"/>
          </a:xfrm>
        </p:spPr>
        <p:txBody>
          <a:bodyPr/>
          <a:lstStyle/>
          <a:p>
            <a:r>
              <a:rPr lang="id-ID" altLang="zh-CN" sz="4800" b="1" dirty="0">
                <a:solidFill>
                  <a:srgbClr val="FFFF00"/>
                </a:solidFill>
                <a:latin typeface="Segoe Print" pitchFamily="2" charset="0"/>
              </a:rPr>
              <a:t>ASAS-ASAS</a:t>
            </a:r>
            <a:r>
              <a:rPr lang="en-US" altLang="zh-CN" sz="4800" b="1" dirty="0">
                <a:solidFill>
                  <a:srgbClr val="FFFF00"/>
                </a:solidFill>
                <a:latin typeface="Segoe Print" pitchFamily="2" charset="0"/>
              </a:rPr>
              <a:t> HUKUM</a:t>
            </a:r>
            <a:r>
              <a:rPr lang="id-ID" altLang="zh-CN" sz="4800" b="1" dirty="0">
                <a:solidFill>
                  <a:srgbClr val="FFFF00"/>
                </a:solidFill>
                <a:latin typeface="Segoe Print" pitchFamily="2" charset="0"/>
              </a:rPr>
              <a:t> </a:t>
            </a:r>
            <a:r>
              <a:rPr lang="en-US" altLang="zh-CN" sz="4800" b="1" dirty="0">
                <a:solidFill>
                  <a:srgbClr val="FFFF00"/>
                </a:solidFill>
                <a:latin typeface="Segoe Print" pitchFamily="2" charset="0"/>
              </a:rPr>
              <a:t>MUAMALAH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8596" y="214290"/>
            <a:ext cx="8229600" cy="642942"/>
          </a:xfrm>
        </p:spPr>
        <p:txBody>
          <a:bodyPr/>
          <a:lstStyle/>
          <a:p>
            <a:pPr algn="l"/>
            <a:r>
              <a:rPr lang="en-US" altLang="zh-CN" sz="3200" b="1" dirty="0">
                <a:solidFill>
                  <a:schemeClr val="accent2"/>
                </a:solidFill>
                <a:latin typeface="Tahoma" pitchFamily="34" charset="0"/>
              </a:rPr>
              <a:t>4</a:t>
            </a:r>
            <a:r>
              <a:rPr lang="id-ID" altLang="zh-CN" sz="3200" b="1" dirty="0">
                <a:solidFill>
                  <a:schemeClr val="accent2"/>
                </a:solidFill>
                <a:latin typeface="Tahoma" pitchFamily="34" charset="0"/>
              </a:rPr>
              <a:t>. Tidak Menimbulkan Mudharat</a:t>
            </a:r>
            <a:endParaRPr lang="en-US" altLang="zh-CN" sz="3200" b="1" dirty="0">
              <a:solidFill>
                <a:schemeClr val="accent2"/>
              </a:solidFill>
              <a:latin typeface="Tahoma" pitchFamily="34" charset="0"/>
            </a:endParaRPr>
          </a:p>
        </p:txBody>
      </p:sp>
      <p:sp>
        <p:nvSpPr>
          <p:cNvPr id="6147" name="Rectangle 3"/>
          <p:cNvSpPr>
            <a:spLocks noGrp="1" noChangeArrowheads="1"/>
          </p:cNvSpPr>
          <p:nvPr>
            <p:ph type="body" idx="1"/>
          </p:nvPr>
        </p:nvSpPr>
        <p:spPr>
          <a:xfrm>
            <a:off x="214282" y="928670"/>
            <a:ext cx="8929718" cy="5381642"/>
          </a:xfrm>
        </p:spPr>
        <p:txBody>
          <a:bodyPr/>
          <a:lstStyle/>
          <a:p>
            <a:pPr algn="just">
              <a:lnSpc>
                <a:spcPct val="80000"/>
              </a:lnSpc>
              <a:buFont typeface="Arial" pitchFamily="34" charset="0"/>
              <a:buChar char="•"/>
            </a:pPr>
            <a:r>
              <a:rPr lang="id-ID" sz="2400" dirty="0">
                <a:solidFill>
                  <a:schemeClr val="accent6">
                    <a:lumMod val="75000"/>
                  </a:schemeClr>
                </a:solidFill>
                <a:latin typeface="+mn-lt"/>
                <a:ea typeface="+mn-ea"/>
                <a:cs typeface="+mn-cs"/>
              </a:rPr>
              <a:t>mudarat 	adalah segala sesuatu yang tidak menguntungkan, tidak membawa kemanfaatan atau segala sesuatu yang dapat membawa kepada kerugian</a:t>
            </a:r>
            <a:r>
              <a:rPr lang="id-ID" sz="2400" dirty="0">
                <a:solidFill>
                  <a:schemeClr val="tx1"/>
                </a:solidFill>
                <a:latin typeface="+mn-lt"/>
                <a:ea typeface="+mn-ea"/>
                <a:cs typeface="+mn-cs"/>
              </a:rPr>
              <a:t>.</a:t>
            </a:r>
          </a:p>
          <a:p>
            <a:r>
              <a:rPr lang="id-ID" sz="2400" dirty="0">
                <a:solidFill>
                  <a:schemeClr val="accent6">
                    <a:lumMod val="75000"/>
                  </a:schemeClr>
                </a:solidFill>
                <a:latin typeface="+mn-lt"/>
                <a:ea typeface="+mn-ea"/>
                <a:cs typeface="+mn-cs"/>
              </a:rPr>
              <a:t>Prinsip ini ditentukan di dalam Hadis</a:t>
            </a:r>
          </a:p>
          <a:p>
            <a:pPr>
              <a:buNone/>
            </a:pPr>
            <a:r>
              <a:rPr lang="id-ID" sz="2400" dirty="0">
                <a:solidFill>
                  <a:schemeClr val="accent6">
                    <a:lumMod val="75000"/>
                  </a:schemeClr>
                </a:solidFill>
                <a:latin typeface="+mn-lt"/>
                <a:ea typeface="+mn-ea"/>
                <a:cs typeface="+mn-cs"/>
              </a:rPr>
              <a:t>	</a:t>
            </a:r>
            <a:r>
              <a:rPr lang="ar-SA" sz="2400" dirty="0">
                <a:solidFill>
                  <a:schemeClr val="accent6">
                    <a:lumMod val="75000"/>
                  </a:schemeClr>
                </a:solidFill>
                <a:latin typeface="+mn-lt"/>
                <a:ea typeface="+mn-ea"/>
                <a:cs typeface="+mn-cs"/>
              </a:rPr>
              <a:t>لا ضرر ولا ضرا ر</a:t>
            </a:r>
            <a:endParaRPr lang="id-ID" sz="2400" dirty="0">
              <a:solidFill>
                <a:schemeClr val="accent6">
                  <a:lumMod val="75000"/>
                </a:schemeClr>
              </a:solidFill>
              <a:latin typeface="+mn-lt"/>
              <a:ea typeface="+mn-ea"/>
              <a:cs typeface="+mn-cs"/>
            </a:endParaRPr>
          </a:p>
          <a:p>
            <a:pPr>
              <a:buNone/>
            </a:pPr>
            <a:r>
              <a:rPr lang="id-ID" sz="2400" dirty="0">
                <a:solidFill>
                  <a:schemeClr val="accent6">
                    <a:lumMod val="75000"/>
                  </a:schemeClr>
                </a:solidFill>
                <a:latin typeface="+mn-lt"/>
                <a:ea typeface="+mn-ea"/>
                <a:cs typeface="+mn-cs"/>
              </a:rPr>
              <a:t>	“Artinya tidak mudharat dan tidak menimbulkan mudarat”.</a:t>
            </a:r>
          </a:p>
          <a:p>
            <a:pPr algn="just">
              <a:lnSpc>
                <a:spcPct val="80000"/>
              </a:lnSpc>
              <a:buFont typeface="Arial" pitchFamily="34" charset="0"/>
              <a:buChar char="•"/>
            </a:pPr>
            <a:r>
              <a:rPr lang="id-ID" sz="2800" dirty="0">
                <a:solidFill>
                  <a:schemeClr val="accent6">
                    <a:lumMod val="75000"/>
                  </a:schemeClr>
                </a:solidFill>
                <a:latin typeface="+mn-lt"/>
                <a:ea typeface="+mn-ea"/>
                <a:cs typeface="+mn-cs"/>
              </a:rPr>
              <a:t>Dalam dunia ekonomi bisnis keuangan modern prinsip ini mempunyai kedudukan yang sangat penting dalam kaitannya dengan perkembangan ekonomi keuangan modern yang sangat pesat di satu sisi dan sedikitnya teks-teks hukum dalam al-Qur’an dan hadis pada sisi yang lain. </a:t>
            </a:r>
            <a:r>
              <a:rPr lang="id-ID" sz="2800" dirty="0">
                <a:solidFill>
                  <a:srgbClr val="FFFF00"/>
                </a:solidFill>
                <a:latin typeface="+mn-lt"/>
                <a:ea typeface="+mn-ea"/>
                <a:cs typeface="+mn-cs"/>
              </a:rPr>
              <a:t>Asas tidak boleh menimbulkan mudarat ini menjadi fungsional dalam mengukur boleh atau tidaknya suatu tindakan atau perbuatan</a:t>
            </a:r>
            <a:r>
              <a:rPr lang="id-ID" sz="2400" dirty="0">
                <a:solidFill>
                  <a:schemeClr val="accent6">
                    <a:lumMod val="75000"/>
                  </a:schemeClr>
                </a:solidFill>
                <a:latin typeface="+mn-lt"/>
                <a:ea typeface="+mn-ea"/>
                <a:cs typeface="+mn-cs"/>
              </a:rPr>
              <a:t>.</a:t>
            </a:r>
            <a:endParaRPr lang="en-US" altLang="ko-KR" sz="2400" dirty="0">
              <a:solidFill>
                <a:schemeClr val="accent6">
                  <a:lumMod val="75000"/>
                </a:schemeClr>
              </a:solidFill>
              <a:latin typeface="Verdana" pitchFamily="34" charset="0"/>
              <a:ea typeface="굴림" pitchFamily="34" charset="-127"/>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8596" y="214290"/>
            <a:ext cx="8229600" cy="642942"/>
          </a:xfrm>
        </p:spPr>
        <p:txBody>
          <a:bodyPr/>
          <a:lstStyle/>
          <a:p>
            <a:pPr algn="l"/>
            <a:r>
              <a:rPr lang="en-US" altLang="zh-CN" sz="3200" b="1" dirty="0">
                <a:solidFill>
                  <a:schemeClr val="accent2"/>
                </a:solidFill>
                <a:latin typeface="Tahoma" pitchFamily="34" charset="0"/>
              </a:rPr>
              <a:t>5</a:t>
            </a:r>
            <a:r>
              <a:rPr lang="id-ID" altLang="zh-CN" sz="3200" b="1" dirty="0">
                <a:solidFill>
                  <a:schemeClr val="accent2"/>
                </a:solidFill>
                <a:latin typeface="Tahoma" pitchFamily="34" charset="0"/>
              </a:rPr>
              <a:t>. Tidak Boleh Berbuat Batil</a:t>
            </a:r>
            <a:endParaRPr lang="en-US" altLang="zh-CN" sz="3200" b="1" dirty="0">
              <a:solidFill>
                <a:schemeClr val="accent2"/>
              </a:solidFill>
              <a:latin typeface="Tahoma" pitchFamily="34" charset="0"/>
            </a:endParaRPr>
          </a:p>
        </p:txBody>
      </p:sp>
      <p:sp>
        <p:nvSpPr>
          <p:cNvPr id="6147" name="Rectangle 3"/>
          <p:cNvSpPr>
            <a:spLocks noGrp="1" noChangeArrowheads="1"/>
          </p:cNvSpPr>
          <p:nvPr>
            <p:ph type="body" idx="1"/>
          </p:nvPr>
        </p:nvSpPr>
        <p:spPr>
          <a:xfrm>
            <a:off x="457200" y="1285860"/>
            <a:ext cx="8472518" cy="5095890"/>
          </a:xfrm>
        </p:spPr>
        <p:txBody>
          <a:bodyPr/>
          <a:lstStyle/>
          <a:p>
            <a:pPr algn="just">
              <a:lnSpc>
                <a:spcPct val="80000"/>
              </a:lnSpc>
              <a:buFont typeface="Arial" pitchFamily="34" charset="0"/>
              <a:buChar char="•"/>
            </a:pPr>
            <a:r>
              <a:rPr lang="en-US" dirty="0" err="1">
                <a:solidFill>
                  <a:schemeClr val="tx1"/>
                </a:solidFill>
                <a:latin typeface="+mn-lt"/>
                <a:ea typeface="+mn-ea"/>
                <a:cs typeface="+mn-cs"/>
              </a:rPr>
              <a:t>kata</a:t>
            </a:r>
            <a:r>
              <a:rPr lang="en-US" dirty="0">
                <a:solidFill>
                  <a:schemeClr val="tx1"/>
                </a:solidFill>
                <a:latin typeface="+mn-lt"/>
                <a:ea typeface="+mn-ea"/>
                <a:cs typeface="+mn-cs"/>
              </a:rPr>
              <a:t> </a:t>
            </a:r>
            <a:r>
              <a:rPr lang="en-US" dirty="0" err="1">
                <a:solidFill>
                  <a:schemeClr val="tx1"/>
                </a:solidFill>
                <a:latin typeface="+mn-lt"/>
                <a:ea typeface="+mn-ea"/>
                <a:cs typeface="+mn-cs"/>
              </a:rPr>
              <a:t>batil</a:t>
            </a:r>
            <a:r>
              <a:rPr lang="en-US" dirty="0">
                <a:solidFill>
                  <a:schemeClr val="tx1"/>
                </a:solidFill>
                <a:latin typeface="+mn-lt"/>
                <a:ea typeface="+mn-ea"/>
                <a:cs typeface="+mn-cs"/>
              </a:rPr>
              <a:t> </a:t>
            </a:r>
            <a:r>
              <a:rPr lang="en-US" dirty="0" err="1">
                <a:solidFill>
                  <a:schemeClr val="tx1"/>
                </a:solidFill>
                <a:latin typeface="+mn-lt"/>
                <a:ea typeface="+mn-ea"/>
                <a:cs typeface="+mn-cs"/>
              </a:rPr>
              <a:t>antara</a:t>
            </a:r>
            <a:r>
              <a:rPr lang="en-US" dirty="0">
                <a:solidFill>
                  <a:schemeClr val="tx1"/>
                </a:solidFill>
                <a:latin typeface="+mn-lt"/>
                <a:ea typeface="+mn-ea"/>
                <a:cs typeface="+mn-cs"/>
              </a:rPr>
              <a:t> lain </a:t>
            </a:r>
            <a:r>
              <a:rPr lang="en-US" dirty="0" err="1">
                <a:solidFill>
                  <a:schemeClr val="tx1"/>
                </a:solidFill>
                <a:latin typeface="+mn-lt"/>
                <a:ea typeface="+mn-ea"/>
                <a:cs typeface="+mn-cs"/>
              </a:rPr>
              <a:t>diartikan</a:t>
            </a:r>
            <a:r>
              <a:rPr lang="en-US" dirty="0">
                <a:solidFill>
                  <a:schemeClr val="tx1"/>
                </a:solidFill>
                <a:latin typeface="+mn-lt"/>
                <a:ea typeface="+mn-ea"/>
                <a:cs typeface="+mn-cs"/>
              </a:rPr>
              <a:t> </a:t>
            </a:r>
            <a:r>
              <a:rPr lang="en-US" dirty="0" err="1">
                <a:solidFill>
                  <a:schemeClr val="tx1"/>
                </a:solidFill>
                <a:latin typeface="+mn-lt"/>
                <a:ea typeface="+mn-ea"/>
                <a:cs typeface="+mn-cs"/>
              </a:rPr>
              <a:t>dengan</a:t>
            </a:r>
            <a:r>
              <a:rPr lang="en-US" dirty="0">
                <a:solidFill>
                  <a:schemeClr val="tx1"/>
                </a:solidFill>
                <a:latin typeface="+mn-lt"/>
                <a:ea typeface="+mn-ea"/>
                <a:cs typeface="+mn-cs"/>
              </a:rPr>
              <a:t> </a:t>
            </a:r>
            <a:r>
              <a:rPr lang="en-US" dirty="0" err="1">
                <a:solidFill>
                  <a:schemeClr val="tx1"/>
                </a:solidFill>
                <a:latin typeface="+mn-lt"/>
                <a:ea typeface="+mn-ea"/>
                <a:cs typeface="+mn-cs"/>
              </a:rPr>
              <a:t>tidak</a:t>
            </a:r>
            <a:r>
              <a:rPr lang="en-US" dirty="0">
                <a:solidFill>
                  <a:schemeClr val="tx1"/>
                </a:solidFill>
                <a:latin typeface="+mn-lt"/>
                <a:ea typeface="+mn-ea"/>
                <a:cs typeface="+mn-cs"/>
              </a:rPr>
              <a:t> </a:t>
            </a:r>
            <a:r>
              <a:rPr lang="en-US" dirty="0" err="1">
                <a:solidFill>
                  <a:schemeClr val="tx1"/>
                </a:solidFill>
                <a:latin typeface="+mn-lt"/>
                <a:ea typeface="+mn-ea"/>
                <a:cs typeface="+mn-cs"/>
              </a:rPr>
              <a:t>benar</a:t>
            </a:r>
            <a:r>
              <a:rPr lang="en-US" dirty="0">
                <a:solidFill>
                  <a:schemeClr val="tx1"/>
                </a:solidFill>
                <a:latin typeface="+mn-lt"/>
                <a:ea typeface="+mn-ea"/>
                <a:cs typeface="+mn-cs"/>
              </a:rPr>
              <a:t>. </a:t>
            </a:r>
            <a:r>
              <a:rPr lang="en-US" dirty="0" err="1">
                <a:solidFill>
                  <a:schemeClr val="tx1"/>
                </a:solidFill>
                <a:latin typeface="+mn-lt"/>
                <a:ea typeface="+mn-ea"/>
                <a:cs typeface="+mn-cs"/>
              </a:rPr>
              <a:t>Dengan</a:t>
            </a:r>
            <a:r>
              <a:rPr lang="en-US" dirty="0">
                <a:solidFill>
                  <a:schemeClr val="tx1"/>
                </a:solidFill>
                <a:latin typeface="+mn-lt"/>
                <a:ea typeface="+mn-ea"/>
                <a:cs typeface="+mn-cs"/>
              </a:rPr>
              <a:t> </a:t>
            </a:r>
            <a:r>
              <a:rPr lang="en-US" dirty="0" err="1">
                <a:solidFill>
                  <a:schemeClr val="tx1"/>
                </a:solidFill>
                <a:latin typeface="+mn-lt"/>
                <a:ea typeface="+mn-ea"/>
                <a:cs typeface="+mn-cs"/>
              </a:rPr>
              <a:t>demikian</a:t>
            </a:r>
            <a:r>
              <a:rPr lang="en-US" dirty="0">
                <a:solidFill>
                  <a:schemeClr val="tx1"/>
                </a:solidFill>
                <a:latin typeface="+mn-lt"/>
                <a:ea typeface="+mn-ea"/>
                <a:cs typeface="+mn-cs"/>
              </a:rPr>
              <a:t> </a:t>
            </a:r>
            <a:r>
              <a:rPr lang="en-US" dirty="0" err="1">
                <a:solidFill>
                  <a:schemeClr val="tx1"/>
                </a:solidFill>
                <a:latin typeface="+mn-lt"/>
                <a:ea typeface="+mn-ea"/>
                <a:cs typeface="+mn-cs"/>
              </a:rPr>
              <a:t>setiap</a:t>
            </a:r>
            <a:r>
              <a:rPr lang="en-US" dirty="0">
                <a:solidFill>
                  <a:schemeClr val="tx1"/>
                </a:solidFill>
                <a:latin typeface="+mn-lt"/>
                <a:ea typeface="+mn-ea"/>
                <a:cs typeface="+mn-cs"/>
              </a:rPr>
              <a:t> </a:t>
            </a:r>
            <a:r>
              <a:rPr lang="en-US" dirty="0" err="1">
                <a:solidFill>
                  <a:schemeClr val="tx1"/>
                </a:solidFill>
                <a:latin typeface="+mn-lt"/>
                <a:ea typeface="+mn-ea"/>
                <a:cs typeface="+mn-cs"/>
              </a:rPr>
              <a:t>orang</a:t>
            </a:r>
            <a:r>
              <a:rPr lang="en-US" dirty="0">
                <a:solidFill>
                  <a:schemeClr val="tx1"/>
                </a:solidFill>
                <a:latin typeface="+mn-lt"/>
                <a:ea typeface="+mn-ea"/>
                <a:cs typeface="+mn-cs"/>
              </a:rPr>
              <a:t> </a:t>
            </a:r>
            <a:r>
              <a:rPr lang="en-US" dirty="0" err="1">
                <a:solidFill>
                  <a:schemeClr val="tx1"/>
                </a:solidFill>
                <a:latin typeface="+mn-lt"/>
                <a:ea typeface="+mn-ea"/>
                <a:cs typeface="+mn-cs"/>
              </a:rPr>
              <a:t>dilarang</a:t>
            </a:r>
            <a:r>
              <a:rPr lang="en-US" dirty="0">
                <a:solidFill>
                  <a:schemeClr val="tx1"/>
                </a:solidFill>
                <a:latin typeface="+mn-lt"/>
                <a:ea typeface="+mn-ea"/>
                <a:cs typeface="+mn-cs"/>
              </a:rPr>
              <a:t> </a:t>
            </a:r>
            <a:r>
              <a:rPr lang="en-US" dirty="0" err="1">
                <a:solidFill>
                  <a:schemeClr val="tx1"/>
                </a:solidFill>
                <a:latin typeface="+mn-lt"/>
                <a:ea typeface="+mn-ea"/>
                <a:cs typeface="+mn-cs"/>
              </a:rPr>
              <a:t>mencari</a:t>
            </a:r>
            <a:r>
              <a:rPr lang="en-US" dirty="0">
                <a:solidFill>
                  <a:schemeClr val="tx1"/>
                </a:solidFill>
                <a:latin typeface="+mn-lt"/>
                <a:ea typeface="+mn-ea"/>
                <a:cs typeface="+mn-cs"/>
              </a:rPr>
              <a:t> </a:t>
            </a:r>
            <a:r>
              <a:rPr lang="en-US" dirty="0" err="1">
                <a:solidFill>
                  <a:schemeClr val="tx1"/>
                </a:solidFill>
                <a:latin typeface="+mn-lt"/>
                <a:ea typeface="+mn-ea"/>
                <a:cs typeface="+mn-cs"/>
              </a:rPr>
              <a:t>rejeki</a:t>
            </a:r>
            <a:r>
              <a:rPr lang="en-US" dirty="0">
                <a:solidFill>
                  <a:schemeClr val="tx1"/>
                </a:solidFill>
                <a:latin typeface="+mn-lt"/>
                <a:ea typeface="+mn-ea"/>
                <a:cs typeface="+mn-cs"/>
              </a:rPr>
              <a:t> </a:t>
            </a:r>
            <a:r>
              <a:rPr lang="en-US" dirty="0" err="1">
                <a:solidFill>
                  <a:schemeClr val="tx1"/>
                </a:solidFill>
                <a:latin typeface="+mn-lt"/>
                <a:ea typeface="+mn-ea"/>
                <a:cs typeface="+mn-cs"/>
              </a:rPr>
              <a:t>dengan</a:t>
            </a:r>
            <a:r>
              <a:rPr lang="en-US" dirty="0">
                <a:solidFill>
                  <a:schemeClr val="tx1"/>
                </a:solidFill>
                <a:latin typeface="+mn-lt"/>
                <a:ea typeface="+mn-ea"/>
                <a:cs typeface="+mn-cs"/>
              </a:rPr>
              <a:t> </a:t>
            </a:r>
            <a:r>
              <a:rPr lang="en-US" dirty="0" err="1">
                <a:solidFill>
                  <a:schemeClr val="tx1"/>
                </a:solidFill>
                <a:latin typeface="+mn-lt"/>
                <a:ea typeface="+mn-ea"/>
                <a:cs typeface="+mn-cs"/>
              </a:rPr>
              <a:t>cara</a:t>
            </a:r>
            <a:r>
              <a:rPr lang="en-US" dirty="0">
                <a:solidFill>
                  <a:schemeClr val="tx1"/>
                </a:solidFill>
                <a:latin typeface="+mn-lt"/>
                <a:ea typeface="+mn-ea"/>
                <a:cs typeface="+mn-cs"/>
              </a:rPr>
              <a:t> yang </a:t>
            </a:r>
            <a:r>
              <a:rPr lang="en-US" dirty="0" err="1">
                <a:solidFill>
                  <a:schemeClr val="tx1"/>
                </a:solidFill>
                <a:latin typeface="+mn-lt"/>
                <a:ea typeface="+mn-ea"/>
                <a:cs typeface="+mn-cs"/>
              </a:rPr>
              <a:t>tidak</a:t>
            </a:r>
            <a:r>
              <a:rPr lang="en-US" dirty="0">
                <a:solidFill>
                  <a:schemeClr val="tx1"/>
                </a:solidFill>
                <a:latin typeface="+mn-lt"/>
                <a:ea typeface="+mn-ea"/>
                <a:cs typeface="+mn-cs"/>
              </a:rPr>
              <a:t> </a:t>
            </a:r>
            <a:r>
              <a:rPr lang="en-US" dirty="0" err="1">
                <a:solidFill>
                  <a:schemeClr val="tx1"/>
                </a:solidFill>
                <a:latin typeface="+mn-lt"/>
                <a:ea typeface="+mn-ea"/>
                <a:cs typeface="+mn-cs"/>
              </a:rPr>
              <a:t>benar</a:t>
            </a:r>
            <a:r>
              <a:rPr lang="en-US" dirty="0">
                <a:solidFill>
                  <a:schemeClr val="tx1"/>
                </a:solidFill>
                <a:latin typeface="+mn-lt"/>
                <a:ea typeface="+mn-ea"/>
                <a:cs typeface="+mn-cs"/>
              </a:rPr>
              <a:t>. </a:t>
            </a:r>
            <a:r>
              <a:rPr lang="id-ID" dirty="0">
                <a:solidFill>
                  <a:schemeClr val="tx1"/>
                </a:solidFill>
                <a:latin typeface="+mn-lt"/>
                <a:ea typeface="+mn-ea"/>
                <a:cs typeface="+mn-cs"/>
              </a:rPr>
              <a:t>Larangan melakukan hal yang tidak benar yang ditentukan di dalam al Quran tersebut  mempunyai pengertian sangat luas. Oleh karena itu setiap tindakan yang merugikan atau berakibat merugikan orang lain dapat dikategorikan sebagai perbuatan batil. </a:t>
            </a:r>
          </a:p>
          <a:p>
            <a:pPr algn="just">
              <a:lnSpc>
                <a:spcPct val="80000"/>
              </a:lnSpc>
              <a:buNone/>
            </a:pPr>
            <a:endParaRPr lang="id-ID" sz="2800" dirty="0">
              <a:solidFill>
                <a:schemeClr val="tx1"/>
              </a:solidFill>
              <a:latin typeface="+mn-lt"/>
              <a:ea typeface="+mn-ea"/>
              <a:cs typeface="+mn-cs"/>
            </a:endParaRPr>
          </a:p>
          <a:p>
            <a:pPr algn="just">
              <a:lnSpc>
                <a:spcPct val="80000"/>
              </a:lnSpc>
              <a:buFont typeface="Arial" pitchFamily="34" charset="0"/>
              <a:buChar char="•"/>
            </a:pPr>
            <a:endParaRPr lang="en-US" altLang="ko-KR" sz="2800" dirty="0">
              <a:solidFill>
                <a:schemeClr val="accent6">
                  <a:lumMod val="75000"/>
                </a:schemeClr>
              </a:solidFill>
              <a:latin typeface="Verdana" pitchFamily="34" charset="0"/>
              <a:ea typeface="굴림" pitchFamily="34" charset="-127"/>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8596" y="214290"/>
            <a:ext cx="8229600" cy="642942"/>
          </a:xfrm>
        </p:spPr>
        <p:txBody>
          <a:bodyPr/>
          <a:lstStyle/>
          <a:p>
            <a:pPr algn="l"/>
            <a:r>
              <a:rPr lang="en-US" altLang="zh-CN" sz="3200" b="1" dirty="0">
                <a:solidFill>
                  <a:schemeClr val="accent2"/>
                </a:solidFill>
                <a:latin typeface="Tahoma" pitchFamily="34" charset="0"/>
              </a:rPr>
              <a:t>5</a:t>
            </a:r>
            <a:r>
              <a:rPr lang="id-ID" altLang="zh-CN" sz="3200" b="1" dirty="0">
                <a:solidFill>
                  <a:schemeClr val="accent2"/>
                </a:solidFill>
                <a:latin typeface="Tahoma" pitchFamily="34" charset="0"/>
              </a:rPr>
              <a:t>. Tidak Boleh Berbuat Batil</a:t>
            </a:r>
            <a:endParaRPr lang="en-US" altLang="zh-CN" sz="3200" b="1" dirty="0">
              <a:solidFill>
                <a:schemeClr val="accent2"/>
              </a:solidFill>
              <a:latin typeface="Tahoma" pitchFamily="34" charset="0"/>
            </a:endParaRPr>
          </a:p>
        </p:txBody>
      </p:sp>
      <p:sp>
        <p:nvSpPr>
          <p:cNvPr id="6147" name="Rectangle 3"/>
          <p:cNvSpPr>
            <a:spLocks noGrp="1" noChangeArrowheads="1"/>
          </p:cNvSpPr>
          <p:nvPr>
            <p:ph type="body" idx="1"/>
          </p:nvPr>
        </p:nvSpPr>
        <p:spPr>
          <a:xfrm>
            <a:off x="457200" y="1285860"/>
            <a:ext cx="8472518" cy="5095890"/>
          </a:xfrm>
        </p:spPr>
        <p:txBody>
          <a:bodyPr/>
          <a:lstStyle/>
          <a:p>
            <a:pPr algn="just">
              <a:lnSpc>
                <a:spcPct val="80000"/>
              </a:lnSpc>
              <a:buFont typeface="Arial" pitchFamily="34" charset="0"/>
              <a:buChar char="•"/>
            </a:pPr>
            <a:r>
              <a:rPr lang="id-ID" sz="3600" dirty="0">
                <a:solidFill>
                  <a:schemeClr val="tx1"/>
                </a:solidFill>
                <a:latin typeface="+mn-lt"/>
                <a:ea typeface="+mn-ea"/>
                <a:cs typeface="+mn-cs"/>
              </a:rPr>
              <a:t>“Dan janganlah sebahagian kamu memakan harta sebahagian yang lain di antara kamu dengan jalan yang bathil dan (janganlah) kamu membawa (urusan) harta itu kepada hakim, supaya kamu dapat memakan sebahagian dari</a:t>
            </a:r>
            <a:r>
              <a:rPr lang="en-US" sz="3600" dirty="0">
                <a:solidFill>
                  <a:schemeClr val="tx1"/>
                </a:solidFill>
                <a:latin typeface="+mn-lt"/>
                <a:ea typeface="+mn-ea"/>
                <a:cs typeface="+mn-cs"/>
              </a:rPr>
              <a:t> </a:t>
            </a:r>
            <a:r>
              <a:rPr lang="id-ID" sz="3600" dirty="0">
                <a:solidFill>
                  <a:schemeClr val="tx1"/>
                </a:solidFill>
                <a:latin typeface="+mn-lt"/>
                <a:ea typeface="+mn-ea"/>
                <a:cs typeface="+mn-cs"/>
              </a:rPr>
              <a:t>pada harta benda orang lain itu dengan (jalan berbuat) dosa, padahal kamu mengetahui”.(QS:2:188)</a:t>
            </a:r>
          </a:p>
          <a:p>
            <a:pPr algn="just">
              <a:lnSpc>
                <a:spcPct val="80000"/>
              </a:lnSpc>
              <a:buFont typeface="Arial" pitchFamily="34" charset="0"/>
              <a:buChar char="•"/>
            </a:pPr>
            <a:endParaRPr lang="en-US" altLang="ko-KR" sz="3600" dirty="0">
              <a:solidFill>
                <a:schemeClr val="accent6">
                  <a:lumMod val="75000"/>
                </a:schemeClr>
              </a:solidFill>
              <a:latin typeface="Verdana" pitchFamily="34" charset="0"/>
              <a:ea typeface="굴림" pitchFamily="34" charset="-127"/>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fld id="{F625844F-DE0C-4535-9446-09E5D8F903EE}" type="datetime1">
              <a:rPr lang="en-US"/>
              <a:pPr>
                <a:defRPr/>
              </a:pPr>
              <a:t>9/26/2021</a:t>
            </a:fld>
            <a:endParaRPr lang="en-US"/>
          </a:p>
        </p:txBody>
      </p:sp>
      <p:sp>
        <p:nvSpPr>
          <p:cNvPr id="5" name="Footer Placeholder 4"/>
          <p:cNvSpPr>
            <a:spLocks noGrp="1"/>
          </p:cNvSpPr>
          <p:nvPr>
            <p:ph type="ftr" sz="quarter" idx="11"/>
          </p:nvPr>
        </p:nvSpPr>
        <p:spPr/>
        <p:txBody>
          <a:bodyPr/>
          <a:lstStyle/>
          <a:p>
            <a:pPr>
              <a:defRPr/>
            </a:pPr>
            <a:endParaRPr lang="en-US"/>
          </a:p>
          <a:p>
            <a:pPr>
              <a:defRPr/>
            </a:pPr>
            <a:endParaRPr lang="en-US"/>
          </a:p>
        </p:txBody>
      </p:sp>
      <p:sp>
        <p:nvSpPr>
          <p:cNvPr id="6" name="Slide Number Placeholder 5"/>
          <p:cNvSpPr>
            <a:spLocks noGrp="1"/>
          </p:cNvSpPr>
          <p:nvPr>
            <p:ph type="sldNum" sz="quarter" idx="12"/>
          </p:nvPr>
        </p:nvSpPr>
        <p:spPr/>
        <p:txBody>
          <a:bodyPr/>
          <a:lstStyle/>
          <a:p>
            <a:pPr>
              <a:defRPr/>
            </a:pPr>
            <a:endParaRPr lang="en-US"/>
          </a:p>
          <a:p>
            <a:pPr>
              <a:defRPr/>
            </a:pPr>
            <a:r>
              <a:rPr lang="en-US"/>
              <a:t>Slide </a:t>
            </a:r>
            <a:fld id="{C04F8AC5-837E-4DE4-A5A5-DF82CE8DEB6A}" type="slidenum">
              <a:rPr lang="en-US"/>
              <a:pPr>
                <a:defRPr/>
              </a:pPr>
              <a:t>13</a:t>
            </a:fld>
            <a:endParaRPr lang="en-US"/>
          </a:p>
        </p:txBody>
      </p:sp>
      <p:sp>
        <p:nvSpPr>
          <p:cNvPr id="55298" name="AutoShape 2"/>
          <p:cNvSpPr>
            <a:spLocks noGrp="1" noChangeArrowheads="1"/>
          </p:cNvSpPr>
          <p:nvPr>
            <p:ph type="title"/>
          </p:nvPr>
        </p:nvSpPr>
        <p:spPr>
          <a:xfrm>
            <a:off x="703385" y="381000"/>
            <a:ext cx="7772400" cy="609600"/>
          </a:xfrm>
          <a:prstGeom prst="roundRect">
            <a:avLst>
              <a:gd name="adj" fmla="val 16667"/>
            </a:avLst>
          </a:prstGeom>
          <a:solidFill>
            <a:schemeClr val="folHlink"/>
          </a:solidFill>
          <a:ln w="38100" cmpd="dbl">
            <a:solidFill>
              <a:schemeClr val="tx1"/>
            </a:solidFill>
            <a:round/>
            <a:headEnd type="none" w="med" len="med"/>
            <a:tailEnd type="none" w="med" len="med"/>
          </a:ln>
        </p:spPr>
        <p:txBody>
          <a:bodyPr/>
          <a:lstStyle/>
          <a:p>
            <a:pPr eaLnBrk="1" hangingPunct="1"/>
            <a:r>
              <a:rPr lang="en-US" sz="1200">
                <a:latin typeface="Arial Black" pitchFamily="34" charset="0"/>
              </a:rPr>
              <a:t>MAYSIR</a:t>
            </a:r>
          </a:p>
        </p:txBody>
      </p:sp>
      <p:sp>
        <p:nvSpPr>
          <p:cNvPr id="55299" name="Rectangle 3"/>
          <p:cNvSpPr>
            <a:spLocks noGrp="1" noChangeArrowheads="1"/>
          </p:cNvSpPr>
          <p:nvPr>
            <p:ph type="body" idx="1"/>
          </p:nvPr>
        </p:nvSpPr>
        <p:spPr>
          <a:xfrm>
            <a:off x="422031" y="1219200"/>
            <a:ext cx="8299938" cy="5105400"/>
          </a:xfrm>
          <a:solidFill>
            <a:srgbClr val="FFFF99"/>
          </a:solidFill>
          <a:ln w="38100" cmpd="dbl">
            <a:solidFill>
              <a:schemeClr val="tx1"/>
            </a:solidFill>
          </a:ln>
        </p:spPr>
        <p:txBody>
          <a:bodyPr/>
          <a:lstStyle/>
          <a:p>
            <a:pPr algn="just" eaLnBrk="1" hangingPunct="1">
              <a:lnSpc>
                <a:spcPct val="90000"/>
              </a:lnSpc>
              <a:buFontTx/>
              <a:buNone/>
            </a:pPr>
            <a:r>
              <a:rPr lang="en-US" sz="2800">
                <a:latin typeface="Franklin Gothic Medium" pitchFamily="34" charset="0"/>
              </a:rPr>
              <a:t>Semua bentuk perpindahan harta ataupun barang dari satu pihak kepada pihak lain tanpa melalui jalur akad yang telah digariskan Syariah, namun perpindahan itu terjadi melalui permainan, seperti taruhan uang pada permainan kartu, pertandingan sepak bola, pacuan kuda, pacuan greyhound dan seumpamanya</a:t>
            </a:r>
          </a:p>
          <a:p>
            <a:pPr algn="just" eaLnBrk="1" hangingPunct="1">
              <a:lnSpc>
                <a:spcPct val="90000"/>
              </a:lnSpc>
              <a:buFontTx/>
              <a:buNone/>
            </a:pPr>
            <a:r>
              <a:rPr lang="en-US" sz="2800">
                <a:latin typeface="Franklin Gothic Medium" pitchFamily="34" charset="0"/>
              </a:rPr>
              <a:t>Mengapa dilarang? Karena (1) permainan bukan cara untuk mendapatkan harta/keuntungan (2) menghilangkan keredhaan dan menimbulkan kebencian/dendam (3) tidak sesuai dengan fitrah insani yang berakal dan disuruh bekerja untuk dunia dan akhirat.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box(in)">
                                      <p:cBhvr>
                                        <p:cTn id="7" dur="500"/>
                                        <p:tgtEl>
                                          <p:spTgt spid="5529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5299">
                                            <p:bg/>
                                          </p:spTgt>
                                        </p:tgtEl>
                                        <p:attrNameLst>
                                          <p:attrName>style.visibility</p:attrName>
                                        </p:attrNameLst>
                                      </p:cBhvr>
                                      <p:to>
                                        <p:strVal val="visible"/>
                                      </p:to>
                                    </p:set>
                                    <p:animEffect transition="in" filter="diamond(in)">
                                      <p:cBhvr>
                                        <p:cTn id="12" dur="2000"/>
                                        <p:tgtEl>
                                          <p:spTgt spid="55299">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5299">
                                            <p:txEl>
                                              <p:pRg st="0" end="0"/>
                                            </p:txEl>
                                          </p:spTgt>
                                        </p:tgtEl>
                                        <p:attrNameLst>
                                          <p:attrName>style.visibility</p:attrName>
                                        </p:attrNameLst>
                                      </p:cBhvr>
                                      <p:to>
                                        <p:strVal val="visible"/>
                                      </p:to>
                                    </p:set>
                                    <p:animEffect transition="in" filter="diamond(in)">
                                      <p:cBhvr>
                                        <p:cTn id="17" dur="2000"/>
                                        <p:tgtEl>
                                          <p:spTgt spid="5529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5299">
                                            <p:txEl>
                                              <p:pRg st="1" end="1"/>
                                            </p:txEl>
                                          </p:spTgt>
                                        </p:tgtEl>
                                        <p:attrNameLst>
                                          <p:attrName>style.visibility</p:attrName>
                                        </p:attrNameLst>
                                      </p:cBhvr>
                                      <p:to>
                                        <p:strVal val="visible"/>
                                      </p:to>
                                    </p:set>
                                    <p:animEffect transition="in" filter="diamond(in)">
                                      <p:cBhvr>
                                        <p:cTn id="22" dur="20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endParaRPr lang="en-US"/>
          </a:p>
          <a:p>
            <a:pPr>
              <a:defRPr/>
            </a:pPr>
            <a:fld id="{E5D4DEB9-8B47-437D-A106-D2884645E1AA}" type="datetime1">
              <a:rPr lang="en-US"/>
              <a:pPr>
                <a:defRPr/>
              </a:pPr>
              <a:t>9/26/2021</a:t>
            </a:fld>
            <a:endParaRPr lang="en-US"/>
          </a:p>
        </p:txBody>
      </p:sp>
      <p:sp>
        <p:nvSpPr>
          <p:cNvPr id="5" name="Footer Placeholder 4"/>
          <p:cNvSpPr>
            <a:spLocks noGrp="1"/>
          </p:cNvSpPr>
          <p:nvPr>
            <p:ph type="ftr" sz="quarter" idx="11"/>
          </p:nvPr>
        </p:nvSpPr>
        <p:spPr/>
        <p:txBody>
          <a:bodyPr/>
          <a:lstStyle/>
          <a:p>
            <a:pPr>
              <a:defRPr/>
            </a:pPr>
            <a:endParaRPr lang="en-US"/>
          </a:p>
          <a:p>
            <a:pPr>
              <a:defRPr/>
            </a:pPr>
            <a:endParaRPr lang="en-US"/>
          </a:p>
        </p:txBody>
      </p:sp>
      <p:sp>
        <p:nvSpPr>
          <p:cNvPr id="6" name="Slide Number Placeholder 5"/>
          <p:cNvSpPr>
            <a:spLocks noGrp="1"/>
          </p:cNvSpPr>
          <p:nvPr>
            <p:ph type="sldNum" sz="quarter" idx="12"/>
          </p:nvPr>
        </p:nvSpPr>
        <p:spPr/>
        <p:txBody>
          <a:bodyPr/>
          <a:lstStyle/>
          <a:p>
            <a:pPr>
              <a:defRPr/>
            </a:pPr>
            <a:endParaRPr lang="en-US"/>
          </a:p>
          <a:p>
            <a:pPr>
              <a:defRPr/>
            </a:pPr>
            <a:r>
              <a:rPr lang="en-US"/>
              <a:t>Slide </a:t>
            </a:r>
            <a:fld id="{2D77D989-C876-43F9-AAEB-68F929DB7F52}" type="slidenum">
              <a:rPr lang="en-US"/>
              <a:pPr>
                <a:defRPr/>
              </a:pPr>
              <a:t>14</a:t>
            </a:fld>
            <a:endParaRPr lang="en-US"/>
          </a:p>
        </p:txBody>
      </p:sp>
      <p:sp>
        <p:nvSpPr>
          <p:cNvPr id="56322" name="Rectangle 2"/>
          <p:cNvSpPr>
            <a:spLocks noGrp="1" noChangeArrowheads="1"/>
          </p:cNvSpPr>
          <p:nvPr>
            <p:ph type="body" idx="1"/>
          </p:nvPr>
        </p:nvSpPr>
        <p:spPr>
          <a:xfrm>
            <a:off x="351692" y="990600"/>
            <a:ext cx="8510954" cy="5334000"/>
          </a:xfrm>
          <a:solidFill>
            <a:srgbClr val="FFFF99"/>
          </a:solidFill>
          <a:ln w="38100" cmpd="dbl">
            <a:solidFill>
              <a:schemeClr val="tx1"/>
            </a:solidFill>
          </a:ln>
        </p:spPr>
        <p:txBody>
          <a:bodyPr/>
          <a:lstStyle/>
          <a:p>
            <a:pPr algn="just" eaLnBrk="1" hangingPunct="1">
              <a:buFontTx/>
              <a:buNone/>
            </a:pPr>
            <a:r>
              <a:rPr lang="en-US" sz="2400" dirty="0" err="1">
                <a:latin typeface="Franklin Gothic Medium" pitchFamily="34" charset="0"/>
              </a:rPr>
              <a:t>Sesuatu</a:t>
            </a:r>
            <a:r>
              <a:rPr lang="en-US" sz="2400" dirty="0">
                <a:latin typeface="Franklin Gothic Medium" pitchFamily="34" charset="0"/>
              </a:rPr>
              <a:t> yang </a:t>
            </a:r>
            <a:r>
              <a:rPr lang="en-US" sz="2400" dirty="0" err="1">
                <a:latin typeface="Franklin Gothic Medium" pitchFamily="34" charset="0"/>
              </a:rPr>
              <a:t>tidak</a:t>
            </a:r>
            <a:r>
              <a:rPr lang="en-US" sz="2400" dirty="0">
                <a:latin typeface="Franklin Gothic Medium" pitchFamily="34" charset="0"/>
              </a:rPr>
              <a:t> </a:t>
            </a:r>
            <a:r>
              <a:rPr lang="en-US" sz="2400" dirty="0" err="1">
                <a:latin typeface="Franklin Gothic Medium" pitchFamily="34" charset="0"/>
              </a:rPr>
              <a:t>jelas</a:t>
            </a:r>
            <a:r>
              <a:rPr lang="en-US" sz="2400" dirty="0">
                <a:latin typeface="Franklin Gothic Medium" pitchFamily="34" charset="0"/>
              </a:rPr>
              <a:t> </a:t>
            </a:r>
            <a:r>
              <a:rPr lang="en-US" sz="2400" dirty="0" err="1">
                <a:latin typeface="Franklin Gothic Medium" pitchFamily="34" charset="0"/>
              </a:rPr>
              <a:t>dan</a:t>
            </a:r>
            <a:r>
              <a:rPr lang="en-US" sz="2400" dirty="0">
                <a:latin typeface="Franklin Gothic Medium" pitchFamily="34" charset="0"/>
              </a:rPr>
              <a:t> </a:t>
            </a:r>
            <a:r>
              <a:rPr lang="en-US" sz="2400" dirty="0" err="1">
                <a:latin typeface="Franklin Gothic Medium" pitchFamily="34" charset="0"/>
              </a:rPr>
              <a:t>tidak</a:t>
            </a:r>
            <a:r>
              <a:rPr lang="en-US" sz="2400" dirty="0">
                <a:latin typeface="Franklin Gothic Medium" pitchFamily="34" charset="0"/>
              </a:rPr>
              <a:t> </a:t>
            </a:r>
            <a:r>
              <a:rPr lang="en-US" sz="2400" dirty="0" err="1">
                <a:latin typeface="Franklin Gothic Medium" pitchFamily="34" charset="0"/>
              </a:rPr>
              <a:t>dapat</a:t>
            </a:r>
            <a:r>
              <a:rPr lang="en-US" sz="2400" dirty="0">
                <a:latin typeface="Franklin Gothic Medium" pitchFamily="34" charset="0"/>
              </a:rPr>
              <a:t> </a:t>
            </a:r>
            <a:r>
              <a:rPr lang="en-US" sz="2400" dirty="0" err="1">
                <a:latin typeface="Franklin Gothic Medium" pitchFamily="34" charset="0"/>
              </a:rPr>
              <a:t>dijamin</a:t>
            </a:r>
            <a:r>
              <a:rPr lang="en-US" sz="2400" dirty="0">
                <a:latin typeface="Franklin Gothic Medium" pitchFamily="34" charset="0"/>
              </a:rPr>
              <a:t> </a:t>
            </a:r>
            <a:r>
              <a:rPr lang="en-US" sz="2400" dirty="0" err="1">
                <a:latin typeface="Franklin Gothic Medium" pitchFamily="34" charset="0"/>
              </a:rPr>
              <a:t>atau</a:t>
            </a:r>
            <a:r>
              <a:rPr lang="en-US" sz="2400" dirty="0">
                <a:latin typeface="Franklin Gothic Medium" pitchFamily="34" charset="0"/>
              </a:rPr>
              <a:t> </a:t>
            </a:r>
            <a:r>
              <a:rPr lang="en-US" sz="2400" dirty="0" err="1">
                <a:latin typeface="Franklin Gothic Medium" pitchFamily="34" charset="0"/>
              </a:rPr>
              <a:t>dipastikan</a:t>
            </a:r>
            <a:r>
              <a:rPr lang="en-US" sz="2400" dirty="0">
                <a:latin typeface="Franklin Gothic Medium" pitchFamily="34" charset="0"/>
              </a:rPr>
              <a:t> </a:t>
            </a:r>
            <a:r>
              <a:rPr lang="en-US" sz="2400" dirty="0" err="1">
                <a:latin typeface="Franklin Gothic Medium" pitchFamily="34" charset="0"/>
              </a:rPr>
              <a:t>kewujudannya</a:t>
            </a:r>
            <a:r>
              <a:rPr lang="en-US" sz="2400" dirty="0">
                <a:latin typeface="Franklin Gothic Medium" pitchFamily="34" charset="0"/>
              </a:rPr>
              <a:t> </a:t>
            </a:r>
            <a:r>
              <a:rPr lang="en-US" sz="2400" dirty="0" err="1">
                <a:latin typeface="Franklin Gothic Medium" pitchFamily="34" charset="0"/>
              </a:rPr>
              <a:t>secara</a:t>
            </a:r>
            <a:r>
              <a:rPr lang="en-US" sz="2400" dirty="0">
                <a:latin typeface="Franklin Gothic Medium" pitchFamily="34" charset="0"/>
              </a:rPr>
              <a:t> </a:t>
            </a:r>
            <a:r>
              <a:rPr lang="en-US" sz="2400" dirty="0" err="1">
                <a:latin typeface="Franklin Gothic Medium" pitchFamily="34" charset="0"/>
              </a:rPr>
              <a:t>matematis</a:t>
            </a:r>
            <a:r>
              <a:rPr lang="en-US" sz="2400" dirty="0">
                <a:latin typeface="Franklin Gothic Medium" pitchFamily="34" charset="0"/>
              </a:rPr>
              <a:t> </a:t>
            </a:r>
            <a:r>
              <a:rPr lang="en-US" sz="2400" dirty="0" err="1">
                <a:latin typeface="Franklin Gothic Medium" pitchFamily="34" charset="0"/>
              </a:rPr>
              <a:t>dan</a:t>
            </a:r>
            <a:r>
              <a:rPr lang="en-US" sz="2400" dirty="0">
                <a:latin typeface="Franklin Gothic Medium" pitchFamily="34" charset="0"/>
              </a:rPr>
              <a:t> </a:t>
            </a:r>
            <a:r>
              <a:rPr lang="en-US" sz="2400" dirty="0" err="1">
                <a:latin typeface="Franklin Gothic Medium" pitchFamily="34" charset="0"/>
              </a:rPr>
              <a:t>rasional</a:t>
            </a:r>
            <a:r>
              <a:rPr lang="en-US" sz="2400" dirty="0">
                <a:latin typeface="Franklin Gothic Medium" pitchFamily="34" charset="0"/>
              </a:rPr>
              <a:t> </a:t>
            </a:r>
            <a:r>
              <a:rPr lang="en-US" sz="2400" dirty="0" err="1">
                <a:latin typeface="Franklin Gothic Medium" pitchFamily="34" charset="0"/>
              </a:rPr>
              <a:t>baik</a:t>
            </a:r>
            <a:r>
              <a:rPr lang="en-US" sz="2400" dirty="0">
                <a:latin typeface="Franklin Gothic Medium" pitchFamily="34" charset="0"/>
              </a:rPr>
              <a:t> </a:t>
            </a:r>
            <a:r>
              <a:rPr lang="en-US" sz="2400" dirty="0" err="1">
                <a:latin typeface="Franklin Gothic Medium" pitchFamily="34" charset="0"/>
              </a:rPr>
              <a:t>itu</a:t>
            </a:r>
            <a:r>
              <a:rPr lang="en-US" sz="2400" dirty="0">
                <a:latin typeface="Franklin Gothic Medium" pitchFamily="34" charset="0"/>
              </a:rPr>
              <a:t> </a:t>
            </a:r>
            <a:r>
              <a:rPr lang="en-US" sz="2400" dirty="0" err="1">
                <a:latin typeface="Franklin Gothic Medium" pitchFamily="34" charset="0"/>
              </a:rPr>
              <a:t>menyangkut</a:t>
            </a:r>
            <a:r>
              <a:rPr lang="en-US" sz="2400" dirty="0">
                <a:latin typeface="Franklin Gothic Medium" pitchFamily="34" charset="0"/>
              </a:rPr>
              <a:t> </a:t>
            </a:r>
            <a:r>
              <a:rPr lang="en-US" sz="2400" dirty="0" err="1">
                <a:latin typeface="Franklin Gothic Medium" pitchFamily="34" charset="0"/>
              </a:rPr>
              <a:t>barang</a:t>
            </a:r>
            <a:r>
              <a:rPr lang="en-US" sz="2400" dirty="0">
                <a:latin typeface="Franklin Gothic Medium" pitchFamily="34" charset="0"/>
              </a:rPr>
              <a:t> (goods), </a:t>
            </a:r>
            <a:r>
              <a:rPr lang="en-US" sz="2400" dirty="0" err="1">
                <a:latin typeface="Franklin Gothic Medium" pitchFamily="34" charset="0"/>
              </a:rPr>
              <a:t>harga</a:t>
            </a:r>
            <a:r>
              <a:rPr lang="en-US" sz="2400" dirty="0">
                <a:latin typeface="Franklin Gothic Medium" pitchFamily="34" charset="0"/>
              </a:rPr>
              <a:t> (price) </a:t>
            </a:r>
            <a:r>
              <a:rPr lang="en-US" sz="2400" dirty="0" err="1">
                <a:latin typeface="Franklin Gothic Medium" pitchFamily="34" charset="0"/>
              </a:rPr>
              <a:t>ataupun</a:t>
            </a:r>
            <a:r>
              <a:rPr lang="en-US" sz="2400" dirty="0">
                <a:latin typeface="Franklin Gothic Medium" pitchFamily="34" charset="0"/>
              </a:rPr>
              <a:t> </a:t>
            </a:r>
            <a:r>
              <a:rPr lang="en-US" sz="2400" dirty="0" err="1">
                <a:latin typeface="Franklin Gothic Medium" pitchFamily="34" charset="0"/>
              </a:rPr>
              <a:t>waktu</a:t>
            </a:r>
            <a:r>
              <a:rPr lang="en-US" sz="2400" dirty="0">
                <a:latin typeface="Franklin Gothic Medium" pitchFamily="34" charset="0"/>
              </a:rPr>
              <a:t> </a:t>
            </a:r>
            <a:r>
              <a:rPr lang="en-US" sz="2400" dirty="0" err="1">
                <a:latin typeface="Franklin Gothic Medium" pitchFamily="34" charset="0"/>
              </a:rPr>
              <a:t>pembayaran</a:t>
            </a:r>
            <a:r>
              <a:rPr lang="en-US" sz="2400" dirty="0">
                <a:latin typeface="Franklin Gothic Medium" pitchFamily="34" charset="0"/>
              </a:rPr>
              <a:t> </a:t>
            </a:r>
            <a:r>
              <a:rPr lang="en-US" sz="2400" dirty="0" err="1">
                <a:latin typeface="Franklin Gothic Medium" pitchFamily="34" charset="0"/>
              </a:rPr>
              <a:t>uang</a:t>
            </a:r>
            <a:r>
              <a:rPr lang="en-US" sz="2400" dirty="0">
                <a:latin typeface="Franklin Gothic Medium" pitchFamily="34" charset="0"/>
              </a:rPr>
              <a:t>/</a:t>
            </a:r>
            <a:r>
              <a:rPr lang="en-US" sz="2400" dirty="0" err="1">
                <a:latin typeface="Franklin Gothic Medium" pitchFamily="34" charset="0"/>
              </a:rPr>
              <a:t>penyerahan</a:t>
            </a:r>
            <a:r>
              <a:rPr lang="en-US" sz="2400" dirty="0">
                <a:latin typeface="Franklin Gothic Medium" pitchFamily="34" charset="0"/>
              </a:rPr>
              <a:t> </a:t>
            </a:r>
            <a:r>
              <a:rPr lang="en-US" sz="2400" dirty="0" err="1">
                <a:latin typeface="Franklin Gothic Medium" pitchFamily="34" charset="0"/>
              </a:rPr>
              <a:t>barang</a:t>
            </a:r>
            <a:r>
              <a:rPr lang="en-US" sz="2400" dirty="0">
                <a:latin typeface="Franklin Gothic Medium" pitchFamily="34" charset="0"/>
              </a:rPr>
              <a:t> (time of delivery).</a:t>
            </a:r>
          </a:p>
          <a:p>
            <a:pPr algn="just" eaLnBrk="1" hangingPunct="1">
              <a:buFontTx/>
              <a:buNone/>
            </a:pPr>
            <a:r>
              <a:rPr lang="en-US" sz="2400" dirty="0" err="1">
                <a:latin typeface="Franklin Gothic Medium" pitchFamily="34" charset="0"/>
              </a:rPr>
              <a:t>Contohnya</a:t>
            </a:r>
            <a:r>
              <a:rPr lang="en-US" sz="2400" dirty="0">
                <a:latin typeface="Franklin Gothic Medium" pitchFamily="34" charset="0"/>
              </a:rPr>
              <a:t>: </a:t>
            </a:r>
            <a:r>
              <a:rPr lang="en-US" sz="2400" dirty="0" err="1">
                <a:latin typeface="Franklin Gothic Medium" pitchFamily="34" charset="0"/>
              </a:rPr>
              <a:t>jual</a:t>
            </a:r>
            <a:r>
              <a:rPr lang="en-US" sz="2400" dirty="0">
                <a:latin typeface="Franklin Gothic Medium" pitchFamily="34" charset="0"/>
              </a:rPr>
              <a:t> </a:t>
            </a:r>
            <a:r>
              <a:rPr lang="en-US" sz="2400" dirty="0" err="1">
                <a:latin typeface="Franklin Gothic Medium" pitchFamily="34" charset="0"/>
              </a:rPr>
              <a:t>beli</a:t>
            </a:r>
            <a:r>
              <a:rPr lang="en-US" sz="2400" dirty="0">
                <a:latin typeface="Franklin Gothic Medium" pitchFamily="34" charset="0"/>
              </a:rPr>
              <a:t> </a:t>
            </a:r>
            <a:r>
              <a:rPr lang="en-US" sz="2400" dirty="0" err="1">
                <a:latin typeface="Franklin Gothic Medium" pitchFamily="34" charset="0"/>
              </a:rPr>
              <a:t>mangga</a:t>
            </a:r>
            <a:r>
              <a:rPr lang="en-US" sz="2400" dirty="0">
                <a:latin typeface="Franklin Gothic Medium" pitchFamily="34" charset="0"/>
              </a:rPr>
              <a:t> yang </a:t>
            </a:r>
            <a:r>
              <a:rPr lang="en-US" sz="2400" dirty="0" err="1">
                <a:latin typeface="Franklin Gothic Medium" pitchFamily="34" charset="0"/>
              </a:rPr>
              <a:t>masih</a:t>
            </a:r>
            <a:r>
              <a:rPr lang="en-US" sz="2400" dirty="0">
                <a:latin typeface="Franklin Gothic Medium" pitchFamily="34" charset="0"/>
              </a:rPr>
              <a:t> </a:t>
            </a:r>
            <a:r>
              <a:rPr lang="en-US" sz="2400" dirty="0" err="1">
                <a:latin typeface="Franklin Gothic Medium" pitchFamily="34" charset="0"/>
              </a:rPr>
              <a:t>pentil</a:t>
            </a:r>
            <a:r>
              <a:rPr lang="en-US" sz="2400" dirty="0">
                <a:latin typeface="Franklin Gothic Medium" pitchFamily="34" charset="0"/>
              </a:rPr>
              <a:t> </a:t>
            </a:r>
            <a:r>
              <a:rPr lang="en-US" sz="2400" dirty="0" err="1">
                <a:latin typeface="Franklin Gothic Medium" pitchFamily="34" charset="0"/>
              </a:rPr>
              <a:t>dan</a:t>
            </a:r>
            <a:r>
              <a:rPr lang="en-US" sz="2400" dirty="0">
                <a:latin typeface="Franklin Gothic Medium" pitchFamily="34" charset="0"/>
              </a:rPr>
              <a:t> </a:t>
            </a:r>
            <a:r>
              <a:rPr lang="en-US" sz="2400" dirty="0" err="1">
                <a:latin typeface="Franklin Gothic Medium" pitchFamily="34" charset="0"/>
              </a:rPr>
              <a:t>berada</a:t>
            </a:r>
            <a:r>
              <a:rPr lang="en-US" sz="2400" dirty="0">
                <a:latin typeface="Franklin Gothic Medium" pitchFamily="34" charset="0"/>
              </a:rPr>
              <a:t> </a:t>
            </a:r>
            <a:r>
              <a:rPr lang="en-US" sz="2400" dirty="0" err="1">
                <a:latin typeface="Franklin Gothic Medium" pitchFamily="34" charset="0"/>
              </a:rPr>
              <a:t>di</a:t>
            </a:r>
            <a:r>
              <a:rPr lang="en-US" sz="2400" dirty="0">
                <a:latin typeface="Franklin Gothic Medium" pitchFamily="34" charset="0"/>
              </a:rPr>
              <a:t> </a:t>
            </a:r>
            <a:r>
              <a:rPr lang="en-US" sz="2400" dirty="0" err="1">
                <a:latin typeface="Franklin Gothic Medium" pitchFamily="34" charset="0"/>
              </a:rPr>
              <a:t>pohonnya</a:t>
            </a:r>
            <a:r>
              <a:rPr lang="en-US" sz="2400" dirty="0">
                <a:latin typeface="Franklin Gothic Medium" pitchFamily="34" charset="0"/>
              </a:rPr>
              <a:t>, </a:t>
            </a:r>
            <a:r>
              <a:rPr lang="en-US" sz="2400" dirty="0" err="1">
                <a:latin typeface="Franklin Gothic Medium" pitchFamily="34" charset="0"/>
              </a:rPr>
              <a:t>karena</a:t>
            </a:r>
            <a:r>
              <a:rPr lang="en-US" sz="2400" dirty="0">
                <a:latin typeface="Franklin Gothic Medium" pitchFamily="34" charset="0"/>
              </a:rPr>
              <a:t> </a:t>
            </a:r>
            <a:r>
              <a:rPr lang="en-US" sz="2400" dirty="0" err="1">
                <a:latin typeface="Franklin Gothic Medium" pitchFamily="34" charset="0"/>
              </a:rPr>
              <a:t>pihak</a:t>
            </a:r>
            <a:r>
              <a:rPr lang="en-US" sz="2400" dirty="0">
                <a:latin typeface="Franklin Gothic Medium" pitchFamily="34" charset="0"/>
              </a:rPr>
              <a:t> </a:t>
            </a:r>
            <a:r>
              <a:rPr lang="en-US" sz="2400" dirty="0" err="1">
                <a:latin typeface="Franklin Gothic Medium" pitchFamily="34" charset="0"/>
              </a:rPr>
              <a:t>pembeli</a:t>
            </a:r>
            <a:r>
              <a:rPr lang="en-US" sz="2400" dirty="0">
                <a:latin typeface="Franklin Gothic Medium" pitchFamily="34" charset="0"/>
              </a:rPr>
              <a:t> </a:t>
            </a:r>
            <a:r>
              <a:rPr lang="en-US" sz="2400" dirty="0" err="1">
                <a:latin typeface="Franklin Gothic Medium" pitchFamily="34" charset="0"/>
              </a:rPr>
              <a:t>tidak</a:t>
            </a:r>
            <a:r>
              <a:rPr lang="en-US" sz="2400" dirty="0">
                <a:latin typeface="Franklin Gothic Medium" pitchFamily="34" charset="0"/>
              </a:rPr>
              <a:t> </a:t>
            </a:r>
            <a:r>
              <a:rPr lang="en-US" sz="2400" dirty="0" err="1">
                <a:latin typeface="Franklin Gothic Medium" pitchFamily="34" charset="0"/>
              </a:rPr>
              <a:t>dapat</a:t>
            </a:r>
            <a:r>
              <a:rPr lang="en-US" sz="2400" dirty="0">
                <a:latin typeface="Franklin Gothic Medium" pitchFamily="34" charset="0"/>
              </a:rPr>
              <a:t> </a:t>
            </a:r>
            <a:r>
              <a:rPr lang="en-US" sz="2400" dirty="0" err="1">
                <a:latin typeface="Franklin Gothic Medium" pitchFamily="34" charset="0"/>
              </a:rPr>
              <a:t>memastikan</a:t>
            </a:r>
            <a:r>
              <a:rPr lang="en-US" sz="2400" dirty="0">
                <a:latin typeface="Franklin Gothic Medium" pitchFamily="34" charset="0"/>
              </a:rPr>
              <a:t> </a:t>
            </a:r>
            <a:r>
              <a:rPr lang="en-US" sz="2400" dirty="0" err="1">
                <a:latin typeface="Franklin Gothic Medium" pitchFamily="34" charset="0"/>
              </a:rPr>
              <a:t>berapa</a:t>
            </a:r>
            <a:r>
              <a:rPr lang="en-US" sz="2400" dirty="0">
                <a:latin typeface="Franklin Gothic Medium" pitchFamily="34" charset="0"/>
              </a:rPr>
              <a:t> </a:t>
            </a:r>
            <a:r>
              <a:rPr lang="en-US" sz="2400" dirty="0" err="1">
                <a:latin typeface="Franklin Gothic Medium" pitchFamily="34" charset="0"/>
              </a:rPr>
              <a:t>banyak</a:t>
            </a:r>
            <a:r>
              <a:rPr lang="en-US" sz="2400" dirty="0">
                <a:latin typeface="Franklin Gothic Medium" pitchFamily="34" charset="0"/>
              </a:rPr>
              <a:t> </a:t>
            </a:r>
            <a:r>
              <a:rPr lang="en-US" sz="2400" dirty="0" err="1">
                <a:latin typeface="Franklin Gothic Medium" pitchFamily="34" charset="0"/>
              </a:rPr>
              <a:t>buah</a:t>
            </a:r>
            <a:r>
              <a:rPr lang="en-US" sz="2400" dirty="0">
                <a:latin typeface="Franklin Gothic Medium" pitchFamily="34" charset="0"/>
              </a:rPr>
              <a:t> </a:t>
            </a:r>
            <a:r>
              <a:rPr lang="en-US" sz="2400" dirty="0" err="1">
                <a:latin typeface="Franklin Gothic Medium" pitchFamily="34" charset="0"/>
              </a:rPr>
              <a:t>mangga</a:t>
            </a:r>
            <a:r>
              <a:rPr lang="en-US" sz="2400" dirty="0">
                <a:latin typeface="Franklin Gothic Medium" pitchFamily="34" charset="0"/>
              </a:rPr>
              <a:t> </a:t>
            </a:r>
            <a:r>
              <a:rPr lang="en-US" sz="2400" dirty="0" err="1">
                <a:latin typeface="Franklin Gothic Medium" pitchFamily="34" charset="0"/>
              </a:rPr>
              <a:t>masak</a:t>
            </a:r>
            <a:r>
              <a:rPr lang="en-US" sz="2400" dirty="0">
                <a:latin typeface="Franklin Gothic Medium" pitchFamily="34" charset="0"/>
              </a:rPr>
              <a:t> yang </a:t>
            </a:r>
            <a:r>
              <a:rPr lang="en-US" sz="2400" dirty="0" err="1">
                <a:latin typeface="Franklin Gothic Medium" pitchFamily="34" charset="0"/>
              </a:rPr>
              <a:t>nanti</a:t>
            </a:r>
            <a:r>
              <a:rPr lang="en-US" sz="2400" dirty="0">
                <a:latin typeface="Franklin Gothic Medium" pitchFamily="34" charset="0"/>
              </a:rPr>
              <a:t> </a:t>
            </a:r>
            <a:r>
              <a:rPr lang="en-US" sz="2400" dirty="0" err="1">
                <a:latin typeface="Franklin Gothic Medium" pitchFamily="34" charset="0"/>
              </a:rPr>
              <a:t>berhasil</a:t>
            </a:r>
            <a:r>
              <a:rPr lang="en-US" sz="2400" dirty="0">
                <a:latin typeface="Franklin Gothic Medium" pitchFamily="34" charset="0"/>
              </a:rPr>
              <a:t> </a:t>
            </a:r>
            <a:r>
              <a:rPr lang="en-US" sz="2400" dirty="0" err="1">
                <a:latin typeface="Franklin Gothic Medium" pitchFamily="34" charset="0"/>
              </a:rPr>
              <a:t>di</a:t>
            </a:r>
            <a:r>
              <a:rPr lang="en-US" sz="2400" dirty="0">
                <a:latin typeface="Franklin Gothic Medium" pitchFamily="34" charset="0"/>
              </a:rPr>
              <a:t> </a:t>
            </a:r>
            <a:r>
              <a:rPr lang="en-US" sz="2400" dirty="0" err="1">
                <a:latin typeface="Franklin Gothic Medium" pitchFamily="34" charset="0"/>
              </a:rPr>
              <a:t>panennya</a:t>
            </a:r>
            <a:r>
              <a:rPr lang="en-US" sz="2400" dirty="0">
                <a:latin typeface="Franklin Gothic Medium" pitchFamily="34" charset="0"/>
              </a:rPr>
              <a:t> </a:t>
            </a:r>
            <a:r>
              <a:rPr lang="en-US" sz="2400" dirty="0" err="1">
                <a:latin typeface="Franklin Gothic Medium" pitchFamily="34" charset="0"/>
              </a:rPr>
              <a:t>dan</a:t>
            </a:r>
            <a:r>
              <a:rPr lang="en-US" sz="2400" dirty="0">
                <a:latin typeface="Franklin Gothic Medium" pitchFamily="34" charset="0"/>
              </a:rPr>
              <a:t> </a:t>
            </a:r>
            <a:r>
              <a:rPr lang="en-US" sz="2400" dirty="0" err="1">
                <a:latin typeface="Franklin Gothic Medium" pitchFamily="34" charset="0"/>
              </a:rPr>
              <a:t>kapan</a:t>
            </a:r>
            <a:r>
              <a:rPr lang="en-US" sz="2400" dirty="0">
                <a:latin typeface="Franklin Gothic Medium" pitchFamily="34" charset="0"/>
              </a:rPr>
              <a:t> </a:t>
            </a:r>
            <a:r>
              <a:rPr lang="en-US" sz="2400" dirty="0" err="1">
                <a:latin typeface="Franklin Gothic Medium" pitchFamily="34" charset="0"/>
              </a:rPr>
              <a:t>buah-buah</a:t>
            </a:r>
            <a:r>
              <a:rPr lang="en-US" sz="2400" dirty="0">
                <a:latin typeface="Franklin Gothic Medium" pitchFamily="34" charset="0"/>
              </a:rPr>
              <a:t> </a:t>
            </a:r>
            <a:r>
              <a:rPr lang="en-US" sz="2400" dirty="0" err="1">
                <a:latin typeface="Franklin Gothic Medium" pitchFamily="34" charset="0"/>
              </a:rPr>
              <a:t>tersebut</a:t>
            </a:r>
            <a:r>
              <a:rPr lang="en-US" sz="2400" dirty="0">
                <a:latin typeface="Franklin Gothic Medium" pitchFamily="34" charset="0"/>
              </a:rPr>
              <a:t> </a:t>
            </a:r>
            <a:r>
              <a:rPr lang="en-US" sz="2400" dirty="0" err="1">
                <a:latin typeface="Franklin Gothic Medium" pitchFamily="34" charset="0"/>
              </a:rPr>
              <a:t>dapat</a:t>
            </a:r>
            <a:r>
              <a:rPr lang="en-US" sz="2400" dirty="0">
                <a:latin typeface="Franklin Gothic Medium" pitchFamily="34" charset="0"/>
              </a:rPr>
              <a:t> </a:t>
            </a:r>
            <a:r>
              <a:rPr lang="en-US" sz="2400" dirty="0" err="1">
                <a:latin typeface="Franklin Gothic Medium" pitchFamily="34" charset="0"/>
              </a:rPr>
              <a:t>di</a:t>
            </a:r>
            <a:r>
              <a:rPr lang="en-US" sz="2400" dirty="0">
                <a:latin typeface="Franklin Gothic Medium" pitchFamily="34" charset="0"/>
              </a:rPr>
              <a:t> </a:t>
            </a:r>
            <a:r>
              <a:rPr lang="en-US" sz="2400" dirty="0" err="1">
                <a:latin typeface="Franklin Gothic Medium" pitchFamily="34" charset="0"/>
              </a:rPr>
              <a:t>panen</a:t>
            </a:r>
            <a:r>
              <a:rPr lang="en-US" sz="2400" dirty="0">
                <a:latin typeface="Franklin Gothic Medium" pitchFamily="34" charset="0"/>
              </a:rPr>
              <a:t>.</a:t>
            </a:r>
          </a:p>
          <a:p>
            <a:pPr algn="just" eaLnBrk="1" hangingPunct="1">
              <a:buFontTx/>
              <a:buNone/>
            </a:pPr>
            <a:r>
              <a:rPr lang="en-US" sz="2400" dirty="0" err="1">
                <a:latin typeface="Franklin Gothic Medium" pitchFamily="34" charset="0"/>
              </a:rPr>
              <a:t>Juga</a:t>
            </a:r>
            <a:r>
              <a:rPr lang="en-US" sz="2400" dirty="0">
                <a:latin typeface="Franklin Gothic Medium" pitchFamily="34" charset="0"/>
              </a:rPr>
              <a:t>: </a:t>
            </a:r>
            <a:r>
              <a:rPr lang="en-US" sz="2400" dirty="0" err="1">
                <a:latin typeface="Franklin Gothic Medium" pitchFamily="34" charset="0"/>
              </a:rPr>
              <a:t>masuk</a:t>
            </a:r>
            <a:r>
              <a:rPr lang="en-US" sz="2400" dirty="0">
                <a:latin typeface="Franklin Gothic Medium" pitchFamily="34" charset="0"/>
              </a:rPr>
              <a:t> </a:t>
            </a:r>
            <a:r>
              <a:rPr lang="en-US" sz="2400" dirty="0" err="1">
                <a:latin typeface="Franklin Gothic Medium" pitchFamily="34" charset="0"/>
              </a:rPr>
              <a:t>ke</a:t>
            </a:r>
            <a:r>
              <a:rPr lang="en-US" sz="2400" dirty="0">
                <a:latin typeface="Franklin Gothic Medium" pitchFamily="34" charset="0"/>
              </a:rPr>
              <a:t> </a:t>
            </a:r>
            <a:r>
              <a:rPr lang="en-US" sz="2400" dirty="0" err="1">
                <a:latin typeface="Franklin Gothic Medium" pitchFamily="34" charset="0"/>
              </a:rPr>
              <a:t>kolam</a:t>
            </a:r>
            <a:r>
              <a:rPr lang="en-US" sz="2400" dirty="0">
                <a:latin typeface="Franklin Gothic Medium" pitchFamily="34" charset="0"/>
              </a:rPr>
              <a:t> </a:t>
            </a:r>
            <a:r>
              <a:rPr lang="en-US" sz="2400" dirty="0" err="1">
                <a:latin typeface="Franklin Gothic Medium" pitchFamily="34" charset="0"/>
              </a:rPr>
              <a:t>pancing</a:t>
            </a:r>
            <a:r>
              <a:rPr lang="en-US" sz="2400" dirty="0">
                <a:latin typeface="Franklin Gothic Medium" pitchFamily="34" charset="0"/>
              </a:rPr>
              <a:t> </a:t>
            </a:r>
            <a:r>
              <a:rPr lang="en-US" sz="2400" dirty="0" err="1">
                <a:latin typeface="Franklin Gothic Medium" pitchFamily="34" charset="0"/>
              </a:rPr>
              <a:t>dengan</a:t>
            </a:r>
            <a:r>
              <a:rPr lang="en-US" sz="2400" dirty="0">
                <a:latin typeface="Franklin Gothic Medium" pitchFamily="34" charset="0"/>
              </a:rPr>
              <a:t> </a:t>
            </a:r>
            <a:r>
              <a:rPr lang="en-US" sz="2400" dirty="0" err="1">
                <a:latin typeface="Franklin Gothic Medium" pitchFamily="34" charset="0"/>
              </a:rPr>
              <a:t>membayar</a:t>
            </a:r>
            <a:r>
              <a:rPr lang="en-US" sz="2400" dirty="0">
                <a:latin typeface="Franklin Gothic Medium" pitchFamily="34" charset="0"/>
              </a:rPr>
              <a:t> </a:t>
            </a:r>
            <a:r>
              <a:rPr lang="en-US" sz="2400" dirty="0" err="1">
                <a:latin typeface="Franklin Gothic Medium" pitchFamily="34" charset="0"/>
              </a:rPr>
              <a:t>sejumlah</a:t>
            </a:r>
            <a:r>
              <a:rPr lang="en-US" sz="2400" dirty="0">
                <a:latin typeface="Franklin Gothic Medium" pitchFamily="34" charset="0"/>
              </a:rPr>
              <a:t> </a:t>
            </a:r>
            <a:r>
              <a:rPr lang="en-US" sz="2400" dirty="0" err="1">
                <a:latin typeface="Franklin Gothic Medium" pitchFamily="34" charset="0"/>
              </a:rPr>
              <a:t>uang</a:t>
            </a:r>
            <a:r>
              <a:rPr lang="en-US" sz="2400" dirty="0">
                <a:latin typeface="Franklin Gothic Medium" pitchFamily="34" charset="0"/>
              </a:rPr>
              <a:t> </a:t>
            </a:r>
            <a:r>
              <a:rPr lang="en-US" sz="2400" dirty="0" err="1">
                <a:latin typeface="Franklin Gothic Medium" pitchFamily="34" charset="0"/>
              </a:rPr>
              <a:t>tertentu</a:t>
            </a:r>
            <a:r>
              <a:rPr lang="en-US" sz="2400" dirty="0">
                <a:latin typeface="Franklin Gothic Medium" pitchFamily="34" charset="0"/>
              </a:rPr>
              <a:t> yang </a:t>
            </a:r>
            <a:r>
              <a:rPr lang="en-US" sz="2400" dirty="0" err="1">
                <a:latin typeface="Franklin Gothic Medium" pitchFamily="34" charset="0"/>
              </a:rPr>
              <a:t>tidak</a:t>
            </a:r>
            <a:r>
              <a:rPr lang="en-US" sz="2400" dirty="0">
                <a:latin typeface="Franklin Gothic Medium" pitchFamily="34" charset="0"/>
              </a:rPr>
              <a:t> </a:t>
            </a:r>
            <a:r>
              <a:rPr lang="en-US" sz="2400" dirty="0" err="1">
                <a:latin typeface="Franklin Gothic Medium" pitchFamily="34" charset="0"/>
              </a:rPr>
              <a:t>jelas</a:t>
            </a:r>
            <a:r>
              <a:rPr lang="en-US" sz="2400" dirty="0">
                <a:latin typeface="Franklin Gothic Medium" pitchFamily="34" charset="0"/>
              </a:rPr>
              <a:t> </a:t>
            </a:r>
            <a:r>
              <a:rPr lang="en-US" sz="2400" dirty="0" err="1">
                <a:latin typeface="Franklin Gothic Medium" pitchFamily="34" charset="0"/>
              </a:rPr>
              <a:t>peruntukannya</a:t>
            </a:r>
            <a:r>
              <a:rPr lang="en-US" sz="2400" dirty="0">
                <a:latin typeface="Franklin Gothic Medium" pitchFamily="34" charset="0"/>
              </a:rPr>
              <a:t>, </a:t>
            </a:r>
            <a:r>
              <a:rPr lang="en-US" sz="2400" dirty="0" err="1">
                <a:latin typeface="Franklin Gothic Medium" pitchFamily="34" charset="0"/>
              </a:rPr>
              <a:t>apakah</a:t>
            </a:r>
            <a:r>
              <a:rPr lang="en-US" sz="2400" dirty="0">
                <a:latin typeface="Franklin Gothic Medium" pitchFamily="34" charset="0"/>
              </a:rPr>
              <a:t> </a:t>
            </a:r>
            <a:r>
              <a:rPr lang="en-US" sz="2400" dirty="0" err="1">
                <a:latin typeface="Franklin Gothic Medium" pitchFamily="34" charset="0"/>
              </a:rPr>
              <a:t>bayaran</a:t>
            </a:r>
            <a:r>
              <a:rPr lang="en-US" sz="2400" dirty="0">
                <a:latin typeface="Franklin Gothic Medium" pitchFamily="34" charset="0"/>
              </a:rPr>
              <a:t> </a:t>
            </a:r>
            <a:r>
              <a:rPr lang="en-US" sz="2400" dirty="0" err="1">
                <a:latin typeface="Franklin Gothic Medium" pitchFamily="34" charset="0"/>
              </a:rPr>
              <a:t>atas</a:t>
            </a:r>
            <a:r>
              <a:rPr lang="en-US" sz="2400" dirty="0">
                <a:latin typeface="Franklin Gothic Medium" pitchFamily="34" charset="0"/>
              </a:rPr>
              <a:t> </a:t>
            </a:r>
            <a:r>
              <a:rPr lang="en-US" sz="2400" dirty="0" err="1">
                <a:latin typeface="Franklin Gothic Medium" pitchFamily="34" charset="0"/>
              </a:rPr>
              <a:t>servis</a:t>
            </a:r>
            <a:r>
              <a:rPr lang="en-US" sz="2400" dirty="0">
                <a:latin typeface="Franklin Gothic Medium" pitchFamily="34" charset="0"/>
              </a:rPr>
              <a:t> </a:t>
            </a:r>
            <a:r>
              <a:rPr lang="en-US" sz="2400" dirty="0" err="1">
                <a:latin typeface="Franklin Gothic Medium" pitchFamily="34" charset="0"/>
              </a:rPr>
              <a:t>tempat</a:t>
            </a:r>
            <a:r>
              <a:rPr lang="en-US" sz="2400" dirty="0">
                <a:latin typeface="Franklin Gothic Medium" pitchFamily="34" charset="0"/>
              </a:rPr>
              <a:t> </a:t>
            </a:r>
            <a:r>
              <a:rPr lang="en-US" sz="2400" dirty="0" err="1">
                <a:latin typeface="Franklin Gothic Medium" pitchFamily="34" charset="0"/>
              </a:rPr>
              <a:t>atau</a:t>
            </a:r>
            <a:r>
              <a:rPr lang="en-US" sz="2400" dirty="0">
                <a:latin typeface="Franklin Gothic Medium" pitchFamily="34" charset="0"/>
              </a:rPr>
              <a:t> </a:t>
            </a:r>
            <a:r>
              <a:rPr lang="en-US" sz="2400" dirty="0" err="1">
                <a:latin typeface="Franklin Gothic Medium" pitchFamily="34" charset="0"/>
              </a:rPr>
              <a:t>juga</a:t>
            </a:r>
            <a:r>
              <a:rPr lang="en-US" sz="2400" dirty="0">
                <a:latin typeface="Franklin Gothic Medium" pitchFamily="34" charset="0"/>
              </a:rPr>
              <a:t> </a:t>
            </a:r>
            <a:r>
              <a:rPr lang="en-US" sz="2400" dirty="0" err="1">
                <a:latin typeface="Franklin Gothic Medium" pitchFamily="34" charset="0"/>
              </a:rPr>
              <a:t>untuk</a:t>
            </a:r>
            <a:r>
              <a:rPr lang="en-US" sz="2400" dirty="0">
                <a:latin typeface="Franklin Gothic Medium" pitchFamily="34" charset="0"/>
              </a:rPr>
              <a:t> </a:t>
            </a:r>
            <a:r>
              <a:rPr lang="en-US" sz="2400" dirty="0" err="1">
                <a:latin typeface="Franklin Gothic Medium" pitchFamily="34" charset="0"/>
              </a:rPr>
              <a:t>ikan</a:t>
            </a:r>
            <a:r>
              <a:rPr lang="en-US" sz="2400" dirty="0">
                <a:latin typeface="Franklin Gothic Medium" pitchFamily="34" charset="0"/>
              </a:rPr>
              <a:t> yang </a:t>
            </a:r>
            <a:r>
              <a:rPr lang="en-US" sz="2400" dirty="0" err="1">
                <a:latin typeface="Franklin Gothic Medium" pitchFamily="34" charset="0"/>
              </a:rPr>
              <a:t>berhasil</a:t>
            </a:r>
            <a:r>
              <a:rPr lang="en-US" sz="2400" dirty="0">
                <a:latin typeface="Franklin Gothic Medium" pitchFamily="34" charset="0"/>
              </a:rPr>
              <a:t> </a:t>
            </a:r>
            <a:r>
              <a:rPr lang="en-US" sz="2400" dirty="0" err="1">
                <a:latin typeface="Franklin Gothic Medium" pitchFamily="34" charset="0"/>
              </a:rPr>
              <a:t>ditangkap</a:t>
            </a:r>
            <a:r>
              <a:rPr lang="en-US" sz="2400" dirty="0">
                <a:latin typeface="Franklin Gothic Medium" pitchFamily="34" charset="0"/>
              </a:rPr>
              <a:t> </a:t>
            </a:r>
            <a:r>
              <a:rPr lang="en-US" sz="2400" dirty="0" err="1">
                <a:latin typeface="Franklin Gothic Medium" pitchFamily="34" charset="0"/>
              </a:rPr>
              <a:t>si</a:t>
            </a:r>
            <a:r>
              <a:rPr lang="en-US" sz="2400" dirty="0">
                <a:latin typeface="Franklin Gothic Medium" pitchFamily="34" charset="0"/>
              </a:rPr>
              <a:t> </a:t>
            </a:r>
            <a:r>
              <a:rPr lang="en-US" sz="2400" dirty="0" err="1">
                <a:latin typeface="Franklin Gothic Medium" pitchFamily="34" charset="0"/>
              </a:rPr>
              <a:t>pemancing</a:t>
            </a:r>
            <a:r>
              <a:rPr lang="en-US" sz="2400" dirty="0">
                <a:latin typeface="Franklin Gothic Medium" pitchFamily="34" charset="0"/>
              </a:rPr>
              <a:t>.</a:t>
            </a:r>
          </a:p>
          <a:p>
            <a:pPr algn="just" eaLnBrk="1" hangingPunct="1">
              <a:buFontTx/>
              <a:buNone/>
            </a:pPr>
            <a:r>
              <a:rPr lang="en-US" sz="2400" dirty="0" err="1">
                <a:latin typeface="Franklin Gothic Medium" pitchFamily="34" charset="0"/>
              </a:rPr>
              <a:t>Kecuali</a:t>
            </a:r>
            <a:r>
              <a:rPr lang="en-US" sz="2400" dirty="0">
                <a:latin typeface="Franklin Gothic Medium" pitchFamily="34" charset="0"/>
              </a:rPr>
              <a:t> </a:t>
            </a:r>
            <a:r>
              <a:rPr lang="en-US" sz="2400" dirty="0" err="1">
                <a:latin typeface="Franklin Gothic Medium" pitchFamily="34" charset="0"/>
              </a:rPr>
              <a:t>bila</a:t>
            </a:r>
            <a:r>
              <a:rPr lang="en-US" sz="2400" dirty="0">
                <a:latin typeface="Franklin Gothic Medium" pitchFamily="34" charset="0"/>
              </a:rPr>
              <a:t> </a:t>
            </a:r>
            <a:r>
              <a:rPr lang="en-US" sz="2400" dirty="0" err="1">
                <a:latin typeface="Franklin Gothic Medium" pitchFamily="34" charset="0"/>
              </a:rPr>
              <a:t>hal</a:t>
            </a:r>
            <a:r>
              <a:rPr lang="en-US" sz="2400" dirty="0">
                <a:latin typeface="Franklin Gothic Medium" pitchFamily="34" charset="0"/>
              </a:rPr>
              <a:t> </a:t>
            </a:r>
            <a:r>
              <a:rPr lang="en-US" sz="2400" dirty="0" err="1">
                <a:latin typeface="Franklin Gothic Medium" pitchFamily="34" charset="0"/>
              </a:rPr>
              <a:t>itu</a:t>
            </a:r>
            <a:r>
              <a:rPr lang="en-US" sz="2400" dirty="0">
                <a:latin typeface="Franklin Gothic Medium" pitchFamily="34" charset="0"/>
              </a:rPr>
              <a:t> </a:t>
            </a:r>
            <a:r>
              <a:rPr lang="en-US" sz="2400" dirty="0" err="1">
                <a:latin typeface="Franklin Gothic Medium" pitchFamily="34" charset="0"/>
              </a:rPr>
              <a:t>semua</a:t>
            </a:r>
            <a:r>
              <a:rPr lang="en-US" sz="2400" dirty="0">
                <a:latin typeface="Franklin Gothic Medium" pitchFamily="34" charset="0"/>
              </a:rPr>
              <a:t> </a:t>
            </a:r>
            <a:r>
              <a:rPr lang="en-US" sz="2400" dirty="0" err="1">
                <a:latin typeface="Franklin Gothic Medium" pitchFamily="34" charset="0"/>
              </a:rPr>
              <a:t>dijelaskan</a:t>
            </a:r>
            <a:r>
              <a:rPr lang="en-US" sz="2400" dirty="0">
                <a:latin typeface="Franklin Gothic Medium" pitchFamily="34" charset="0"/>
              </a:rPr>
              <a:t> </a:t>
            </a:r>
            <a:r>
              <a:rPr lang="en-US" sz="2400" dirty="0" err="1">
                <a:latin typeface="Franklin Gothic Medium" pitchFamily="34" charset="0"/>
              </a:rPr>
              <a:t>secara</a:t>
            </a:r>
            <a:r>
              <a:rPr lang="en-US" sz="2400" dirty="0">
                <a:latin typeface="Franklin Gothic Medium" pitchFamily="34" charset="0"/>
              </a:rPr>
              <a:t> </a:t>
            </a:r>
            <a:r>
              <a:rPr lang="en-US" sz="2400" dirty="0" err="1">
                <a:latin typeface="Franklin Gothic Medium" pitchFamily="34" charset="0"/>
              </a:rPr>
              <a:t>rinci</a:t>
            </a:r>
            <a:r>
              <a:rPr lang="en-US" sz="2400" dirty="0">
                <a:latin typeface="Franklin Gothic Medium" pitchFamily="34" charset="0"/>
              </a:rPr>
              <a:t> </a:t>
            </a:r>
            <a:r>
              <a:rPr lang="en-US" sz="2400" dirty="0" err="1">
                <a:latin typeface="Franklin Gothic Medium" pitchFamily="34" charset="0"/>
              </a:rPr>
              <a:t>di</a:t>
            </a:r>
            <a:r>
              <a:rPr lang="en-US" sz="2400" dirty="0">
                <a:latin typeface="Franklin Gothic Medium" pitchFamily="34" charset="0"/>
              </a:rPr>
              <a:t> </a:t>
            </a:r>
            <a:r>
              <a:rPr lang="en-US" sz="2400" dirty="0" err="1">
                <a:latin typeface="Franklin Gothic Medium" pitchFamily="34" charset="0"/>
              </a:rPr>
              <a:t>muka</a:t>
            </a:r>
            <a:r>
              <a:rPr lang="en-US" sz="2400" dirty="0">
                <a:latin typeface="Franklin Gothic Medium" pitchFamily="34" charset="0"/>
              </a:rPr>
              <a:t>.</a:t>
            </a:r>
          </a:p>
        </p:txBody>
      </p:sp>
      <p:sp>
        <p:nvSpPr>
          <p:cNvPr id="56323" name="AutoShape 3"/>
          <p:cNvSpPr>
            <a:spLocks noGrp="1" noChangeArrowheads="1"/>
          </p:cNvSpPr>
          <p:nvPr>
            <p:ph type="title"/>
          </p:nvPr>
        </p:nvSpPr>
        <p:spPr>
          <a:xfrm>
            <a:off x="773723" y="228600"/>
            <a:ext cx="7772400" cy="609600"/>
          </a:xfrm>
          <a:prstGeom prst="roundRect">
            <a:avLst>
              <a:gd name="adj" fmla="val 16667"/>
            </a:avLst>
          </a:prstGeom>
          <a:solidFill>
            <a:srgbClr val="CCFFCC"/>
          </a:solidFill>
          <a:ln w="38100" cmpd="dbl">
            <a:solidFill>
              <a:schemeClr val="tx1"/>
            </a:solidFill>
            <a:round/>
            <a:headEnd type="none" w="med" len="med"/>
            <a:tailEnd type="none" w="med" len="med"/>
          </a:ln>
        </p:spPr>
        <p:txBody>
          <a:bodyPr/>
          <a:lstStyle/>
          <a:p>
            <a:pPr eaLnBrk="1" hangingPunct="1"/>
            <a:r>
              <a:rPr lang="en-US" sz="1800" b="1" dirty="0"/>
              <a:t>GHARAR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6323"/>
                                        </p:tgtEl>
                                        <p:attrNameLst>
                                          <p:attrName>style.visibility</p:attrName>
                                        </p:attrNameLst>
                                      </p:cBhvr>
                                      <p:to>
                                        <p:strVal val="visible"/>
                                      </p:to>
                                    </p:set>
                                    <p:anim calcmode="lin" valueType="num">
                                      <p:cBhvr>
                                        <p:cTn id="7" dur="5000" fill="hold"/>
                                        <p:tgtEl>
                                          <p:spTgt spid="56323"/>
                                        </p:tgtEl>
                                        <p:attrNameLst>
                                          <p:attrName>ppt_w</p:attrName>
                                        </p:attrNameLst>
                                      </p:cBhvr>
                                      <p:tavLst>
                                        <p:tav tm="0" fmla="#ppt_w*sin(2.5*pi*$)">
                                          <p:val>
                                            <p:fltVal val="0"/>
                                          </p:val>
                                        </p:tav>
                                        <p:tav tm="100000">
                                          <p:val>
                                            <p:fltVal val="1"/>
                                          </p:val>
                                        </p:tav>
                                      </p:tavLst>
                                    </p:anim>
                                    <p:anim calcmode="lin" valueType="num">
                                      <p:cBhvr>
                                        <p:cTn id="8" dur="5000" fill="hold"/>
                                        <p:tgtEl>
                                          <p:spTgt spid="5632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56322">
                                            <p:bg/>
                                          </p:spTgt>
                                        </p:tgtEl>
                                        <p:attrNameLst>
                                          <p:attrName>style.visibility</p:attrName>
                                        </p:attrNameLst>
                                      </p:cBhvr>
                                      <p:to>
                                        <p:strVal val="visible"/>
                                      </p:to>
                                    </p:set>
                                    <p:animEffect transition="in" filter="wheel(4)">
                                      <p:cBhvr>
                                        <p:cTn id="13" dur="2000"/>
                                        <p:tgtEl>
                                          <p:spTgt spid="56322">
                                            <p:bg/>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56322">
                                            <p:txEl>
                                              <p:pRg st="0" end="0"/>
                                            </p:txEl>
                                          </p:spTgt>
                                        </p:tgtEl>
                                        <p:attrNameLst>
                                          <p:attrName>style.visibility</p:attrName>
                                        </p:attrNameLst>
                                      </p:cBhvr>
                                      <p:to>
                                        <p:strVal val="visible"/>
                                      </p:to>
                                    </p:set>
                                    <p:animEffect transition="in" filter="wheel(4)">
                                      <p:cBhvr>
                                        <p:cTn id="18" dur="2000"/>
                                        <p:tgtEl>
                                          <p:spTgt spid="5632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56322">
                                            <p:txEl>
                                              <p:pRg st="1" end="1"/>
                                            </p:txEl>
                                          </p:spTgt>
                                        </p:tgtEl>
                                        <p:attrNameLst>
                                          <p:attrName>style.visibility</p:attrName>
                                        </p:attrNameLst>
                                      </p:cBhvr>
                                      <p:to>
                                        <p:strVal val="visible"/>
                                      </p:to>
                                    </p:set>
                                    <p:animEffect transition="in" filter="wheel(4)">
                                      <p:cBhvr>
                                        <p:cTn id="23" dur="2000"/>
                                        <p:tgtEl>
                                          <p:spTgt spid="5632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56322">
                                            <p:txEl>
                                              <p:pRg st="2" end="2"/>
                                            </p:txEl>
                                          </p:spTgt>
                                        </p:tgtEl>
                                        <p:attrNameLst>
                                          <p:attrName>style.visibility</p:attrName>
                                        </p:attrNameLst>
                                      </p:cBhvr>
                                      <p:to>
                                        <p:strVal val="visible"/>
                                      </p:to>
                                    </p:set>
                                    <p:animEffect transition="in" filter="wheel(4)">
                                      <p:cBhvr>
                                        <p:cTn id="28" dur="2000"/>
                                        <p:tgtEl>
                                          <p:spTgt spid="56322">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56322">
                                            <p:txEl>
                                              <p:pRg st="3" end="3"/>
                                            </p:txEl>
                                          </p:spTgt>
                                        </p:tgtEl>
                                        <p:attrNameLst>
                                          <p:attrName>style.visibility</p:attrName>
                                        </p:attrNameLst>
                                      </p:cBhvr>
                                      <p:to>
                                        <p:strVal val="visible"/>
                                      </p:to>
                                    </p:set>
                                    <p:animEffect transition="in" filter="wheel(4)">
                                      <p:cBhvr>
                                        <p:cTn id="33" dur="2000"/>
                                        <p:tgtEl>
                                          <p:spTgt spid="5632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build="p" animBg="1"/>
      <p:bldP spid="563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endParaRPr lang="en-US"/>
          </a:p>
          <a:p>
            <a:pPr>
              <a:defRPr/>
            </a:pPr>
            <a:fld id="{0F8CE634-DED7-44AF-90F3-1EC24679387F}" type="datetime1">
              <a:rPr lang="en-US"/>
              <a:pPr>
                <a:defRPr/>
              </a:pPr>
              <a:t>9/26/2021</a:t>
            </a:fld>
            <a:endParaRPr lang="en-US"/>
          </a:p>
        </p:txBody>
      </p:sp>
      <p:sp>
        <p:nvSpPr>
          <p:cNvPr id="6" name="Footer Placeholder 4"/>
          <p:cNvSpPr>
            <a:spLocks noGrp="1"/>
          </p:cNvSpPr>
          <p:nvPr>
            <p:ph type="ftr" sz="quarter" idx="11"/>
          </p:nvPr>
        </p:nvSpPr>
        <p:spPr/>
        <p:txBody>
          <a:bodyPr/>
          <a:lstStyle/>
          <a:p>
            <a:pPr>
              <a:defRPr/>
            </a:pPr>
            <a:endParaRPr lang="en-US"/>
          </a:p>
          <a:p>
            <a:pPr>
              <a:defRPr/>
            </a:pPr>
            <a:endParaRPr lang="en-US"/>
          </a:p>
        </p:txBody>
      </p:sp>
      <p:sp>
        <p:nvSpPr>
          <p:cNvPr id="7" name="Slide Number Placeholder 5"/>
          <p:cNvSpPr>
            <a:spLocks noGrp="1"/>
          </p:cNvSpPr>
          <p:nvPr>
            <p:ph type="sldNum" sz="quarter" idx="12"/>
          </p:nvPr>
        </p:nvSpPr>
        <p:spPr/>
        <p:txBody>
          <a:bodyPr/>
          <a:lstStyle/>
          <a:p>
            <a:pPr>
              <a:defRPr/>
            </a:pPr>
            <a:endParaRPr lang="en-US"/>
          </a:p>
          <a:p>
            <a:pPr>
              <a:defRPr/>
            </a:pPr>
            <a:r>
              <a:rPr lang="en-US"/>
              <a:t>Slide </a:t>
            </a:r>
            <a:fld id="{E6F4653C-C0D1-433C-81D6-336C90BDA6E8}" type="slidenum">
              <a:rPr lang="en-US"/>
              <a:pPr>
                <a:defRPr/>
              </a:pPr>
              <a:t>15</a:t>
            </a:fld>
            <a:endParaRPr lang="en-US"/>
          </a:p>
        </p:txBody>
      </p:sp>
      <p:pic>
        <p:nvPicPr>
          <p:cNvPr id="41988" name="Picture 4"/>
          <p:cNvPicPr>
            <a:picLocks noChangeAspect="1" noChangeArrowheads="1"/>
          </p:cNvPicPr>
          <p:nvPr/>
        </p:nvPicPr>
        <p:blipFill>
          <a:blip r:embed="rId2"/>
          <a:srcRect/>
          <a:stretch>
            <a:fillRect/>
          </a:stretch>
        </p:blipFill>
        <p:spPr bwMode="auto">
          <a:xfrm>
            <a:off x="4360985" y="228600"/>
            <a:ext cx="4572000" cy="6248400"/>
          </a:xfrm>
          <a:prstGeom prst="rect">
            <a:avLst/>
          </a:prstGeom>
          <a:noFill/>
          <a:ln w="9525">
            <a:noFill/>
            <a:miter lim="800000"/>
            <a:headEnd/>
            <a:tailEnd/>
          </a:ln>
        </p:spPr>
      </p:pic>
      <p:sp>
        <p:nvSpPr>
          <p:cNvPr id="41989" name="Text Box 5"/>
          <p:cNvSpPr txBox="1">
            <a:spLocks noChangeArrowheads="1"/>
          </p:cNvSpPr>
          <p:nvPr/>
        </p:nvSpPr>
        <p:spPr bwMode="auto">
          <a:xfrm>
            <a:off x="281354" y="228601"/>
            <a:ext cx="3868615" cy="2185214"/>
          </a:xfrm>
          <a:prstGeom prst="rect">
            <a:avLst/>
          </a:prstGeom>
          <a:noFill/>
          <a:ln w="9525">
            <a:noFill/>
            <a:miter lim="800000"/>
            <a:headEnd/>
            <a:tailEnd/>
          </a:ln>
        </p:spPr>
        <p:txBody>
          <a:bodyPr>
            <a:spAutoFit/>
          </a:bodyPr>
          <a:lstStyle/>
          <a:p>
            <a:pPr algn="ctr"/>
            <a:r>
              <a:rPr lang="en-US" sz="4000" b="1">
                <a:latin typeface="Bradley Hand ITC" pitchFamily="66" charset="0"/>
              </a:rPr>
              <a:t>Terima Kasih</a:t>
            </a:r>
          </a:p>
          <a:p>
            <a:pPr algn="ctr"/>
            <a:r>
              <a:rPr lang="en-US" sz="4000" b="1">
                <a:latin typeface="Bradley Hand ITC" pitchFamily="66" charset="0"/>
              </a:rPr>
              <a:t>Thank You</a:t>
            </a:r>
          </a:p>
          <a:p>
            <a:pPr algn="ctr"/>
            <a:r>
              <a:rPr lang="en-US" sz="4000" b="1">
                <a:latin typeface="Bradley Hand ITC" pitchFamily="66" charset="0"/>
              </a:rPr>
              <a:t>Syukria</a:t>
            </a:r>
          </a:p>
        </p:txBody>
      </p:sp>
      <p:pic>
        <p:nvPicPr>
          <p:cNvPr id="41991" name="Picture 7" descr="002"/>
          <p:cNvPicPr>
            <a:picLocks noChangeAspect="1" noChangeArrowheads="1"/>
          </p:cNvPicPr>
          <p:nvPr/>
        </p:nvPicPr>
        <p:blipFill>
          <a:blip r:embed="rId3"/>
          <a:srcRect/>
          <a:stretch>
            <a:fillRect/>
          </a:stretch>
        </p:blipFill>
        <p:spPr bwMode="auto">
          <a:xfrm>
            <a:off x="211016" y="2362200"/>
            <a:ext cx="4149969" cy="4114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1989"/>
                                        </p:tgtEl>
                                        <p:attrNameLst>
                                          <p:attrName>style.visibility</p:attrName>
                                        </p:attrNameLst>
                                      </p:cBhvr>
                                      <p:to>
                                        <p:strVal val="visible"/>
                                      </p:to>
                                    </p:set>
                                    <p:set>
                                      <p:cBhvr>
                                        <p:cTn id="7" dur="455" fill="hold">
                                          <p:stCondLst>
                                            <p:cond delay="0"/>
                                          </p:stCondLst>
                                        </p:cTn>
                                        <p:tgtEl>
                                          <p:spTgt spid="41989"/>
                                        </p:tgtEl>
                                        <p:attrNameLst>
                                          <p:attrName>style.rotation</p:attrName>
                                        </p:attrNameLst>
                                      </p:cBhvr>
                                      <p:to>
                                        <p:strVal val="-45.0"/>
                                      </p:to>
                                    </p:set>
                                    <p:anim calcmode="lin" valueType="num">
                                      <p:cBhvr>
                                        <p:cTn id="8" dur="455" fill="hold">
                                          <p:stCondLst>
                                            <p:cond delay="455"/>
                                          </p:stCondLst>
                                        </p:cTn>
                                        <p:tgtEl>
                                          <p:spTgt spid="41989"/>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1989"/>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1989"/>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1989"/>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nodeType="clickEffect">
                                  <p:stCondLst>
                                    <p:cond delay="0"/>
                                  </p:stCondLst>
                                  <p:childTnLst>
                                    <p:set>
                                      <p:cBhvr>
                                        <p:cTn id="15" dur="1" fill="hold">
                                          <p:stCondLst>
                                            <p:cond delay="0"/>
                                          </p:stCondLst>
                                        </p:cTn>
                                        <p:tgtEl>
                                          <p:spTgt spid="41991"/>
                                        </p:tgtEl>
                                        <p:attrNameLst>
                                          <p:attrName>style.visibility</p:attrName>
                                        </p:attrNameLst>
                                      </p:cBhvr>
                                      <p:to>
                                        <p:strVal val="visible"/>
                                      </p:to>
                                    </p:set>
                                    <p:animEffect transition="in" filter="diamond(in)">
                                      <p:cBhvr>
                                        <p:cTn id="16" dur="2000"/>
                                        <p:tgtEl>
                                          <p:spTgt spid="41991"/>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nodeType="clickEffect">
                                  <p:stCondLst>
                                    <p:cond delay="0"/>
                                  </p:stCondLst>
                                  <p:childTnLst>
                                    <p:set>
                                      <p:cBhvr>
                                        <p:cTn id="20" dur="1" fill="hold">
                                          <p:stCondLst>
                                            <p:cond delay="0"/>
                                          </p:stCondLst>
                                        </p:cTn>
                                        <p:tgtEl>
                                          <p:spTgt spid="41988"/>
                                        </p:tgtEl>
                                        <p:attrNameLst>
                                          <p:attrName>style.visibility</p:attrName>
                                        </p:attrNameLst>
                                      </p:cBhvr>
                                      <p:to>
                                        <p:strVal val="visible"/>
                                      </p:to>
                                    </p:set>
                                    <p:animEffect transition="in" filter="wheel(4)">
                                      <p:cBhvr>
                                        <p:cTn id="21" dur="20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Date Placeholder 3"/>
          <p:cNvSpPr>
            <a:spLocks noGrp="1"/>
          </p:cNvSpPr>
          <p:nvPr>
            <p:ph type="dt" sz="quarter" idx="10"/>
          </p:nvPr>
        </p:nvSpPr>
        <p:spPr/>
        <p:txBody>
          <a:bodyPr/>
          <a:lstStyle/>
          <a:p>
            <a:pPr>
              <a:defRPr/>
            </a:pPr>
            <a:endParaRPr lang="en-US"/>
          </a:p>
          <a:p>
            <a:pPr>
              <a:defRPr/>
            </a:pPr>
            <a:fld id="{DB194291-F3CE-4A56-9EBB-1E8B554507AC}" type="datetime1">
              <a:rPr lang="en-US"/>
              <a:pPr>
                <a:defRPr/>
              </a:pPr>
              <a:t>9/26/2021</a:t>
            </a:fld>
            <a:endParaRPr lang="en-US"/>
          </a:p>
        </p:txBody>
      </p:sp>
      <p:sp>
        <p:nvSpPr>
          <p:cNvPr id="48" name="Footer Placeholder 4"/>
          <p:cNvSpPr>
            <a:spLocks noGrp="1"/>
          </p:cNvSpPr>
          <p:nvPr>
            <p:ph type="ftr" sz="quarter" idx="11"/>
          </p:nvPr>
        </p:nvSpPr>
        <p:spPr/>
        <p:txBody>
          <a:bodyPr/>
          <a:lstStyle/>
          <a:p>
            <a:pPr>
              <a:defRPr/>
            </a:pPr>
            <a:endParaRPr lang="en-US"/>
          </a:p>
          <a:p>
            <a:pPr>
              <a:defRPr/>
            </a:pPr>
            <a:endParaRPr lang="en-US"/>
          </a:p>
        </p:txBody>
      </p:sp>
      <p:sp>
        <p:nvSpPr>
          <p:cNvPr id="49" name="Slide Number Placeholder 5"/>
          <p:cNvSpPr>
            <a:spLocks noGrp="1"/>
          </p:cNvSpPr>
          <p:nvPr>
            <p:ph type="sldNum" sz="quarter" idx="12"/>
          </p:nvPr>
        </p:nvSpPr>
        <p:spPr/>
        <p:txBody>
          <a:bodyPr/>
          <a:lstStyle/>
          <a:p>
            <a:pPr>
              <a:defRPr/>
            </a:pPr>
            <a:endParaRPr lang="en-US"/>
          </a:p>
          <a:p>
            <a:pPr>
              <a:defRPr/>
            </a:pPr>
            <a:r>
              <a:rPr lang="en-US"/>
              <a:t>Slide </a:t>
            </a:r>
            <a:fld id="{8ECCB526-A62B-4FB9-8A7F-048F0F620626}" type="slidenum">
              <a:rPr lang="en-US"/>
              <a:pPr>
                <a:defRPr/>
              </a:pPr>
              <a:t>2</a:t>
            </a:fld>
            <a:endParaRPr lang="en-US"/>
          </a:p>
        </p:txBody>
      </p:sp>
      <p:sp>
        <p:nvSpPr>
          <p:cNvPr id="50178" name="Freeform 2"/>
          <p:cNvSpPr>
            <a:spLocks/>
          </p:cNvSpPr>
          <p:nvPr/>
        </p:nvSpPr>
        <p:spPr bwMode="auto">
          <a:xfrm>
            <a:off x="773723" y="2166938"/>
            <a:ext cx="7737231" cy="2209800"/>
          </a:xfrm>
          <a:custGeom>
            <a:avLst/>
            <a:gdLst>
              <a:gd name="T0" fmla="*/ 0 w 5280"/>
              <a:gd name="T1" fmla="*/ 0 h 1392"/>
              <a:gd name="T2" fmla="*/ 5280 w 5280"/>
              <a:gd name="T3" fmla="*/ 0 h 1392"/>
              <a:gd name="T4" fmla="*/ 5280 w 5280"/>
              <a:gd name="T5" fmla="*/ 1392 h 1392"/>
              <a:gd name="T6" fmla="*/ 3552 w 5280"/>
              <a:gd name="T7" fmla="*/ 1392 h 1392"/>
              <a:gd name="T8" fmla="*/ 3552 w 5280"/>
              <a:gd name="T9" fmla="*/ 912 h 1392"/>
              <a:gd name="T10" fmla="*/ 1920 w 5280"/>
              <a:gd name="T11" fmla="*/ 912 h 1392"/>
              <a:gd name="T12" fmla="*/ 1920 w 5280"/>
              <a:gd name="T13" fmla="*/ 1392 h 1392"/>
              <a:gd name="T14" fmla="*/ 0 w 5280"/>
              <a:gd name="T15" fmla="*/ 1392 h 1392"/>
              <a:gd name="T16" fmla="*/ 0 w 5280"/>
              <a:gd name="T17" fmla="*/ 0 h 1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80"/>
              <a:gd name="T28" fmla="*/ 0 h 1392"/>
              <a:gd name="T29" fmla="*/ 5280 w 5280"/>
              <a:gd name="T30" fmla="*/ 1392 h 13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80" h="1392">
                <a:moveTo>
                  <a:pt x="0" y="0"/>
                </a:moveTo>
                <a:lnTo>
                  <a:pt x="5280" y="0"/>
                </a:lnTo>
                <a:lnTo>
                  <a:pt x="5280" y="1392"/>
                </a:lnTo>
                <a:lnTo>
                  <a:pt x="3552" y="1392"/>
                </a:lnTo>
                <a:lnTo>
                  <a:pt x="3552" y="912"/>
                </a:lnTo>
                <a:lnTo>
                  <a:pt x="1920" y="912"/>
                </a:lnTo>
                <a:lnTo>
                  <a:pt x="1920" y="1392"/>
                </a:lnTo>
                <a:lnTo>
                  <a:pt x="0" y="1392"/>
                </a:lnTo>
                <a:lnTo>
                  <a:pt x="0" y="0"/>
                </a:lnTo>
                <a:close/>
              </a:path>
            </a:pathLst>
          </a:custGeom>
          <a:solidFill>
            <a:srgbClr val="FFFFCC"/>
          </a:solidFill>
          <a:ln w="9525" cap="rnd">
            <a:solidFill>
              <a:schemeClr val="tx1"/>
            </a:solidFill>
            <a:prstDash val="sysDot"/>
            <a:round/>
            <a:headEnd/>
            <a:tailEnd/>
          </a:ln>
        </p:spPr>
        <p:txBody>
          <a:bodyPr/>
          <a:lstStyle/>
          <a:p>
            <a:endParaRPr lang="id-ID"/>
          </a:p>
        </p:txBody>
      </p:sp>
      <p:sp>
        <p:nvSpPr>
          <p:cNvPr id="50179" name="AutoShape 3"/>
          <p:cNvSpPr>
            <a:spLocks noChangeArrowheads="1"/>
          </p:cNvSpPr>
          <p:nvPr/>
        </p:nvSpPr>
        <p:spPr bwMode="auto">
          <a:xfrm>
            <a:off x="3670789" y="881063"/>
            <a:ext cx="2250831" cy="457200"/>
          </a:xfrm>
          <a:prstGeom prst="roundRect">
            <a:avLst>
              <a:gd name="adj" fmla="val 16667"/>
            </a:avLst>
          </a:prstGeom>
          <a:solidFill>
            <a:srgbClr val="FFCCCC"/>
          </a:solidFill>
          <a:ln w="28575">
            <a:solidFill>
              <a:schemeClr val="tx1"/>
            </a:solidFill>
            <a:round/>
            <a:headEnd/>
            <a:tailEnd/>
          </a:ln>
        </p:spPr>
        <p:txBody>
          <a:bodyPr wrap="none" anchor="ctr"/>
          <a:lstStyle/>
          <a:p>
            <a:pPr algn="ctr"/>
            <a:r>
              <a:rPr lang="en-US" b="1">
                <a:solidFill>
                  <a:srgbClr val="0000CC"/>
                </a:solidFill>
                <a:latin typeface="Arial" pitchFamily="34" charset="0"/>
              </a:rPr>
              <a:t>DIENUL ISLAM</a:t>
            </a:r>
          </a:p>
        </p:txBody>
      </p:sp>
      <p:sp>
        <p:nvSpPr>
          <p:cNvPr id="50181" name="Rectangle 5"/>
          <p:cNvSpPr>
            <a:spLocks noChangeArrowheads="1"/>
          </p:cNvSpPr>
          <p:nvPr/>
        </p:nvSpPr>
        <p:spPr bwMode="auto">
          <a:xfrm>
            <a:off x="2193681" y="3409950"/>
            <a:ext cx="857250" cy="871538"/>
          </a:xfrm>
          <a:prstGeom prst="rect">
            <a:avLst/>
          </a:prstGeom>
          <a:solidFill>
            <a:srgbClr val="CCFFFF"/>
          </a:solidFill>
          <a:ln w="9525">
            <a:solidFill>
              <a:schemeClr val="tx1"/>
            </a:solidFill>
            <a:miter lim="800000"/>
            <a:headEnd/>
            <a:tailEnd/>
          </a:ln>
        </p:spPr>
        <p:txBody>
          <a:bodyPr wrap="none" anchor="ctr"/>
          <a:lstStyle/>
          <a:p>
            <a:r>
              <a:rPr lang="en-US" sz="1600" b="1" u="sng">
                <a:latin typeface="Times New Roman" pitchFamily="18" charset="0"/>
              </a:rPr>
              <a:t>Risalah</a:t>
            </a:r>
            <a:r>
              <a:rPr lang="en-US" sz="1600" b="1">
                <a:latin typeface="Times New Roman" pitchFamily="18" charset="0"/>
              </a:rPr>
              <a:t> :</a:t>
            </a:r>
          </a:p>
          <a:p>
            <a:pPr>
              <a:buFontTx/>
              <a:buChar char="•"/>
            </a:pPr>
            <a:r>
              <a:rPr lang="en-US" sz="1400">
                <a:latin typeface="Times New Roman" pitchFamily="18" charset="0"/>
              </a:rPr>
              <a:t>Ahkam</a:t>
            </a:r>
          </a:p>
          <a:p>
            <a:pPr>
              <a:buFontTx/>
              <a:buChar char="•"/>
            </a:pPr>
            <a:r>
              <a:rPr lang="en-US" sz="1400">
                <a:latin typeface="Times New Roman" pitchFamily="18" charset="0"/>
              </a:rPr>
              <a:t>Qudwah</a:t>
            </a:r>
          </a:p>
          <a:p>
            <a:pPr>
              <a:buFontTx/>
              <a:buChar char="•"/>
            </a:pPr>
            <a:endParaRPr lang="en-US" sz="1400">
              <a:latin typeface="Times New Roman" pitchFamily="18" charset="0"/>
            </a:endParaRPr>
          </a:p>
        </p:txBody>
      </p:sp>
      <p:sp>
        <p:nvSpPr>
          <p:cNvPr id="50182" name="Rectangle 6"/>
          <p:cNvSpPr>
            <a:spLocks noChangeArrowheads="1"/>
          </p:cNvSpPr>
          <p:nvPr/>
        </p:nvSpPr>
        <p:spPr bwMode="auto">
          <a:xfrm>
            <a:off x="1055077" y="3409950"/>
            <a:ext cx="1195754" cy="871538"/>
          </a:xfrm>
          <a:prstGeom prst="rect">
            <a:avLst/>
          </a:prstGeom>
          <a:solidFill>
            <a:srgbClr val="CCFFFF"/>
          </a:solidFill>
          <a:ln w="9525">
            <a:solidFill>
              <a:schemeClr val="tx1"/>
            </a:solidFill>
            <a:miter lim="800000"/>
            <a:headEnd/>
            <a:tailEnd/>
          </a:ln>
        </p:spPr>
        <p:txBody>
          <a:bodyPr wrap="none" anchor="ctr"/>
          <a:lstStyle/>
          <a:p>
            <a:r>
              <a:rPr lang="en-US" sz="1600" b="1" u="sng">
                <a:latin typeface="Times New Roman" pitchFamily="18" charset="0"/>
              </a:rPr>
              <a:t>Tauhid</a:t>
            </a:r>
            <a:r>
              <a:rPr lang="en-US" sz="1600" b="1">
                <a:latin typeface="Times New Roman" pitchFamily="18" charset="0"/>
              </a:rPr>
              <a:t> :</a:t>
            </a:r>
          </a:p>
          <a:p>
            <a:pPr>
              <a:buFontTx/>
              <a:buChar char="•"/>
            </a:pPr>
            <a:r>
              <a:rPr lang="en-US" sz="1400">
                <a:latin typeface="Times New Roman" pitchFamily="18" charset="0"/>
              </a:rPr>
              <a:t>Rububiyah</a:t>
            </a:r>
          </a:p>
          <a:p>
            <a:pPr>
              <a:buFontTx/>
              <a:buChar char="•"/>
            </a:pPr>
            <a:r>
              <a:rPr lang="en-US" sz="1400">
                <a:latin typeface="Times New Roman" pitchFamily="18" charset="0"/>
              </a:rPr>
              <a:t>Uluhiyah</a:t>
            </a:r>
          </a:p>
          <a:p>
            <a:pPr>
              <a:buFontTx/>
              <a:buChar char="•"/>
            </a:pPr>
            <a:r>
              <a:rPr lang="en-US" sz="1400">
                <a:latin typeface="Times New Roman" pitchFamily="18" charset="0"/>
              </a:rPr>
              <a:t>Asma’ wa Sifat</a:t>
            </a:r>
          </a:p>
        </p:txBody>
      </p:sp>
      <p:sp>
        <p:nvSpPr>
          <p:cNvPr id="50183" name="Line 7"/>
          <p:cNvSpPr>
            <a:spLocks noChangeShapeType="1"/>
          </p:cNvSpPr>
          <p:nvPr/>
        </p:nvSpPr>
        <p:spPr bwMode="auto">
          <a:xfrm flipH="1">
            <a:off x="4796205" y="1949450"/>
            <a:ext cx="8792" cy="1123950"/>
          </a:xfrm>
          <a:prstGeom prst="line">
            <a:avLst/>
          </a:prstGeom>
          <a:noFill/>
          <a:ln w="28575">
            <a:solidFill>
              <a:schemeClr val="tx1"/>
            </a:solidFill>
            <a:round/>
            <a:headEnd type="triangle" w="med" len="med"/>
            <a:tailEnd/>
          </a:ln>
        </p:spPr>
        <p:txBody>
          <a:bodyPr/>
          <a:lstStyle/>
          <a:p>
            <a:endParaRPr lang="id-ID"/>
          </a:p>
        </p:txBody>
      </p:sp>
      <p:grpSp>
        <p:nvGrpSpPr>
          <p:cNvPr id="2" name="Group 8"/>
          <p:cNvGrpSpPr>
            <a:grpSpLocks/>
          </p:cNvGrpSpPr>
          <p:nvPr/>
        </p:nvGrpSpPr>
        <p:grpSpPr bwMode="auto">
          <a:xfrm>
            <a:off x="1798027" y="4467226"/>
            <a:ext cx="914400" cy="581025"/>
            <a:chOff x="1218" y="2823"/>
            <a:chExt cx="624" cy="366"/>
          </a:xfrm>
        </p:grpSpPr>
        <p:sp>
          <p:nvSpPr>
            <p:cNvPr id="5168" name="Rectangle 9"/>
            <p:cNvSpPr>
              <a:spLocks noChangeArrowheads="1"/>
            </p:cNvSpPr>
            <p:nvPr/>
          </p:nvSpPr>
          <p:spPr bwMode="auto">
            <a:xfrm>
              <a:off x="1218" y="2949"/>
              <a:ext cx="624" cy="240"/>
            </a:xfrm>
            <a:prstGeom prst="rect">
              <a:avLst/>
            </a:prstGeom>
            <a:solidFill>
              <a:srgbClr val="FFFFCC"/>
            </a:solidFill>
            <a:ln w="9525">
              <a:solidFill>
                <a:schemeClr val="tx1"/>
              </a:solidFill>
              <a:miter lim="800000"/>
              <a:headEnd/>
              <a:tailEnd/>
            </a:ln>
          </p:spPr>
          <p:txBody>
            <a:bodyPr wrap="none" anchor="ctr"/>
            <a:lstStyle/>
            <a:p>
              <a:pPr algn="ctr"/>
              <a:r>
                <a:rPr lang="en-US" sz="2000">
                  <a:latin typeface="Times New Roman" pitchFamily="18" charset="0"/>
                </a:rPr>
                <a:t>Ibadah</a:t>
              </a:r>
            </a:p>
          </p:txBody>
        </p:sp>
        <p:sp>
          <p:nvSpPr>
            <p:cNvPr id="5169" name="Line 10"/>
            <p:cNvSpPr>
              <a:spLocks noChangeShapeType="1"/>
            </p:cNvSpPr>
            <p:nvPr/>
          </p:nvSpPr>
          <p:spPr bwMode="auto">
            <a:xfrm>
              <a:off x="1518" y="2823"/>
              <a:ext cx="0" cy="135"/>
            </a:xfrm>
            <a:prstGeom prst="line">
              <a:avLst/>
            </a:prstGeom>
            <a:noFill/>
            <a:ln w="3175">
              <a:solidFill>
                <a:schemeClr val="tx1"/>
              </a:solidFill>
              <a:round/>
              <a:headEnd/>
              <a:tailEnd/>
            </a:ln>
          </p:spPr>
          <p:txBody>
            <a:bodyPr/>
            <a:lstStyle/>
            <a:p>
              <a:endParaRPr lang="id-ID"/>
            </a:p>
          </p:txBody>
        </p:sp>
      </p:grpSp>
      <p:grpSp>
        <p:nvGrpSpPr>
          <p:cNvPr id="3" name="Group 11"/>
          <p:cNvGrpSpPr>
            <a:grpSpLocks/>
          </p:cNvGrpSpPr>
          <p:nvPr/>
        </p:nvGrpSpPr>
        <p:grpSpPr bwMode="auto">
          <a:xfrm>
            <a:off x="4963258" y="4467226"/>
            <a:ext cx="1406769" cy="581025"/>
            <a:chOff x="3387" y="2823"/>
            <a:chExt cx="960" cy="366"/>
          </a:xfrm>
        </p:grpSpPr>
        <p:sp>
          <p:nvSpPr>
            <p:cNvPr id="5166" name="Rectangle 12"/>
            <p:cNvSpPr>
              <a:spLocks noChangeArrowheads="1"/>
            </p:cNvSpPr>
            <p:nvPr/>
          </p:nvSpPr>
          <p:spPr bwMode="auto">
            <a:xfrm>
              <a:off x="3387" y="2949"/>
              <a:ext cx="960" cy="240"/>
            </a:xfrm>
            <a:prstGeom prst="rect">
              <a:avLst/>
            </a:prstGeom>
            <a:solidFill>
              <a:srgbClr val="FFFFCC"/>
            </a:solidFill>
            <a:ln w="9525">
              <a:solidFill>
                <a:schemeClr val="tx1"/>
              </a:solidFill>
              <a:miter lim="800000"/>
              <a:headEnd/>
              <a:tailEnd/>
            </a:ln>
          </p:spPr>
          <p:txBody>
            <a:bodyPr wrap="none" anchor="ctr"/>
            <a:lstStyle/>
            <a:p>
              <a:pPr algn="ctr"/>
              <a:r>
                <a:rPr lang="en-US" sz="2000">
                  <a:latin typeface="Times New Roman" pitchFamily="18" charset="0"/>
                </a:rPr>
                <a:t>Munakahah</a:t>
              </a:r>
            </a:p>
          </p:txBody>
        </p:sp>
        <p:sp>
          <p:nvSpPr>
            <p:cNvPr id="5167" name="Line 13"/>
            <p:cNvSpPr>
              <a:spLocks noChangeShapeType="1"/>
            </p:cNvSpPr>
            <p:nvPr/>
          </p:nvSpPr>
          <p:spPr bwMode="auto">
            <a:xfrm>
              <a:off x="3870" y="2823"/>
              <a:ext cx="0" cy="135"/>
            </a:xfrm>
            <a:prstGeom prst="line">
              <a:avLst/>
            </a:prstGeom>
            <a:noFill/>
            <a:ln w="9525">
              <a:solidFill>
                <a:schemeClr val="tx1"/>
              </a:solidFill>
              <a:round/>
              <a:headEnd/>
              <a:tailEnd/>
            </a:ln>
          </p:spPr>
          <p:txBody>
            <a:bodyPr/>
            <a:lstStyle/>
            <a:p>
              <a:endParaRPr lang="id-ID"/>
            </a:p>
          </p:txBody>
        </p:sp>
      </p:grpSp>
      <p:grpSp>
        <p:nvGrpSpPr>
          <p:cNvPr id="4" name="Group 14"/>
          <p:cNvGrpSpPr>
            <a:grpSpLocks/>
          </p:cNvGrpSpPr>
          <p:nvPr/>
        </p:nvGrpSpPr>
        <p:grpSpPr bwMode="auto">
          <a:xfrm>
            <a:off x="6796454" y="4467226"/>
            <a:ext cx="1055077" cy="581025"/>
            <a:chOff x="4647" y="2823"/>
            <a:chExt cx="720" cy="366"/>
          </a:xfrm>
        </p:grpSpPr>
        <p:sp>
          <p:nvSpPr>
            <p:cNvPr id="5164" name="Rectangle 15"/>
            <p:cNvSpPr>
              <a:spLocks noChangeArrowheads="1"/>
            </p:cNvSpPr>
            <p:nvPr/>
          </p:nvSpPr>
          <p:spPr bwMode="auto">
            <a:xfrm>
              <a:off x="4647" y="2949"/>
              <a:ext cx="720" cy="240"/>
            </a:xfrm>
            <a:prstGeom prst="rect">
              <a:avLst/>
            </a:prstGeom>
            <a:solidFill>
              <a:srgbClr val="FFFFCC"/>
            </a:solidFill>
            <a:ln w="9525">
              <a:solidFill>
                <a:schemeClr val="tx1"/>
              </a:solidFill>
              <a:miter lim="800000"/>
              <a:headEnd/>
              <a:tailEnd/>
            </a:ln>
          </p:spPr>
          <p:txBody>
            <a:bodyPr wrap="none" anchor="ctr"/>
            <a:lstStyle/>
            <a:p>
              <a:pPr algn="ctr"/>
              <a:r>
                <a:rPr lang="en-US" sz="2000">
                  <a:latin typeface="Times New Roman" pitchFamily="18" charset="0"/>
                </a:rPr>
                <a:t>Jinayah</a:t>
              </a:r>
            </a:p>
          </p:txBody>
        </p:sp>
        <p:sp>
          <p:nvSpPr>
            <p:cNvPr id="5165" name="Line 16"/>
            <p:cNvSpPr>
              <a:spLocks noChangeShapeType="1"/>
            </p:cNvSpPr>
            <p:nvPr/>
          </p:nvSpPr>
          <p:spPr bwMode="auto">
            <a:xfrm>
              <a:off x="5013" y="2823"/>
              <a:ext cx="0" cy="135"/>
            </a:xfrm>
            <a:prstGeom prst="line">
              <a:avLst/>
            </a:prstGeom>
            <a:noFill/>
            <a:ln w="3175">
              <a:solidFill>
                <a:schemeClr val="tx1"/>
              </a:solidFill>
              <a:round/>
              <a:headEnd/>
              <a:tailEnd/>
            </a:ln>
          </p:spPr>
          <p:txBody>
            <a:bodyPr/>
            <a:lstStyle/>
            <a:p>
              <a:endParaRPr lang="id-ID"/>
            </a:p>
          </p:txBody>
        </p:sp>
      </p:grpSp>
      <p:grpSp>
        <p:nvGrpSpPr>
          <p:cNvPr id="5" name="Group 17"/>
          <p:cNvGrpSpPr>
            <a:grpSpLocks/>
          </p:cNvGrpSpPr>
          <p:nvPr/>
        </p:nvGrpSpPr>
        <p:grpSpPr bwMode="auto">
          <a:xfrm>
            <a:off x="3119805" y="4467226"/>
            <a:ext cx="1443403" cy="581025"/>
            <a:chOff x="2129" y="2823"/>
            <a:chExt cx="985" cy="366"/>
          </a:xfrm>
        </p:grpSpPr>
        <p:sp>
          <p:nvSpPr>
            <p:cNvPr id="5162" name="Line 18"/>
            <p:cNvSpPr>
              <a:spLocks noChangeShapeType="1"/>
            </p:cNvSpPr>
            <p:nvPr/>
          </p:nvSpPr>
          <p:spPr bwMode="auto">
            <a:xfrm>
              <a:off x="2619" y="2823"/>
              <a:ext cx="0" cy="135"/>
            </a:xfrm>
            <a:prstGeom prst="line">
              <a:avLst/>
            </a:prstGeom>
            <a:noFill/>
            <a:ln w="9525">
              <a:solidFill>
                <a:schemeClr val="tx1"/>
              </a:solidFill>
              <a:round/>
              <a:headEnd/>
              <a:tailEnd/>
            </a:ln>
          </p:spPr>
          <p:txBody>
            <a:bodyPr/>
            <a:lstStyle/>
            <a:p>
              <a:endParaRPr lang="id-ID"/>
            </a:p>
          </p:txBody>
        </p:sp>
        <p:sp>
          <p:nvSpPr>
            <p:cNvPr id="5163" name="Rectangle 19"/>
            <p:cNvSpPr>
              <a:spLocks noChangeArrowheads="1"/>
            </p:cNvSpPr>
            <p:nvPr/>
          </p:nvSpPr>
          <p:spPr bwMode="auto">
            <a:xfrm>
              <a:off x="2129" y="2949"/>
              <a:ext cx="985" cy="240"/>
            </a:xfrm>
            <a:prstGeom prst="rect">
              <a:avLst/>
            </a:prstGeom>
            <a:solidFill>
              <a:srgbClr val="FFFFCC"/>
            </a:solidFill>
            <a:ln w="9525">
              <a:solidFill>
                <a:schemeClr val="tx1"/>
              </a:solidFill>
              <a:miter lim="800000"/>
              <a:headEnd/>
              <a:tailEnd/>
            </a:ln>
          </p:spPr>
          <p:txBody>
            <a:bodyPr wrap="none" anchor="ctr"/>
            <a:lstStyle/>
            <a:p>
              <a:pPr algn="ctr"/>
              <a:r>
                <a:rPr lang="en-US" sz="2000" b="1">
                  <a:latin typeface="Times New Roman" pitchFamily="18" charset="0"/>
                </a:rPr>
                <a:t>Muamalah</a:t>
              </a:r>
            </a:p>
          </p:txBody>
        </p:sp>
      </p:grpSp>
      <p:grpSp>
        <p:nvGrpSpPr>
          <p:cNvPr id="6" name="Group 20"/>
          <p:cNvGrpSpPr>
            <a:grpSpLocks/>
          </p:cNvGrpSpPr>
          <p:nvPr/>
        </p:nvGrpSpPr>
        <p:grpSpPr bwMode="auto">
          <a:xfrm>
            <a:off x="3367454" y="5048251"/>
            <a:ext cx="914400" cy="519113"/>
            <a:chOff x="2316" y="3189"/>
            <a:chExt cx="624" cy="327"/>
          </a:xfrm>
        </p:grpSpPr>
        <p:sp>
          <p:nvSpPr>
            <p:cNvPr id="5160" name="Line 21"/>
            <p:cNvSpPr>
              <a:spLocks noChangeShapeType="1"/>
            </p:cNvSpPr>
            <p:nvPr/>
          </p:nvSpPr>
          <p:spPr bwMode="auto">
            <a:xfrm>
              <a:off x="2631" y="3189"/>
              <a:ext cx="0" cy="135"/>
            </a:xfrm>
            <a:prstGeom prst="line">
              <a:avLst/>
            </a:prstGeom>
            <a:noFill/>
            <a:ln w="9525">
              <a:solidFill>
                <a:schemeClr val="tx1"/>
              </a:solidFill>
              <a:round/>
              <a:headEnd/>
              <a:tailEnd/>
            </a:ln>
          </p:spPr>
          <p:txBody>
            <a:bodyPr/>
            <a:lstStyle/>
            <a:p>
              <a:endParaRPr lang="id-ID"/>
            </a:p>
          </p:txBody>
        </p:sp>
        <p:sp>
          <p:nvSpPr>
            <p:cNvPr id="5161" name="AutoShape 22"/>
            <p:cNvSpPr>
              <a:spLocks noChangeArrowheads="1"/>
            </p:cNvSpPr>
            <p:nvPr/>
          </p:nvSpPr>
          <p:spPr bwMode="auto">
            <a:xfrm>
              <a:off x="2316" y="3324"/>
              <a:ext cx="624" cy="192"/>
            </a:xfrm>
            <a:prstGeom prst="roundRect">
              <a:avLst>
                <a:gd name="adj" fmla="val 16667"/>
              </a:avLst>
            </a:prstGeom>
            <a:solidFill>
              <a:srgbClr val="CCFFFF"/>
            </a:solidFill>
            <a:ln w="9525">
              <a:solidFill>
                <a:schemeClr val="tx1"/>
              </a:solidFill>
              <a:round/>
              <a:headEnd/>
              <a:tailEnd/>
            </a:ln>
          </p:spPr>
          <p:txBody>
            <a:bodyPr wrap="none" anchor="ctr"/>
            <a:lstStyle/>
            <a:p>
              <a:pPr algn="ctr"/>
              <a:r>
                <a:rPr lang="en-US" sz="1600">
                  <a:latin typeface="Times New Roman" pitchFamily="18" charset="0"/>
                </a:rPr>
                <a:t>Transaksi</a:t>
              </a:r>
            </a:p>
          </p:txBody>
        </p:sp>
      </p:grpSp>
      <p:grpSp>
        <p:nvGrpSpPr>
          <p:cNvPr id="7" name="Group 23"/>
          <p:cNvGrpSpPr>
            <a:grpSpLocks/>
          </p:cNvGrpSpPr>
          <p:nvPr/>
        </p:nvGrpSpPr>
        <p:grpSpPr bwMode="auto">
          <a:xfrm>
            <a:off x="3424604" y="5576889"/>
            <a:ext cx="778119" cy="504825"/>
            <a:chOff x="2355" y="3522"/>
            <a:chExt cx="531" cy="318"/>
          </a:xfrm>
        </p:grpSpPr>
        <p:sp>
          <p:nvSpPr>
            <p:cNvPr id="5158" name="AutoShape 24"/>
            <p:cNvSpPr>
              <a:spLocks noChangeArrowheads="1"/>
            </p:cNvSpPr>
            <p:nvPr/>
          </p:nvSpPr>
          <p:spPr bwMode="auto">
            <a:xfrm>
              <a:off x="2355" y="3648"/>
              <a:ext cx="531" cy="192"/>
            </a:xfrm>
            <a:prstGeom prst="roundRect">
              <a:avLst>
                <a:gd name="adj" fmla="val 16667"/>
              </a:avLst>
            </a:prstGeom>
            <a:solidFill>
              <a:srgbClr val="FFCCCC"/>
            </a:solidFill>
            <a:ln w="9525">
              <a:solidFill>
                <a:schemeClr val="tx1"/>
              </a:solidFill>
              <a:round/>
              <a:headEnd/>
              <a:tailEnd/>
            </a:ln>
          </p:spPr>
          <p:txBody>
            <a:bodyPr wrap="none" anchor="ctr"/>
            <a:lstStyle/>
            <a:p>
              <a:pPr algn="ctr"/>
              <a:r>
                <a:rPr lang="en-US" sz="1800" b="1">
                  <a:latin typeface="Times New Roman" pitchFamily="18" charset="0"/>
                </a:rPr>
                <a:t>AQAD</a:t>
              </a:r>
            </a:p>
          </p:txBody>
        </p:sp>
        <p:sp>
          <p:nvSpPr>
            <p:cNvPr id="5159" name="Line 25"/>
            <p:cNvSpPr>
              <a:spLocks noChangeShapeType="1"/>
            </p:cNvSpPr>
            <p:nvPr/>
          </p:nvSpPr>
          <p:spPr bwMode="auto">
            <a:xfrm>
              <a:off x="2631" y="3522"/>
              <a:ext cx="0" cy="135"/>
            </a:xfrm>
            <a:prstGeom prst="line">
              <a:avLst/>
            </a:prstGeom>
            <a:noFill/>
            <a:ln w="9525">
              <a:solidFill>
                <a:schemeClr val="tx1"/>
              </a:solidFill>
              <a:round/>
              <a:headEnd/>
              <a:tailEnd/>
            </a:ln>
          </p:spPr>
          <p:txBody>
            <a:bodyPr/>
            <a:lstStyle/>
            <a:p>
              <a:endParaRPr lang="id-ID"/>
            </a:p>
          </p:txBody>
        </p:sp>
      </p:grpSp>
      <p:sp>
        <p:nvSpPr>
          <p:cNvPr id="50202" name="Rectangle 26"/>
          <p:cNvSpPr>
            <a:spLocks noChangeArrowheads="1"/>
          </p:cNvSpPr>
          <p:nvPr/>
        </p:nvSpPr>
        <p:spPr bwMode="auto">
          <a:xfrm>
            <a:off x="6582508" y="3438525"/>
            <a:ext cx="1686658" cy="871538"/>
          </a:xfrm>
          <a:prstGeom prst="rect">
            <a:avLst/>
          </a:prstGeom>
          <a:solidFill>
            <a:srgbClr val="CCFFFF"/>
          </a:solidFill>
          <a:ln w="9525">
            <a:solidFill>
              <a:schemeClr val="tx1"/>
            </a:solidFill>
            <a:miter lim="800000"/>
            <a:headEnd/>
            <a:tailEnd/>
          </a:ln>
        </p:spPr>
        <p:txBody>
          <a:bodyPr wrap="none" anchor="ctr"/>
          <a:lstStyle/>
          <a:p>
            <a:pPr>
              <a:buFontTx/>
              <a:buChar char="•"/>
            </a:pPr>
            <a:r>
              <a:rPr lang="en-US" sz="1600">
                <a:latin typeface="Times New Roman" pitchFamily="18" charset="0"/>
              </a:rPr>
              <a:t>Hablumminallah</a:t>
            </a:r>
          </a:p>
          <a:p>
            <a:pPr>
              <a:buFontTx/>
              <a:buChar char="•"/>
            </a:pPr>
            <a:r>
              <a:rPr lang="en-US" sz="1600">
                <a:latin typeface="Times New Roman" pitchFamily="18" charset="0"/>
              </a:rPr>
              <a:t>Hablumminannas</a:t>
            </a:r>
          </a:p>
          <a:p>
            <a:pPr>
              <a:buFontTx/>
              <a:buChar char="•"/>
            </a:pPr>
            <a:r>
              <a:rPr lang="en-US" sz="1600">
                <a:latin typeface="Times New Roman" pitchFamily="18" charset="0"/>
              </a:rPr>
              <a:t>Hablumminal’alam</a:t>
            </a:r>
            <a:endParaRPr lang="en-US" sz="1400">
              <a:latin typeface="Times New Roman" pitchFamily="18" charset="0"/>
            </a:endParaRPr>
          </a:p>
        </p:txBody>
      </p:sp>
      <p:sp>
        <p:nvSpPr>
          <p:cNvPr id="50203" name="Rectangle 27"/>
          <p:cNvSpPr>
            <a:spLocks noChangeArrowheads="1"/>
          </p:cNvSpPr>
          <p:nvPr/>
        </p:nvSpPr>
        <p:spPr bwMode="auto">
          <a:xfrm>
            <a:off x="4119197" y="3067050"/>
            <a:ext cx="1336431" cy="395288"/>
          </a:xfrm>
          <a:prstGeom prst="rect">
            <a:avLst/>
          </a:prstGeom>
          <a:solidFill>
            <a:srgbClr val="FFCC99"/>
          </a:solidFill>
          <a:ln w="9525">
            <a:solidFill>
              <a:schemeClr val="tx1"/>
            </a:solidFill>
            <a:miter lim="800000"/>
            <a:headEnd/>
            <a:tailEnd/>
          </a:ln>
        </p:spPr>
        <p:txBody>
          <a:bodyPr wrap="none" anchor="ctr"/>
          <a:lstStyle/>
          <a:p>
            <a:pPr algn="ctr"/>
            <a:r>
              <a:rPr lang="en-US" b="1">
                <a:latin typeface="Times New Roman" pitchFamily="18" charset="0"/>
              </a:rPr>
              <a:t>Amaliyah</a:t>
            </a:r>
          </a:p>
        </p:txBody>
      </p:sp>
      <p:grpSp>
        <p:nvGrpSpPr>
          <p:cNvPr id="8" name="Group 28"/>
          <p:cNvGrpSpPr>
            <a:grpSpLocks/>
          </p:cNvGrpSpPr>
          <p:nvPr/>
        </p:nvGrpSpPr>
        <p:grpSpPr bwMode="auto">
          <a:xfrm>
            <a:off x="1595804" y="2876551"/>
            <a:ext cx="3163765" cy="536575"/>
            <a:chOff x="1089" y="1773"/>
            <a:chExt cx="2159" cy="338"/>
          </a:xfrm>
        </p:grpSpPr>
        <p:grpSp>
          <p:nvGrpSpPr>
            <p:cNvPr id="9" name="Group 29"/>
            <p:cNvGrpSpPr>
              <a:grpSpLocks/>
            </p:cNvGrpSpPr>
            <p:nvPr/>
          </p:nvGrpSpPr>
          <p:grpSpPr bwMode="auto">
            <a:xfrm>
              <a:off x="1497" y="1773"/>
              <a:ext cx="1751" cy="139"/>
              <a:chOff x="1497" y="1773"/>
              <a:chExt cx="1751" cy="139"/>
            </a:xfrm>
          </p:grpSpPr>
          <p:sp>
            <p:nvSpPr>
              <p:cNvPr id="5156" name="Line 30"/>
              <p:cNvSpPr>
                <a:spLocks noChangeShapeType="1"/>
              </p:cNvSpPr>
              <p:nvPr/>
            </p:nvSpPr>
            <p:spPr bwMode="auto">
              <a:xfrm flipV="1">
                <a:off x="1497" y="1777"/>
                <a:ext cx="1751" cy="5"/>
              </a:xfrm>
              <a:prstGeom prst="line">
                <a:avLst/>
              </a:prstGeom>
              <a:noFill/>
              <a:ln w="28575">
                <a:solidFill>
                  <a:schemeClr val="tx1"/>
                </a:solidFill>
                <a:round/>
                <a:headEnd/>
                <a:tailEnd type="triangle" w="med" len="med"/>
              </a:ln>
            </p:spPr>
            <p:txBody>
              <a:bodyPr/>
              <a:lstStyle/>
              <a:p>
                <a:endParaRPr lang="id-ID"/>
              </a:p>
            </p:txBody>
          </p:sp>
          <p:sp>
            <p:nvSpPr>
              <p:cNvPr id="5157" name="Line 31"/>
              <p:cNvSpPr>
                <a:spLocks noChangeShapeType="1"/>
              </p:cNvSpPr>
              <p:nvPr/>
            </p:nvSpPr>
            <p:spPr bwMode="auto">
              <a:xfrm flipH="1">
                <a:off x="1497" y="1773"/>
                <a:ext cx="0" cy="139"/>
              </a:xfrm>
              <a:prstGeom prst="line">
                <a:avLst/>
              </a:prstGeom>
              <a:noFill/>
              <a:ln w="28575">
                <a:solidFill>
                  <a:schemeClr val="tx1"/>
                </a:solidFill>
                <a:round/>
                <a:headEnd/>
                <a:tailEnd/>
              </a:ln>
            </p:spPr>
            <p:txBody>
              <a:bodyPr/>
              <a:lstStyle/>
              <a:p>
                <a:endParaRPr lang="id-ID"/>
              </a:p>
            </p:txBody>
          </p:sp>
        </p:grpSp>
        <p:sp>
          <p:nvSpPr>
            <p:cNvPr id="5155" name="Rectangle 32"/>
            <p:cNvSpPr>
              <a:spLocks noChangeArrowheads="1"/>
            </p:cNvSpPr>
            <p:nvPr/>
          </p:nvSpPr>
          <p:spPr bwMode="auto">
            <a:xfrm>
              <a:off x="1089" y="1878"/>
              <a:ext cx="828" cy="233"/>
            </a:xfrm>
            <a:prstGeom prst="rect">
              <a:avLst/>
            </a:prstGeom>
            <a:solidFill>
              <a:srgbClr val="FFCCCC"/>
            </a:solidFill>
            <a:ln w="9525">
              <a:solidFill>
                <a:schemeClr val="tx1"/>
              </a:solidFill>
              <a:miter lim="800000"/>
              <a:headEnd/>
              <a:tailEnd/>
            </a:ln>
          </p:spPr>
          <p:txBody>
            <a:bodyPr wrap="none" anchor="ctr"/>
            <a:lstStyle/>
            <a:p>
              <a:pPr algn="ctr"/>
              <a:r>
                <a:rPr lang="en-US" b="1">
                  <a:latin typeface="Times New Roman" pitchFamily="18" charset="0"/>
                </a:rPr>
                <a:t>Aqidah</a:t>
              </a:r>
            </a:p>
          </p:txBody>
        </p:sp>
      </p:grpSp>
      <p:sp>
        <p:nvSpPr>
          <p:cNvPr id="50209" name="Rectangle 33"/>
          <p:cNvSpPr>
            <a:spLocks noChangeArrowheads="1"/>
          </p:cNvSpPr>
          <p:nvPr/>
        </p:nvSpPr>
        <p:spPr bwMode="auto">
          <a:xfrm>
            <a:off x="4158762" y="2281239"/>
            <a:ext cx="1266092" cy="395287"/>
          </a:xfrm>
          <a:prstGeom prst="rect">
            <a:avLst/>
          </a:prstGeom>
          <a:solidFill>
            <a:srgbClr val="FFCC99"/>
          </a:solidFill>
          <a:ln w="9525">
            <a:solidFill>
              <a:schemeClr val="tx1"/>
            </a:solidFill>
            <a:miter lim="800000"/>
            <a:headEnd/>
            <a:tailEnd/>
          </a:ln>
        </p:spPr>
        <p:txBody>
          <a:bodyPr wrap="none" anchor="ctr"/>
          <a:lstStyle/>
          <a:p>
            <a:pPr algn="ctr"/>
            <a:r>
              <a:rPr lang="en-US" b="1">
                <a:solidFill>
                  <a:srgbClr val="990000"/>
                </a:solidFill>
                <a:latin typeface="Times New Roman" pitchFamily="18" charset="0"/>
              </a:rPr>
              <a:t>Syariah</a:t>
            </a:r>
          </a:p>
        </p:txBody>
      </p:sp>
      <p:grpSp>
        <p:nvGrpSpPr>
          <p:cNvPr id="10" name="Group 34"/>
          <p:cNvGrpSpPr>
            <a:grpSpLocks/>
          </p:cNvGrpSpPr>
          <p:nvPr/>
        </p:nvGrpSpPr>
        <p:grpSpPr bwMode="auto">
          <a:xfrm>
            <a:off x="2826728" y="3267075"/>
            <a:ext cx="3952142" cy="0"/>
            <a:chOff x="2826728" y="3267075"/>
            <a:chExt cx="3952142" cy="0"/>
          </a:xfrm>
        </p:grpSpPr>
        <p:sp>
          <p:nvSpPr>
            <p:cNvPr id="5152" name="Line 35"/>
            <p:cNvSpPr>
              <a:spLocks noChangeShapeType="1"/>
            </p:cNvSpPr>
            <p:nvPr/>
          </p:nvSpPr>
          <p:spPr bwMode="auto">
            <a:xfrm>
              <a:off x="1929" y="2058"/>
              <a:ext cx="864" cy="0"/>
            </a:xfrm>
            <a:prstGeom prst="line">
              <a:avLst/>
            </a:prstGeom>
            <a:noFill/>
            <a:ln w="9525">
              <a:solidFill>
                <a:schemeClr val="tx1"/>
              </a:solidFill>
              <a:round/>
              <a:headEnd type="triangle" w="med" len="med"/>
              <a:tailEnd type="triangle" w="med" len="med"/>
            </a:ln>
          </p:spPr>
          <p:txBody>
            <a:bodyPr/>
            <a:lstStyle/>
            <a:p>
              <a:endParaRPr lang="id-ID"/>
            </a:p>
          </p:txBody>
        </p:sp>
        <p:sp>
          <p:nvSpPr>
            <p:cNvPr id="5153" name="Line 36"/>
            <p:cNvSpPr>
              <a:spLocks noChangeShapeType="1"/>
            </p:cNvSpPr>
            <p:nvPr/>
          </p:nvSpPr>
          <p:spPr bwMode="auto">
            <a:xfrm>
              <a:off x="3762" y="2058"/>
              <a:ext cx="864" cy="0"/>
            </a:xfrm>
            <a:prstGeom prst="line">
              <a:avLst/>
            </a:prstGeom>
            <a:noFill/>
            <a:ln w="9525">
              <a:solidFill>
                <a:schemeClr val="tx1"/>
              </a:solidFill>
              <a:round/>
              <a:headEnd type="triangle" w="med" len="med"/>
              <a:tailEnd type="triangle" w="med" len="med"/>
            </a:ln>
          </p:spPr>
          <p:txBody>
            <a:bodyPr/>
            <a:lstStyle/>
            <a:p>
              <a:endParaRPr lang="id-ID"/>
            </a:p>
          </p:txBody>
        </p:sp>
      </p:grpSp>
      <p:grpSp>
        <p:nvGrpSpPr>
          <p:cNvPr id="11" name="Group 37"/>
          <p:cNvGrpSpPr>
            <a:grpSpLocks/>
          </p:cNvGrpSpPr>
          <p:nvPr/>
        </p:nvGrpSpPr>
        <p:grpSpPr bwMode="auto">
          <a:xfrm>
            <a:off x="3569677" y="1328738"/>
            <a:ext cx="2461846" cy="552450"/>
            <a:chOff x="2436" y="837"/>
            <a:chExt cx="1680" cy="348"/>
          </a:xfrm>
        </p:grpSpPr>
        <p:sp>
          <p:nvSpPr>
            <p:cNvPr id="5150" name="AutoShape 38"/>
            <p:cNvSpPr>
              <a:spLocks noChangeArrowheads="1"/>
            </p:cNvSpPr>
            <p:nvPr/>
          </p:nvSpPr>
          <p:spPr bwMode="auto">
            <a:xfrm>
              <a:off x="2436" y="972"/>
              <a:ext cx="1680" cy="213"/>
            </a:xfrm>
            <a:prstGeom prst="roundRect">
              <a:avLst>
                <a:gd name="adj" fmla="val 16667"/>
              </a:avLst>
            </a:prstGeom>
            <a:solidFill>
              <a:srgbClr val="CCFFFF"/>
            </a:solidFill>
            <a:ln w="9525">
              <a:solidFill>
                <a:schemeClr val="tx1"/>
              </a:solidFill>
              <a:round/>
              <a:headEnd/>
              <a:tailEnd/>
            </a:ln>
          </p:spPr>
          <p:txBody>
            <a:bodyPr wrap="none" anchor="ctr"/>
            <a:lstStyle/>
            <a:p>
              <a:pPr algn="ctr"/>
              <a:r>
                <a:rPr lang="en-US" sz="2000" b="1">
                  <a:solidFill>
                    <a:srgbClr val="0000CC"/>
                  </a:solidFill>
                  <a:latin typeface="Times New Roman" pitchFamily="18" charset="0"/>
                </a:rPr>
                <a:t>QUR’AN &amp; SUNNAH</a:t>
              </a:r>
            </a:p>
          </p:txBody>
        </p:sp>
        <p:sp>
          <p:nvSpPr>
            <p:cNvPr id="5151" name="Line 39"/>
            <p:cNvSpPr>
              <a:spLocks noChangeShapeType="1"/>
            </p:cNvSpPr>
            <p:nvPr/>
          </p:nvSpPr>
          <p:spPr bwMode="auto">
            <a:xfrm>
              <a:off x="3273" y="837"/>
              <a:ext cx="0" cy="135"/>
            </a:xfrm>
            <a:prstGeom prst="line">
              <a:avLst/>
            </a:prstGeom>
            <a:noFill/>
            <a:ln w="9525">
              <a:solidFill>
                <a:schemeClr val="tx1"/>
              </a:solidFill>
              <a:round/>
              <a:headEnd/>
              <a:tailEnd/>
            </a:ln>
          </p:spPr>
          <p:txBody>
            <a:bodyPr/>
            <a:lstStyle/>
            <a:p>
              <a:endParaRPr lang="id-ID"/>
            </a:p>
          </p:txBody>
        </p:sp>
      </p:grpSp>
      <p:grpSp>
        <p:nvGrpSpPr>
          <p:cNvPr id="12" name="Group 40"/>
          <p:cNvGrpSpPr>
            <a:grpSpLocks/>
          </p:cNvGrpSpPr>
          <p:nvPr/>
        </p:nvGrpSpPr>
        <p:grpSpPr bwMode="auto">
          <a:xfrm>
            <a:off x="4832838" y="2878139"/>
            <a:ext cx="3137389" cy="561975"/>
            <a:chOff x="3298" y="1774"/>
            <a:chExt cx="2141" cy="354"/>
          </a:xfrm>
        </p:grpSpPr>
        <p:sp>
          <p:nvSpPr>
            <p:cNvPr id="5146" name="Rectangle 41"/>
            <p:cNvSpPr>
              <a:spLocks noChangeArrowheads="1"/>
            </p:cNvSpPr>
            <p:nvPr/>
          </p:nvSpPr>
          <p:spPr bwMode="auto">
            <a:xfrm>
              <a:off x="4671" y="1896"/>
              <a:ext cx="768" cy="232"/>
            </a:xfrm>
            <a:prstGeom prst="rect">
              <a:avLst/>
            </a:prstGeom>
            <a:solidFill>
              <a:srgbClr val="FFCCCC"/>
            </a:solidFill>
            <a:ln w="9525">
              <a:solidFill>
                <a:schemeClr val="tx1"/>
              </a:solidFill>
              <a:miter lim="800000"/>
              <a:headEnd/>
              <a:tailEnd/>
            </a:ln>
          </p:spPr>
          <p:txBody>
            <a:bodyPr wrap="none" anchor="ctr"/>
            <a:lstStyle/>
            <a:p>
              <a:pPr algn="ctr"/>
              <a:r>
                <a:rPr lang="en-US" b="1">
                  <a:latin typeface="Times New Roman" pitchFamily="18" charset="0"/>
                </a:rPr>
                <a:t>Akhlaq</a:t>
              </a:r>
            </a:p>
          </p:txBody>
        </p:sp>
        <p:grpSp>
          <p:nvGrpSpPr>
            <p:cNvPr id="13" name="Group 42"/>
            <p:cNvGrpSpPr>
              <a:grpSpLocks/>
            </p:cNvGrpSpPr>
            <p:nvPr/>
          </p:nvGrpSpPr>
          <p:grpSpPr bwMode="auto">
            <a:xfrm>
              <a:off x="3298" y="1774"/>
              <a:ext cx="1769" cy="152"/>
              <a:chOff x="3298" y="1774"/>
              <a:chExt cx="1769" cy="152"/>
            </a:xfrm>
          </p:grpSpPr>
          <p:sp>
            <p:nvSpPr>
              <p:cNvPr id="5148" name="Line 43"/>
              <p:cNvSpPr>
                <a:spLocks noChangeShapeType="1"/>
              </p:cNvSpPr>
              <p:nvPr/>
            </p:nvSpPr>
            <p:spPr bwMode="auto">
              <a:xfrm flipH="1">
                <a:off x="5064" y="1787"/>
                <a:ext cx="0" cy="139"/>
              </a:xfrm>
              <a:prstGeom prst="line">
                <a:avLst/>
              </a:prstGeom>
              <a:noFill/>
              <a:ln w="28575">
                <a:solidFill>
                  <a:schemeClr val="tx1"/>
                </a:solidFill>
                <a:round/>
                <a:headEnd/>
                <a:tailEnd/>
              </a:ln>
            </p:spPr>
            <p:txBody>
              <a:bodyPr/>
              <a:lstStyle/>
              <a:p>
                <a:endParaRPr lang="id-ID"/>
              </a:p>
            </p:txBody>
          </p:sp>
          <p:sp>
            <p:nvSpPr>
              <p:cNvPr id="5149" name="Line 44"/>
              <p:cNvSpPr>
                <a:spLocks noChangeShapeType="1"/>
              </p:cNvSpPr>
              <p:nvPr/>
            </p:nvSpPr>
            <p:spPr bwMode="auto">
              <a:xfrm flipV="1">
                <a:off x="3298" y="1774"/>
                <a:ext cx="1769" cy="4"/>
              </a:xfrm>
              <a:prstGeom prst="line">
                <a:avLst/>
              </a:prstGeom>
              <a:noFill/>
              <a:ln w="28575">
                <a:solidFill>
                  <a:schemeClr val="tx1"/>
                </a:solidFill>
                <a:round/>
                <a:headEnd type="triangle" w="med" len="med"/>
                <a:tailEnd/>
              </a:ln>
            </p:spPr>
            <p:txBody>
              <a:bodyPr/>
              <a:lstStyle/>
              <a:p>
                <a:endParaRPr lang="id-ID"/>
              </a:p>
            </p:txBody>
          </p:sp>
        </p:grpSp>
      </p:grpSp>
      <p:sp>
        <p:nvSpPr>
          <p:cNvPr id="50221" name="Line 45"/>
          <p:cNvSpPr>
            <a:spLocks noChangeShapeType="1"/>
          </p:cNvSpPr>
          <p:nvPr/>
        </p:nvSpPr>
        <p:spPr bwMode="auto">
          <a:xfrm>
            <a:off x="2239108" y="4476750"/>
            <a:ext cx="5106866" cy="0"/>
          </a:xfrm>
          <a:prstGeom prst="line">
            <a:avLst/>
          </a:prstGeom>
          <a:noFill/>
          <a:ln w="28575">
            <a:solidFill>
              <a:schemeClr val="tx1"/>
            </a:solidFill>
            <a:round/>
            <a:headEnd/>
            <a:tailEnd/>
          </a:ln>
        </p:spPr>
        <p:txBody>
          <a:bodyPr/>
          <a:lstStyle/>
          <a:p>
            <a:endParaRPr lang="id-ID"/>
          </a:p>
        </p:txBody>
      </p:sp>
      <p:sp>
        <p:nvSpPr>
          <p:cNvPr id="50222" name="Line 46"/>
          <p:cNvSpPr>
            <a:spLocks noChangeShapeType="1"/>
          </p:cNvSpPr>
          <p:nvPr/>
        </p:nvSpPr>
        <p:spPr bwMode="auto">
          <a:xfrm>
            <a:off x="4796204" y="3462339"/>
            <a:ext cx="0" cy="1004887"/>
          </a:xfrm>
          <a:prstGeom prst="line">
            <a:avLst/>
          </a:prstGeom>
          <a:noFill/>
          <a:ln w="28575">
            <a:solidFill>
              <a:schemeClr val="tx1"/>
            </a:solidFill>
            <a:round/>
            <a:headEnd/>
            <a:tailEnd/>
          </a:ln>
        </p:spPr>
        <p:txBody>
          <a:bodyPr/>
          <a:lstStyle/>
          <a:p>
            <a:endParaRPr lang="id-ID"/>
          </a:p>
        </p:txBody>
      </p:sp>
      <p:sp>
        <p:nvSpPr>
          <p:cNvPr id="50223" name="Rectangle 47"/>
          <p:cNvSpPr>
            <a:spLocks noChangeArrowheads="1"/>
          </p:cNvSpPr>
          <p:nvPr/>
        </p:nvSpPr>
        <p:spPr bwMode="auto">
          <a:xfrm>
            <a:off x="4189535" y="3786188"/>
            <a:ext cx="1195754" cy="434975"/>
          </a:xfrm>
          <a:prstGeom prst="rect">
            <a:avLst/>
          </a:prstGeom>
          <a:solidFill>
            <a:srgbClr val="FFCC99"/>
          </a:solidFill>
          <a:ln w="9525">
            <a:solidFill>
              <a:schemeClr val="tx1"/>
            </a:solidFill>
            <a:miter lim="800000"/>
            <a:headEnd/>
            <a:tailEnd/>
          </a:ln>
        </p:spPr>
        <p:txBody>
          <a:bodyPr wrap="none" anchor="ctr"/>
          <a:lstStyle/>
          <a:p>
            <a:pPr algn="ctr"/>
            <a:r>
              <a:rPr lang="en-US" b="1">
                <a:solidFill>
                  <a:srgbClr val="990000"/>
                </a:solidFill>
                <a:latin typeface="Times New Roman" pitchFamily="18" charset="0"/>
              </a:rPr>
              <a:t>Fiqh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50179"/>
                                        </p:tgtEl>
                                        <p:attrNameLst>
                                          <p:attrName>style.visibility</p:attrName>
                                        </p:attrNameLst>
                                      </p:cBhvr>
                                      <p:to>
                                        <p:strVal val="visible"/>
                                      </p:to>
                                    </p:set>
                                    <p:animEffect transition="in" filter="blinds(vertical)">
                                      <p:cBhvr>
                                        <p:cTn id="7" dur="500"/>
                                        <p:tgtEl>
                                          <p:spTgt spid="50179"/>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0" fill="hold"/>
                                        <p:tgtEl>
                                          <p:spTgt spid="11"/>
                                        </p:tgtEl>
                                        <p:attrNameLst>
                                          <p:attrName>ppt_x</p:attrName>
                                        </p:attrNameLst>
                                      </p:cBhvr>
                                      <p:tavLst>
                                        <p:tav tm="0">
                                          <p:val>
                                            <p:strVal val="#ppt_x"/>
                                          </p:val>
                                        </p:tav>
                                        <p:tav tm="100000">
                                          <p:val>
                                            <p:strVal val="#ppt_x"/>
                                          </p:val>
                                        </p:tav>
                                      </p:tavLst>
                                    </p:anim>
                                    <p:anim calcmode="lin" valueType="num">
                                      <p:cBhvr additive="base">
                                        <p:cTn id="13" dur="50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9" presetClass="entr" presetSubtype="10" fill="hold" grpId="0" nodeType="clickEffect">
                                  <p:stCondLst>
                                    <p:cond delay="0"/>
                                  </p:stCondLst>
                                  <p:childTnLst>
                                    <p:set>
                                      <p:cBhvr>
                                        <p:cTn id="17" dur="1" fill="hold">
                                          <p:stCondLst>
                                            <p:cond delay="0"/>
                                          </p:stCondLst>
                                        </p:cTn>
                                        <p:tgtEl>
                                          <p:spTgt spid="50209"/>
                                        </p:tgtEl>
                                        <p:attrNameLst>
                                          <p:attrName>style.visibility</p:attrName>
                                        </p:attrNameLst>
                                      </p:cBhvr>
                                      <p:to>
                                        <p:strVal val="visible"/>
                                      </p:to>
                                    </p:set>
                                    <p:anim calcmode="lin" valueType="num">
                                      <p:cBhvr>
                                        <p:cTn id="18" dur="5000" fill="hold"/>
                                        <p:tgtEl>
                                          <p:spTgt spid="50209"/>
                                        </p:tgtEl>
                                        <p:attrNameLst>
                                          <p:attrName>ppt_w</p:attrName>
                                        </p:attrNameLst>
                                      </p:cBhvr>
                                      <p:tavLst>
                                        <p:tav tm="0" fmla="#ppt_w*sin(2.5*pi*$)">
                                          <p:val>
                                            <p:fltVal val="0"/>
                                          </p:val>
                                        </p:tav>
                                        <p:tav tm="100000">
                                          <p:val>
                                            <p:fltVal val="1"/>
                                          </p:val>
                                        </p:tav>
                                      </p:tavLst>
                                    </p:anim>
                                    <p:anim calcmode="lin" valueType="num">
                                      <p:cBhvr>
                                        <p:cTn id="19" dur="5000" fill="hold"/>
                                        <p:tgtEl>
                                          <p:spTgt spid="50209"/>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50183"/>
                                        </p:tgtEl>
                                        <p:attrNameLst>
                                          <p:attrName>style.visibility</p:attrName>
                                        </p:attrNameLst>
                                      </p:cBhvr>
                                      <p:to>
                                        <p:strVal val="visible"/>
                                      </p:to>
                                    </p:set>
                                    <p:animEffect transition="in" filter="slide(fromBottom)">
                                      <p:cBhvr>
                                        <p:cTn id="24" dur="500"/>
                                        <p:tgtEl>
                                          <p:spTgt spid="50183"/>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0-#ppt_w/2"/>
                                          </p:val>
                                        </p:tav>
                                        <p:tav tm="100000">
                                          <p:val>
                                            <p:strVal val="#ppt_x"/>
                                          </p:val>
                                        </p:tav>
                                      </p:tavLst>
                                    </p:anim>
                                    <p:anim calcmode="lin" valueType="num">
                                      <p:cBhvr additive="base">
                                        <p:cTn id="3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50182"/>
                                        </p:tgtEl>
                                        <p:attrNameLst>
                                          <p:attrName>style.visibility</p:attrName>
                                        </p:attrNameLst>
                                      </p:cBhvr>
                                      <p:to>
                                        <p:strVal val="visible"/>
                                      </p:to>
                                    </p:set>
                                    <p:animEffect transition="in" filter="checkerboard(across)">
                                      <p:cBhvr>
                                        <p:cTn id="35" dur="500"/>
                                        <p:tgtEl>
                                          <p:spTgt spid="50182"/>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50181"/>
                                        </p:tgtEl>
                                        <p:attrNameLst>
                                          <p:attrName>style.visibility</p:attrName>
                                        </p:attrNameLst>
                                      </p:cBhvr>
                                      <p:to>
                                        <p:strVal val="visible"/>
                                      </p:to>
                                    </p:set>
                                    <p:animEffect transition="in" filter="checkerboard(across)">
                                      <p:cBhvr>
                                        <p:cTn id="40" dur="500"/>
                                        <p:tgtEl>
                                          <p:spTgt spid="50181"/>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1+#ppt_w/2"/>
                                          </p:val>
                                        </p:tav>
                                        <p:tav tm="100000">
                                          <p:val>
                                            <p:strVal val="#ppt_x"/>
                                          </p:val>
                                        </p:tav>
                                      </p:tavLst>
                                    </p:anim>
                                    <p:anim calcmode="lin" valueType="num">
                                      <p:cBhvr additive="base">
                                        <p:cTn id="46"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50202"/>
                                        </p:tgtEl>
                                        <p:attrNameLst>
                                          <p:attrName>style.visibility</p:attrName>
                                        </p:attrNameLst>
                                      </p:cBhvr>
                                      <p:to>
                                        <p:strVal val="visible"/>
                                      </p:to>
                                    </p:set>
                                    <p:animEffect transition="in" filter="checkerboard(across)">
                                      <p:cBhvr>
                                        <p:cTn id="51" dur="500"/>
                                        <p:tgtEl>
                                          <p:spTgt spid="50202"/>
                                        </p:tgtEl>
                                      </p:cBhvr>
                                    </p:animEffect>
                                  </p:childTnLst>
                                </p:cTn>
                              </p:par>
                            </p:childTnLst>
                          </p:cTn>
                        </p:par>
                      </p:childTnLst>
                    </p:cTn>
                  </p:par>
                  <p:par>
                    <p:cTn id="52" fill="hold">
                      <p:stCondLst>
                        <p:cond delay="indefinite"/>
                      </p:stCondLst>
                      <p:childTnLst>
                        <p:par>
                          <p:cTn id="53" fill="hold">
                            <p:stCondLst>
                              <p:cond delay="0"/>
                            </p:stCondLst>
                            <p:childTnLst>
                              <p:par>
                                <p:cTn id="54" presetID="23" presetClass="entr" presetSubtype="16" fill="hold" grpId="0" nodeType="clickEffect">
                                  <p:stCondLst>
                                    <p:cond delay="0"/>
                                  </p:stCondLst>
                                  <p:childTnLst>
                                    <p:set>
                                      <p:cBhvr>
                                        <p:cTn id="55" dur="1" fill="hold">
                                          <p:stCondLst>
                                            <p:cond delay="0"/>
                                          </p:stCondLst>
                                        </p:cTn>
                                        <p:tgtEl>
                                          <p:spTgt spid="50203"/>
                                        </p:tgtEl>
                                        <p:attrNameLst>
                                          <p:attrName>style.visibility</p:attrName>
                                        </p:attrNameLst>
                                      </p:cBhvr>
                                      <p:to>
                                        <p:strVal val="visible"/>
                                      </p:to>
                                    </p:set>
                                    <p:anim calcmode="lin" valueType="num">
                                      <p:cBhvr>
                                        <p:cTn id="56" dur="500" fill="hold"/>
                                        <p:tgtEl>
                                          <p:spTgt spid="50203"/>
                                        </p:tgtEl>
                                        <p:attrNameLst>
                                          <p:attrName>ppt_w</p:attrName>
                                        </p:attrNameLst>
                                      </p:cBhvr>
                                      <p:tavLst>
                                        <p:tav tm="0">
                                          <p:val>
                                            <p:fltVal val="0"/>
                                          </p:val>
                                        </p:tav>
                                        <p:tav tm="100000">
                                          <p:val>
                                            <p:strVal val="#ppt_w"/>
                                          </p:val>
                                        </p:tav>
                                      </p:tavLst>
                                    </p:anim>
                                    <p:anim calcmode="lin" valueType="num">
                                      <p:cBhvr>
                                        <p:cTn id="57" dur="500" fill="hold"/>
                                        <p:tgtEl>
                                          <p:spTgt spid="50203"/>
                                        </p:tgtEl>
                                        <p:attrNameLst>
                                          <p:attrName>ppt_h</p:attrName>
                                        </p:attrNameLst>
                                      </p:cBhvr>
                                      <p:tavLst>
                                        <p:tav tm="0">
                                          <p:val>
                                            <p:fltVal val="0"/>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19" presetClass="entr" presetSubtype="10" fill="hold" nodeType="click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5000" fill="hold"/>
                                        <p:tgtEl>
                                          <p:spTgt spid="10"/>
                                        </p:tgtEl>
                                        <p:attrNameLst>
                                          <p:attrName>ppt_w</p:attrName>
                                        </p:attrNameLst>
                                      </p:cBhvr>
                                      <p:tavLst>
                                        <p:tav tm="0" fmla="#ppt_w*sin(2.5*pi*$)">
                                          <p:val>
                                            <p:fltVal val="0"/>
                                          </p:val>
                                        </p:tav>
                                        <p:tav tm="100000">
                                          <p:val>
                                            <p:fltVal val="1"/>
                                          </p:val>
                                        </p:tav>
                                      </p:tavLst>
                                    </p:anim>
                                    <p:anim calcmode="lin" valueType="num">
                                      <p:cBhvr>
                                        <p:cTn id="63" dur="5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23" presetClass="entr" presetSubtype="16" fill="hold" grpId="0" nodeType="clickEffect">
                                  <p:stCondLst>
                                    <p:cond delay="0"/>
                                  </p:stCondLst>
                                  <p:childTnLst>
                                    <p:set>
                                      <p:cBhvr>
                                        <p:cTn id="67" dur="1" fill="hold">
                                          <p:stCondLst>
                                            <p:cond delay="0"/>
                                          </p:stCondLst>
                                        </p:cTn>
                                        <p:tgtEl>
                                          <p:spTgt spid="50178"/>
                                        </p:tgtEl>
                                        <p:attrNameLst>
                                          <p:attrName>style.visibility</p:attrName>
                                        </p:attrNameLst>
                                      </p:cBhvr>
                                      <p:to>
                                        <p:strVal val="visible"/>
                                      </p:to>
                                    </p:set>
                                    <p:anim calcmode="lin" valueType="num">
                                      <p:cBhvr>
                                        <p:cTn id="68" dur="500" fill="hold"/>
                                        <p:tgtEl>
                                          <p:spTgt spid="50178"/>
                                        </p:tgtEl>
                                        <p:attrNameLst>
                                          <p:attrName>ppt_w</p:attrName>
                                        </p:attrNameLst>
                                      </p:cBhvr>
                                      <p:tavLst>
                                        <p:tav tm="0">
                                          <p:val>
                                            <p:fltVal val="0"/>
                                          </p:val>
                                        </p:tav>
                                        <p:tav tm="100000">
                                          <p:val>
                                            <p:strVal val="#ppt_w"/>
                                          </p:val>
                                        </p:tav>
                                      </p:tavLst>
                                    </p:anim>
                                    <p:anim calcmode="lin" valueType="num">
                                      <p:cBhvr>
                                        <p:cTn id="69" dur="500" fill="hold"/>
                                        <p:tgtEl>
                                          <p:spTgt spid="50178"/>
                                        </p:tgtEl>
                                        <p:attrNameLst>
                                          <p:attrName>ppt_h</p:attrName>
                                        </p:attrNameLst>
                                      </p:cBhvr>
                                      <p:tavLst>
                                        <p:tav tm="0">
                                          <p:val>
                                            <p:fltVal val="0"/>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15" presetClass="entr" presetSubtype="0" fill="hold" grpId="0" nodeType="clickEffect">
                                  <p:stCondLst>
                                    <p:cond delay="0"/>
                                  </p:stCondLst>
                                  <p:childTnLst>
                                    <p:set>
                                      <p:cBhvr>
                                        <p:cTn id="73" dur="1" fill="hold">
                                          <p:stCondLst>
                                            <p:cond delay="0"/>
                                          </p:stCondLst>
                                        </p:cTn>
                                        <p:tgtEl>
                                          <p:spTgt spid="50223"/>
                                        </p:tgtEl>
                                        <p:attrNameLst>
                                          <p:attrName>style.visibility</p:attrName>
                                        </p:attrNameLst>
                                      </p:cBhvr>
                                      <p:to>
                                        <p:strVal val="visible"/>
                                      </p:to>
                                    </p:set>
                                    <p:anim calcmode="lin" valueType="num">
                                      <p:cBhvr>
                                        <p:cTn id="74" dur="1000" fill="hold"/>
                                        <p:tgtEl>
                                          <p:spTgt spid="50223"/>
                                        </p:tgtEl>
                                        <p:attrNameLst>
                                          <p:attrName>ppt_w</p:attrName>
                                        </p:attrNameLst>
                                      </p:cBhvr>
                                      <p:tavLst>
                                        <p:tav tm="0">
                                          <p:val>
                                            <p:fltVal val="0"/>
                                          </p:val>
                                        </p:tav>
                                        <p:tav tm="100000">
                                          <p:val>
                                            <p:strVal val="#ppt_w"/>
                                          </p:val>
                                        </p:tav>
                                      </p:tavLst>
                                    </p:anim>
                                    <p:anim calcmode="lin" valueType="num">
                                      <p:cBhvr>
                                        <p:cTn id="75" dur="1000" fill="hold"/>
                                        <p:tgtEl>
                                          <p:spTgt spid="50223"/>
                                        </p:tgtEl>
                                        <p:attrNameLst>
                                          <p:attrName>ppt_h</p:attrName>
                                        </p:attrNameLst>
                                      </p:cBhvr>
                                      <p:tavLst>
                                        <p:tav tm="0">
                                          <p:val>
                                            <p:fltVal val="0"/>
                                          </p:val>
                                        </p:tav>
                                        <p:tav tm="100000">
                                          <p:val>
                                            <p:strVal val="#ppt_h"/>
                                          </p:val>
                                        </p:tav>
                                      </p:tavLst>
                                    </p:anim>
                                    <p:anim calcmode="lin" valueType="num">
                                      <p:cBhvr>
                                        <p:cTn id="76" dur="1000" fill="hold"/>
                                        <p:tgtEl>
                                          <p:spTgt spid="50223"/>
                                        </p:tgtEl>
                                        <p:attrNameLst>
                                          <p:attrName>ppt_x</p:attrName>
                                        </p:attrNameLst>
                                      </p:cBhvr>
                                      <p:tavLst>
                                        <p:tav tm="0" fmla="#ppt_x+(cos(-2*pi*(1-$))*-#ppt_x-sin(-2*pi*(1-$))*(1-#ppt_y))*(1-$)">
                                          <p:val>
                                            <p:fltVal val="0"/>
                                          </p:val>
                                        </p:tav>
                                        <p:tav tm="100000">
                                          <p:val>
                                            <p:fltVal val="1"/>
                                          </p:val>
                                        </p:tav>
                                      </p:tavLst>
                                    </p:anim>
                                    <p:anim calcmode="lin" valueType="num">
                                      <p:cBhvr>
                                        <p:cTn id="77" dur="1000" fill="hold"/>
                                        <p:tgtEl>
                                          <p:spTgt spid="502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50222"/>
                                        </p:tgtEl>
                                        <p:attrNameLst>
                                          <p:attrName>style.visibility</p:attrName>
                                        </p:attrNameLst>
                                      </p:cBhvr>
                                      <p:to>
                                        <p:strVal val="visible"/>
                                      </p:to>
                                    </p:set>
                                    <p:anim calcmode="lin" valueType="num">
                                      <p:cBhvr additive="base">
                                        <p:cTn id="82" dur="500" fill="hold"/>
                                        <p:tgtEl>
                                          <p:spTgt spid="50222"/>
                                        </p:tgtEl>
                                        <p:attrNameLst>
                                          <p:attrName>ppt_x</p:attrName>
                                        </p:attrNameLst>
                                      </p:cBhvr>
                                      <p:tavLst>
                                        <p:tav tm="0">
                                          <p:val>
                                            <p:strVal val="#ppt_x"/>
                                          </p:val>
                                        </p:tav>
                                        <p:tav tm="100000">
                                          <p:val>
                                            <p:strVal val="#ppt_x"/>
                                          </p:val>
                                        </p:tav>
                                      </p:tavLst>
                                    </p:anim>
                                    <p:anim calcmode="lin" valueType="num">
                                      <p:cBhvr additive="base">
                                        <p:cTn id="83" dur="500" fill="hold"/>
                                        <p:tgtEl>
                                          <p:spTgt spid="50222"/>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3" presetClass="entr" presetSubtype="16" fill="hold" grpId="0" nodeType="clickEffect">
                                  <p:stCondLst>
                                    <p:cond delay="0"/>
                                  </p:stCondLst>
                                  <p:childTnLst>
                                    <p:set>
                                      <p:cBhvr>
                                        <p:cTn id="87" dur="1" fill="hold">
                                          <p:stCondLst>
                                            <p:cond delay="0"/>
                                          </p:stCondLst>
                                        </p:cTn>
                                        <p:tgtEl>
                                          <p:spTgt spid="50221"/>
                                        </p:tgtEl>
                                        <p:attrNameLst>
                                          <p:attrName>style.visibility</p:attrName>
                                        </p:attrNameLst>
                                      </p:cBhvr>
                                      <p:to>
                                        <p:strVal val="visible"/>
                                      </p:to>
                                    </p:set>
                                    <p:anim calcmode="lin" valueType="num">
                                      <p:cBhvr>
                                        <p:cTn id="88" dur="500" fill="hold"/>
                                        <p:tgtEl>
                                          <p:spTgt spid="50221"/>
                                        </p:tgtEl>
                                        <p:attrNameLst>
                                          <p:attrName>ppt_w</p:attrName>
                                        </p:attrNameLst>
                                      </p:cBhvr>
                                      <p:tavLst>
                                        <p:tav tm="0">
                                          <p:val>
                                            <p:fltVal val="0"/>
                                          </p:val>
                                        </p:tav>
                                        <p:tav tm="100000">
                                          <p:val>
                                            <p:strVal val="#ppt_w"/>
                                          </p:val>
                                        </p:tav>
                                      </p:tavLst>
                                    </p:anim>
                                    <p:anim calcmode="lin" valueType="num">
                                      <p:cBhvr>
                                        <p:cTn id="89" dur="500" fill="hold"/>
                                        <p:tgtEl>
                                          <p:spTgt spid="50221"/>
                                        </p:tgtEl>
                                        <p:attrNameLst>
                                          <p:attrName>ppt_h</p:attrName>
                                        </p:attrNameLst>
                                      </p:cBhvr>
                                      <p:tavLst>
                                        <p:tav tm="0">
                                          <p:val>
                                            <p:fltVal val="0"/>
                                          </p:val>
                                        </p:tav>
                                        <p:tav tm="100000">
                                          <p:val>
                                            <p:strVal val="#ppt_h"/>
                                          </p:val>
                                        </p:tav>
                                      </p:tavLst>
                                    </p:anim>
                                  </p:childTnLst>
                                </p:cTn>
                              </p:par>
                            </p:childTnLst>
                          </p:cTn>
                        </p:par>
                      </p:childTnLst>
                    </p:cTn>
                  </p:par>
                  <p:par>
                    <p:cTn id="90" fill="hold">
                      <p:stCondLst>
                        <p:cond delay="indefinite"/>
                      </p:stCondLst>
                      <p:childTnLst>
                        <p:par>
                          <p:cTn id="91" fill="hold">
                            <p:stCondLst>
                              <p:cond delay="0"/>
                            </p:stCondLst>
                            <p:childTnLst>
                              <p:par>
                                <p:cTn id="92" presetID="16" presetClass="entr" presetSubtype="26" fill="hold" nodeType="clickEffect">
                                  <p:stCondLst>
                                    <p:cond delay="0"/>
                                  </p:stCondLst>
                                  <p:childTnLst>
                                    <p:set>
                                      <p:cBhvr>
                                        <p:cTn id="93" dur="1" fill="hold">
                                          <p:stCondLst>
                                            <p:cond delay="0"/>
                                          </p:stCondLst>
                                        </p:cTn>
                                        <p:tgtEl>
                                          <p:spTgt spid="2"/>
                                        </p:tgtEl>
                                        <p:attrNameLst>
                                          <p:attrName>style.visibility</p:attrName>
                                        </p:attrNameLst>
                                      </p:cBhvr>
                                      <p:to>
                                        <p:strVal val="visible"/>
                                      </p:to>
                                    </p:set>
                                    <p:animEffect transition="in" filter="barn(inHorizontal)">
                                      <p:cBhvr>
                                        <p:cTn id="94" dur="500"/>
                                        <p:tgtEl>
                                          <p:spTgt spid="2"/>
                                        </p:tgtEl>
                                      </p:cBhvr>
                                    </p:animEffect>
                                  </p:childTnLst>
                                </p:cTn>
                              </p:par>
                            </p:childTnLst>
                          </p:cTn>
                        </p:par>
                      </p:childTnLst>
                    </p:cTn>
                  </p:par>
                  <p:par>
                    <p:cTn id="95" fill="hold">
                      <p:stCondLst>
                        <p:cond delay="indefinite"/>
                      </p:stCondLst>
                      <p:childTnLst>
                        <p:par>
                          <p:cTn id="96" fill="hold">
                            <p:stCondLst>
                              <p:cond delay="0"/>
                            </p:stCondLst>
                            <p:childTnLst>
                              <p:par>
                                <p:cTn id="97" presetID="16" presetClass="entr" presetSubtype="26" fill="hold" nodeType="click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barn(inHorizontal)">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16" presetClass="entr" presetSubtype="26" fill="hold" nodeType="clickEffect">
                                  <p:stCondLst>
                                    <p:cond delay="0"/>
                                  </p:stCondLst>
                                  <p:childTnLst>
                                    <p:set>
                                      <p:cBhvr>
                                        <p:cTn id="103" dur="1" fill="hold">
                                          <p:stCondLst>
                                            <p:cond delay="0"/>
                                          </p:stCondLst>
                                        </p:cTn>
                                        <p:tgtEl>
                                          <p:spTgt spid="3"/>
                                        </p:tgtEl>
                                        <p:attrNameLst>
                                          <p:attrName>style.visibility</p:attrName>
                                        </p:attrNameLst>
                                      </p:cBhvr>
                                      <p:to>
                                        <p:strVal val="visible"/>
                                      </p:to>
                                    </p:set>
                                    <p:animEffect transition="in" filter="barn(inHorizontal)">
                                      <p:cBhvr>
                                        <p:cTn id="104" dur="500"/>
                                        <p:tgtEl>
                                          <p:spTgt spid="3"/>
                                        </p:tgtEl>
                                      </p:cBhvr>
                                    </p:animEffect>
                                  </p:childTnLst>
                                </p:cTn>
                              </p:par>
                            </p:childTnLst>
                          </p:cTn>
                        </p:par>
                      </p:childTnLst>
                    </p:cTn>
                  </p:par>
                  <p:par>
                    <p:cTn id="105" fill="hold">
                      <p:stCondLst>
                        <p:cond delay="indefinite"/>
                      </p:stCondLst>
                      <p:childTnLst>
                        <p:par>
                          <p:cTn id="106" fill="hold">
                            <p:stCondLst>
                              <p:cond delay="0"/>
                            </p:stCondLst>
                            <p:childTnLst>
                              <p:par>
                                <p:cTn id="107" presetID="16" presetClass="entr" presetSubtype="26" fill="hold" nodeType="clickEffect">
                                  <p:stCondLst>
                                    <p:cond delay="0"/>
                                  </p:stCondLst>
                                  <p:childTnLst>
                                    <p:set>
                                      <p:cBhvr>
                                        <p:cTn id="108" dur="1" fill="hold">
                                          <p:stCondLst>
                                            <p:cond delay="0"/>
                                          </p:stCondLst>
                                        </p:cTn>
                                        <p:tgtEl>
                                          <p:spTgt spid="4"/>
                                        </p:tgtEl>
                                        <p:attrNameLst>
                                          <p:attrName>style.visibility</p:attrName>
                                        </p:attrNameLst>
                                      </p:cBhvr>
                                      <p:to>
                                        <p:strVal val="visible"/>
                                      </p:to>
                                    </p:set>
                                    <p:animEffect transition="in" filter="barn(inHorizontal)">
                                      <p:cBhvr>
                                        <p:cTn id="109" dur="500"/>
                                        <p:tgtEl>
                                          <p:spTgt spid="4"/>
                                        </p:tgtEl>
                                      </p:cBhvr>
                                    </p:animEffect>
                                  </p:childTnLst>
                                </p:cTn>
                              </p:par>
                            </p:childTnLst>
                          </p:cTn>
                        </p:par>
                      </p:childTnLst>
                    </p:cTn>
                  </p:par>
                  <p:par>
                    <p:cTn id="110" fill="hold">
                      <p:stCondLst>
                        <p:cond delay="indefinite"/>
                      </p:stCondLst>
                      <p:childTnLst>
                        <p:par>
                          <p:cTn id="111" fill="hold">
                            <p:stCondLst>
                              <p:cond delay="0"/>
                            </p:stCondLst>
                            <p:childTnLst>
                              <p:par>
                                <p:cTn id="112" presetID="12" presetClass="entr" presetSubtype="4" fill="hold" nodeType="clickEffect">
                                  <p:stCondLst>
                                    <p:cond delay="0"/>
                                  </p:stCondLst>
                                  <p:childTnLst>
                                    <p:set>
                                      <p:cBhvr>
                                        <p:cTn id="113" dur="1" fill="hold">
                                          <p:stCondLst>
                                            <p:cond delay="0"/>
                                          </p:stCondLst>
                                        </p:cTn>
                                        <p:tgtEl>
                                          <p:spTgt spid="6"/>
                                        </p:tgtEl>
                                        <p:attrNameLst>
                                          <p:attrName>style.visibility</p:attrName>
                                        </p:attrNameLst>
                                      </p:cBhvr>
                                      <p:to>
                                        <p:strVal val="visible"/>
                                      </p:to>
                                    </p:set>
                                    <p:animEffect transition="in" filter="slide(fromBottom)">
                                      <p:cBhvr>
                                        <p:cTn id="114" dur="500"/>
                                        <p:tgtEl>
                                          <p:spTgt spid="6"/>
                                        </p:tgtEl>
                                      </p:cBhvr>
                                    </p:animEffect>
                                  </p:childTnLst>
                                </p:cTn>
                              </p:par>
                            </p:childTnLst>
                          </p:cTn>
                        </p:par>
                      </p:childTnLst>
                    </p:cTn>
                  </p:par>
                  <p:par>
                    <p:cTn id="115" fill="hold">
                      <p:stCondLst>
                        <p:cond delay="indefinite"/>
                      </p:stCondLst>
                      <p:childTnLst>
                        <p:par>
                          <p:cTn id="116" fill="hold">
                            <p:stCondLst>
                              <p:cond delay="0"/>
                            </p:stCondLst>
                            <p:childTnLst>
                              <p:par>
                                <p:cTn id="117" presetID="19" presetClass="entr" presetSubtype="10" fill="hold" nodeType="clickEffect">
                                  <p:stCondLst>
                                    <p:cond delay="0"/>
                                  </p:stCondLst>
                                  <p:childTnLst>
                                    <p:set>
                                      <p:cBhvr>
                                        <p:cTn id="118" dur="1" fill="hold">
                                          <p:stCondLst>
                                            <p:cond delay="0"/>
                                          </p:stCondLst>
                                        </p:cTn>
                                        <p:tgtEl>
                                          <p:spTgt spid="7"/>
                                        </p:tgtEl>
                                        <p:attrNameLst>
                                          <p:attrName>style.visibility</p:attrName>
                                        </p:attrNameLst>
                                      </p:cBhvr>
                                      <p:to>
                                        <p:strVal val="visible"/>
                                      </p:to>
                                    </p:set>
                                    <p:anim calcmode="lin" valueType="num">
                                      <p:cBhvr>
                                        <p:cTn id="119" dur="5000" fill="hold"/>
                                        <p:tgtEl>
                                          <p:spTgt spid="7"/>
                                        </p:tgtEl>
                                        <p:attrNameLst>
                                          <p:attrName>ppt_w</p:attrName>
                                        </p:attrNameLst>
                                      </p:cBhvr>
                                      <p:tavLst>
                                        <p:tav tm="0" fmla="#ppt_w*sin(2.5*pi*$)">
                                          <p:val>
                                            <p:fltVal val="0"/>
                                          </p:val>
                                        </p:tav>
                                        <p:tav tm="100000">
                                          <p:val>
                                            <p:fltVal val="1"/>
                                          </p:val>
                                        </p:tav>
                                      </p:tavLst>
                                    </p:anim>
                                    <p:anim calcmode="lin" valueType="num">
                                      <p:cBhvr>
                                        <p:cTn id="120" dur="5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21" fill="hold">
                      <p:stCondLst>
                        <p:cond delay="indefinite"/>
                      </p:stCondLst>
                      <p:childTnLst>
                        <p:par>
                          <p:cTn id="122" fill="hold">
                            <p:stCondLst>
                              <p:cond delay="0"/>
                            </p:stCondLst>
                            <p:childTnLst>
                              <p:par>
                                <p:cTn id="123" presetID="8" presetClass="entr" presetSubtype="16" fill="hold" grpId="1" nodeType="clickEffect">
                                  <p:stCondLst>
                                    <p:cond delay="0"/>
                                  </p:stCondLst>
                                  <p:childTnLst>
                                    <p:set>
                                      <p:cBhvr>
                                        <p:cTn id="124" dur="1" fill="hold">
                                          <p:stCondLst>
                                            <p:cond delay="0"/>
                                          </p:stCondLst>
                                        </p:cTn>
                                        <p:tgtEl>
                                          <p:spTgt spid="50178"/>
                                        </p:tgtEl>
                                        <p:attrNameLst>
                                          <p:attrName>style.visibility</p:attrName>
                                        </p:attrNameLst>
                                      </p:cBhvr>
                                      <p:to>
                                        <p:strVal val="visible"/>
                                      </p:to>
                                    </p:set>
                                    <p:animEffect transition="in" filter="diamond(in)">
                                      <p:cBhvr>
                                        <p:cTn id="125" dur="2000"/>
                                        <p:tgtEl>
                                          <p:spTgt spid="50178"/>
                                        </p:tgtEl>
                                      </p:cBhvr>
                                    </p:animEffect>
                                  </p:childTnLst>
                                </p:cTn>
                              </p:par>
                              <p:par>
                                <p:cTn id="126" presetID="8" presetClass="entr" presetSubtype="16" fill="hold" grpId="1" nodeType="withEffect">
                                  <p:stCondLst>
                                    <p:cond delay="0"/>
                                  </p:stCondLst>
                                  <p:childTnLst>
                                    <p:set>
                                      <p:cBhvr>
                                        <p:cTn id="127" dur="1" fill="hold">
                                          <p:stCondLst>
                                            <p:cond delay="0"/>
                                          </p:stCondLst>
                                        </p:cTn>
                                        <p:tgtEl>
                                          <p:spTgt spid="50179"/>
                                        </p:tgtEl>
                                        <p:attrNameLst>
                                          <p:attrName>style.visibility</p:attrName>
                                        </p:attrNameLst>
                                      </p:cBhvr>
                                      <p:to>
                                        <p:strVal val="visible"/>
                                      </p:to>
                                    </p:set>
                                    <p:animEffect transition="in" filter="diamond(in)">
                                      <p:cBhvr>
                                        <p:cTn id="128" dur="2000"/>
                                        <p:tgtEl>
                                          <p:spTgt spid="50179"/>
                                        </p:tgtEl>
                                      </p:cBhvr>
                                    </p:animEffect>
                                  </p:childTnLst>
                                </p:cTn>
                              </p:par>
                              <p:par>
                                <p:cTn id="129" presetID="8" presetClass="entr" presetSubtype="16" fill="hold" grpId="1" nodeType="withEffect">
                                  <p:stCondLst>
                                    <p:cond delay="0"/>
                                  </p:stCondLst>
                                  <p:childTnLst>
                                    <p:set>
                                      <p:cBhvr>
                                        <p:cTn id="130" dur="1" fill="hold">
                                          <p:stCondLst>
                                            <p:cond delay="0"/>
                                          </p:stCondLst>
                                        </p:cTn>
                                        <p:tgtEl>
                                          <p:spTgt spid="50181"/>
                                        </p:tgtEl>
                                        <p:attrNameLst>
                                          <p:attrName>style.visibility</p:attrName>
                                        </p:attrNameLst>
                                      </p:cBhvr>
                                      <p:to>
                                        <p:strVal val="visible"/>
                                      </p:to>
                                    </p:set>
                                    <p:animEffect transition="in" filter="diamond(in)">
                                      <p:cBhvr>
                                        <p:cTn id="131" dur="2000"/>
                                        <p:tgtEl>
                                          <p:spTgt spid="50181"/>
                                        </p:tgtEl>
                                      </p:cBhvr>
                                    </p:animEffect>
                                  </p:childTnLst>
                                </p:cTn>
                              </p:par>
                              <p:par>
                                <p:cTn id="132" presetID="8" presetClass="entr" presetSubtype="16" fill="hold" grpId="1" nodeType="withEffect">
                                  <p:stCondLst>
                                    <p:cond delay="0"/>
                                  </p:stCondLst>
                                  <p:childTnLst>
                                    <p:set>
                                      <p:cBhvr>
                                        <p:cTn id="133" dur="1" fill="hold">
                                          <p:stCondLst>
                                            <p:cond delay="0"/>
                                          </p:stCondLst>
                                        </p:cTn>
                                        <p:tgtEl>
                                          <p:spTgt spid="50182"/>
                                        </p:tgtEl>
                                        <p:attrNameLst>
                                          <p:attrName>style.visibility</p:attrName>
                                        </p:attrNameLst>
                                      </p:cBhvr>
                                      <p:to>
                                        <p:strVal val="visible"/>
                                      </p:to>
                                    </p:set>
                                    <p:animEffect transition="in" filter="diamond(in)">
                                      <p:cBhvr>
                                        <p:cTn id="134" dur="2000"/>
                                        <p:tgtEl>
                                          <p:spTgt spid="50182"/>
                                        </p:tgtEl>
                                      </p:cBhvr>
                                    </p:animEffect>
                                  </p:childTnLst>
                                </p:cTn>
                              </p:par>
                              <p:par>
                                <p:cTn id="135" presetID="8" presetClass="entr" presetSubtype="16" fill="hold" grpId="1" nodeType="withEffect">
                                  <p:stCondLst>
                                    <p:cond delay="0"/>
                                  </p:stCondLst>
                                  <p:childTnLst>
                                    <p:set>
                                      <p:cBhvr>
                                        <p:cTn id="136" dur="1" fill="hold">
                                          <p:stCondLst>
                                            <p:cond delay="0"/>
                                          </p:stCondLst>
                                        </p:cTn>
                                        <p:tgtEl>
                                          <p:spTgt spid="50183"/>
                                        </p:tgtEl>
                                        <p:attrNameLst>
                                          <p:attrName>style.visibility</p:attrName>
                                        </p:attrNameLst>
                                      </p:cBhvr>
                                      <p:to>
                                        <p:strVal val="visible"/>
                                      </p:to>
                                    </p:set>
                                    <p:animEffect transition="in" filter="diamond(in)">
                                      <p:cBhvr>
                                        <p:cTn id="137" dur="2000"/>
                                        <p:tgtEl>
                                          <p:spTgt spid="50183"/>
                                        </p:tgtEl>
                                      </p:cBhvr>
                                    </p:animEffect>
                                  </p:childTnLst>
                                </p:cTn>
                              </p:par>
                              <p:par>
                                <p:cTn id="138" presetID="8" presetClass="entr" presetSubtype="16" fill="hold" nodeType="withEffect">
                                  <p:stCondLst>
                                    <p:cond delay="0"/>
                                  </p:stCondLst>
                                  <p:childTnLst>
                                    <p:set>
                                      <p:cBhvr>
                                        <p:cTn id="139" dur="1" fill="hold">
                                          <p:stCondLst>
                                            <p:cond delay="0"/>
                                          </p:stCondLst>
                                        </p:cTn>
                                        <p:tgtEl>
                                          <p:spTgt spid="2"/>
                                        </p:tgtEl>
                                        <p:attrNameLst>
                                          <p:attrName>style.visibility</p:attrName>
                                        </p:attrNameLst>
                                      </p:cBhvr>
                                      <p:to>
                                        <p:strVal val="visible"/>
                                      </p:to>
                                    </p:set>
                                    <p:animEffect transition="in" filter="diamond(in)">
                                      <p:cBhvr>
                                        <p:cTn id="140" dur="2000"/>
                                        <p:tgtEl>
                                          <p:spTgt spid="2"/>
                                        </p:tgtEl>
                                      </p:cBhvr>
                                    </p:animEffect>
                                  </p:childTnLst>
                                </p:cTn>
                              </p:par>
                              <p:par>
                                <p:cTn id="141" presetID="8" presetClass="entr" presetSubtype="16" fill="hold" nodeType="withEffect">
                                  <p:stCondLst>
                                    <p:cond delay="0"/>
                                  </p:stCondLst>
                                  <p:childTnLst>
                                    <p:set>
                                      <p:cBhvr>
                                        <p:cTn id="142" dur="1" fill="hold">
                                          <p:stCondLst>
                                            <p:cond delay="0"/>
                                          </p:stCondLst>
                                        </p:cTn>
                                        <p:tgtEl>
                                          <p:spTgt spid="3"/>
                                        </p:tgtEl>
                                        <p:attrNameLst>
                                          <p:attrName>style.visibility</p:attrName>
                                        </p:attrNameLst>
                                      </p:cBhvr>
                                      <p:to>
                                        <p:strVal val="visible"/>
                                      </p:to>
                                    </p:set>
                                    <p:animEffect transition="in" filter="diamond(in)">
                                      <p:cBhvr>
                                        <p:cTn id="143" dur="2000"/>
                                        <p:tgtEl>
                                          <p:spTgt spid="3"/>
                                        </p:tgtEl>
                                      </p:cBhvr>
                                    </p:animEffect>
                                  </p:childTnLst>
                                </p:cTn>
                              </p:par>
                              <p:par>
                                <p:cTn id="144" presetID="8" presetClass="entr" presetSubtype="16" fill="hold" nodeType="withEffect">
                                  <p:stCondLst>
                                    <p:cond delay="0"/>
                                  </p:stCondLst>
                                  <p:childTnLst>
                                    <p:set>
                                      <p:cBhvr>
                                        <p:cTn id="145" dur="1" fill="hold">
                                          <p:stCondLst>
                                            <p:cond delay="0"/>
                                          </p:stCondLst>
                                        </p:cTn>
                                        <p:tgtEl>
                                          <p:spTgt spid="4"/>
                                        </p:tgtEl>
                                        <p:attrNameLst>
                                          <p:attrName>style.visibility</p:attrName>
                                        </p:attrNameLst>
                                      </p:cBhvr>
                                      <p:to>
                                        <p:strVal val="visible"/>
                                      </p:to>
                                    </p:set>
                                    <p:animEffect transition="in" filter="diamond(in)">
                                      <p:cBhvr>
                                        <p:cTn id="146" dur="2000"/>
                                        <p:tgtEl>
                                          <p:spTgt spid="4"/>
                                        </p:tgtEl>
                                      </p:cBhvr>
                                    </p:animEffect>
                                  </p:childTnLst>
                                </p:cTn>
                              </p:par>
                              <p:par>
                                <p:cTn id="147" presetID="8" presetClass="entr" presetSubtype="16" fill="hold" nodeType="withEffect">
                                  <p:stCondLst>
                                    <p:cond delay="0"/>
                                  </p:stCondLst>
                                  <p:childTnLst>
                                    <p:set>
                                      <p:cBhvr>
                                        <p:cTn id="148" dur="1" fill="hold">
                                          <p:stCondLst>
                                            <p:cond delay="0"/>
                                          </p:stCondLst>
                                        </p:cTn>
                                        <p:tgtEl>
                                          <p:spTgt spid="5"/>
                                        </p:tgtEl>
                                        <p:attrNameLst>
                                          <p:attrName>style.visibility</p:attrName>
                                        </p:attrNameLst>
                                      </p:cBhvr>
                                      <p:to>
                                        <p:strVal val="visible"/>
                                      </p:to>
                                    </p:set>
                                    <p:animEffect transition="in" filter="diamond(in)">
                                      <p:cBhvr>
                                        <p:cTn id="149" dur="2000"/>
                                        <p:tgtEl>
                                          <p:spTgt spid="5"/>
                                        </p:tgtEl>
                                      </p:cBhvr>
                                    </p:animEffect>
                                  </p:childTnLst>
                                </p:cTn>
                              </p:par>
                              <p:par>
                                <p:cTn id="150" presetID="8" presetClass="entr" presetSubtype="16" fill="hold" nodeType="withEffect">
                                  <p:stCondLst>
                                    <p:cond delay="0"/>
                                  </p:stCondLst>
                                  <p:childTnLst>
                                    <p:set>
                                      <p:cBhvr>
                                        <p:cTn id="151" dur="1" fill="hold">
                                          <p:stCondLst>
                                            <p:cond delay="0"/>
                                          </p:stCondLst>
                                        </p:cTn>
                                        <p:tgtEl>
                                          <p:spTgt spid="6"/>
                                        </p:tgtEl>
                                        <p:attrNameLst>
                                          <p:attrName>style.visibility</p:attrName>
                                        </p:attrNameLst>
                                      </p:cBhvr>
                                      <p:to>
                                        <p:strVal val="visible"/>
                                      </p:to>
                                    </p:set>
                                    <p:animEffect transition="in" filter="diamond(in)">
                                      <p:cBhvr>
                                        <p:cTn id="152" dur="2000"/>
                                        <p:tgtEl>
                                          <p:spTgt spid="6"/>
                                        </p:tgtEl>
                                      </p:cBhvr>
                                    </p:animEffect>
                                  </p:childTnLst>
                                </p:cTn>
                              </p:par>
                              <p:par>
                                <p:cTn id="153" presetID="8" presetClass="entr" presetSubtype="16" fill="hold" nodeType="withEffect">
                                  <p:stCondLst>
                                    <p:cond delay="0"/>
                                  </p:stCondLst>
                                  <p:childTnLst>
                                    <p:set>
                                      <p:cBhvr>
                                        <p:cTn id="154" dur="1" fill="hold">
                                          <p:stCondLst>
                                            <p:cond delay="0"/>
                                          </p:stCondLst>
                                        </p:cTn>
                                        <p:tgtEl>
                                          <p:spTgt spid="7"/>
                                        </p:tgtEl>
                                        <p:attrNameLst>
                                          <p:attrName>style.visibility</p:attrName>
                                        </p:attrNameLst>
                                      </p:cBhvr>
                                      <p:to>
                                        <p:strVal val="visible"/>
                                      </p:to>
                                    </p:set>
                                    <p:animEffect transition="in" filter="diamond(in)">
                                      <p:cBhvr>
                                        <p:cTn id="155" dur="2000"/>
                                        <p:tgtEl>
                                          <p:spTgt spid="7"/>
                                        </p:tgtEl>
                                      </p:cBhvr>
                                    </p:animEffect>
                                  </p:childTnLst>
                                </p:cTn>
                              </p:par>
                              <p:par>
                                <p:cTn id="156" presetID="8" presetClass="entr" presetSubtype="16" fill="hold" grpId="1" nodeType="withEffect">
                                  <p:stCondLst>
                                    <p:cond delay="0"/>
                                  </p:stCondLst>
                                  <p:childTnLst>
                                    <p:set>
                                      <p:cBhvr>
                                        <p:cTn id="157" dur="1" fill="hold">
                                          <p:stCondLst>
                                            <p:cond delay="0"/>
                                          </p:stCondLst>
                                        </p:cTn>
                                        <p:tgtEl>
                                          <p:spTgt spid="50202"/>
                                        </p:tgtEl>
                                        <p:attrNameLst>
                                          <p:attrName>style.visibility</p:attrName>
                                        </p:attrNameLst>
                                      </p:cBhvr>
                                      <p:to>
                                        <p:strVal val="visible"/>
                                      </p:to>
                                    </p:set>
                                    <p:animEffect transition="in" filter="diamond(in)">
                                      <p:cBhvr>
                                        <p:cTn id="158" dur="2000"/>
                                        <p:tgtEl>
                                          <p:spTgt spid="50202"/>
                                        </p:tgtEl>
                                      </p:cBhvr>
                                    </p:animEffect>
                                  </p:childTnLst>
                                </p:cTn>
                              </p:par>
                              <p:par>
                                <p:cTn id="159" presetID="8" presetClass="entr" presetSubtype="16" fill="hold" grpId="1" nodeType="withEffect">
                                  <p:stCondLst>
                                    <p:cond delay="0"/>
                                  </p:stCondLst>
                                  <p:childTnLst>
                                    <p:set>
                                      <p:cBhvr>
                                        <p:cTn id="160" dur="1" fill="hold">
                                          <p:stCondLst>
                                            <p:cond delay="0"/>
                                          </p:stCondLst>
                                        </p:cTn>
                                        <p:tgtEl>
                                          <p:spTgt spid="50203"/>
                                        </p:tgtEl>
                                        <p:attrNameLst>
                                          <p:attrName>style.visibility</p:attrName>
                                        </p:attrNameLst>
                                      </p:cBhvr>
                                      <p:to>
                                        <p:strVal val="visible"/>
                                      </p:to>
                                    </p:set>
                                    <p:animEffect transition="in" filter="diamond(in)">
                                      <p:cBhvr>
                                        <p:cTn id="161" dur="2000"/>
                                        <p:tgtEl>
                                          <p:spTgt spid="50203"/>
                                        </p:tgtEl>
                                      </p:cBhvr>
                                    </p:animEffect>
                                  </p:childTnLst>
                                </p:cTn>
                              </p:par>
                              <p:par>
                                <p:cTn id="162" presetID="8" presetClass="entr" presetSubtype="16" fill="hold" nodeType="withEffect">
                                  <p:stCondLst>
                                    <p:cond delay="0"/>
                                  </p:stCondLst>
                                  <p:childTnLst>
                                    <p:set>
                                      <p:cBhvr>
                                        <p:cTn id="163" dur="1" fill="hold">
                                          <p:stCondLst>
                                            <p:cond delay="0"/>
                                          </p:stCondLst>
                                        </p:cTn>
                                        <p:tgtEl>
                                          <p:spTgt spid="8"/>
                                        </p:tgtEl>
                                        <p:attrNameLst>
                                          <p:attrName>style.visibility</p:attrName>
                                        </p:attrNameLst>
                                      </p:cBhvr>
                                      <p:to>
                                        <p:strVal val="visible"/>
                                      </p:to>
                                    </p:set>
                                    <p:animEffect transition="in" filter="diamond(in)">
                                      <p:cBhvr>
                                        <p:cTn id="164" dur="2000"/>
                                        <p:tgtEl>
                                          <p:spTgt spid="8"/>
                                        </p:tgtEl>
                                      </p:cBhvr>
                                    </p:animEffect>
                                  </p:childTnLst>
                                </p:cTn>
                              </p:par>
                              <p:par>
                                <p:cTn id="165" presetID="8" presetClass="entr" presetSubtype="16" fill="hold" grpId="1" nodeType="withEffect">
                                  <p:stCondLst>
                                    <p:cond delay="0"/>
                                  </p:stCondLst>
                                  <p:childTnLst>
                                    <p:set>
                                      <p:cBhvr>
                                        <p:cTn id="166" dur="1" fill="hold">
                                          <p:stCondLst>
                                            <p:cond delay="0"/>
                                          </p:stCondLst>
                                        </p:cTn>
                                        <p:tgtEl>
                                          <p:spTgt spid="50209"/>
                                        </p:tgtEl>
                                        <p:attrNameLst>
                                          <p:attrName>style.visibility</p:attrName>
                                        </p:attrNameLst>
                                      </p:cBhvr>
                                      <p:to>
                                        <p:strVal val="visible"/>
                                      </p:to>
                                    </p:set>
                                    <p:animEffect transition="in" filter="diamond(in)">
                                      <p:cBhvr>
                                        <p:cTn id="167" dur="2000"/>
                                        <p:tgtEl>
                                          <p:spTgt spid="50209"/>
                                        </p:tgtEl>
                                      </p:cBhvr>
                                    </p:animEffect>
                                  </p:childTnLst>
                                </p:cTn>
                              </p:par>
                              <p:par>
                                <p:cTn id="168" presetID="8" presetClass="entr" presetSubtype="16" fill="hold" nodeType="withEffect">
                                  <p:stCondLst>
                                    <p:cond delay="0"/>
                                  </p:stCondLst>
                                  <p:childTnLst>
                                    <p:set>
                                      <p:cBhvr>
                                        <p:cTn id="169" dur="1" fill="hold">
                                          <p:stCondLst>
                                            <p:cond delay="0"/>
                                          </p:stCondLst>
                                        </p:cTn>
                                        <p:tgtEl>
                                          <p:spTgt spid="10"/>
                                        </p:tgtEl>
                                        <p:attrNameLst>
                                          <p:attrName>style.visibility</p:attrName>
                                        </p:attrNameLst>
                                      </p:cBhvr>
                                      <p:to>
                                        <p:strVal val="visible"/>
                                      </p:to>
                                    </p:set>
                                    <p:animEffect transition="in" filter="diamond(in)">
                                      <p:cBhvr>
                                        <p:cTn id="170" dur="2000"/>
                                        <p:tgtEl>
                                          <p:spTgt spid="10"/>
                                        </p:tgtEl>
                                      </p:cBhvr>
                                    </p:animEffect>
                                  </p:childTnLst>
                                </p:cTn>
                              </p:par>
                              <p:par>
                                <p:cTn id="171" presetID="8" presetClass="entr" presetSubtype="16" fill="hold" nodeType="withEffect">
                                  <p:stCondLst>
                                    <p:cond delay="0"/>
                                  </p:stCondLst>
                                  <p:childTnLst>
                                    <p:set>
                                      <p:cBhvr>
                                        <p:cTn id="172" dur="1" fill="hold">
                                          <p:stCondLst>
                                            <p:cond delay="0"/>
                                          </p:stCondLst>
                                        </p:cTn>
                                        <p:tgtEl>
                                          <p:spTgt spid="11"/>
                                        </p:tgtEl>
                                        <p:attrNameLst>
                                          <p:attrName>style.visibility</p:attrName>
                                        </p:attrNameLst>
                                      </p:cBhvr>
                                      <p:to>
                                        <p:strVal val="visible"/>
                                      </p:to>
                                    </p:set>
                                    <p:animEffect transition="in" filter="diamond(in)">
                                      <p:cBhvr>
                                        <p:cTn id="173" dur="2000"/>
                                        <p:tgtEl>
                                          <p:spTgt spid="11"/>
                                        </p:tgtEl>
                                      </p:cBhvr>
                                    </p:animEffect>
                                  </p:childTnLst>
                                </p:cTn>
                              </p:par>
                              <p:par>
                                <p:cTn id="174" presetID="8" presetClass="entr" presetSubtype="16" fill="hold" nodeType="withEffect">
                                  <p:stCondLst>
                                    <p:cond delay="0"/>
                                  </p:stCondLst>
                                  <p:childTnLst>
                                    <p:set>
                                      <p:cBhvr>
                                        <p:cTn id="175" dur="1" fill="hold">
                                          <p:stCondLst>
                                            <p:cond delay="0"/>
                                          </p:stCondLst>
                                        </p:cTn>
                                        <p:tgtEl>
                                          <p:spTgt spid="12"/>
                                        </p:tgtEl>
                                        <p:attrNameLst>
                                          <p:attrName>style.visibility</p:attrName>
                                        </p:attrNameLst>
                                      </p:cBhvr>
                                      <p:to>
                                        <p:strVal val="visible"/>
                                      </p:to>
                                    </p:set>
                                    <p:animEffect transition="in" filter="diamond(in)">
                                      <p:cBhvr>
                                        <p:cTn id="176" dur="2000"/>
                                        <p:tgtEl>
                                          <p:spTgt spid="12"/>
                                        </p:tgtEl>
                                      </p:cBhvr>
                                    </p:animEffect>
                                  </p:childTnLst>
                                </p:cTn>
                              </p:par>
                              <p:par>
                                <p:cTn id="177" presetID="8" presetClass="entr" presetSubtype="16" fill="hold" grpId="1" nodeType="withEffect">
                                  <p:stCondLst>
                                    <p:cond delay="0"/>
                                  </p:stCondLst>
                                  <p:childTnLst>
                                    <p:set>
                                      <p:cBhvr>
                                        <p:cTn id="178" dur="1" fill="hold">
                                          <p:stCondLst>
                                            <p:cond delay="0"/>
                                          </p:stCondLst>
                                        </p:cTn>
                                        <p:tgtEl>
                                          <p:spTgt spid="50221"/>
                                        </p:tgtEl>
                                        <p:attrNameLst>
                                          <p:attrName>style.visibility</p:attrName>
                                        </p:attrNameLst>
                                      </p:cBhvr>
                                      <p:to>
                                        <p:strVal val="visible"/>
                                      </p:to>
                                    </p:set>
                                    <p:animEffect transition="in" filter="diamond(in)">
                                      <p:cBhvr>
                                        <p:cTn id="179" dur="2000"/>
                                        <p:tgtEl>
                                          <p:spTgt spid="50221"/>
                                        </p:tgtEl>
                                      </p:cBhvr>
                                    </p:animEffect>
                                  </p:childTnLst>
                                </p:cTn>
                              </p:par>
                              <p:par>
                                <p:cTn id="180" presetID="8" presetClass="entr" presetSubtype="16" fill="hold" grpId="1" nodeType="withEffect">
                                  <p:stCondLst>
                                    <p:cond delay="0"/>
                                  </p:stCondLst>
                                  <p:childTnLst>
                                    <p:set>
                                      <p:cBhvr>
                                        <p:cTn id="181" dur="1" fill="hold">
                                          <p:stCondLst>
                                            <p:cond delay="0"/>
                                          </p:stCondLst>
                                        </p:cTn>
                                        <p:tgtEl>
                                          <p:spTgt spid="50222"/>
                                        </p:tgtEl>
                                        <p:attrNameLst>
                                          <p:attrName>style.visibility</p:attrName>
                                        </p:attrNameLst>
                                      </p:cBhvr>
                                      <p:to>
                                        <p:strVal val="visible"/>
                                      </p:to>
                                    </p:set>
                                    <p:animEffect transition="in" filter="diamond(in)">
                                      <p:cBhvr>
                                        <p:cTn id="182" dur="2000"/>
                                        <p:tgtEl>
                                          <p:spTgt spid="50222"/>
                                        </p:tgtEl>
                                      </p:cBhvr>
                                    </p:animEffect>
                                  </p:childTnLst>
                                </p:cTn>
                              </p:par>
                              <p:par>
                                <p:cTn id="183" presetID="8" presetClass="entr" presetSubtype="16" fill="hold" grpId="1" nodeType="withEffect">
                                  <p:stCondLst>
                                    <p:cond delay="0"/>
                                  </p:stCondLst>
                                  <p:childTnLst>
                                    <p:set>
                                      <p:cBhvr>
                                        <p:cTn id="184" dur="1" fill="hold">
                                          <p:stCondLst>
                                            <p:cond delay="0"/>
                                          </p:stCondLst>
                                        </p:cTn>
                                        <p:tgtEl>
                                          <p:spTgt spid="50223"/>
                                        </p:tgtEl>
                                        <p:attrNameLst>
                                          <p:attrName>style.visibility</p:attrName>
                                        </p:attrNameLst>
                                      </p:cBhvr>
                                      <p:to>
                                        <p:strVal val="visible"/>
                                      </p:to>
                                    </p:set>
                                    <p:animEffect transition="in" filter="diamond(in)">
                                      <p:cBhvr>
                                        <p:cTn id="185" dur="2000"/>
                                        <p:tgtEl>
                                          <p:spTgt spid="50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nimBg="1"/>
      <p:bldP spid="50178" grpId="1" animBg="1"/>
      <p:bldP spid="50179" grpId="0" animBg="1" autoUpdateAnimBg="0"/>
      <p:bldP spid="50179" grpId="1" animBg="1"/>
      <p:bldP spid="50181" grpId="0" animBg="1" autoUpdateAnimBg="0"/>
      <p:bldP spid="50181" grpId="1" animBg="1"/>
      <p:bldP spid="50182" grpId="0" animBg="1" autoUpdateAnimBg="0"/>
      <p:bldP spid="50182" grpId="1" animBg="1"/>
      <p:bldP spid="50183" grpId="0" animBg="1"/>
      <p:bldP spid="50183" grpId="1" animBg="1"/>
      <p:bldP spid="50202" grpId="0" animBg="1" autoUpdateAnimBg="0"/>
      <p:bldP spid="50202" grpId="1" animBg="1"/>
      <p:bldP spid="50203" grpId="0" animBg="1" autoUpdateAnimBg="0"/>
      <p:bldP spid="50203" grpId="1" animBg="1"/>
      <p:bldP spid="50209" grpId="0" animBg="1" autoUpdateAnimBg="0"/>
      <p:bldP spid="50209" grpId="1" animBg="1"/>
      <p:bldP spid="50221" grpId="0" animBg="1"/>
      <p:bldP spid="50221" grpId="1" animBg="1"/>
      <p:bldP spid="50222" grpId="0" animBg="1"/>
      <p:bldP spid="50222" grpId="1" animBg="1"/>
      <p:bldP spid="50223" grpId="0" animBg="1" autoUpdateAnimBg="0"/>
      <p:bldP spid="5022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just"/>
            <a:r>
              <a:rPr lang="en-US" altLang="zh-CN" sz="3200" b="1" dirty="0" err="1">
                <a:solidFill>
                  <a:schemeClr val="accent2"/>
                </a:solidFill>
                <a:latin typeface="Tahoma" pitchFamily="34" charset="0"/>
              </a:rPr>
              <a:t>Pengertian</a:t>
            </a:r>
            <a:r>
              <a:rPr lang="en-US" altLang="zh-CN" sz="3200" b="1" dirty="0">
                <a:solidFill>
                  <a:schemeClr val="accent2"/>
                </a:solidFill>
                <a:latin typeface="Tahoma" pitchFamily="34" charset="0"/>
              </a:rPr>
              <a:t> </a:t>
            </a:r>
            <a:r>
              <a:rPr lang="en-US" altLang="zh-CN" sz="3200" b="1" dirty="0" err="1">
                <a:solidFill>
                  <a:schemeClr val="accent2"/>
                </a:solidFill>
                <a:latin typeface="Tahoma" pitchFamily="34" charset="0"/>
              </a:rPr>
              <a:t>Hukum</a:t>
            </a:r>
            <a:r>
              <a:rPr lang="en-US" altLang="zh-CN" sz="3200" b="1" dirty="0">
                <a:solidFill>
                  <a:schemeClr val="accent2"/>
                </a:solidFill>
                <a:latin typeface="Tahoma" pitchFamily="34" charset="0"/>
              </a:rPr>
              <a:t> </a:t>
            </a:r>
            <a:r>
              <a:rPr lang="en-US" altLang="zh-CN" sz="3200" b="1" dirty="0" err="1">
                <a:solidFill>
                  <a:schemeClr val="accent2"/>
                </a:solidFill>
                <a:latin typeface="Tahoma" pitchFamily="34" charset="0"/>
              </a:rPr>
              <a:t>Muamalah</a:t>
            </a:r>
            <a:endParaRPr lang="en-US" altLang="zh-CN" sz="3200" b="1" dirty="0">
              <a:solidFill>
                <a:schemeClr val="accent2"/>
              </a:solidFill>
              <a:latin typeface="Tahoma" pitchFamily="34" charset="0"/>
            </a:endParaRPr>
          </a:p>
        </p:txBody>
      </p:sp>
      <p:sp>
        <p:nvSpPr>
          <p:cNvPr id="4099" name="Rectangle 3"/>
          <p:cNvSpPr>
            <a:spLocks noGrp="1" noChangeArrowheads="1"/>
          </p:cNvSpPr>
          <p:nvPr>
            <p:ph type="body" idx="1"/>
          </p:nvPr>
        </p:nvSpPr>
        <p:spPr>
          <a:xfrm>
            <a:off x="285720" y="1643050"/>
            <a:ext cx="8286808" cy="4781550"/>
          </a:xfrm>
        </p:spPr>
        <p:txBody>
          <a:bodyPr/>
          <a:lstStyle/>
          <a:p>
            <a:pPr algn="just">
              <a:lnSpc>
                <a:spcPct val="80000"/>
              </a:lnSpc>
            </a:pPr>
            <a:r>
              <a:rPr lang="en-US" altLang="ko-KR" sz="4400" dirty="0" err="1">
                <a:solidFill>
                  <a:schemeClr val="accent2"/>
                </a:solidFill>
                <a:latin typeface="Verdana" pitchFamily="34" charset="0"/>
                <a:ea typeface="굴림" pitchFamily="34" charset="-127"/>
              </a:rPr>
              <a:t>Ilmu</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tentang</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hukum-hukum</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syara</a:t>
            </a:r>
            <a:r>
              <a:rPr lang="en-US" altLang="ko-KR" sz="4400" dirty="0">
                <a:solidFill>
                  <a:schemeClr val="accent2"/>
                </a:solidFill>
                <a:latin typeface="Verdana" pitchFamily="34" charset="0"/>
                <a:ea typeface="굴림" pitchFamily="34" charset="-127"/>
              </a:rPr>
              <a:t>’ yang </a:t>
            </a:r>
            <a:r>
              <a:rPr lang="en-US" altLang="ko-KR" sz="4400" dirty="0" err="1">
                <a:solidFill>
                  <a:schemeClr val="accent2"/>
                </a:solidFill>
                <a:latin typeface="Verdana" pitchFamily="34" charset="0"/>
                <a:ea typeface="굴림" pitchFamily="34" charset="-127"/>
              </a:rPr>
              <a:t>mengatur</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hubungan</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atau</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interaksi</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antara</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manusia</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dengan</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manusia</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dalam</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bidang</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kegiatan</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ekonomi</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islam</a:t>
            </a:r>
            <a:endParaRPr lang="en-US" altLang="ko-KR" sz="4400" dirty="0">
              <a:solidFill>
                <a:schemeClr val="accent2"/>
              </a:solidFill>
              <a:latin typeface="Verdana" pitchFamily="34" charset="0"/>
              <a:ea typeface="굴림" pitchFamily="34" charset="-127"/>
            </a:endParaRPr>
          </a:p>
        </p:txBody>
      </p:sp>
      <p:sp>
        <p:nvSpPr>
          <p:cNvPr id="4" name="5-Point Star 3"/>
          <p:cNvSpPr/>
          <p:nvPr/>
        </p:nvSpPr>
        <p:spPr bwMode="auto">
          <a:xfrm>
            <a:off x="5715008" y="571480"/>
            <a:ext cx="914400" cy="914400"/>
          </a:xfrm>
          <a:prstGeom prst="star5">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id-ID" sz="1100" b="0" i="0" u="none" strike="noStrike" cap="none" normalizeH="0" baseline="0">
              <a:ln>
                <a:noFill/>
              </a:ln>
              <a:solidFill>
                <a:schemeClr val="tx1"/>
              </a:solidFill>
              <a:effectLst/>
              <a:latin typeface="Arial" charset="0"/>
              <a:ea typeface="宋体" pitchFamily="2" charset="-122"/>
            </a:endParaRPr>
          </a:p>
        </p:txBody>
      </p:sp>
      <p:sp>
        <p:nvSpPr>
          <p:cNvPr id="5" name="5-Point Star 4"/>
          <p:cNvSpPr/>
          <p:nvPr/>
        </p:nvSpPr>
        <p:spPr bwMode="auto">
          <a:xfrm>
            <a:off x="8858280" y="357166"/>
            <a:ext cx="914400" cy="914400"/>
          </a:xfrm>
          <a:prstGeom prst="star5">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id-ID" sz="1100" b="0" i="0" u="none" strike="noStrike" cap="none" normalizeH="0" baseline="0">
              <a:ln>
                <a:noFill/>
              </a:ln>
              <a:solidFill>
                <a:schemeClr val="tx1"/>
              </a:solidFill>
              <a:effectLst/>
              <a:latin typeface="Arial" charset="0"/>
              <a:ea typeface="宋体"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just"/>
            <a:r>
              <a:rPr lang="en-US" altLang="zh-CN" sz="3200" b="1" dirty="0" err="1">
                <a:solidFill>
                  <a:schemeClr val="accent2"/>
                </a:solidFill>
                <a:latin typeface="Tahoma" pitchFamily="34" charset="0"/>
              </a:rPr>
              <a:t>Objek</a:t>
            </a:r>
            <a:r>
              <a:rPr lang="en-US" altLang="zh-CN" sz="3200" b="1" dirty="0">
                <a:solidFill>
                  <a:schemeClr val="accent2"/>
                </a:solidFill>
                <a:latin typeface="Tahoma" pitchFamily="34" charset="0"/>
              </a:rPr>
              <a:t> </a:t>
            </a:r>
            <a:r>
              <a:rPr lang="en-US" altLang="zh-CN" sz="3200" b="1" dirty="0" err="1">
                <a:solidFill>
                  <a:schemeClr val="accent2"/>
                </a:solidFill>
                <a:latin typeface="Tahoma" pitchFamily="34" charset="0"/>
              </a:rPr>
              <a:t>Pembahasan</a:t>
            </a:r>
            <a:r>
              <a:rPr lang="en-US" altLang="zh-CN" sz="3200" b="1" dirty="0">
                <a:solidFill>
                  <a:schemeClr val="accent2"/>
                </a:solidFill>
                <a:latin typeface="Tahoma" pitchFamily="34" charset="0"/>
              </a:rPr>
              <a:t> </a:t>
            </a:r>
            <a:r>
              <a:rPr lang="en-US" altLang="zh-CN" sz="3200" b="1" dirty="0" err="1">
                <a:solidFill>
                  <a:schemeClr val="accent2"/>
                </a:solidFill>
                <a:latin typeface="Tahoma" pitchFamily="34" charset="0"/>
              </a:rPr>
              <a:t>Hukum</a:t>
            </a:r>
            <a:r>
              <a:rPr lang="en-US" altLang="zh-CN" sz="3200" b="1" dirty="0">
                <a:solidFill>
                  <a:schemeClr val="accent2"/>
                </a:solidFill>
                <a:latin typeface="Tahoma" pitchFamily="34" charset="0"/>
              </a:rPr>
              <a:t> </a:t>
            </a:r>
            <a:r>
              <a:rPr lang="en-US" altLang="zh-CN" sz="3200" b="1" dirty="0" err="1">
                <a:solidFill>
                  <a:schemeClr val="accent2"/>
                </a:solidFill>
                <a:latin typeface="Tahoma" pitchFamily="34" charset="0"/>
              </a:rPr>
              <a:t>Muamalah</a:t>
            </a:r>
            <a:endParaRPr lang="en-US" altLang="zh-CN" sz="3200" b="1" dirty="0">
              <a:solidFill>
                <a:schemeClr val="accent2"/>
              </a:solidFill>
              <a:latin typeface="Tahoma" pitchFamily="34" charset="0"/>
            </a:endParaRPr>
          </a:p>
        </p:txBody>
      </p:sp>
      <p:sp>
        <p:nvSpPr>
          <p:cNvPr id="4099" name="Rectangle 3"/>
          <p:cNvSpPr>
            <a:spLocks noGrp="1" noChangeArrowheads="1"/>
          </p:cNvSpPr>
          <p:nvPr>
            <p:ph type="body" idx="1"/>
          </p:nvPr>
        </p:nvSpPr>
        <p:spPr>
          <a:xfrm>
            <a:off x="285720" y="1357298"/>
            <a:ext cx="8286808" cy="5067302"/>
          </a:xfrm>
        </p:spPr>
        <p:txBody>
          <a:bodyPr/>
          <a:lstStyle/>
          <a:p>
            <a:pPr algn="just">
              <a:lnSpc>
                <a:spcPct val="80000"/>
              </a:lnSpc>
            </a:pPr>
            <a:r>
              <a:rPr lang="en-US" altLang="ko-KR" sz="4400" dirty="0" err="1">
                <a:solidFill>
                  <a:schemeClr val="accent2"/>
                </a:solidFill>
                <a:latin typeface="Verdana" pitchFamily="34" charset="0"/>
                <a:ea typeface="굴림" pitchFamily="34" charset="-127"/>
              </a:rPr>
              <a:t>Hubungan</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antara</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manusia</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dengan</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manusia</a:t>
            </a:r>
            <a:r>
              <a:rPr lang="en-US" altLang="ko-KR" sz="4400" dirty="0">
                <a:solidFill>
                  <a:schemeClr val="accent2"/>
                </a:solidFill>
                <a:latin typeface="Verdana" pitchFamily="34" charset="0"/>
                <a:ea typeface="굴림" pitchFamily="34" charset="-127"/>
              </a:rPr>
              <a:t> lain yang </a:t>
            </a:r>
            <a:r>
              <a:rPr lang="en-US" altLang="ko-KR" sz="4400" dirty="0" err="1">
                <a:solidFill>
                  <a:schemeClr val="accent2"/>
                </a:solidFill>
                <a:latin typeface="Verdana" pitchFamily="34" charset="0"/>
                <a:ea typeface="굴림" pitchFamily="34" charset="-127"/>
              </a:rPr>
              <a:t>berkaitan</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dengan</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benda</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atau</a:t>
            </a:r>
            <a:r>
              <a:rPr lang="en-US" altLang="ko-KR" sz="4400" dirty="0">
                <a:solidFill>
                  <a:schemeClr val="accent2"/>
                </a:solidFill>
                <a:latin typeface="Verdana" pitchFamily="34" charset="0"/>
                <a:ea typeface="굴림" pitchFamily="34" charset="-127"/>
              </a:rPr>
              <a:t> </a:t>
            </a:r>
            <a:r>
              <a:rPr lang="en-US" altLang="ko-KR" sz="4400" i="1" dirty="0" err="1">
                <a:solidFill>
                  <a:schemeClr val="accent2"/>
                </a:solidFill>
                <a:latin typeface="Verdana" pitchFamily="34" charset="0"/>
                <a:ea typeface="굴림" pitchFamily="34" charset="-127"/>
              </a:rPr>
              <a:t>maal</a:t>
            </a:r>
            <a:r>
              <a:rPr lang="en-US" altLang="ko-KR" sz="4400" dirty="0">
                <a:solidFill>
                  <a:schemeClr val="accent2"/>
                </a:solidFill>
                <a:latin typeface="Verdana" pitchFamily="34" charset="0"/>
                <a:ea typeface="굴림" pitchFamily="34" charset="-127"/>
              </a:rPr>
              <a:t>.</a:t>
            </a:r>
          </a:p>
          <a:p>
            <a:pPr algn="just">
              <a:lnSpc>
                <a:spcPct val="80000"/>
              </a:lnSpc>
            </a:pPr>
            <a:r>
              <a:rPr lang="en-US" altLang="ko-KR" sz="4400" dirty="0" err="1">
                <a:solidFill>
                  <a:schemeClr val="accent2"/>
                </a:solidFill>
                <a:latin typeface="Verdana" pitchFamily="34" charset="0"/>
                <a:ea typeface="굴림" pitchFamily="34" charset="-127"/>
              </a:rPr>
              <a:t>Hakikat</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dari</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hubungan</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tersebut</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berkaitan</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dengan</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hak</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dan</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kewajiban</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antara</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manusia</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satu</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dengan</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manusia</a:t>
            </a:r>
            <a:r>
              <a:rPr lang="en-US" altLang="ko-KR" sz="4400" dirty="0">
                <a:solidFill>
                  <a:schemeClr val="accent2"/>
                </a:solidFill>
                <a:latin typeface="Verdana" pitchFamily="34" charset="0"/>
                <a:ea typeface="굴림" pitchFamily="34" charset="-127"/>
              </a:rPr>
              <a:t> </a:t>
            </a:r>
            <a:r>
              <a:rPr lang="en-US" altLang="ko-KR" sz="4400" dirty="0" err="1">
                <a:solidFill>
                  <a:schemeClr val="accent2"/>
                </a:solidFill>
                <a:latin typeface="Verdana" pitchFamily="34" charset="0"/>
                <a:ea typeface="굴림" pitchFamily="34" charset="-127"/>
              </a:rPr>
              <a:t>lainnya</a:t>
            </a:r>
            <a:r>
              <a:rPr lang="en-US" altLang="ko-KR" sz="4400" dirty="0">
                <a:solidFill>
                  <a:schemeClr val="accent2"/>
                </a:solidFill>
                <a:latin typeface="Verdana" pitchFamily="34" charset="0"/>
                <a:ea typeface="굴림" pitchFamily="34" charset="-127"/>
              </a:rPr>
              <a:t>.</a:t>
            </a:r>
          </a:p>
        </p:txBody>
      </p:sp>
      <p:sp>
        <p:nvSpPr>
          <p:cNvPr id="4" name="5-Point Star 3"/>
          <p:cNvSpPr/>
          <p:nvPr/>
        </p:nvSpPr>
        <p:spPr bwMode="auto">
          <a:xfrm>
            <a:off x="5715008" y="571480"/>
            <a:ext cx="914400" cy="914400"/>
          </a:xfrm>
          <a:prstGeom prst="star5">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id-ID" sz="1100" b="0" i="0" u="none" strike="noStrike" cap="none" normalizeH="0" baseline="0">
              <a:ln>
                <a:noFill/>
              </a:ln>
              <a:solidFill>
                <a:schemeClr val="tx1"/>
              </a:solidFill>
              <a:effectLst/>
              <a:latin typeface="Arial" charset="0"/>
              <a:ea typeface="宋体" pitchFamily="2" charset="-122"/>
            </a:endParaRPr>
          </a:p>
        </p:txBody>
      </p:sp>
      <p:sp>
        <p:nvSpPr>
          <p:cNvPr id="5" name="5-Point Star 4"/>
          <p:cNvSpPr/>
          <p:nvPr/>
        </p:nvSpPr>
        <p:spPr bwMode="auto">
          <a:xfrm>
            <a:off x="8858280" y="357166"/>
            <a:ext cx="914400" cy="914400"/>
          </a:xfrm>
          <a:prstGeom prst="star5">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id-ID" sz="1100" b="0" i="0" u="none" strike="noStrike" cap="none" normalizeH="0" baseline="0">
              <a:ln>
                <a:noFill/>
              </a:ln>
              <a:solidFill>
                <a:schemeClr val="tx1"/>
              </a:solidFill>
              <a:effectLst/>
              <a:latin typeface="Arial" charset="0"/>
              <a:ea typeface="宋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dirty="0"/>
              <a:t> </a:t>
            </a:r>
            <a:r>
              <a:rPr lang="ar-SA" dirty="0"/>
              <a:t>ألأ صل فى ألأ شيا ء أ با حة حتى يد ل الد ليل عل التحر يم</a:t>
            </a:r>
            <a:r>
              <a:rPr lang="en-US" dirty="0"/>
              <a:t> </a:t>
            </a:r>
          </a:p>
          <a:p>
            <a:pPr marL="514350" indent="-514350">
              <a:buNone/>
            </a:pPr>
            <a:r>
              <a:rPr lang="id-ID" dirty="0"/>
              <a:t>	pada dasarnya segala sesuatu adalah boleh sampai ada dalil yang melarangnya.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428604"/>
            <a:ext cx="8229600" cy="989034"/>
          </a:xfrm>
        </p:spPr>
        <p:txBody>
          <a:bodyPr/>
          <a:lstStyle/>
          <a:p>
            <a:pPr marL="514350" lvl="0" indent="-514350" fontAlgn="auto">
              <a:spcBef>
                <a:spcPct val="20000"/>
              </a:spcBef>
              <a:spcAft>
                <a:spcPts val="0"/>
              </a:spcAft>
            </a:pPr>
            <a:r>
              <a:rPr lang="id-ID" altLang="zh-CN" sz="3200" b="1" dirty="0">
                <a:solidFill>
                  <a:schemeClr val="accent2"/>
                </a:solidFill>
                <a:latin typeface="Tahoma" pitchFamily="34" charset="0"/>
              </a:rPr>
              <a:t>1.</a:t>
            </a:r>
            <a:r>
              <a:rPr lang="id-ID" sz="3000" kern="1200" dirty="0">
                <a:solidFill>
                  <a:prstClr val="black"/>
                </a:solidFill>
                <a:latin typeface="Calibri"/>
                <a:ea typeface="+mn-ea"/>
                <a:cs typeface="+mn-cs"/>
              </a:rPr>
              <a:t> </a:t>
            </a:r>
            <a:r>
              <a:rPr lang="id-ID" sz="3000" kern="1200" dirty="0">
                <a:solidFill>
                  <a:prstClr val="black"/>
                </a:solidFill>
                <a:latin typeface="Calibri" pitchFamily="34" charset="0"/>
                <a:ea typeface="+mn-ea"/>
                <a:cs typeface="+mn-cs"/>
              </a:rPr>
              <a:t>SELURUH AKTIFITAS MUAMALAH TIDAK LEPAS DARI ASPEK KETUHANAN, YAITU UNTUK IBADAH</a:t>
            </a:r>
            <a:r>
              <a:rPr lang="id-ID" sz="3000" kern="1200" dirty="0">
                <a:solidFill>
                  <a:prstClr val="black"/>
                </a:solidFill>
                <a:latin typeface="Calibri"/>
                <a:ea typeface="+mn-ea"/>
                <a:cs typeface="+mn-cs"/>
              </a:rPr>
              <a:t/>
            </a:r>
            <a:br>
              <a:rPr lang="id-ID" sz="3000" kern="1200" dirty="0">
                <a:solidFill>
                  <a:prstClr val="black"/>
                </a:solidFill>
                <a:latin typeface="Calibri"/>
                <a:ea typeface="+mn-ea"/>
                <a:cs typeface="+mn-cs"/>
              </a:rPr>
            </a:br>
            <a:endParaRPr lang="en-US" altLang="zh-CN" sz="3200" b="1" dirty="0">
              <a:solidFill>
                <a:schemeClr val="accent2"/>
              </a:solidFill>
              <a:latin typeface="Tahoma" pitchFamily="34" charset="0"/>
            </a:endParaRPr>
          </a:p>
        </p:txBody>
      </p:sp>
      <p:sp>
        <p:nvSpPr>
          <p:cNvPr id="4099" name="Rectangle 3"/>
          <p:cNvSpPr>
            <a:spLocks noGrp="1" noChangeArrowheads="1"/>
          </p:cNvSpPr>
          <p:nvPr>
            <p:ph type="body" idx="1"/>
          </p:nvPr>
        </p:nvSpPr>
        <p:spPr>
          <a:xfrm>
            <a:off x="1043608" y="1916832"/>
            <a:ext cx="7272808" cy="4464918"/>
          </a:xfrm>
        </p:spPr>
        <p:txBody>
          <a:bodyPr/>
          <a:lstStyle/>
          <a:p>
            <a:pPr marL="514350" indent="-514350" algn="just">
              <a:buNone/>
            </a:pPr>
            <a:r>
              <a:rPr lang="ar-SA" sz="3600" dirty="0"/>
              <a:t> وماخلقت الجن والإ نس إلا ليعبدون</a:t>
            </a:r>
            <a:endParaRPr lang="id-ID" sz="3600" dirty="0"/>
          </a:p>
          <a:p>
            <a:pPr algn="just"/>
            <a:r>
              <a:rPr lang="id-ID" sz="2400" dirty="0"/>
              <a:t>dan  tidaklah aku ciptakan jin dan manusia kecuali untuk beribadah</a:t>
            </a:r>
            <a:endParaRPr lang="en-ID" sz="2400" dirty="0"/>
          </a:p>
          <a:p>
            <a:pPr algn="just"/>
            <a:r>
              <a:rPr lang="en-ID" sz="2400" dirty="0" err="1"/>
              <a:t>Menciptakan</a:t>
            </a:r>
            <a:r>
              <a:rPr lang="en-ID" sz="2400" dirty="0"/>
              <a:t> </a:t>
            </a:r>
            <a:r>
              <a:rPr lang="en-ID" sz="2400" dirty="0" err="1"/>
              <a:t>suasana</a:t>
            </a:r>
            <a:r>
              <a:rPr lang="en-ID" sz="2400" dirty="0"/>
              <a:t> dan </a:t>
            </a:r>
            <a:r>
              <a:rPr lang="en-ID" sz="2400" dirty="0" err="1"/>
              <a:t>kondisi</a:t>
            </a:r>
            <a:r>
              <a:rPr lang="en-ID" sz="2400" dirty="0"/>
              <a:t> </a:t>
            </a:r>
            <a:r>
              <a:rPr lang="en-ID" sz="2400" dirty="0" err="1"/>
              <a:t>bermuamalah</a:t>
            </a:r>
            <a:r>
              <a:rPr lang="en-ID" sz="2400" dirty="0"/>
              <a:t> yang </a:t>
            </a:r>
            <a:r>
              <a:rPr lang="en-ID" sz="2400" dirty="0" err="1"/>
              <a:t>dituntun</a:t>
            </a:r>
            <a:r>
              <a:rPr lang="en-ID" sz="2400" dirty="0"/>
              <a:t> oleh </a:t>
            </a:r>
            <a:r>
              <a:rPr lang="en-ID" sz="2400" dirty="0" err="1"/>
              <a:t>nilai-nilai</a:t>
            </a:r>
            <a:r>
              <a:rPr lang="en-ID" sz="2400" dirty="0"/>
              <a:t> </a:t>
            </a:r>
            <a:r>
              <a:rPr lang="en-ID" sz="2400" dirty="0" err="1"/>
              <a:t>ketuhanan</a:t>
            </a:r>
            <a:endParaRPr lang="en-ID" sz="2400" dirty="0"/>
          </a:p>
          <a:p>
            <a:pPr algn="just"/>
            <a:r>
              <a:rPr lang="en-ID" sz="2400" dirty="0" err="1"/>
              <a:t>Sehingga</a:t>
            </a:r>
            <a:r>
              <a:rPr lang="en-ID" sz="2400" dirty="0"/>
              <a:t> </a:t>
            </a:r>
            <a:r>
              <a:rPr lang="en-ID" sz="2400" dirty="0" err="1"/>
              <a:t>akan</a:t>
            </a:r>
            <a:r>
              <a:rPr lang="en-ID" sz="2400" dirty="0"/>
              <a:t> </a:t>
            </a:r>
            <a:r>
              <a:rPr lang="en-ID" sz="2400" dirty="0" err="1"/>
              <a:t>terjadi</a:t>
            </a:r>
            <a:r>
              <a:rPr lang="en-ID" sz="2400" dirty="0"/>
              <a:t> </a:t>
            </a:r>
            <a:r>
              <a:rPr lang="en-ID" sz="2400" dirty="0" err="1"/>
              <a:t>muamalah</a:t>
            </a:r>
            <a:r>
              <a:rPr lang="en-ID" sz="2400" dirty="0"/>
              <a:t> yang </a:t>
            </a:r>
            <a:r>
              <a:rPr lang="en-ID" sz="2400" dirty="0" err="1"/>
              <a:t>jujur</a:t>
            </a:r>
            <a:r>
              <a:rPr lang="en-ID" sz="2400" dirty="0"/>
              <a:t>, </a:t>
            </a:r>
            <a:r>
              <a:rPr lang="en-ID" sz="2400" dirty="0" err="1"/>
              <a:t>amanah</a:t>
            </a:r>
            <a:r>
              <a:rPr lang="en-ID" sz="2400" dirty="0"/>
              <a:t>, dan </a:t>
            </a:r>
            <a:r>
              <a:rPr lang="en-ID" sz="2400" dirty="0" err="1"/>
              <a:t>sesuai</a:t>
            </a:r>
            <a:r>
              <a:rPr lang="en-ID" sz="2400" dirty="0"/>
              <a:t> </a:t>
            </a:r>
            <a:r>
              <a:rPr lang="en-ID" sz="2400" dirty="0" err="1"/>
              <a:t>tuntunan</a:t>
            </a:r>
            <a:r>
              <a:rPr lang="en-ID" sz="2400" dirty="0"/>
              <a:t> </a:t>
            </a:r>
            <a:r>
              <a:rPr lang="en-ID" sz="2400" dirty="0" err="1"/>
              <a:t>syariat</a:t>
            </a:r>
            <a:endParaRPr lang="en-ID" sz="2400" dirty="0"/>
          </a:p>
          <a:p>
            <a:pPr algn="just"/>
            <a:endParaRPr lang="id-ID" sz="2400" dirty="0"/>
          </a:p>
          <a:p>
            <a:pPr algn="just">
              <a:lnSpc>
                <a:spcPct val="80000"/>
              </a:lnSpc>
            </a:pPr>
            <a:endParaRPr lang="en-US" altLang="ko-KR" sz="2400" dirty="0">
              <a:solidFill>
                <a:schemeClr val="accent2"/>
              </a:solidFill>
              <a:latin typeface="Verdana" pitchFamily="34" charset="0"/>
              <a:ea typeface="굴림" pitchFamily="34" charset="-127"/>
            </a:endParaRPr>
          </a:p>
        </p:txBody>
      </p:sp>
      <p:sp>
        <p:nvSpPr>
          <p:cNvPr id="4" name="5-Point Star 3"/>
          <p:cNvSpPr/>
          <p:nvPr/>
        </p:nvSpPr>
        <p:spPr bwMode="auto">
          <a:xfrm>
            <a:off x="5715008" y="571480"/>
            <a:ext cx="914400" cy="914400"/>
          </a:xfrm>
          <a:prstGeom prst="star5">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id-ID" sz="1100" b="0" i="0" u="none" strike="noStrike" cap="none" normalizeH="0" baseline="0">
              <a:ln>
                <a:noFill/>
              </a:ln>
              <a:solidFill>
                <a:schemeClr val="tx1"/>
              </a:solidFill>
              <a:effectLst/>
              <a:latin typeface="Arial" charset="0"/>
              <a:ea typeface="宋体" pitchFamily="2" charset="-122"/>
            </a:endParaRPr>
          </a:p>
        </p:txBody>
      </p:sp>
      <p:sp>
        <p:nvSpPr>
          <p:cNvPr id="5" name="5-Point Star 4"/>
          <p:cNvSpPr/>
          <p:nvPr/>
        </p:nvSpPr>
        <p:spPr bwMode="auto">
          <a:xfrm>
            <a:off x="8858280" y="357166"/>
            <a:ext cx="914400" cy="914400"/>
          </a:xfrm>
          <a:prstGeom prst="star5">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id-ID" sz="1100" b="0" i="0" u="none" strike="noStrike" cap="none" normalizeH="0" baseline="0">
              <a:ln>
                <a:noFill/>
              </a:ln>
              <a:solidFill>
                <a:schemeClr val="tx1"/>
              </a:solidFill>
              <a:effectLst/>
              <a:latin typeface="Arial" charset="0"/>
              <a:ea typeface="宋体" pitchFamily="2"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just"/>
            <a:r>
              <a:rPr lang="en-US" altLang="zh-CN" sz="3200" b="1" dirty="0">
                <a:solidFill>
                  <a:schemeClr val="accent2"/>
                </a:solidFill>
                <a:latin typeface="Tahoma" pitchFamily="34" charset="0"/>
              </a:rPr>
              <a:t>2</a:t>
            </a:r>
            <a:r>
              <a:rPr lang="id-ID" altLang="zh-CN" sz="3200" b="1" dirty="0">
                <a:solidFill>
                  <a:schemeClr val="accent2"/>
                </a:solidFill>
                <a:latin typeface="Tahoma" pitchFamily="34" charset="0"/>
              </a:rPr>
              <a:t>. Asas Kebebasan Berkontrak</a:t>
            </a:r>
            <a:endParaRPr lang="en-US" altLang="zh-CN" sz="3200" b="1" dirty="0">
              <a:solidFill>
                <a:schemeClr val="accent2"/>
              </a:solidFill>
              <a:latin typeface="Tahoma" pitchFamily="34" charset="0"/>
            </a:endParaRPr>
          </a:p>
        </p:txBody>
      </p:sp>
      <p:sp>
        <p:nvSpPr>
          <p:cNvPr id="4099" name="Rectangle 3"/>
          <p:cNvSpPr>
            <a:spLocks noGrp="1" noChangeArrowheads="1"/>
          </p:cNvSpPr>
          <p:nvPr>
            <p:ph type="body" idx="1"/>
          </p:nvPr>
        </p:nvSpPr>
        <p:spPr>
          <a:xfrm>
            <a:off x="457200" y="1600200"/>
            <a:ext cx="8258204" cy="4781550"/>
          </a:xfrm>
        </p:spPr>
        <p:txBody>
          <a:bodyPr/>
          <a:lstStyle/>
          <a:p>
            <a:pPr algn="just">
              <a:lnSpc>
                <a:spcPct val="80000"/>
              </a:lnSpc>
            </a:pPr>
            <a:r>
              <a:rPr lang="id-ID" altLang="ko-KR" sz="2800" dirty="0">
                <a:solidFill>
                  <a:schemeClr val="accent2"/>
                </a:solidFill>
                <a:latin typeface="Verdana" pitchFamily="34" charset="0"/>
                <a:ea typeface="굴림" pitchFamily="34" charset="-127"/>
              </a:rPr>
              <a:t>Kebebasan yang diberikan oleh syariat untuk membuat perikatan berdasarkan kehendak para pihak selama tidak bertentangan dengan syariat.</a:t>
            </a:r>
            <a:endParaRPr lang="en-US" altLang="ko-KR" sz="2800" dirty="0">
              <a:solidFill>
                <a:schemeClr val="accent2"/>
              </a:solidFill>
              <a:latin typeface="Verdana" pitchFamily="34" charset="0"/>
              <a:ea typeface="굴림" pitchFamily="34" charset="-127"/>
            </a:endParaRPr>
          </a:p>
          <a:p>
            <a:pPr algn="just">
              <a:lnSpc>
                <a:spcPct val="80000"/>
              </a:lnSpc>
            </a:pPr>
            <a:r>
              <a:rPr lang="id-ID" altLang="ko-KR" sz="2800" dirty="0">
                <a:solidFill>
                  <a:schemeClr val="accent2"/>
                </a:solidFill>
                <a:latin typeface="Verdana" pitchFamily="34" charset="0"/>
                <a:ea typeface="굴림" pitchFamily="34" charset="-127"/>
              </a:rPr>
              <a:t>Dasar hukumnya:</a:t>
            </a:r>
          </a:p>
          <a:p>
            <a:pPr algn="just">
              <a:lnSpc>
                <a:spcPct val="80000"/>
              </a:lnSpc>
            </a:pPr>
            <a:r>
              <a:rPr lang="id-ID" altLang="ko-KR" sz="2800" dirty="0">
                <a:solidFill>
                  <a:schemeClr val="accent2"/>
                </a:solidFill>
                <a:latin typeface="Verdana" pitchFamily="34" charset="0"/>
                <a:ea typeface="굴림" pitchFamily="34" charset="-127"/>
              </a:rPr>
              <a:t> Q.S 5:1 “Hai orang-orang yang beriman, penuhilah akad-akad itu”</a:t>
            </a:r>
          </a:p>
          <a:p>
            <a:pPr algn="just">
              <a:lnSpc>
                <a:spcPct val="80000"/>
              </a:lnSpc>
            </a:pPr>
            <a:r>
              <a:rPr lang="id-ID" altLang="ko-KR" sz="2800" dirty="0">
                <a:solidFill>
                  <a:schemeClr val="accent2"/>
                </a:solidFill>
                <a:latin typeface="Verdana" pitchFamily="34" charset="0"/>
                <a:ea typeface="굴림" pitchFamily="34" charset="-127"/>
              </a:rPr>
              <a:t>Hadits Rasulullah: “Kamu sekalian lebih mengetahui dengan urusan keduniaanmu</a:t>
            </a:r>
            <a:r>
              <a:rPr lang="id-ID" altLang="ko-KR" sz="2000" dirty="0">
                <a:solidFill>
                  <a:schemeClr val="accent2"/>
                </a:solidFill>
                <a:latin typeface="Verdana" pitchFamily="34" charset="0"/>
                <a:ea typeface="굴림" pitchFamily="34" charset="-127"/>
              </a:rPr>
              <a:t>”</a:t>
            </a:r>
            <a:r>
              <a:rPr lang="en-US" altLang="ko-KR" sz="2000" dirty="0">
                <a:solidFill>
                  <a:schemeClr val="accent2"/>
                </a:solidFill>
                <a:latin typeface="Verdana" pitchFamily="34" charset="0"/>
                <a:ea typeface="굴림" pitchFamily="34" charset="-127"/>
              </a:rPr>
              <a:t> (HR Muslim)</a:t>
            </a:r>
          </a:p>
          <a:p>
            <a:pPr algn="just">
              <a:lnSpc>
                <a:spcPct val="80000"/>
              </a:lnSpc>
            </a:pPr>
            <a:r>
              <a:rPr lang="en-US" altLang="ko-KR" sz="2400" dirty="0" err="1" smtClean="0">
                <a:solidFill>
                  <a:schemeClr val="accent2"/>
                </a:solidFill>
                <a:latin typeface="Verdana" pitchFamily="34" charset="0"/>
                <a:ea typeface="굴림" pitchFamily="34" charset="-127"/>
              </a:rPr>
              <a:t>Kaidah</a:t>
            </a:r>
            <a:r>
              <a:rPr lang="en-US" altLang="ko-KR" sz="2400" dirty="0" smtClean="0">
                <a:solidFill>
                  <a:schemeClr val="accent2"/>
                </a:solidFill>
                <a:latin typeface="Verdana" pitchFamily="34" charset="0"/>
                <a:ea typeface="굴림" pitchFamily="34" charset="-127"/>
              </a:rPr>
              <a:t> </a:t>
            </a:r>
            <a:r>
              <a:rPr lang="en-US" altLang="ko-KR" sz="2400" dirty="0">
                <a:solidFill>
                  <a:schemeClr val="accent2"/>
                </a:solidFill>
                <a:latin typeface="Verdana" pitchFamily="34" charset="0"/>
                <a:ea typeface="굴림" pitchFamily="34" charset="-127"/>
              </a:rPr>
              <a:t>“</a:t>
            </a:r>
            <a:r>
              <a:rPr lang="en-US" altLang="ko-KR" sz="2400" dirty="0" err="1">
                <a:solidFill>
                  <a:schemeClr val="accent2"/>
                </a:solidFill>
                <a:latin typeface="Verdana" pitchFamily="34" charset="0"/>
                <a:ea typeface="굴림" pitchFamily="34" charset="-127"/>
              </a:rPr>
              <a:t>Pada</a:t>
            </a:r>
            <a:r>
              <a:rPr lang="en-US" altLang="ko-KR" sz="2400" dirty="0">
                <a:solidFill>
                  <a:schemeClr val="accent2"/>
                </a:solidFill>
                <a:latin typeface="Verdana" pitchFamily="34" charset="0"/>
                <a:ea typeface="굴림" pitchFamily="34" charset="-127"/>
              </a:rPr>
              <a:t> </a:t>
            </a:r>
            <a:r>
              <a:rPr lang="en-US" altLang="ko-KR" sz="2400" dirty="0" err="1">
                <a:solidFill>
                  <a:schemeClr val="accent2"/>
                </a:solidFill>
                <a:latin typeface="Verdana" pitchFamily="34" charset="0"/>
                <a:ea typeface="굴림" pitchFamily="34" charset="-127"/>
              </a:rPr>
              <a:t>dasarnya</a:t>
            </a:r>
            <a:r>
              <a:rPr lang="en-US" altLang="ko-KR" sz="2400" dirty="0">
                <a:solidFill>
                  <a:schemeClr val="accent2"/>
                </a:solidFill>
                <a:latin typeface="Verdana" pitchFamily="34" charset="0"/>
                <a:ea typeface="굴림" pitchFamily="34" charset="-127"/>
              </a:rPr>
              <a:t> </a:t>
            </a:r>
            <a:r>
              <a:rPr lang="en-US" altLang="ko-KR" sz="2400" dirty="0" err="1">
                <a:solidFill>
                  <a:schemeClr val="accent2"/>
                </a:solidFill>
                <a:latin typeface="Verdana" pitchFamily="34" charset="0"/>
                <a:ea typeface="굴림" pitchFamily="34" charset="-127"/>
              </a:rPr>
              <a:t>semua</a:t>
            </a:r>
            <a:r>
              <a:rPr lang="en-US" altLang="ko-KR" sz="2400" dirty="0">
                <a:solidFill>
                  <a:schemeClr val="accent2"/>
                </a:solidFill>
                <a:latin typeface="Verdana" pitchFamily="34" charset="0"/>
                <a:ea typeface="굴림" pitchFamily="34" charset="-127"/>
              </a:rPr>
              <a:t> </a:t>
            </a:r>
            <a:r>
              <a:rPr lang="en-US" altLang="ko-KR" sz="2400" dirty="0" err="1">
                <a:solidFill>
                  <a:schemeClr val="accent2"/>
                </a:solidFill>
                <a:latin typeface="Verdana" pitchFamily="34" charset="0"/>
                <a:ea typeface="굴림" pitchFamily="34" charset="-127"/>
              </a:rPr>
              <a:t>akad</a:t>
            </a:r>
            <a:r>
              <a:rPr lang="en-US" altLang="ko-KR" sz="2400" dirty="0">
                <a:solidFill>
                  <a:schemeClr val="accent2"/>
                </a:solidFill>
                <a:latin typeface="Verdana" pitchFamily="34" charset="0"/>
                <a:ea typeface="굴림" pitchFamily="34" charset="-127"/>
              </a:rPr>
              <a:t> </a:t>
            </a:r>
            <a:r>
              <a:rPr lang="en-US" altLang="ko-KR" sz="2400" dirty="0" err="1">
                <a:solidFill>
                  <a:schemeClr val="accent2"/>
                </a:solidFill>
                <a:latin typeface="Verdana" pitchFamily="34" charset="0"/>
                <a:ea typeface="굴림" pitchFamily="34" charset="-127"/>
              </a:rPr>
              <a:t>dan</a:t>
            </a:r>
            <a:r>
              <a:rPr lang="en-US" altLang="ko-KR" sz="2400" dirty="0">
                <a:solidFill>
                  <a:schemeClr val="accent2"/>
                </a:solidFill>
                <a:latin typeface="Verdana" pitchFamily="34" charset="0"/>
                <a:ea typeface="굴림" pitchFamily="34" charset="-127"/>
              </a:rPr>
              <a:t> </a:t>
            </a:r>
            <a:r>
              <a:rPr lang="en-US" altLang="ko-KR" sz="2400" dirty="0" err="1">
                <a:solidFill>
                  <a:schemeClr val="accent2"/>
                </a:solidFill>
                <a:latin typeface="Verdana" pitchFamily="34" charset="0"/>
                <a:ea typeface="굴림" pitchFamily="34" charset="-127"/>
              </a:rPr>
              <a:t>muamalat</a:t>
            </a:r>
            <a:r>
              <a:rPr lang="en-US" altLang="ko-KR" sz="2400" dirty="0">
                <a:solidFill>
                  <a:schemeClr val="accent2"/>
                </a:solidFill>
                <a:latin typeface="Verdana" pitchFamily="34" charset="0"/>
                <a:ea typeface="굴림" pitchFamily="34" charset="-127"/>
              </a:rPr>
              <a:t> </a:t>
            </a:r>
            <a:r>
              <a:rPr lang="en-US" altLang="ko-KR" sz="2400" dirty="0" err="1">
                <a:solidFill>
                  <a:schemeClr val="accent2"/>
                </a:solidFill>
                <a:latin typeface="Verdana" pitchFamily="34" charset="0"/>
                <a:ea typeface="굴림" pitchFamily="34" charset="-127"/>
              </a:rPr>
              <a:t>hukumnya</a:t>
            </a:r>
            <a:r>
              <a:rPr lang="en-US" altLang="ko-KR" sz="2400" dirty="0">
                <a:solidFill>
                  <a:schemeClr val="accent2"/>
                </a:solidFill>
                <a:latin typeface="Verdana" pitchFamily="34" charset="0"/>
                <a:ea typeface="굴림" pitchFamily="34" charset="-127"/>
              </a:rPr>
              <a:t> </a:t>
            </a:r>
            <a:r>
              <a:rPr lang="en-US" altLang="ko-KR" sz="2400" dirty="0" err="1">
                <a:solidFill>
                  <a:schemeClr val="accent2"/>
                </a:solidFill>
                <a:latin typeface="Verdana" pitchFamily="34" charset="0"/>
                <a:ea typeface="굴림" pitchFamily="34" charset="-127"/>
              </a:rPr>
              <a:t>sah</a:t>
            </a:r>
            <a:r>
              <a:rPr lang="en-US" altLang="ko-KR" sz="2400" dirty="0">
                <a:solidFill>
                  <a:schemeClr val="accent2"/>
                </a:solidFill>
                <a:latin typeface="Verdana" pitchFamily="34" charset="0"/>
                <a:ea typeface="굴림" pitchFamily="34" charset="-127"/>
              </a:rPr>
              <a:t> </a:t>
            </a:r>
            <a:r>
              <a:rPr lang="en-US" altLang="ko-KR" sz="2400" dirty="0" err="1">
                <a:solidFill>
                  <a:schemeClr val="accent2"/>
                </a:solidFill>
                <a:latin typeface="Verdana" pitchFamily="34" charset="0"/>
                <a:ea typeface="굴림" pitchFamily="34" charset="-127"/>
              </a:rPr>
              <a:t>sehingga</a:t>
            </a:r>
            <a:r>
              <a:rPr lang="en-US" altLang="ko-KR" sz="2400" dirty="0">
                <a:solidFill>
                  <a:schemeClr val="accent2"/>
                </a:solidFill>
                <a:latin typeface="Verdana" pitchFamily="34" charset="0"/>
                <a:ea typeface="굴림" pitchFamily="34" charset="-127"/>
              </a:rPr>
              <a:t> </a:t>
            </a:r>
            <a:r>
              <a:rPr lang="en-US" altLang="ko-KR" sz="2400" dirty="0" err="1">
                <a:solidFill>
                  <a:schemeClr val="accent2"/>
                </a:solidFill>
                <a:latin typeface="Verdana" pitchFamily="34" charset="0"/>
                <a:ea typeface="굴림" pitchFamily="34" charset="-127"/>
              </a:rPr>
              <a:t>ada</a:t>
            </a:r>
            <a:r>
              <a:rPr lang="en-US" altLang="ko-KR" sz="2400" dirty="0">
                <a:solidFill>
                  <a:schemeClr val="accent2"/>
                </a:solidFill>
                <a:latin typeface="Verdana" pitchFamily="34" charset="0"/>
                <a:ea typeface="굴림" pitchFamily="34" charset="-127"/>
              </a:rPr>
              <a:t> </a:t>
            </a:r>
            <a:r>
              <a:rPr lang="en-US" altLang="ko-KR" sz="2400" dirty="0" err="1">
                <a:solidFill>
                  <a:schemeClr val="accent2"/>
                </a:solidFill>
                <a:latin typeface="Verdana" pitchFamily="34" charset="0"/>
                <a:ea typeface="굴림" pitchFamily="34" charset="-127"/>
              </a:rPr>
              <a:t>dalil</a:t>
            </a:r>
            <a:r>
              <a:rPr lang="en-US" altLang="ko-KR" sz="2400" dirty="0">
                <a:solidFill>
                  <a:schemeClr val="accent2"/>
                </a:solidFill>
                <a:latin typeface="Verdana" pitchFamily="34" charset="0"/>
                <a:ea typeface="굴림" pitchFamily="34" charset="-127"/>
              </a:rPr>
              <a:t> yang </a:t>
            </a:r>
            <a:r>
              <a:rPr lang="en-US" altLang="ko-KR" sz="2400" dirty="0" err="1">
                <a:solidFill>
                  <a:schemeClr val="accent2"/>
                </a:solidFill>
                <a:latin typeface="Verdana" pitchFamily="34" charset="0"/>
                <a:ea typeface="굴림" pitchFamily="34" charset="-127"/>
              </a:rPr>
              <a:t>membatalkan</a:t>
            </a:r>
            <a:r>
              <a:rPr lang="en-US" altLang="ko-KR" sz="2400" dirty="0">
                <a:solidFill>
                  <a:schemeClr val="accent2"/>
                </a:solidFill>
                <a:latin typeface="Verdana" pitchFamily="34" charset="0"/>
                <a:ea typeface="굴림" pitchFamily="34" charset="-127"/>
              </a:rPr>
              <a:t> </a:t>
            </a:r>
            <a:r>
              <a:rPr lang="en-US" altLang="ko-KR" sz="2400" dirty="0" err="1">
                <a:solidFill>
                  <a:schemeClr val="accent2"/>
                </a:solidFill>
                <a:latin typeface="Verdana" pitchFamily="34" charset="0"/>
                <a:ea typeface="굴림" pitchFamily="34" charset="-127"/>
              </a:rPr>
              <a:t>dan</a:t>
            </a:r>
            <a:r>
              <a:rPr lang="en-US" altLang="ko-KR" sz="2400" dirty="0">
                <a:solidFill>
                  <a:schemeClr val="accent2"/>
                </a:solidFill>
                <a:latin typeface="Verdana" pitchFamily="34" charset="0"/>
                <a:ea typeface="굴림" pitchFamily="34" charset="-127"/>
              </a:rPr>
              <a:t> </a:t>
            </a:r>
            <a:r>
              <a:rPr lang="en-US" altLang="ko-KR" sz="2400" dirty="0" err="1">
                <a:solidFill>
                  <a:schemeClr val="accent2"/>
                </a:solidFill>
                <a:latin typeface="Verdana" pitchFamily="34" charset="0"/>
                <a:ea typeface="굴림" pitchFamily="34" charset="-127"/>
              </a:rPr>
              <a:t>mengharamkannya</a:t>
            </a:r>
            <a:r>
              <a:rPr lang="en-US" altLang="ko-KR" sz="2400" dirty="0">
                <a:solidFill>
                  <a:schemeClr val="accent2"/>
                </a:solidFill>
                <a:latin typeface="Verdana" pitchFamily="34" charset="0"/>
                <a:ea typeface="굴림" pitchFamily="34" charset="-127"/>
              </a:rPr>
              <a:t>”.</a:t>
            </a:r>
          </a:p>
        </p:txBody>
      </p:sp>
      <p:sp>
        <p:nvSpPr>
          <p:cNvPr id="4" name="5-Point Star 3"/>
          <p:cNvSpPr/>
          <p:nvPr/>
        </p:nvSpPr>
        <p:spPr bwMode="auto">
          <a:xfrm>
            <a:off x="5715008" y="571480"/>
            <a:ext cx="914400" cy="914400"/>
          </a:xfrm>
          <a:prstGeom prst="star5">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id-ID" sz="1100" b="0" i="0" u="none" strike="noStrike" cap="none" normalizeH="0" baseline="0">
              <a:ln>
                <a:noFill/>
              </a:ln>
              <a:solidFill>
                <a:schemeClr val="tx1"/>
              </a:solidFill>
              <a:effectLst/>
              <a:latin typeface="Arial" charset="0"/>
              <a:ea typeface="宋体" pitchFamily="2" charset="-122"/>
            </a:endParaRPr>
          </a:p>
        </p:txBody>
      </p:sp>
      <p:sp>
        <p:nvSpPr>
          <p:cNvPr id="5" name="5-Point Star 4"/>
          <p:cNvSpPr/>
          <p:nvPr/>
        </p:nvSpPr>
        <p:spPr bwMode="auto">
          <a:xfrm>
            <a:off x="8858280" y="357166"/>
            <a:ext cx="914400" cy="914400"/>
          </a:xfrm>
          <a:prstGeom prst="star5">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Char char="•"/>
              <a:tabLst/>
            </a:pPr>
            <a:endParaRPr kumimoji="0" lang="id-ID" sz="1100" b="0" i="0" u="none" strike="noStrike" cap="none" normalizeH="0" baseline="0">
              <a:ln>
                <a:noFill/>
              </a:ln>
              <a:solidFill>
                <a:schemeClr val="tx1"/>
              </a:solidFill>
              <a:effectLst/>
              <a:latin typeface="Arial" charset="0"/>
              <a:ea typeface="宋体"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a:r>
              <a:rPr lang="en-US" altLang="zh-CN" sz="3200" b="1" dirty="0">
                <a:solidFill>
                  <a:schemeClr val="accent2"/>
                </a:solidFill>
                <a:latin typeface="Tahoma" pitchFamily="34" charset="0"/>
              </a:rPr>
              <a:t>3</a:t>
            </a:r>
            <a:r>
              <a:rPr lang="id-ID" altLang="zh-CN" sz="3200" b="1" dirty="0">
                <a:solidFill>
                  <a:schemeClr val="accent2"/>
                </a:solidFill>
                <a:latin typeface="Tahoma" pitchFamily="34" charset="0"/>
              </a:rPr>
              <a:t>. Asas Kerelaan</a:t>
            </a:r>
            <a:endParaRPr lang="en-US" altLang="zh-CN" sz="3200" b="1" dirty="0">
              <a:solidFill>
                <a:schemeClr val="accent2"/>
              </a:solidFill>
              <a:latin typeface="Tahoma" pitchFamily="34" charset="0"/>
            </a:endParaRPr>
          </a:p>
        </p:txBody>
      </p:sp>
      <p:sp>
        <p:nvSpPr>
          <p:cNvPr id="6147" name="Rectangle 3"/>
          <p:cNvSpPr>
            <a:spLocks noGrp="1" noChangeArrowheads="1"/>
          </p:cNvSpPr>
          <p:nvPr>
            <p:ph type="body" idx="1"/>
          </p:nvPr>
        </p:nvSpPr>
        <p:spPr>
          <a:xfrm>
            <a:off x="457200" y="1214422"/>
            <a:ext cx="8043890" cy="5167328"/>
          </a:xfrm>
        </p:spPr>
        <p:txBody>
          <a:bodyPr/>
          <a:lstStyle/>
          <a:p>
            <a:pPr algn="just">
              <a:lnSpc>
                <a:spcPct val="80000"/>
              </a:lnSpc>
              <a:buNone/>
            </a:pPr>
            <a:endParaRPr lang="en-US" altLang="ko-KR" sz="2000" dirty="0">
              <a:solidFill>
                <a:schemeClr val="accent2"/>
              </a:solidFill>
              <a:latin typeface="Verdana" pitchFamily="34" charset="0"/>
              <a:ea typeface="굴림" pitchFamily="34" charset="-127"/>
            </a:endParaRPr>
          </a:p>
          <a:p>
            <a:pPr algn="just">
              <a:lnSpc>
                <a:spcPct val="80000"/>
              </a:lnSpc>
            </a:pPr>
            <a:r>
              <a:rPr lang="id-ID" sz="2800" dirty="0">
                <a:solidFill>
                  <a:schemeClr val="accent6">
                    <a:lumMod val="75000"/>
                  </a:schemeClr>
                </a:solidFill>
                <a:latin typeface="+mn-lt"/>
                <a:ea typeface="+mn-ea"/>
                <a:cs typeface="+mn-cs"/>
              </a:rPr>
              <a:t>Asas kerelaan adalah asas yang menentukan bahwa dalam setiap transaksi harus dilakukan suka-sama suka, artinya tidak boleh ada unsur paksaan dalam transaksi.</a:t>
            </a:r>
          </a:p>
          <a:p>
            <a:pPr algn="just">
              <a:lnSpc>
                <a:spcPct val="80000"/>
              </a:lnSpc>
            </a:pPr>
            <a:r>
              <a:rPr lang="id-ID" altLang="zh-CN" sz="2800" dirty="0">
                <a:solidFill>
                  <a:schemeClr val="accent6">
                    <a:lumMod val="75000"/>
                  </a:schemeClr>
                </a:solidFill>
              </a:rPr>
              <a:t>Dasar hukumnya:</a:t>
            </a:r>
          </a:p>
          <a:p>
            <a:pPr algn="just">
              <a:lnSpc>
                <a:spcPct val="80000"/>
              </a:lnSpc>
            </a:pPr>
            <a:r>
              <a:rPr lang="id-ID" altLang="zh-CN" sz="2800" dirty="0">
                <a:solidFill>
                  <a:schemeClr val="accent6">
                    <a:lumMod val="75000"/>
                  </a:schemeClr>
                </a:solidFill>
              </a:rPr>
              <a:t>Q.S:4:29 </a:t>
            </a:r>
            <a:r>
              <a:rPr lang="id-ID" sz="2800" dirty="0">
                <a:solidFill>
                  <a:schemeClr val="accent6">
                    <a:lumMod val="75000"/>
                  </a:schemeClr>
                </a:solidFill>
                <a:latin typeface="+mn-lt"/>
                <a:ea typeface="+mn-ea"/>
                <a:cs typeface="+mn-cs"/>
              </a:rPr>
              <a:t>"Hai orang-orang yang beriman, janganlah kamu saling memakan harta sesamamu dengan jalan yang batil, kecuali dengan jalan perniagaan yang berlaku dengan suka sama suka di antara kamu”.</a:t>
            </a:r>
          </a:p>
          <a:p>
            <a:pPr algn="just">
              <a:lnSpc>
                <a:spcPct val="80000"/>
              </a:lnSpc>
            </a:pPr>
            <a:r>
              <a:rPr lang="id-ID" sz="2800" dirty="0">
                <a:solidFill>
                  <a:srgbClr val="FF0000"/>
                </a:solidFill>
                <a:latin typeface="+mn-lt"/>
                <a:ea typeface="+mn-ea"/>
                <a:cs typeface="+mn-cs"/>
              </a:rPr>
              <a:t>menempatkan masing-masing pihak di dalam posisi dan kedudukan yang seimbang</a:t>
            </a:r>
            <a:r>
              <a:rPr lang="id-ID" sz="2400" dirty="0">
                <a:solidFill>
                  <a:srgbClr val="FF0000"/>
                </a:solidFill>
              </a:rPr>
              <a:t>.</a:t>
            </a:r>
            <a:endParaRPr lang="en-US" altLang="zh-CN" sz="24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a:r>
              <a:rPr lang="en-US" altLang="zh-CN" sz="3200" b="1" dirty="0">
                <a:solidFill>
                  <a:schemeClr val="accent2"/>
                </a:solidFill>
                <a:latin typeface="Tahoma" pitchFamily="34" charset="0"/>
              </a:rPr>
              <a:t>3</a:t>
            </a:r>
            <a:r>
              <a:rPr lang="id-ID" altLang="zh-CN" sz="3200" b="1" dirty="0">
                <a:solidFill>
                  <a:schemeClr val="accent2"/>
                </a:solidFill>
                <a:latin typeface="Tahoma" pitchFamily="34" charset="0"/>
              </a:rPr>
              <a:t>. lanjutan...</a:t>
            </a:r>
            <a:endParaRPr lang="en-US" altLang="zh-CN" sz="3200" b="1" dirty="0">
              <a:solidFill>
                <a:schemeClr val="accent2"/>
              </a:solidFill>
              <a:latin typeface="Tahoma" pitchFamily="34" charset="0"/>
            </a:endParaRPr>
          </a:p>
        </p:txBody>
      </p:sp>
      <p:sp>
        <p:nvSpPr>
          <p:cNvPr id="6147" name="Rectangle 3"/>
          <p:cNvSpPr>
            <a:spLocks noGrp="1" noChangeArrowheads="1"/>
          </p:cNvSpPr>
          <p:nvPr>
            <p:ph type="body" idx="1"/>
          </p:nvPr>
        </p:nvSpPr>
        <p:spPr>
          <a:xfrm>
            <a:off x="457200" y="1000108"/>
            <a:ext cx="8472518" cy="5381642"/>
          </a:xfrm>
        </p:spPr>
        <p:txBody>
          <a:bodyPr/>
          <a:lstStyle/>
          <a:p>
            <a:pPr algn="just">
              <a:lnSpc>
                <a:spcPct val="80000"/>
              </a:lnSpc>
              <a:buNone/>
            </a:pPr>
            <a:endParaRPr lang="en-US" altLang="ko-KR" sz="2000" dirty="0">
              <a:solidFill>
                <a:schemeClr val="accent2"/>
              </a:solidFill>
              <a:latin typeface="Verdana" pitchFamily="34" charset="0"/>
              <a:ea typeface="굴림" pitchFamily="34" charset="-127"/>
            </a:endParaRPr>
          </a:p>
          <a:p>
            <a:pPr algn="just">
              <a:lnSpc>
                <a:spcPct val="80000"/>
              </a:lnSpc>
            </a:pPr>
            <a:r>
              <a:rPr lang="id-ID" sz="2800" dirty="0">
                <a:solidFill>
                  <a:schemeClr val="accent6">
                    <a:lumMod val="75000"/>
                  </a:schemeClr>
                </a:solidFill>
                <a:latin typeface="+mn-lt"/>
                <a:ea typeface="+mn-ea"/>
                <a:cs typeface="+mn-cs"/>
              </a:rPr>
              <a:t>dapat diartikan dalam bentuk fisik.  Oleh karena itu secara hukum selama dalam proses ijab dan qabul suatu transaksi </a:t>
            </a:r>
            <a:r>
              <a:rPr lang="id-ID" sz="2800" dirty="0">
                <a:solidFill>
                  <a:srgbClr val="FFFF00"/>
                </a:solidFill>
                <a:latin typeface="+mn-lt"/>
                <a:ea typeface="+mn-ea"/>
                <a:cs typeface="+mn-cs"/>
              </a:rPr>
              <a:t>tidak terdapat adanya paksaan yang bersifat fisik dapat dikatakan bahwa transaksi tersebuat adalah sah</a:t>
            </a:r>
            <a:r>
              <a:rPr lang="id-ID" sz="2800" dirty="0">
                <a:solidFill>
                  <a:schemeClr val="accent6">
                    <a:lumMod val="75000"/>
                  </a:schemeClr>
                </a:solidFill>
                <a:latin typeface="+mn-lt"/>
                <a:ea typeface="+mn-ea"/>
                <a:cs typeface="+mn-cs"/>
              </a:rPr>
              <a:t> menurut hukum. </a:t>
            </a:r>
          </a:p>
          <a:p>
            <a:pPr algn="just">
              <a:lnSpc>
                <a:spcPct val="80000"/>
              </a:lnSpc>
            </a:pPr>
            <a:r>
              <a:rPr lang="id-ID" altLang="zh-CN" sz="2800" dirty="0">
                <a:solidFill>
                  <a:schemeClr val="accent6">
                    <a:lumMod val="75000"/>
                  </a:schemeClr>
                </a:solidFill>
              </a:rPr>
              <a:t>Dalam bentuk psikis apabila dapat dibuktikan </a:t>
            </a:r>
            <a:r>
              <a:rPr lang="id-ID" altLang="zh-CN" sz="2800" dirty="0">
                <a:solidFill>
                  <a:srgbClr val="FFFF00"/>
                </a:solidFill>
              </a:rPr>
              <a:t>adanya paksaan dari pihak lawan, transaksi dianggap tidak pernah ada</a:t>
            </a:r>
            <a:r>
              <a:rPr lang="id-ID" altLang="zh-CN" sz="2800" dirty="0">
                <a:solidFill>
                  <a:schemeClr val="accent6">
                    <a:lumMod val="75000"/>
                  </a:schemeClr>
                </a:solidFill>
              </a:rPr>
              <a:t>. Sedangkan </a:t>
            </a:r>
            <a:r>
              <a:rPr lang="id-ID" altLang="zh-CN" sz="2800" dirty="0">
                <a:solidFill>
                  <a:schemeClr val="accent3"/>
                </a:solidFill>
              </a:rPr>
              <a:t>bila paksaan psikis datang dari diri sendiri, selama transaksi sebagai pernyataan kehendak tanpa adanya paksaan dari pihak lain tetap dianggap sah.</a:t>
            </a:r>
            <a:endParaRPr lang="en-US" altLang="zh-CN" sz="2800" dirty="0">
              <a:solidFill>
                <a:schemeClr val="accent3"/>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ondershare_20060523b">
  <a:themeElements>
    <a:clrScheme name="wondershare_20060523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ondershare_20060523b">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zh-CN" altLang="en-US" sz="11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zh-CN" altLang="en-US" sz="11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wondershare_20060523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ondershare_20060523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ondershare_20060523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ondershare_20060523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ondershare_20060523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ondershare_20060523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ondershare_20060523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ondershare_20060523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ondershare_20060523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ondershare_20060523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ondershare_20060523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ondershare_20060523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wondershare_20060523b</Template>
  <TotalTime>1931</TotalTime>
  <Words>742</Words>
  <Application>Microsoft Office PowerPoint</Application>
  <PresentationFormat>On-screen Show (4:3)</PresentationFormat>
  <Paragraphs>90</Paragraphs>
  <Slides>15</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宋体</vt:lpstr>
      <vt:lpstr>Arial</vt:lpstr>
      <vt:lpstr>Arial Black</vt:lpstr>
      <vt:lpstr>Bradley Hand ITC</vt:lpstr>
      <vt:lpstr>Calibri</vt:lpstr>
      <vt:lpstr>Franklin Gothic Medium</vt:lpstr>
      <vt:lpstr>굴림</vt:lpstr>
      <vt:lpstr>Segoe Print</vt:lpstr>
      <vt:lpstr>Tahoma</vt:lpstr>
      <vt:lpstr>Times New Roman</vt:lpstr>
      <vt:lpstr>Verdana</vt:lpstr>
      <vt:lpstr>wondershare_20060523b</vt:lpstr>
      <vt:lpstr>ASAS-ASAS HUKUM MUAMALAH</vt:lpstr>
      <vt:lpstr>PowerPoint Presentation</vt:lpstr>
      <vt:lpstr>Pengertian Hukum Muamalah</vt:lpstr>
      <vt:lpstr>Objek Pembahasan Hukum Muamalah</vt:lpstr>
      <vt:lpstr>PowerPoint Presentation</vt:lpstr>
      <vt:lpstr>1. SELURUH AKTIFITAS MUAMALAH TIDAK LEPAS DARI ASPEK KETUHANAN, YAITU UNTUK IBADAH </vt:lpstr>
      <vt:lpstr>2. Asas Kebebasan Berkontrak</vt:lpstr>
      <vt:lpstr>3. Asas Kerelaan</vt:lpstr>
      <vt:lpstr>3. lanjutan...</vt:lpstr>
      <vt:lpstr>4. Tidak Menimbulkan Mudharat</vt:lpstr>
      <vt:lpstr>5. Tidak Boleh Berbuat Batil</vt:lpstr>
      <vt:lpstr>5. Tidak Boleh Berbuat Batil</vt:lpstr>
      <vt:lpstr>MAYSIR</vt:lpstr>
      <vt:lpstr>GHARAR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ASAS-ASAS HUKUM TRANSAKSI KEUANGAN ISLAM</dc:title>
  <dc:creator>user</dc:creator>
  <cp:lastModifiedBy>Lenovo</cp:lastModifiedBy>
  <cp:revision>40</cp:revision>
  <dcterms:created xsi:type="dcterms:W3CDTF">2012-11-04T22:03:44Z</dcterms:created>
  <dcterms:modified xsi:type="dcterms:W3CDTF">2021-09-26T03:32:27Z</dcterms:modified>
</cp:coreProperties>
</file>