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0B98-61C9-4D75-A96F-72DA1A935FDD}" type="datetimeFigureOut">
              <a:rPr lang="id-ID" smtClean="0"/>
              <a:t>21/09/2020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ED73-79DA-441F-B1DA-DD199A17498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0B98-61C9-4D75-A96F-72DA1A935FDD}" type="datetimeFigureOut">
              <a:rPr lang="id-ID" smtClean="0"/>
              <a:t>21/09/2020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ED73-79DA-441F-B1DA-DD199A17498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0B98-61C9-4D75-A96F-72DA1A935FDD}" type="datetimeFigureOut">
              <a:rPr lang="id-ID" smtClean="0"/>
              <a:t>21/09/2020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ED73-79DA-441F-B1DA-DD199A17498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0B98-61C9-4D75-A96F-72DA1A935FDD}" type="datetimeFigureOut">
              <a:rPr lang="id-ID" smtClean="0"/>
              <a:t>21/09/2020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ED73-79DA-441F-B1DA-DD199A17498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0B98-61C9-4D75-A96F-72DA1A935FDD}" type="datetimeFigureOut">
              <a:rPr lang="id-ID" smtClean="0"/>
              <a:t>21/09/2020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ED73-79DA-441F-B1DA-DD199A17498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0B98-61C9-4D75-A96F-72DA1A935FDD}" type="datetimeFigureOut">
              <a:rPr lang="id-ID" smtClean="0"/>
              <a:t>21/09/2020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ED73-79DA-441F-B1DA-DD199A17498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0B98-61C9-4D75-A96F-72DA1A935FDD}" type="datetimeFigureOut">
              <a:rPr lang="id-ID" smtClean="0"/>
              <a:t>21/09/2020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ED73-79DA-441F-B1DA-DD199A17498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0B98-61C9-4D75-A96F-72DA1A935FDD}" type="datetimeFigureOut">
              <a:rPr lang="id-ID" smtClean="0"/>
              <a:t>21/09/2020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ED73-79DA-441F-B1DA-DD199A17498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0B98-61C9-4D75-A96F-72DA1A935FDD}" type="datetimeFigureOut">
              <a:rPr lang="id-ID" smtClean="0"/>
              <a:t>21/09/2020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ED73-79DA-441F-B1DA-DD199A17498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0B98-61C9-4D75-A96F-72DA1A935FDD}" type="datetimeFigureOut">
              <a:rPr lang="id-ID" smtClean="0"/>
              <a:t>21/09/2020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ED73-79DA-441F-B1DA-DD199A17498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0B98-61C9-4D75-A96F-72DA1A935FDD}" type="datetimeFigureOut">
              <a:rPr lang="id-ID" smtClean="0"/>
              <a:t>21/09/2020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ED73-79DA-441F-B1DA-DD199A17498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E0B98-61C9-4D75-A96F-72DA1A935FDD}" type="datetimeFigureOut">
              <a:rPr lang="id-ID" smtClean="0"/>
              <a:t>21/09/2020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ED73-79DA-441F-B1DA-DD199A17498F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M</a:t>
            </a:r>
            <a:r>
              <a:rPr lang="en-US" dirty="0" err="1" smtClean="0"/>
              <a:t>asalah</a:t>
            </a:r>
            <a:r>
              <a:rPr lang="en-US" dirty="0" smtClean="0"/>
              <a:t> </a:t>
            </a:r>
            <a:r>
              <a:rPr lang="en-US" smtClean="0"/>
              <a:t>Penelitian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Tiga Hal pokok Dalam teori</a:t>
            </a:r>
          </a:p>
        </p:txBody>
      </p:sp>
      <p:sp>
        <p:nvSpPr>
          <p:cNvPr id="22531" name="Rectangle 3" descr="Pink tissue paper"/>
          <p:cNvSpPr>
            <a:spLocks noGrp="1" noChangeArrowheads="1"/>
          </p:cNvSpPr>
          <p:nvPr>
            <p:ph type="body" idx="1"/>
          </p:nvPr>
        </p:nvSpPr>
        <p:spPr>
          <a:blipFill dpi="0" rotWithShape="0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r>
              <a:rPr lang="en-US">
                <a:latin typeface="Verdana" pitchFamily="34" charset="0"/>
              </a:rPr>
              <a:t>Elemen teori terdiri dari konstruk, konsep dan proposisi.</a:t>
            </a:r>
          </a:p>
          <a:p>
            <a:r>
              <a:rPr lang="en-US">
                <a:latin typeface="Verdana" pitchFamily="34" charset="0"/>
              </a:rPr>
              <a:t>Memberikan gambaran sistematis mengenai fenomena melalui hubungan antar variabel.</a:t>
            </a:r>
          </a:p>
          <a:p>
            <a:r>
              <a:rPr lang="en-US">
                <a:latin typeface="Verdana" pitchFamily="34" charset="0"/>
              </a:rPr>
              <a:t>Tujuan teori adalah menjelaskan dan memprediksi fenomena alam.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build="p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Konsep - Construct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FF00FF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Konsep merupakan ekspresi suatu abstraksi yang terbentuk melalui generalisasi dari pengamatan terhadap fenomena-fenomena.</a:t>
            </a:r>
          </a:p>
          <a:p>
            <a:pPr>
              <a:lnSpc>
                <a:spcPct val="90000"/>
              </a:lnSpc>
            </a:pPr>
            <a:r>
              <a:rPr lang="en-US"/>
              <a:t>Contoh: </a:t>
            </a:r>
          </a:p>
          <a:p>
            <a:pPr>
              <a:lnSpc>
                <a:spcPct val="90000"/>
              </a:lnSpc>
            </a:pPr>
            <a:r>
              <a:rPr lang="en-US"/>
              <a:t>Prestasi akademik merupakan abstraksi dari kemampuan belajar mahasiswa.</a:t>
            </a:r>
          </a:p>
          <a:p>
            <a:pPr>
              <a:lnSpc>
                <a:spcPct val="90000"/>
              </a:lnSpc>
            </a:pPr>
            <a:r>
              <a:rPr lang="en-US"/>
              <a:t>Bobot adalah konsep dari suatu benda yang mempunyai karakteristik berat/ringan.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 build="p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Penelitian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990000"/>
            </a:solidFill>
          </a:ln>
        </p:spPr>
        <p:txBody>
          <a:bodyPr/>
          <a:lstStyle/>
          <a:p>
            <a:r>
              <a:rPr lang="en-US" sz="2800" dirty="0" err="1"/>
              <a:t>Tahap</a:t>
            </a:r>
            <a:r>
              <a:rPr lang="en-US" sz="2800" dirty="0"/>
              <a:t> paling </a:t>
            </a:r>
            <a:r>
              <a:rPr lang="en-US" sz="2800" dirty="0" err="1"/>
              <a:t>krusial</a:t>
            </a:r>
            <a:r>
              <a:rPr lang="en-US" sz="2800" dirty="0"/>
              <a:t>, </a:t>
            </a:r>
            <a:r>
              <a:rPr lang="en-US" sz="2800" dirty="0" err="1"/>
              <a:t>sebab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menjawab</a:t>
            </a:r>
            <a:r>
              <a:rPr lang="en-US" sz="2800" dirty="0"/>
              <a:t> </a:t>
            </a:r>
            <a:r>
              <a:rPr lang="en-US" sz="2800" dirty="0" err="1"/>
              <a:t>permasalahan</a:t>
            </a:r>
            <a:r>
              <a:rPr lang="en-US" sz="2800" dirty="0"/>
              <a:t>. </a:t>
            </a:r>
            <a:r>
              <a:rPr lang="en-US" sz="2800" dirty="0" err="1"/>
              <a:t>Kalau</a:t>
            </a:r>
            <a:r>
              <a:rPr lang="en-US" sz="2800" dirty="0"/>
              <a:t> </a:t>
            </a:r>
            <a:r>
              <a:rPr lang="en-US" sz="2800" dirty="0" err="1"/>
              <a:t>permasalahan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jelas</a:t>
            </a:r>
            <a:r>
              <a:rPr lang="en-US" sz="2800" dirty="0"/>
              <a:t> , </a:t>
            </a:r>
            <a:r>
              <a:rPr lang="en-US" sz="2800" dirty="0" err="1"/>
              <a:t>penelitian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bisa</a:t>
            </a:r>
            <a:r>
              <a:rPr lang="en-US" sz="2800" dirty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baik</a:t>
            </a:r>
            <a:r>
              <a:rPr lang="en-US" sz="2800" dirty="0"/>
              <a:t>.</a:t>
            </a:r>
          </a:p>
          <a:p>
            <a:r>
              <a:rPr lang="en-US" sz="2800" dirty="0" err="1"/>
              <a:t>Penemuan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dibarengi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pemecahan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.</a:t>
            </a:r>
          </a:p>
          <a:p>
            <a:r>
              <a:rPr lang="en-US" sz="2800" dirty="0"/>
              <a:t>Proses </a:t>
            </a:r>
            <a:r>
              <a:rPr lang="en-US" sz="2800" dirty="0" err="1"/>
              <a:t>penemuan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: </a:t>
            </a:r>
            <a:r>
              <a:rPr lang="en-US" sz="2800" dirty="0" err="1"/>
              <a:t>Identifikasi</a:t>
            </a:r>
            <a:r>
              <a:rPr lang="en-US" sz="2800" dirty="0"/>
              <a:t> </a:t>
            </a:r>
            <a:r>
              <a:rPr lang="en-US" sz="2800" dirty="0" err="1"/>
              <a:t>bidang</a:t>
            </a:r>
            <a:r>
              <a:rPr lang="en-US" sz="2800" dirty="0"/>
              <a:t>, </a:t>
            </a:r>
            <a:r>
              <a:rPr lang="en-US" sz="2800" dirty="0" err="1"/>
              <a:t>pemilihan</a:t>
            </a:r>
            <a:r>
              <a:rPr lang="en-US" sz="2800" dirty="0"/>
              <a:t> </a:t>
            </a:r>
            <a:r>
              <a:rPr lang="en-US" sz="2800" dirty="0" err="1"/>
              <a:t>pokok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perumusan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.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762000" y="685800"/>
            <a:ext cx="7924800" cy="64135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>
            <a:spAutoFit/>
            <a:flatTx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>
                <a:solidFill>
                  <a:srgbClr val="660033"/>
                </a:solidFill>
                <a:latin typeface="Cooper Black" pitchFamily="18" charset="0"/>
              </a:rPr>
              <a:t>Masalah/Pertanyaan Penelitian</a:t>
            </a:r>
          </a:p>
        </p:txBody>
      </p:sp>
      <p:sp>
        <p:nvSpPr>
          <p:cNvPr id="64515" name="Oval 3"/>
          <p:cNvSpPr>
            <a:spLocks noChangeArrowheads="1"/>
          </p:cNvSpPr>
          <p:nvPr/>
        </p:nvSpPr>
        <p:spPr bwMode="auto">
          <a:xfrm>
            <a:off x="2895600" y="1905000"/>
            <a:ext cx="2286000" cy="1219200"/>
          </a:xfrm>
          <a:prstGeom prst="ellipse">
            <a:avLst/>
          </a:prstGeom>
          <a:solidFill>
            <a:srgbClr val="99FF99"/>
          </a:solidFill>
          <a:ln w="9525"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FF99"/>
            </a:extrusionClr>
          </a:sp3d>
        </p:spPr>
        <p:txBody>
          <a:bodyPr wrap="none" anchor="ctr">
            <a:flatTx/>
          </a:bodyPr>
          <a:lstStyle/>
          <a:p>
            <a:endParaRPr lang="id-ID"/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3048000" y="2057400"/>
            <a:ext cx="1981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>
                <a:solidFill>
                  <a:srgbClr val="660033"/>
                </a:solidFill>
                <a:latin typeface="Cooper Black" pitchFamily="18" charset="0"/>
              </a:rPr>
              <a:t>Telaah Teori</a:t>
            </a:r>
          </a:p>
        </p:txBody>
      </p:sp>
      <p:sp>
        <p:nvSpPr>
          <p:cNvPr id="64517" name="Oval 5"/>
          <p:cNvSpPr>
            <a:spLocks noChangeArrowheads="1"/>
          </p:cNvSpPr>
          <p:nvPr/>
        </p:nvSpPr>
        <p:spPr bwMode="auto">
          <a:xfrm>
            <a:off x="6477000" y="1981200"/>
            <a:ext cx="2209800" cy="1066800"/>
          </a:xfrm>
          <a:prstGeom prst="ellipse">
            <a:avLst/>
          </a:prstGeom>
          <a:solidFill>
            <a:srgbClr val="99FF99"/>
          </a:solidFill>
          <a:ln w="9525"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FF99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endParaRPr lang="id-ID" sz="1800">
              <a:solidFill>
                <a:srgbClr val="660033"/>
              </a:solidFill>
              <a:latin typeface="Verdana" pitchFamily="34" charset="0"/>
            </a:endParaRP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6477000" y="2209800"/>
            <a:ext cx="198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>
                <a:solidFill>
                  <a:srgbClr val="660033"/>
                </a:solidFill>
                <a:latin typeface="Cooper Black" pitchFamily="18" charset="0"/>
              </a:rPr>
              <a:t>Hipotesis</a:t>
            </a: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2895600" y="3581400"/>
            <a:ext cx="3505200" cy="1552575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FFCC"/>
            </a:extrusionClr>
          </a:sp3d>
        </p:spPr>
        <p:txBody>
          <a:bodyPr>
            <a:spAutoFit/>
            <a:flatTx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660033"/>
                </a:solidFill>
                <a:latin typeface="Cooper Black" pitchFamily="18" charset="0"/>
              </a:rPr>
              <a:t>PENGUJIAN FAKTA –Pemilihan Data         - Pengumpulan Data   -  Analisis Data</a:t>
            </a:r>
          </a:p>
        </p:txBody>
      </p:sp>
      <p:sp>
        <p:nvSpPr>
          <p:cNvPr id="64520" name="Oval 8"/>
          <p:cNvSpPr>
            <a:spLocks noChangeArrowheads="1"/>
          </p:cNvSpPr>
          <p:nvPr/>
        </p:nvSpPr>
        <p:spPr bwMode="auto">
          <a:xfrm>
            <a:off x="6705600" y="3886200"/>
            <a:ext cx="1905000" cy="990600"/>
          </a:xfrm>
          <a:prstGeom prst="ellipse">
            <a:avLst/>
          </a:prstGeom>
          <a:solidFill>
            <a:srgbClr val="33CCFF"/>
          </a:solidFill>
          <a:ln w="9525"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33CCFF"/>
            </a:extrusionClr>
          </a:sp3d>
        </p:spPr>
        <p:txBody>
          <a:bodyPr wrap="none" anchor="ctr">
            <a:flatTx/>
          </a:bodyPr>
          <a:lstStyle/>
          <a:p>
            <a:endParaRPr lang="id-ID"/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7010400" y="41148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>
                <a:solidFill>
                  <a:srgbClr val="660033"/>
                </a:solidFill>
                <a:latin typeface="Cooper Black" pitchFamily="18" charset="0"/>
              </a:rPr>
              <a:t>Hasil</a:t>
            </a:r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5715000" y="5791200"/>
            <a:ext cx="3429000" cy="579438"/>
          </a:xfrm>
          <a:prstGeom prst="rect">
            <a:avLst/>
          </a:prstGeom>
          <a:solidFill>
            <a:srgbClr val="00FFCC"/>
          </a:solidFill>
          <a:ln w="9525">
            <a:noFill/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FFCC"/>
            </a:extrusionClr>
          </a:sp3d>
        </p:spPr>
        <p:txBody>
          <a:bodyPr>
            <a:spAutoFit/>
            <a:flatTx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>
                <a:solidFill>
                  <a:srgbClr val="660033"/>
                </a:solidFill>
                <a:latin typeface="Cooper Black" pitchFamily="18" charset="0"/>
              </a:rPr>
              <a:t>KESIMPULAN</a:t>
            </a:r>
          </a:p>
        </p:txBody>
      </p:sp>
      <p:sp>
        <p:nvSpPr>
          <p:cNvPr id="64523" name="Line 11"/>
          <p:cNvSpPr>
            <a:spLocks noChangeShapeType="1"/>
          </p:cNvSpPr>
          <p:nvPr/>
        </p:nvSpPr>
        <p:spPr bwMode="auto">
          <a:xfrm>
            <a:off x="1676400" y="1371600"/>
            <a:ext cx="0" cy="3048000"/>
          </a:xfrm>
          <a:prstGeom prst="line">
            <a:avLst/>
          </a:prstGeom>
          <a:noFill/>
          <a:ln w="76200">
            <a:solidFill>
              <a:srgbClr val="FF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64524" name="Line 12"/>
          <p:cNvSpPr>
            <a:spLocks noChangeShapeType="1"/>
          </p:cNvSpPr>
          <p:nvPr/>
        </p:nvSpPr>
        <p:spPr bwMode="auto">
          <a:xfrm>
            <a:off x="1676400" y="4419600"/>
            <a:ext cx="1447800" cy="0"/>
          </a:xfrm>
          <a:prstGeom prst="line">
            <a:avLst/>
          </a:prstGeom>
          <a:noFill/>
          <a:ln w="76200">
            <a:solidFill>
              <a:srgbClr val="FFCC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64525" name="Line 13"/>
          <p:cNvSpPr>
            <a:spLocks noChangeShapeType="1"/>
          </p:cNvSpPr>
          <p:nvPr/>
        </p:nvSpPr>
        <p:spPr bwMode="auto">
          <a:xfrm>
            <a:off x="1752600" y="2362200"/>
            <a:ext cx="1219200" cy="0"/>
          </a:xfrm>
          <a:prstGeom prst="line">
            <a:avLst/>
          </a:prstGeom>
          <a:noFill/>
          <a:ln w="76200">
            <a:solidFill>
              <a:srgbClr val="FFCC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64526" name="Line 14"/>
          <p:cNvSpPr>
            <a:spLocks noChangeShapeType="1"/>
          </p:cNvSpPr>
          <p:nvPr/>
        </p:nvSpPr>
        <p:spPr bwMode="auto">
          <a:xfrm>
            <a:off x="5181600" y="2514600"/>
            <a:ext cx="1371600" cy="0"/>
          </a:xfrm>
          <a:prstGeom prst="line">
            <a:avLst/>
          </a:prstGeom>
          <a:noFill/>
          <a:ln w="76200">
            <a:solidFill>
              <a:srgbClr val="FFCC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64527" name="Line 15"/>
          <p:cNvSpPr>
            <a:spLocks noChangeShapeType="1"/>
          </p:cNvSpPr>
          <p:nvPr/>
        </p:nvSpPr>
        <p:spPr bwMode="auto">
          <a:xfrm>
            <a:off x="7620000" y="2971800"/>
            <a:ext cx="0" cy="990600"/>
          </a:xfrm>
          <a:prstGeom prst="line">
            <a:avLst/>
          </a:prstGeom>
          <a:noFill/>
          <a:ln w="76200">
            <a:solidFill>
              <a:srgbClr val="FFCCFF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64528" name="Line 16"/>
          <p:cNvSpPr>
            <a:spLocks noChangeShapeType="1"/>
          </p:cNvSpPr>
          <p:nvPr/>
        </p:nvSpPr>
        <p:spPr bwMode="auto">
          <a:xfrm>
            <a:off x="7696200" y="3352800"/>
            <a:ext cx="1066800" cy="0"/>
          </a:xfrm>
          <a:prstGeom prst="line">
            <a:avLst/>
          </a:prstGeom>
          <a:noFill/>
          <a:ln w="76200">
            <a:solidFill>
              <a:srgbClr val="FF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64529" name="Line 17"/>
          <p:cNvSpPr>
            <a:spLocks noChangeShapeType="1"/>
          </p:cNvSpPr>
          <p:nvPr/>
        </p:nvSpPr>
        <p:spPr bwMode="auto">
          <a:xfrm>
            <a:off x="8763000" y="3352800"/>
            <a:ext cx="0" cy="2362200"/>
          </a:xfrm>
          <a:prstGeom prst="line">
            <a:avLst/>
          </a:prstGeom>
          <a:noFill/>
          <a:ln w="76200">
            <a:solidFill>
              <a:srgbClr val="FF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64530" name="Line 18"/>
          <p:cNvSpPr>
            <a:spLocks noChangeShapeType="1"/>
          </p:cNvSpPr>
          <p:nvPr/>
        </p:nvSpPr>
        <p:spPr bwMode="auto">
          <a:xfrm flipH="1">
            <a:off x="1143000" y="6019800"/>
            <a:ext cx="4495800" cy="0"/>
          </a:xfrm>
          <a:prstGeom prst="line">
            <a:avLst/>
          </a:prstGeom>
          <a:noFill/>
          <a:ln w="76200">
            <a:solidFill>
              <a:srgbClr val="FFCCFF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64531" name="Line 19"/>
          <p:cNvSpPr>
            <a:spLocks noChangeShapeType="1"/>
          </p:cNvSpPr>
          <p:nvPr/>
        </p:nvSpPr>
        <p:spPr bwMode="auto">
          <a:xfrm flipV="1">
            <a:off x="1143000" y="1371600"/>
            <a:ext cx="0" cy="4648200"/>
          </a:xfrm>
          <a:prstGeom prst="line">
            <a:avLst/>
          </a:prstGeom>
          <a:noFill/>
          <a:ln w="76200">
            <a:solidFill>
              <a:srgbClr val="FFCCFF"/>
            </a:solidFill>
            <a:prstDash val="dash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Tipe Masalah Penelitian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rgbClr val="0000FF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>
                <a:solidFill>
                  <a:srgbClr val="990000"/>
                </a:solidFill>
                <a:latin typeface="Verdana" pitchFamily="34" charset="0"/>
              </a:rPr>
              <a:t>Masalah dalam lingkungan organisasi</a:t>
            </a:r>
          </a:p>
          <a:p>
            <a:pPr>
              <a:lnSpc>
                <a:spcPct val="90000"/>
              </a:lnSpc>
            </a:pPr>
            <a:r>
              <a:rPr lang="en-US" sz="3600">
                <a:solidFill>
                  <a:srgbClr val="990000"/>
                </a:solidFill>
                <a:latin typeface="Verdana" pitchFamily="34" charset="0"/>
              </a:rPr>
              <a:t>Masalah dalam area tertentu suatu organisasi.</a:t>
            </a:r>
          </a:p>
          <a:p>
            <a:pPr>
              <a:lnSpc>
                <a:spcPct val="90000"/>
              </a:lnSpc>
            </a:pPr>
            <a:r>
              <a:rPr lang="en-US" sz="3600">
                <a:solidFill>
                  <a:srgbClr val="990000"/>
                </a:solidFill>
                <a:latin typeface="Verdana" pitchFamily="34" charset="0"/>
              </a:rPr>
              <a:t>Persoalan teoritis untuk menjelaskan fakta.</a:t>
            </a:r>
          </a:p>
          <a:p>
            <a:pPr>
              <a:lnSpc>
                <a:spcPct val="90000"/>
              </a:lnSpc>
            </a:pPr>
            <a:r>
              <a:rPr lang="en-US" sz="3600">
                <a:solidFill>
                  <a:srgbClr val="990000"/>
                </a:solidFill>
                <a:latin typeface="Verdana" pitchFamily="34" charset="0"/>
              </a:rPr>
              <a:t>Permasalahan yang perlu jawaban empiris.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Kriteria Masalah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hlink"/>
            </a:solidFill>
          </a:ln>
        </p:spPr>
        <p:txBody>
          <a:bodyPr/>
          <a:lstStyle/>
          <a:p>
            <a:r>
              <a:rPr lang="en-US">
                <a:latin typeface="Verdana" pitchFamily="34" charset="0"/>
              </a:rPr>
              <a:t>Merupakan Bidang masalah dan topik yang menarik.</a:t>
            </a:r>
          </a:p>
          <a:p>
            <a:r>
              <a:rPr lang="en-US">
                <a:latin typeface="Verdana" pitchFamily="34" charset="0"/>
              </a:rPr>
              <a:t>Signifikansi secara teoritis dan praktis.</a:t>
            </a:r>
          </a:p>
          <a:p>
            <a:r>
              <a:rPr lang="en-US">
                <a:latin typeface="Verdana" pitchFamily="34" charset="0"/>
              </a:rPr>
              <a:t>Dapat diuji melalui pengumpulan data dan analisis data.</a:t>
            </a:r>
          </a:p>
          <a:p>
            <a:r>
              <a:rPr lang="en-US">
                <a:latin typeface="Verdana" pitchFamily="34" charset="0"/>
              </a:rPr>
              <a:t>Sesuai dengan waktu dan biaya.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Sumber Penemuan Masalah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FF6600"/>
            </a:solidFill>
          </a:ln>
        </p:spPr>
        <p:txBody>
          <a:bodyPr/>
          <a:lstStyle/>
          <a:p>
            <a:r>
              <a:rPr lang="en-US" sz="4400"/>
              <a:t>Kajian teoritis</a:t>
            </a:r>
          </a:p>
          <a:p>
            <a:r>
              <a:rPr lang="en-US" sz="4400"/>
              <a:t>Kajian Empiris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00FF"/>
          </a:solidFill>
        </p:spPr>
        <p:txBody>
          <a:bodyPr/>
          <a:lstStyle/>
          <a:p>
            <a:r>
              <a:rPr lang="en-US"/>
              <a:t>Perumusan Masalah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66FF33"/>
          </a:solidFill>
          <a:ln>
            <a:solidFill>
              <a:srgbClr val="33CC33"/>
            </a:solidFill>
          </a:ln>
        </p:spPr>
        <p:txBody>
          <a:bodyPr/>
          <a:lstStyle/>
          <a:p>
            <a:r>
              <a:rPr lang="en-US" sz="4400" dirty="0" err="1">
                <a:solidFill>
                  <a:srgbClr val="0000FF"/>
                </a:solidFill>
              </a:rPr>
              <a:t>Rumusan</a:t>
            </a:r>
            <a:r>
              <a:rPr lang="en-US" sz="4400" dirty="0">
                <a:solidFill>
                  <a:srgbClr val="0000FF"/>
                </a:solidFill>
              </a:rPr>
              <a:t> </a:t>
            </a:r>
            <a:r>
              <a:rPr lang="en-US" sz="4400" dirty="0" err="1">
                <a:solidFill>
                  <a:srgbClr val="0000FF"/>
                </a:solidFill>
              </a:rPr>
              <a:t>harus</a:t>
            </a:r>
            <a:r>
              <a:rPr lang="en-US" sz="4400" dirty="0">
                <a:solidFill>
                  <a:srgbClr val="0000FF"/>
                </a:solidFill>
              </a:rPr>
              <a:t> </a:t>
            </a:r>
            <a:r>
              <a:rPr lang="en-US" sz="4400" dirty="0" err="1">
                <a:solidFill>
                  <a:srgbClr val="0000FF"/>
                </a:solidFill>
              </a:rPr>
              <a:t>jelas</a:t>
            </a:r>
            <a:r>
              <a:rPr lang="en-US" sz="4400" dirty="0">
                <a:solidFill>
                  <a:srgbClr val="0000FF"/>
                </a:solidFill>
              </a:rPr>
              <a:t> </a:t>
            </a:r>
            <a:r>
              <a:rPr lang="en-US" sz="4400" dirty="0" err="1">
                <a:solidFill>
                  <a:srgbClr val="0000FF"/>
                </a:solidFill>
              </a:rPr>
              <a:t>dan</a:t>
            </a:r>
            <a:r>
              <a:rPr lang="en-US" sz="4400" dirty="0">
                <a:solidFill>
                  <a:srgbClr val="0000FF"/>
                </a:solidFill>
              </a:rPr>
              <a:t> </a:t>
            </a:r>
            <a:r>
              <a:rPr lang="en-US" sz="4400" dirty="0" err="1">
                <a:solidFill>
                  <a:srgbClr val="0000FF"/>
                </a:solidFill>
              </a:rPr>
              <a:t>tegas</a:t>
            </a:r>
            <a:r>
              <a:rPr lang="en-US" sz="4400" dirty="0">
                <a:solidFill>
                  <a:srgbClr val="0000FF"/>
                </a:solidFill>
              </a:rPr>
              <a:t>.</a:t>
            </a:r>
          </a:p>
          <a:p>
            <a:r>
              <a:rPr lang="en-US" sz="4400" dirty="0" err="1">
                <a:solidFill>
                  <a:srgbClr val="0000FF"/>
                </a:solidFill>
              </a:rPr>
              <a:t>Tidak</a:t>
            </a:r>
            <a:r>
              <a:rPr lang="en-US" sz="4400" dirty="0">
                <a:solidFill>
                  <a:srgbClr val="0000FF"/>
                </a:solidFill>
              </a:rPr>
              <a:t> </a:t>
            </a:r>
            <a:r>
              <a:rPr lang="en-US" sz="4400" dirty="0" err="1">
                <a:solidFill>
                  <a:srgbClr val="0000FF"/>
                </a:solidFill>
              </a:rPr>
              <a:t>ambiguitas</a:t>
            </a:r>
            <a:endParaRPr lang="en-US" sz="4400" dirty="0">
              <a:solidFill>
                <a:srgbClr val="0000FF"/>
              </a:solidFill>
            </a:endParaRPr>
          </a:p>
          <a:p>
            <a:r>
              <a:rPr lang="en-US" sz="4400" dirty="0" err="1">
                <a:solidFill>
                  <a:srgbClr val="0000FF"/>
                </a:solidFill>
              </a:rPr>
              <a:t>Mengekspresikan</a:t>
            </a:r>
            <a:r>
              <a:rPr lang="en-US" sz="4400" dirty="0">
                <a:solidFill>
                  <a:srgbClr val="0000FF"/>
                </a:solidFill>
              </a:rPr>
              <a:t> </a:t>
            </a:r>
            <a:r>
              <a:rPr lang="en-US" sz="4400" dirty="0" err="1">
                <a:solidFill>
                  <a:srgbClr val="0000FF"/>
                </a:solidFill>
              </a:rPr>
              <a:t>hubungan</a:t>
            </a:r>
            <a:r>
              <a:rPr lang="en-US" sz="4400" dirty="0">
                <a:solidFill>
                  <a:srgbClr val="0000FF"/>
                </a:solidFill>
              </a:rPr>
              <a:t> </a:t>
            </a:r>
            <a:r>
              <a:rPr lang="en-US" sz="4400" dirty="0" err="1">
                <a:solidFill>
                  <a:srgbClr val="0000FF"/>
                </a:solidFill>
              </a:rPr>
              <a:t>antara</a:t>
            </a:r>
            <a:r>
              <a:rPr lang="en-US" sz="4400" dirty="0">
                <a:solidFill>
                  <a:srgbClr val="0000FF"/>
                </a:solidFill>
              </a:rPr>
              <a:t> </a:t>
            </a:r>
            <a:r>
              <a:rPr lang="en-US" sz="4400" dirty="0" err="1">
                <a:solidFill>
                  <a:srgbClr val="0000FF"/>
                </a:solidFill>
              </a:rPr>
              <a:t>dua</a:t>
            </a:r>
            <a:r>
              <a:rPr lang="en-US" sz="4400" dirty="0">
                <a:solidFill>
                  <a:srgbClr val="0000FF"/>
                </a:solidFill>
              </a:rPr>
              <a:t> </a:t>
            </a:r>
            <a:r>
              <a:rPr lang="en-US" sz="4400" dirty="0" err="1">
                <a:solidFill>
                  <a:srgbClr val="0000FF"/>
                </a:solidFill>
              </a:rPr>
              <a:t>variabel</a:t>
            </a:r>
            <a:r>
              <a:rPr lang="en-US" sz="4400" dirty="0">
                <a:solidFill>
                  <a:srgbClr val="0000FF"/>
                </a:solidFill>
              </a:rPr>
              <a:t> </a:t>
            </a:r>
            <a:r>
              <a:rPr lang="en-US" sz="4400" dirty="0" err="1">
                <a:solidFill>
                  <a:srgbClr val="0000FF"/>
                </a:solidFill>
              </a:rPr>
              <a:t>atau</a:t>
            </a:r>
            <a:r>
              <a:rPr lang="en-US" sz="4400" dirty="0">
                <a:solidFill>
                  <a:srgbClr val="0000FF"/>
                </a:solidFill>
              </a:rPr>
              <a:t> </a:t>
            </a:r>
            <a:r>
              <a:rPr lang="en-US" sz="4400" dirty="0" err="1">
                <a:solidFill>
                  <a:srgbClr val="0000FF"/>
                </a:solidFill>
              </a:rPr>
              <a:t>lebih</a:t>
            </a:r>
            <a:r>
              <a:rPr lang="en-US" sz="4400" dirty="0">
                <a:solidFill>
                  <a:srgbClr val="0000FF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Kajian Teori Dan Riset Terdahulu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  <a:ln>
            <a:solidFill>
              <a:srgbClr val="990000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err="1">
                <a:latin typeface="Verdana" pitchFamily="34" charset="0"/>
              </a:rPr>
              <a:t>Teori</a:t>
            </a:r>
            <a:r>
              <a:rPr lang="en-US" sz="2800" dirty="0">
                <a:latin typeface="Verdana" pitchFamily="34" charset="0"/>
              </a:rPr>
              <a:t> </a:t>
            </a:r>
            <a:r>
              <a:rPr lang="en-US" sz="2800" dirty="0" err="1">
                <a:latin typeface="Verdana" pitchFamily="34" charset="0"/>
              </a:rPr>
              <a:t>itu</a:t>
            </a:r>
            <a:r>
              <a:rPr lang="en-US" sz="2800" dirty="0">
                <a:latin typeface="Verdana" pitchFamily="34" charset="0"/>
              </a:rPr>
              <a:t> </a:t>
            </a:r>
            <a:r>
              <a:rPr lang="en-US" sz="2800" dirty="0" err="1">
                <a:latin typeface="Verdana" pitchFamily="34" charset="0"/>
              </a:rPr>
              <a:t>penting</a:t>
            </a:r>
            <a:r>
              <a:rPr lang="en-US" sz="2800" dirty="0">
                <a:latin typeface="Verdana" pitchFamily="34" charset="0"/>
              </a:rPr>
              <a:t> </a:t>
            </a:r>
            <a:r>
              <a:rPr lang="en-US" sz="2800" dirty="0" err="1">
                <a:latin typeface="Verdana" pitchFamily="34" charset="0"/>
              </a:rPr>
              <a:t>sebagai</a:t>
            </a:r>
            <a:r>
              <a:rPr lang="en-US" sz="2800" dirty="0">
                <a:latin typeface="Verdana" pitchFamily="34" charset="0"/>
              </a:rPr>
              <a:t> </a:t>
            </a:r>
            <a:r>
              <a:rPr lang="en-US" sz="2800" dirty="0" err="1">
                <a:latin typeface="Verdana" pitchFamily="34" charset="0"/>
              </a:rPr>
              <a:t>orientasi</a:t>
            </a:r>
            <a:r>
              <a:rPr lang="en-US" sz="2800" dirty="0">
                <a:latin typeface="Verdana" pitchFamily="34" charset="0"/>
              </a:rPr>
              <a:t>  yang </a:t>
            </a:r>
            <a:r>
              <a:rPr lang="en-US" sz="2800" dirty="0" err="1">
                <a:latin typeface="Verdana" pitchFamily="34" charset="0"/>
              </a:rPr>
              <a:t>membatasi</a:t>
            </a:r>
            <a:r>
              <a:rPr lang="en-US" sz="2800" dirty="0">
                <a:latin typeface="Verdana" pitchFamily="34" charset="0"/>
              </a:rPr>
              <a:t> </a:t>
            </a:r>
            <a:r>
              <a:rPr lang="en-US" sz="2800" dirty="0" err="1">
                <a:latin typeface="Verdana" pitchFamily="34" charset="0"/>
              </a:rPr>
              <a:t>jumlah</a:t>
            </a:r>
            <a:r>
              <a:rPr lang="en-US" sz="2800" dirty="0">
                <a:latin typeface="Verdana" pitchFamily="34" charset="0"/>
              </a:rPr>
              <a:t> </a:t>
            </a:r>
            <a:r>
              <a:rPr lang="en-US" sz="2800" dirty="0" err="1">
                <a:latin typeface="Verdana" pitchFamily="34" charset="0"/>
              </a:rPr>
              <a:t>fakta</a:t>
            </a:r>
            <a:r>
              <a:rPr lang="en-US" sz="2800" dirty="0">
                <a:latin typeface="Verdana" pitchFamily="34" charset="0"/>
              </a:rPr>
              <a:t> yang </a:t>
            </a:r>
            <a:r>
              <a:rPr lang="en-US" sz="2800" dirty="0" err="1">
                <a:latin typeface="Verdana" pitchFamily="34" charset="0"/>
              </a:rPr>
              <a:t>harus</a:t>
            </a:r>
            <a:r>
              <a:rPr lang="en-US" sz="2800" dirty="0">
                <a:latin typeface="Verdana" pitchFamily="34" charset="0"/>
              </a:rPr>
              <a:t> </a:t>
            </a:r>
            <a:r>
              <a:rPr lang="en-US" sz="2800" dirty="0" err="1">
                <a:latin typeface="Verdana" pitchFamily="34" charset="0"/>
              </a:rPr>
              <a:t>dipelajari</a:t>
            </a:r>
            <a:r>
              <a:rPr lang="en-US" sz="2800" dirty="0">
                <a:latin typeface="Verdana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 err="1">
                <a:latin typeface="Verdana" pitchFamily="34" charset="0"/>
              </a:rPr>
              <a:t>Teori</a:t>
            </a:r>
            <a:r>
              <a:rPr lang="en-US" sz="2800" dirty="0">
                <a:latin typeface="Verdana" pitchFamily="34" charset="0"/>
              </a:rPr>
              <a:t> </a:t>
            </a:r>
            <a:r>
              <a:rPr lang="en-US" sz="2800" dirty="0" err="1">
                <a:latin typeface="Verdana" pitchFamily="34" charset="0"/>
              </a:rPr>
              <a:t>memberikan</a:t>
            </a:r>
            <a:r>
              <a:rPr lang="en-US" sz="2800" dirty="0">
                <a:latin typeface="Verdana" pitchFamily="34" charset="0"/>
              </a:rPr>
              <a:t> </a:t>
            </a:r>
            <a:r>
              <a:rPr lang="en-US" sz="2800" dirty="0" err="1">
                <a:latin typeface="Verdana" pitchFamily="34" charset="0"/>
              </a:rPr>
              <a:t>pedoman</a:t>
            </a:r>
            <a:r>
              <a:rPr lang="en-US" sz="2800" dirty="0">
                <a:latin typeface="Verdana" pitchFamily="34" charset="0"/>
              </a:rPr>
              <a:t> yang </a:t>
            </a:r>
            <a:r>
              <a:rPr lang="en-US" sz="2800" dirty="0" err="1">
                <a:latin typeface="Verdana" pitchFamily="34" charset="0"/>
              </a:rPr>
              <a:t>dapat</a:t>
            </a:r>
            <a:r>
              <a:rPr lang="en-US" sz="2800" dirty="0">
                <a:latin typeface="Verdana" pitchFamily="34" charset="0"/>
              </a:rPr>
              <a:t> </a:t>
            </a:r>
            <a:r>
              <a:rPr lang="en-US" sz="2800" dirty="0" err="1">
                <a:latin typeface="Verdana" pitchFamily="34" charset="0"/>
              </a:rPr>
              <a:t>memberikan</a:t>
            </a:r>
            <a:r>
              <a:rPr lang="en-US" sz="2800" dirty="0">
                <a:latin typeface="Verdana" pitchFamily="34" charset="0"/>
              </a:rPr>
              <a:t> </a:t>
            </a:r>
            <a:r>
              <a:rPr lang="en-US" sz="2800" dirty="0" err="1">
                <a:latin typeface="Verdana" pitchFamily="34" charset="0"/>
              </a:rPr>
              <a:t>hasil</a:t>
            </a:r>
            <a:r>
              <a:rPr lang="en-US" sz="2800" dirty="0">
                <a:latin typeface="Verdana" pitchFamily="34" charset="0"/>
              </a:rPr>
              <a:t> </a:t>
            </a:r>
            <a:r>
              <a:rPr lang="en-US" sz="2800" dirty="0" err="1">
                <a:latin typeface="Verdana" pitchFamily="34" charset="0"/>
              </a:rPr>
              <a:t>terbaik</a:t>
            </a:r>
            <a:r>
              <a:rPr lang="en-US" sz="2800" dirty="0">
                <a:latin typeface="Verdana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 err="1">
                <a:latin typeface="Verdana" pitchFamily="34" charset="0"/>
              </a:rPr>
              <a:t>Teori</a:t>
            </a:r>
            <a:r>
              <a:rPr lang="en-US" sz="2800" dirty="0">
                <a:latin typeface="Verdana" pitchFamily="34" charset="0"/>
              </a:rPr>
              <a:t> </a:t>
            </a:r>
            <a:r>
              <a:rPr lang="en-US" sz="2800" dirty="0" err="1">
                <a:latin typeface="Verdana" pitchFamily="34" charset="0"/>
              </a:rPr>
              <a:t>memberikan</a:t>
            </a:r>
            <a:r>
              <a:rPr lang="en-US" sz="2800" dirty="0">
                <a:latin typeface="Verdana" pitchFamily="34" charset="0"/>
              </a:rPr>
              <a:t> </a:t>
            </a:r>
            <a:r>
              <a:rPr lang="en-US" sz="2800" dirty="0" err="1">
                <a:latin typeface="Verdana" pitchFamily="34" charset="0"/>
              </a:rPr>
              <a:t>sistem</a:t>
            </a:r>
            <a:r>
              <a:rPr lang="en-US" sz="2800" dirty="0">
                <a:latin typeface="Verdana" pitchFamily="34" charset="0"/>
              </a:rPr>
              <a:t> </a:t>
            </a:r>
            <a:r>
              <a:rPr lang="en-US" sz="2800" dirty="0" err="1">
                <a:latin typeface="Verdana" pitchFamily="34" charset="0"/>
              </a:rPr>
              <a:t>mana</a:t>
            </a:r>
            <a:r>
              <a:rPr lang="en-US" sz="2800" dirty="0">
                <a:latin typeface="Verdana" pitchFamily="34" charset="0"/>
              </a:rPr>
              <a:t> yang </a:t>
            </a:r>
            <a:r>
              <a:rPr lang="en-US" sz="2800" dirty="0" err="1">
                <a:latin typeface="Verdana" pitchFamily="34" charset="0"/>
              </a:rPr>
              <a:t>harus</a:t>
            </a:r>
            <a:r>
              <a:rPr lang="en-US" sz="2800" dirty="0">
                <a:latin typeface="Verdana" pitchFamily="34" charset="0"/>
              </a:rPr>
              <a:t> </a:t>
            </a:r>
            <a:r>
              <a:rPr lang="en-US" sz="2800" dirty="0" err="1">
                <a:latin typeface="Verdana" pitchFamily="34" charset="0"/>
              </a:rPr>
              <a:t>dipakai</a:t>
            </a:r>
            <a:r>
              <a:rPr lang="en-US" sz="2800" dirty="0">
                <a:latin typeface="Verdana" pitchFamily="34" charset="0"/>
              </a:rPr>
              <a:t> </a:t>
            </a:r>
            <a:r>
              <a:rPr lang="en-US" sz="2800" dirty="0" err="1">
                <a:latin typeface="Verdana" pitchFamily="34" charset="0"/>
              </a:rPr>
              <a:t>dalam</a:t>
            </a:r>
            <a:r>
              <a:rPr lang="en-US" sz="2800" dirty="0">
                <a:latin typeface="Verdana" pitchFamily="34" charset="0"/>
              </a:rPr>
              <a:t> </a:t>
            </a:r>
            <a:r>
              <a:rPr lang="en-US" sz="2800" dirty="0" err="1">
                <a:latin typeface="Verdana" pitchFamily="34" charset="0"/>
              </a:rPr>
              <a:t>mengartikan</a:t>
            </a:r>
            <a:r>
              <a:rPr lang="en-US" sz="2800" dirty="0">
                <a:latin typeface="Verdana" pitchFamily="34" charset="0"/>
              </a:rPr>
              <a:t> data yang </a:t>
            </a:r>
            <a:r>
              <a:rPr lang="en-US" sz="2800" dirty="0" err="1">
                <a:latin typeface="Verdana" pitchFamily="34" charset="0"/>
              </a:rPr>
              <a:t>tepat</a:t>
            </a:r>
            <a:r>
              <a:rPr lang="en-US" sz="2800" dirty="0">
                <a:latin typeface="Verdana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Verdana" pitchFamily="34" charset="0"/>
              </a:rPr>
              <a:t>T</a:t>
            </a:r>
            <a:r>
              <a:rPr lang="id-ID" sz="2800" dirty="0" smtClean="0">
                <a:latin typeface="Verdana" pitchFamily="34" charset="0"/>
              </a:rPr>
              <a:t>e</a:t>
            </a:r>
            <a:r>
              <a:rPr lang="en-US" sz="2800" dirty="0" err="1" smtClean="0">
                <a:latin typeface="Verdana" pitchFamily="34" charset="0"/>
              </a:rPr>
              <a:t>ori</a:t>
            </a:r>
            <a:r>
              <a:rPr lang="en-US" sz="2800" dirty="0" smtClean="0">
                <a:latin typeface="Verdana" pitchFamily="34" charset="0"/>
              </a:rPr>
              <a:t> </a:t>
            </a:r>
            <a:r>
              <a:rPr lang="en-US" sz="2800" dirty="0" err="1">
                <a:latin typeface="Verdana" pitchFamily="34" charset="0"/>
              </a:rPr>
              <a:t>dapat</a:t>
            </a:r>
            <a:r>
              <a:rPr lang="en-US" sz="2800" dirty="0">
                <a:latin typeface="Verdana" pitchFamily="34" charset="0"/>
              </a:rPr>
              <a:t> </a:t>
            </a:r>
            <a:r>
              <a:rPr lang="en-US" sz="2800" dirty="0" err="1">
                <a:latin typeface="Verdana" pitchFamily="34" charset="0"/>
              </a:rPr>
              <a:t>digunakan</a:t>
            </a:r>
            <a:r>
              <a:rPr lang="en-US" sz="2800" dirty="0">
                <a:latin typeface="Verdana" pitchFamily="34" charset="0"/>
              </a:rPr>
              <a:t> </a:t>
            </a:r>
            <a:r>
              <a:rPr lang="en-US" sz="2800" dirty="0" err="1">
                <a:latin typeface="Verdana" pitchFamily="34" charset="0"/>
              </a:rPr>
              <a:t>untuk</a:t>
            </a:r>
            <a:r>
              <a:rPr lang="en-US" sz="2800" dirty="0">
                <a:latin typeface="Verdana" pitchFamily="34" charset="0"/>
              </a:rPr>
              <a:t> </a:t>
            </a:r>
            <a:r>
              <a:rPr lang="en-US" sz="2800" dirty="0" err="1">
                <a:latin typeface="Verdana" pitchFamily="34" charset="0"/>
              </a:rPr>
              <a:t>memprediksi</a:t>
            </a:r>
            <a:r>
              <a:rPr lang="en-US" sz="2800" dirty="0">
                <a:latin typeface="Verdana" pitchFamily="34" charset="0"/>
              </a:rPr>
              <a:t> </a:t>
            </a:r>
            <a:r>
              <a:rPr lang="en-US" sz="2800" dirty="0" err="1">
                <a:latin typeface="Verdana" pitchFamily="34" charset="0"/>
              </a:rPr>
              <a:t>fakta-fakta</a:t>
            </a:r>
            <a:r>
              <a:rPr lang="en-US" sz="2800" dirty="0"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Pengertian Teori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FF6600"/>
            </a:solidFill>
          </a:ln>
        </p:spPr>
        <p:txBody>
          <a:bodyPr/>
          <a:lstStyle/>
          <a:p>
            <a:r>
              <a:rPr lang="en-US">
                <a:latin typeface="Verdana" pitchFamily="34" charset="0"/>
              </a:rPr>
              <a:t>Kumpulan konstruk atau konsep, definisi, dan proposisi yang menggambarkan fenomena secara sistematis melalui penentuan hubungan antar variabel dengan tujuan untuk menjelaskan fenomena.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299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Masalah Penelitian</vt:lpstr>
      <vt:lpstr>Masalah Penelitian</vt:lpstr>
      <vt:lpstr>PowerPoint Presentation</vt:lpstr>
      <vt:lpstr>Tipe Masalah Penelitian</vt:lpstr>
      <vt:lpstr>Kriteria Masalah</vt:lpstr>
      <vt:lpstr>Sumber Penemuan Masalah</vt:lpstr>
      <vt:lpstr>Perumusan Masalah</vt:lpstr>
      <vt:lpstr>Kajian Teori Dan Riset Terdahulu</vt:lpstr>
      <vt:lpstr>Pengertian Teori</vt:lpstr>
      <vt:lpstr>Tiga Hal pokok Dalam teori</vt:lpstr>
      <vt:lpstr>Konsep - Construct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penelitian ilmiah</dc:title>
  <dc:creator>hp mini</dc:creator>
  <cp:lastModifiedBy>Esty wulandari</cp:lastModifiedBy>
  <cp:revision>3</cp:revision>
  <dcterms:created xsi:type="dcterms:W3CDTF">2017-10-05T02:36:32Z</dcterms:created>
  <dcterms:modified xsi:type="dcterms:W3CDTF">2020-09-21T02:15:18Z</dcterms:modified>
</cp:coreProperties>
</file>