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80" r:id="rId5"/>
    <p:sldId id="258" r:id="rId6"/>
    <p:sldId id="276" r:id="rId7"/>
    <p:sldId id="277" r:id="rId8"/>
    <p:sldId id="278" r:id="rId9"/>
    <p:sldId id="279" r:id="rId10"/>
    <p:sldId id="281" r:id="rId11"/>
    <p:sldId id="282" r:id="rId12"/>
    <p:sldId id="259" r:id="rId13"/>
    <p:sldId id="283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243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487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578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123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181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8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582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18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929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62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7853-C397-4285-8438-9A5AFA2A45A2}" type="datetimeFigureOut">
              <a:rPr lang="id-ID" smtClean="0"/>
              <a:t>20/09/2022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6947B-C3DE-4C52-8CD1-BD66697F93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78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5582"/>
            <a:ext cx="9144000" cy="2387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/>
              <a:t>Teknologi Proses </a:t>
            </a:r>
            <a:br>
              <a:rPr lang="id-ID" dirty="0"/>
            </a:br>
            <a:r>
              <a:rPr lang="id-ID" dirty="0"/>
              <a:t>Industri Kimia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3392"/>
            <a:ext cx="9144000" cy="16557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69222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9" y="1139173"/>
            <a:ext cx="5458369" cy="4631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9" y="336558"/>
            <a:ext cx="1816765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890" y="1139173"/>
            <a:ext cx="2893423" cy="47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0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6" y="1463132"/>
            <a:ext cx="5100229" cy="4543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707" y="674914"/>
            <a:ext cx="17242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400" dirty="0"/>
              <a:t>Centrifuge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586" y="1463132"/>
            <a:ext cx="3323545" cy="43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Unit-unit proses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536152"/>
              </p:ext>
            </p:extLst>
          </p:nvPr>
        </p:nvGraphicFramePr>
        <p:xfrm>
          <a:off x="838200" y="1407614"/>
          <a:ext cx="880218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817">
                  <a:extLst>
                    <a:ext uri="{9D8B030D-6E8A-4147-A177-3AD203B41FA5}">
                      <a16:colId xmlns:a16="http://schemas.microsoft.com/office/drawing/2014/main" val="624332605"/>
                    </a:ext>
                  </a:extLst>
                </a:gridCol>
                <a:gridCol w="4441372">
                  <a:extLst>
                    <a:ext uri="{9D8B030D-6E8A-4147-A177-3AD203B41FA5}">
                      <a16:colId xmlns:a16="http://schemas.microsoft.com/office/drawing/2014/main" val="1941720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82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/>
                        <a:t>Alkilasi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Dehidrogenasi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3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/>
                        <a:t>Alkoholisis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Ion exchanger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/>
                        <a:t>Hidrolisis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Esterifikasi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4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/>
                        <a:t>Pembakaran / oksidasi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Netralisasi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3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/>
                        <a:t>Aminasi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Pirolisis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9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/>
                        <a:t>Kondensasi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Dekomposisi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7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/>
                        <a:t>Dehidrasi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800" dirty="0"/>
                        <a:t>Fermentasi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1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/>
                        <a:t>Elektrolisis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Karboksilasi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8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36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0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4706"/>
            <a:ext cx="5788614" cy="682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1" y="479788"/>
            <a:ext cx="2923261" cy="3281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316" y="3446353"/>
            <a:ext cx="3891915" cy="3033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8900" y="330200"/>
            <a:ext cx="176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/>
              <a:t>RAB/CSTR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78531" y="5118100"/>
            <a:ext cx="176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/>
              <a:t>Fix Bed Reactor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8215" y="330200"/>
            <a:ext cx="176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/>
              <a:t>RAP/PFR</a:t>
            </a:r>
          </a:p>
        </p:txBody>
      </p:sp>
    </p:spTree>
    <p:extLst>
      <p:ext uri="{BB962C8B-B14F-4D97-AF65-F5344CB8AC3E}">
        <p14:creationId xmlns:p14="http://schemas.microsoft.com/office/powerpoint/2010/main" val="46920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087989" y="3509553"/>
            <a:ext cx="2220686" cy="101890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1251"/>
            <a:ext cx="10515600" cy="1325563"/>
          </a:xfrm>
        </p:spPr>
        <p:txBody>
          <a:bodyPr/>
          <a:lstStyle/>
          <a:p>
            <a:pPr algn="ctr"/>
            <a:r>
              <a:rPr lang="id-ID" b="1" dirty="0">
                <a:solidFill>
                  <a:schemeClr val="accent5">
                    <a:lumMod val="75000"/>
                  </a:schemeClr>
                </a:solidFill>
              </a:rPr>
              <a:t>Skema proses industri kimia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87880" y="3526972"/>
            <a:ext cx="2220686" cy="1018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8218714" y="3491843"/>
            <a:ext cx="2220686" cy="1018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71154" y="4001294"/>
            <a:ext cx="10167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297782" y="3983288"/>
            <a:ext cx="10167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32217" y="3996645"/>
            <a:ext cx="10167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337074" y="3969931"/>
            <a:ext cx="10167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3331030" y="4545873"/>
            <a:ext cx="5747659" cy="887685"/>
          </a:xfrm>
          <a:prstGeom prst="bentConnector3">
            <a:avLst>
              <a:gd name="adj1" fmla="val 45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28853" y="4509730"/>
            <a:ext cx="2177" cy="959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29393" y="3735035"/>
            <a:ext cx="21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Unit operasi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11392" y="3718281"/>
            <a:ext cx="21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Unit operasi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71011" y="3743479"/>
            <a:ext cx="21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Unit proses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5345" y="5451123"/>
            <a:ext cx="21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/>
              <a:t>recycle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0705" y="3317966"/>
            <a:ext cx="212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produk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882" y="3343137"/>
            <a:ext cx="212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bahan baku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34688" y="2247959"/>
            <a:ext cx="21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i="1" dirty="0">
                <a:solidFill>
                  <a:srgbClr val="FF0000"/>
                </a:solidFill>
              </a:rPr>
              <a:t>Proses fisis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46078" y="2247959"/>
            <a:ext cx="21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i="1" dirty="0">
                <a:solidFill>
                  <a:srgbClr val="FF0000"/>
                </a:solidFill>
              </a:rPr>
              <a:t>Proses fisis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22964" y="2032466"/>
            <a:ext cx="21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i="1" dirty="0">
                <a:solidFill>
                  <a:srgbClr val="FF0000"/>
                </a:solidFill>
              </a:rPr>
              <a:t>Proses kimia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130729" y="2797157"/>
            <a:ext cx="9796" cy="70481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6219009" y="2545682"/>
            <a:ext cx="9796" cy="70481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9353003" y="2731832"/>
            <a:ext cx="9796" cy="70481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3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590" y="728344"/>
            <a:ext cx="10783723" cy="55599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3600" dirty="0"/>
              <a:t>Tugas masing - masing unit </a:t>
            </a:r>
            <a:r>
              <a:rPr lang="id-ID" sz="3600" dirty="0">
                <a:solidFill>
                  <a:srgbClr val="FF0000"/>
                </a:solidFill>
              </a:rPr>
              <a:t>berbeda</a:t>
            </a:r>
            <a:r>
              <a:rPr lang="id-ID" sz="3600" dirty="0"/>
              <a:t> tetapi mempunyai </a:t>
            </a:r>
            <a:r>
              <a:rPr lang="id-ID" sz="3600" dirty="0">
                <a:solidFill>
                  <a:srgbClr val="FF0000"/>
                </a:solidFill>
              </a:rPr>
              <a:t>beban yang sama/terkait </a:t>
            </a:r>
            <a:r>
              <a:rPr lang="id-ID" sz="3600" dirty="0"/>
              <a:t>satu dengan yang lain, contoh :</a:t>
            </a:r>
          </a:p>
          <a:p>
            <a:pPr marL="0" indent="0">
              <a:buNone/>
            </a:pPr>
            <a:endParaRPr lang="id-ID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id-ID" sz="3200" dirty="0"/>
              <a:t>Tugas </a:t>
            </a:r>
            <a:r>
              <a:rPr lang="id-ID" sz="3200" dirty="0">
                <a:solidFill>
                  <a:srgbClr val="FF0000"/>
                </a:solidFill>
              </a:rPr>
              <a:t>unit persiapan bahan baku :</a:t>
            </a:r>
          </a:p>
          <a:p>
            <a:pPr marL="0" indent="0">
              <a:buNone/>
            </a:pPr>
            <a:r>
              <a:rPr lang="id-ID" sz="3200" dirty="0"/>
              <a:t>mempersiapkan bahan baku agar sesuai kondisinya dengan kondisi yang dipersyaratkan unit pengolahan.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3200" dirty="0"/>
              <a:t>Tugas </a:t>
            </a:r>
            <a:r>
              <a:rPr lang="id-ID" sz="3200" dirty="0">
                <a:solidFill>
                  <a:srgbClr val="FF0000"/>
                </a:solidFill>
              </a:rPr>
              <a:t>unit pengolahan :</a:t>
            </a:r>
          </a:p>
          <a:p>
            <a:pPr marL="0" indent="0">
              <a:buNone/>
            </a:pPr>
            <a:r>
              <a:rPr lang="id-ID" sz="3200" dirty="0"/>
              <a:t>melakukan pengolahan bahan baku menjadi hasil yang diinginkan (pada umumnya proses kimia).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3200" dirty="0"/>
              <a:t>Tugas</a:t>
            </a:r>
            <a:r>
              <a:rPr lang="id-ID" sz="3200" dirty="0">
                <a:solidFill>
                  <a:srgbClr val="FF0000"/>
                </a:solidFill>
              </a:rPr>
              <a:t> unit pemurnian : </a:t>
            </a:r>
          </a:p>
          <a:p>
            <a:pPr marL="0" indent="0">
              <a:buNone/>
            </a:pPr>
            <a:r>
              <a:rPr lang="id-ID" sz="3200" dirty="0"/>
              <a:t>memisahkan </a:t>
            </a:r>
            <a:r>
              <a:rPr lang="id-ID" sz="3200" dirty="0">
                <a:solidFill>
                  <a:srgbClr val="FF0000"/>
                </a:solidFill>
              </a:rPr>
              <a:t>campuran hasil utama dengan senyawa - senyawa yang lain</a:t>
            </a:r>
            <a:r>
              <a:rPr lang="id-ID" sz="3200" dirty="0"/>
              <a:t> dari unit pengolahan, untuk pemurnian dan penyesuaian kualitas produk.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29203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15" y="496389"/>
            <a:ext cx="10569348" cy="57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4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Unit-unit operasi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470470"/>
              </p:ext>
            </p:extLst>
          </p:nvPr>
        </p:nvGraphicFramePr>
        <p:xfrm>
          <a:off x="838200" y="1407614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24332605"/>
                    </a:ext>
                  </a:extLst>
                </a:gridCol>
                <a:gridCol w="2280557">
                  <a:extLst>
                    <a:ext uri="{9D8B030D-6E8A-4147-A177-3AD203B41FA5}">
                      <a16:colId xmlns:a16="http://schemas.microsoft.com/office/drawing/2014/main" val="1941720507"/>
                    </a:ext>
                  </a:extLst>
                </a:gridCol>
                <a:gridCol w="2977243">
                  <a:extLst>
                    <a:ext uri="{9D8B030D-6E8A-4147-A177-3AD203B41FA5}">
                      <a16:colId xmlns:a16="http://schemas.microsoft.com/office/drawing/2014/main" val="384000021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90695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Separasi / pemisahan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Size</a:t>
                      </a:r>
                      <a:r>
                        <a:rPr lang="id-ID" sz="2400" baseline="0" dirty="0"/>
                        <a:t> reduction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Mixing / pencampuran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Transfer massa/panas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82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Evaporasi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Crushing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Agitasi</a:t>
                      </a:r>
                      <a:r>
                        <a:rPr lang="id-ID" sz="2400" baseline="0" dirty="0"/>
                        <a:t> (pengadukan)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Heat transfer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3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Filtrasi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Milling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Pumping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Distilasi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Humidifikasi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4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Absorbsi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Dispersi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3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Adsorpsi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Drying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9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7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Precipitasi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8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Dekantasi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36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06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Unit-unit operasi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611819"/>
              </p:ext>
            </p:extLst>
          </p:nvPr>
        </p:nvGraphicFramePr>
        <p:xfrm>
          <a:off x="955766" y="1512117"/>
          <a:ext cx="983415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817">
                  <a:extLst>
                    <a:ext uri="{9D8B030D-6E8A-4147-A177-3AD203B41FA5}">
                      <a16:colId xmlns:a16="http://schemas.microsoft.com/office/drawing/2014/main" val="624332605"/>
                    </a:ext>
                  </a:extLst>
                </a:gridCol>
                <a:gridCol w="7759337">
                  <a:extLst>
                    <a:ext uri="{9D8B030D-6E8A-4147-A177-3AD203B41FA5}">
                      <a16:colId xmlns:a16="http://schemas.microsoft.com/office/drawing/2014/main" val="1941720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Separasi / pemisahan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Fungsi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82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Evaporasi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Pemisahan campuran cair-cair dengan cara penguapan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3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Filtrasi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Pemisahan campuran padat-cair</a:t>
                      </a:r>
                      <a:r>
                        <a:rPr lang="id-ID" sz="2400" baseline="0" dirty="0"/>
                        <a:t> dengan penyaringan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Distilasi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Pemisahan campuran cair-cair/</a:t>
                      </a:r>
                      <a:r>
                        <a:rPr lang="id-ID" sz="2400" baseline="0" dirty="0"/>
                        <a:t>cair-uap yang saling larut berdasarkan perbedaan titik didih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4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Absorbsi &amp; stripping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Pemisahan satu</a:t>
                      </a:r>
                      <a:r>
                        <a:rPr lang="id-ID" sz="2400" baseline="0" dirty="0"/>
                        <a:t> atau lebih komponen dari suatu campuran berdasarkan perbedaan kelarutan.</a:t>
                      </a:r>
                    </a:p>
                    <a:p>
                      <a:r>
                        <a:rPr lang="id-ID" sz="2400" baseline="0" dirty="0"/>
                        <a:t>Absorbsi : campuran gas-gas dengan solven cair</a:t>
                      </a:r>
                    </a:p>
                    <a:p>
                      <a:r>
                        <a:rPr lang="id-ID" sz="2400" baseline="0" dirty="0"/>
                        <a:t>Stripping : campuran cair-cair dengan solven gas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3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95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56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Unit-unit operasi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408615"/>
              </p:ext>
            </p:extLst>
          </p:nvPr>
        </p:nvGraphicFramePr>
        <p:xfrm>
          <a:off x="955766" y="1512117"/>
          <a:ext cx="983415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817">
                  <a:extLst>
                    <a:ext uri="{9D8B030D-6E8A-4147-A177-3AD203B41FA5}">
                      <a16:colId xmlns:a16="http://schemas.microsoft.com/office/drawing/2014/main" val="624332605"/>
                    </a:ext>
                  </a:extLst>
                </a:gridCol>
                <a:gridCol w="7759337">
                  <a:extLst>
                    <a:ext uri="{9D8B030D-6E8A-4147-A177-3AD203B41FA5}">
                      <a16:colId xmlns:a16="http://schemas.microsoft.com/office/drawing/2014/main" val="1941720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Separasi / pemisahan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Fungsi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82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Adsorpsi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Pemisahan suatu</a:t>
                      </a:r>
                      <a:r>
                        <a:rPr lang="id-ID" sz="2400" baseline="0" dirty="0"/>
                        <a:t> campuran fluida dengan menggunakan penjerap/adsorben padatan.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9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Precipitasi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Pemisahan campuran padat cair dengan cara pengendapan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1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/>
                        <a:t>Dekantasi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Pemisahan campuran yang tidak saling larut berdasarkan prinsip perbedaan densitas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8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36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46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195942" y="205060"/>
            <a:ext cx="5157788" cy="823912"/>
          </a:xfrm>
        </p:spPr>
        <p:txBody>
          <a:bodyPr/>
          <a:lstStyle/>
          <a:p>
            <a:r>
              <a:rPr lang="id-ID" dirty="0"/>
              <a:t>Absorber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344781" y="1061901"/>
            <a:ext cx="4518025" cy="3684587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6695304" y="237989"/>
            <a:ext cx="5183187" cy="823912"/>
          </a:xfrm>
        </p:spPr>
        <p:txBody>
          <a:bodyPr/>
          <a:lstStyle/>
          <a:p>
            <a:r>
              <a:rPr lang="id-ID" dirty="0"/>
              <a:t>Evaporator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7624127" y="868951"/>
            <a:ext cx="4254363" cy="5361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1" y="1522367"/>
            <a:ext cx="3553098" cy="49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653889"/>
            <a:ext cx="4325575" cy="6204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771" y="117566"/>
            <a:ext cx="1580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Distilasi</a:t>
            </a:r>
            <a:endParaRPr lang="id-ID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98" y="653889"/>
            <a:ext cx="4433888" cy="58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3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8195</TotalTime>
  <Words>273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Teknologi Proses  Industri Kimia</vt:lpstr>
      <vt:lpstr>Skema proses industri kimia</vt:lpstr>
      <vt:lpstr>PowerPoint Presentation</vt:lpstr>
      <vt:lpstr>PowerPoint Presentation</vt:lpstr>
      <vt:lpstr>Unit-unit operasi</vt:lpstr>
      <vt:lpstr>Unit-unit operasi</vt:lpstr>
      <vt:lpstr>Unit-unit operasi</vt:lpstr>
      <vt:lpstr>PowerPoint Presentation</vt:lpstr>
      <vt:lpstr>PowerPoint Presentation</vt:lpstr>
      <vt:lpstr>PowerPoint Presentation</vt:lpstr>
      <vt:lpstr>PowerPoint Presentation</vt:lpstr>
      <vt:lpstr>Unit-unit proses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Proses Industri Kimia</dc:title>
  <dc:creator>Dwi Ardiana</dc:creator>
  <cp:lastModifiedBy>Dwi Ardiana</cp:lastModifiedBy>
  <cp:revision>56</cp:revision>
  <dcterms:created xsi:type="dcterms:W3CDTF">2018-09-15T04:13:25Z</dcterms:created>
  <dcterms:modified xsi:type="dcterms:W3CDTF">2022-09-20T01:41:43Z</dcterms:modified>
</cp:coreProperties>
</file>