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3709-4C6A-4719-AB82-3659904A1B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TOPIK ENDOKRIN DAN HORMON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B17BA3-CF64-49CE-A9D3-DBBCA6405A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Apt. Yeni Farida M.Sc.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97895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8127-DB5A-47D5-B6B1-1663851F2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669" y="6745"/>
            <a:ext cx="2899856" cy="8573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Pos 10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8A085-BB8E-4BAD-94F8-53C86BA5C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Penggalian</a:t>
            </a:r>
            <a:r>
              <a:rPr lang="en-US" dirty="0"/>
              <a:t> </a:t>
            </a:r>
            <a:r>
              <a:rPr lang="en-US" dirty="0" err="1"/>
              <a:t>iformasi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seringnya</a:t>
            </a:r>
            <a:r>
              <a:rPr lang="en-US" dirty="0"/>
              <a:t> </a:t>
            </a:r>
            <a:r>
              <a:rPr lang="en-US" dirty="0" err="1"/>
              <a:t>lupa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r>
              <a:rPr lang="en-US" dirty="0" err="1"/>
              <a:t>Tanyakan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minumnya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lain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muncul</a:t>
            </a:r>
            <a:endParaRPr lang="en-US" dirty="0"/>
          </a:p>
          <a:p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estrogen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pada </a:t>
            </a:r>
            <a:r>
              <a:rPr lang="en-US" dirty="0" err="1"/>
              <a:t>produksi</a:t>
            </a:r>
            <a:r>
              <a:rPr lang="en-US" dirty="0"/>
              <a:t> ASI.</a:t>
            </a:r>
          </a:p>
          <a:p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Progesteron</a:t>
            </a:r>
            <a:endParaRPr lang="en-US" dirty="0"/>
          </a:p>
          <a:p>
            <a:r>
              <a:rPr lang="en-US" dirty="0"/>
              <a:t>Cara </a:t>
            </a:r>
            <a:r>
              <a:rPr lang="en-US" dirty="0" err="1"/>
              <a:t>minum</a:t>
            </a:r>
            <a:r>
              <a:rPr lang="en-US" dirty="0"/>
              <a:t> : 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1 tablet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setiap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hari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 pada jam yang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sama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,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sesudah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makan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.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Diminum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secara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berurutan</a:t>
            </a:r>
            <a:r>
              <a:rPr lang="en-ID" dirty="0">
                <a:solidFill>
                  <a:srgbClr val="666666"/>
                </a:solidFill>
                <a:latin typeface="AcuminPro"/>
              </a:rPr>
              <a:t> </a:t>
            </a:r>
            <a:r>
              <a:rPr lang="en-ID" dirty="0" err="1">
                <a:solidFill>
                  <a:srgbClr val="666666"/>
                </a:solidFill>
                <a:latin typeface="AcuminPro"/>
              </a:rPr>
              <a:t>sesuai</a:t>
            </a:r>
            <a:r>
              <a:rPr lang="en-ID" dirty="0">
                <a:solidFill>
                  <a:srgbClr val="666666"/>
                </a:solidFill>
                <a:latin typeface="AcuminPro"/>
              </a:rPr>
              <a:t> </a:t>
            </a:r>
            <a:r>
              <a:rPr lang="en-ID" dirty="0" err="1">
                <a:solidFill>
                  <a:srgbClr val="666666"/>
                </a:solidFill>
                <a:latin typeface="AcuminPro"/>
              </a:rPr>
              <a:t>dengan</a:t>
            </a:r>
            <a:r>
              <a:rPr lang="en-ID" dirty="0">
                <a:solidFill>
                  <a:srgbClr val="666666"/>
                </a:solidFill>
                <a:latin typeface="AcuminPro"/>
              </a:rPr>
              <a:t> </a:t>
            </a:r>
            <a:r>
              <a:rPr lang="en-ID" dirty="0" err="1">
                <a:solidFill>
                  <a:srgbClr val="666666"/>
                </a:solidFill>
                <a:latin typeface="AcuminPro"/>
              </a:rPr>
              <a:t>petunjuk</a:t>
            </a:r>
            <a:r>
              <a:rPr lang="en-ID" dirty="0">
                <a:solidFill>
                  <a:srgbClr val="666666"/>
                </a:solidFill>
                <a:latin typeface="AcuminPro"/>
              </a:rPr>
              <a:t> </a:t>
            </a:r>
            <a:r>
              <a:rPr lang="en-ID" dirty="0" err="1">
                <a:solidFill>
                  <a:srgbClr val="666666"/>
                </a:solidFill>
                <a:latin typeface="AcuminPro"/>
              </a:rPr>
              <a:t>dalam</a:t>
            </a:r>
            <a:r>
              <a:rPr lang="en-ID" dirty="0">
                <a:solidFill>
                  <a:srgbClr val="666666"/>
                </a:solidFill>
                <a:latin typeface="AcuminPro"/>
              </a:rPr>
              <a:t> </a:t>
            </a:r>
            <a:r>
              <a:rPr lang="en-ID" dirty="0" err="1">
                <a:solidFill>
                  <a:srgbClr val="666666"/>
                </a:solidFill>
                <a:latin typeface="AcuminPro"/>
              </a:rPr>
              <a:t>kemasan</a:t>
            </a:r>
            <a:r>
              <a:rPr lang="en-ID" dirty="0">
                <a:solidFill>
                  <a:srgbClr val="666666"/>
                </a:solidFill>
                <a:latin typeface="AcuminPro"/>
              </a:rPr>
              <a:t>. 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Jika 1 pack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sudah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habis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langsung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dilanjutkan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dengan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 pack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berikutnya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tanpa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 </a:t>
            </a:r>
            <a:r>
              <a:rPr lang="en-ID" b="0" i="0" dirty="0" err="1">
                <a:solidFill>
                  <a:srgbClr val="666666"/>
                </a:solidFill>
                <a:effectLst/>
                <a:latin typeface="AcuminPro"/>
              </a:rPr>
              <a:t>jeda</a:t>
            </a:r>
            <a:r>
              <a:rPr lang="en-ID" b="0" i="0" dirty="0">
                <a:solidFill>
                  <a:srgbClr val="666666"/>
                </a:solidFill>
                <a:effectLst/>
                <a:latin typeface="AcuminPro"/>
              </a:rPr>
              <a:t>.  </a:t>
            </a:r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8AF66B-6B89-47EF-BFC3-B01E5C01A7A7}"/>
              </a:ext>
            </a:extLst>
          </p:cNvPr>
          <p:cNvSpPr txBox="1"/>
          <p:nvPr/>
        </p:nvSpPr>
        <p:spPr>
          <a:xfrm>
            <a:off x="0" y="864107"/>
            <a:ext cx="343852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sekitar</a:t>
            </a:r>
            <a:r>
              <a:rPr lang="en-ID" dirty="0"/>
              <a:t> 30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apotek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membeli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kontrasepsi</a:t>
            </a:r>
            <a:r>
              <a:rPr lang="en-ID" dirty="0"/>
              <a:t> oral.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sebelumya</a:t>
            </a:r>
            <a:r>
              <a:rPr lang="en-ID" dirty="0"/>
              <a:t> </a:t>
            </a:r>
            <a:r>
              <a:rPr lang="en-ID" dirty="0" err="1"/>
              <a:t>rutin</a:t>
            </a:r>
            <a:r>
              <a:rPr lang="en-ID" dirty="0"/>
              <a:t> </a:t>
            </a:r>
            <a:r>
              <a:rPr lang="en-ID" dirty="0" err="1"/>
              <a:t>mengonsumsi</a:t>
            </a:r>
            <a:r>
              <a:rPr lang="en-ID" dirty="0"/>
              <a:t> </a:t>
            </a:r>
            <a:r>
              <a:rPr lang="en-ID" dirty="0" err="1"/>
              <a:t>kontrasepsi</a:t>
            </a:r>
            <a:r>
              <a:rPr lang="en-ID" dirty="0"/>
              <a:t> oral yang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Levonogestrel</a:t>
            </a:r>
            <a:r>
              <a:rPr lang="en-ID" dirty="0"/>
              <a:t> 0.15 mg, dan </a:t>
            </a:r>
            <a:r>
              <a:rPr lang="en-ID" dirty="0" err="1"/>
              <a:t>ethinylestradion</a:t>
            </a:r>
            <a:r>
              <a:rPr lang="en-ID" dirty="0"/>
              <a:t> 0.03 mg.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sempat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kali </a:t>
            </a:r>
            <a:r>
              <a:rPr lang="en-ID" dirty="0" err="1"/>
              <a:t>lupa</a:t>
            </a:r>
            <a:r>
              <a:rPr lang="en-ID" dirty="0"/>
              <a:t>,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hamil</a:t>
            </a:r>
            <a:r>
              <a:rPr lang="en-ID" dirty="0"/>
              <a:t> dan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menghentikan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kontrasepsinya</a:t>
            </a:r>
            <a:r>
              <a:rPr lang="en-ID" dirty="0"/>
              <a:t>.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melahirkan</a:t>
            </a:r>
            <a:r>
              <a:rPr lang="en-ID" dirty="0"/>
              <a:t>, </a:t>
            </a:r>
            <a:r>
              <a:rPr lang="en-ID" dirty="0" err="1"/>
              <a:t>bayinya</a:t>
            </a:r>
            <a:r>
              <a:rPr lang="en-ID" dirty="0"/>
              <a:t> </a:t>
            </a:r>
            <a:r>
              <a:rPr lang="en-ID" dirty="0" err="1"/>
              <a:t>berusia</a:t>
            </a:r>
            <a:r>
              <a:rPr lang="en-ID" dirty="0"/>
              <a:t> 6 </a:t>
            </a:r>
            <a:r>
              <a:rPr lang="en-ID" dirty="0" err="1"/>
              <a:t>bulan</a:t>
            </a:r>
            <a:r>
              <a:rPr lang="en-ID" dirty="0"/>
              <a:t> dan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memulai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kontrasepsi</a:t>
            </a:r>
            <a:r>
              <a:rPr lang="en-ID" dirty="0"/>
              <a:t> </a:t>
            </a:r>
            <a:r>
              <a:rPr lang="en-ID" dirty="0" err="1"/>
              <a:t>oralnya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000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FF091-3F90-4FF3-8BF0-F7DF9F1FB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9268" y="406796"/>
            <a:ext cx="2804606" cy="45731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Pos 1 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DB6EF-54B2-4F4C-A4F7-FC316FFA7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2474" y="1709166"/>
            <a:ext cx="6717243" cy="5146167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Skrining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Amitriptilin</a:t>
            </a:r>
            <a:r>
              <a:rPr lang="en-US" dirty="0">
                <a:sym typeface="Wingdings" panose="05000000000000000000" pitchFamily="2" charset="2"/>
              </a:rPr>
              <a:t> dan </a:t>
            </a:r>
            <a:r>
              <a:rPr lang="en-US" dirty="0" err="1">
                <a:sym typeface="Wingdings" panose="05000000000000000000" pitchFamily="2" charset="2"/>
              </a:rPr>
              <a:t>Glimepirid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belum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potensinya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Skrining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Farmasetik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tidak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masalah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Skrining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Klinis</a:t>
            </a:r>
            <a:r>
              <a:rPr lang="en-US" dirty="0">
                <a:sym typeface="Wingdings" panose="05000000000000000000" pitchFamily="2" charset="2"/>
              </a:rPr>
              <a:t> :</a:t>
            </a:r>
          </a:p>
          <a:p>
            <a:r>
              <a:rPr lang="en-US" dirty="0" err="1">
                <a:sym typeface="Wingdings" panose="05000000000000000000" pitchFamily="2" charset="2"/>
              </a:rPr>
              <a:t>Kesesuaian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pemilihan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obat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semua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obat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sesuai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indikasi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Amitriptilin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kurang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sesuai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digunakan</a:t>
            </a:r>
            <a:r>
              <a:rPr lang="en-US" dirty="0">
                <a:sym typeface="Wingdings" panose="05000000000000000000" pitchFamily="2" charset="2"/>
              </a:rPr>
              <a:t> pada geriatric (76 </a:t>
            </a:r>
            <a:r>
              <a:rPr lang="en-US" dirty="0" err="1">
                <a:sym typeface="Wingdings" panose="05000000000000000000" pitchFamily="2" charset="2"/>
              </a:rPr>
              <a:t>tahun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r>
              <a:rPr lang="en-US" dirty="0" err="1">
                <a:sym typeface="Wingdings" panose="05000000000000000000" pitchFamily="2" charset="2"/>
              </a:rPr>
              <a:t>Penggunaan</a:t>
            </a:r>
            <a:r>
              <a:rPr lang="en-US" dirty="0">
                <a:sym typeface="Wingdings" panose="05000000000000000000" pitchFamily="2" charset="2"/>
              </a:rPr>
              <a:t> Bersama glimepiride (sulfonylurea) dan sitagliptin (DPP4-inhibitor) </a:t>
            </a:r>
            <a:r>
              <a:rPr lang="en-US" dirty="0" err="1">
                <a:sym typeface="Wingdings" panose="05000000000000000000" pitchFamily="2" charset="2"/>
              </a:rPr>
              <a:t>perlu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dimonitoring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risiko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efek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samping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hipoglikemia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Potensi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interaksi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obat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Amitriptilin</a:t>
            </a:r>
            <a:r>
              <a:rPr lang="en-US" dirty="0">
                <a:sym typeface="Wingdings" panose="05000000000000000000" pitchFamily="2" charset="2"/>
              </a:rPr>
              <a:t>-Glimepiride  </a:t>
            </a:r>
            <a:r>
              <a:rPr lang="en-US" dirty="0" err="1">
                <a:sym typeface="Wingdings" panose="05000000000000000000" pitchFamily="2" charset="2"/>
              </a:rPr>
              <a:t>peningkatan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efek</a:t>
            </a:r>
            <a:r>
              <a:rPr lang="en-US" dirty="0">
                <a:sym typeface="Wingdings" panose="05000000000000000000" pitchFamily="2" charset="2"/>
              </a:rPr>
              <a:t> glimepiride, </a:t>
            </a:r>
            <a:r>
              <a:rPr lang="en-US" dirty="0" err="1">
                <a:sym typeface="Wingdings" panose="05000000000000000000" pitchFamily="2" charset="2"/>
              </a:rPr>
              <a:t>fase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farmakodinamik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signifikansi</a:t>
            </a:r>
            <a:r>
              <a:rPr lang="en-US" dirty="0">
                <a:sym typeface="Wingdings" panose="05000000000000000000" pitchFamily="2" charset="2"/>
              </a:rPr>
              <a:t> minor </a:t>
            </a:r>
            <a:r>
              <a:rPr lang="en-US" dirty="0" err="1">
                <a:sym typeface="Wingdings" panose="05000000000000000000" pitchFamily="2" charset="2"/>
              </a:rPr>
              <a:t>sehingga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perlu</a:t>
            </a:r>
            <a:r>
              <a:rPr lang="en-US" dirty="0">
                <a:sym typeface="Wingdings" panose="05000000000000000000" pitchFamily="2" charset="2"/>
              </a:rPr>
              <a:t> monitoring </a:t>
            </a:r>
            <a:r>
              <a:rPr lang="en-US" dirty="0" err="1">
                <a:sym typeface="Wingdings" panose="05000000000000000000" pitchFamily="2" charset="2"/>
              </a:rPr>
              <a:t>efek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hipoglikemia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Amitriptilin</a:t>
            </a:r>
            <a:r>
              <a:rPr lang="en-US" dirty="0">
                <a:sym typeface="Wingdings" panose="05000000000000000000" pitchFamily="2" charset="2"/>
              </a:rPr>
              <a:t>-Sitagliptin  </a:t>
            </a:r>
            <a:r>
              <a:rPr lang="en-US" dirty="0" err="1">
                <a:sym typeface="Wingdings" panose="05000000000000000000" pitchFamily="2" charset="2"/>
              </a:rPr>
              <a:t>peningkatan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efek</a:t>
            </a:r>
            <a:r>
              <a:rPr lang="en-US" dirty="0">
                <a:sym typeface="Wingdings" panose="05000000000000000000" pitchFamily="2" charset="2"/>
              </a:rPr>
              <a:t> glimepiride, </a:t>
            </a:r>
            <a:r>
              <a:rPr lang="en-US" dirty="0" err="1">
                <a:sym typeface="Wingdings" panose="05000000000000000000" pitchFamily="2" charset="2"/>
              </a:rPr>
              <a:t>fase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farmakodinamik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signifikansi</a:t>
            </a:r>
            <a:r>
              <a:rPr lang="en-US" dirty="0">
                <a:sym typeface="Wingdings" panose="05000000000000000000" pitchFamily="2" charset="2"/>
              </a:rPr>
              <a:t> minor </a:t>
            </a:r>
            <a:r>
              <a:rPr lang="en-US" dirty="0" err="1">
                <a:sym typeface="Wingdings" panose="05000000000000000000" pitchFamily="2" charset="2"/>
              </a:rPr>
              <a:t>sehingga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perlu</a:t>
            </a:r>
            <a:r>
              <a:rPr lang="en-US" dirty="0">
                <a:sym typeface="Wingdings" panose="05000000000000000000" pitchFamily="2" charset="2"/>
              </a:rPr>
              <a:t> monitoring </a:t>
            </a:r>
            <a:r>
              <a:rPr lang="en-US" dirty="0" err="1">
                <a:sym typeface="Wingdings" panose="05000000000000000000" pitchFamily="2" charset="2"/>
              </a:rPr>
              <a:t>efek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hipoglikemia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Sitagliptin-Glimepiride  </a:t>
            </a:r>
            <a:r>
              <a:rPr lang="en-US" dirty="0" err="1">
                <a:sym typeface="Wingdings" panose="05000000000000000000" pitchFamily="2" charset="2"/>
              </a:rPr>
              <a:t>peningkatan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efek</a:t>
            </a:r>
            <a:r>
              <a:rPr lang="en-US" dirty="0">
                <a:sym typeface="Wingdings" panose="05000000000000000000" pitchFamily="2" charset="2"/>
              </a:rPr>
              <a:t> glimepiride, </a:t>
            </a:r>
            <a:r>
              <a:rPr lang="en-US" dirty="0" err="1">
                <a:sym typeface="Wingdings" panose="05000000000000000000" pitchFamily="2" charset="2"/>
              </a:rPr>
              <a:t>fase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farmakodinamik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signifikansi</a:t>
            </a:r>
            <a:r>
              <a:rPr lang="en-US" dirty="0">
                <a:sym typeface="Wingdings" panose="05000000000000000000" pitchFamily="2" charset="2"/>
              </a:rPr>
              <a:t> minor </a:t>
            </a:r>
            <a:r>
              <a:rPr lang="en-US" dirty="0" err="1">
                <a:sym typeface="Wingdings" panose="05000000000000000000" pitchFamily="2" charset="2"/>
              </a:rPr>
              <a:t>sehingga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perlu</a:t>
            </a:r>
            <a:r>
              <a:rPr lang="en-US" dirty="0">
                <a:sym typeface="Wingdings" panose="05000000000000000000" pitchFamily="2" charset="2"/>
              </a:rPr>
              <a:t> monitoring </a:t>
            </a:r>
            <a:r>
              <a:rPr lang="en-US" dirty="0" err="1">
                <a:sym typeface="Wingdings" panose="05000000000000000000" pitchFamily="2" charset="2"/>
              </a:rPr>
              <a:t>efek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hipoglikemia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FEF635-384A-49BD-A021-E2C1C71C5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0575"/>
            <a:ext cx="4360854" cy="531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9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57E1-C1F2-4980-BAEB-4B23FF159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449" y="481774"/>
            <a:ext cx="2718881" cy="764668"/>
          </a:xfrm>
        </p:spPr>
        <p:txBody>
          <a:bodyPr>
            <a:normAutofit/>
          </a:bodyPr>
          <a:lstStyle/>
          <a:p>
            <a:r>
              <a:rPr lang="en-US" dirty="0"/>
              <a:t>Pos 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6E2FC-D3A8-4AD2-AC07-EEC7F8490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r>
              <a:rPr lang="en-US" dirty="0" err="1"/>
              <a:t>Amitriptilin</a:t>
            </a:r>
            <a:r>
              <a:rPr lang="en-US" dirty="0"/>
              <a:t> : 20 mg x 20 = 400 mg ,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tablet yang </a:t>
            </a:r>
            <a:r>
              <a:rPr lang="en-US" dirty="0" err="1"/>
              <a:t>ada</a:t>
            </a:r>
            <a:r>
              <a:rPr lang="en-US" dirty="0"/>
              <a:t> 25 mg, 50 mg dan 100 mg</a:t>
            </a:r>
          </a:p>
          <a:p>
            <a:r>
              <a:rPr lang="en-US" dirty="0"/>
              <a:t>Vitamin B 12 : 75 mcg x 20 = 1500 mcg,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50 mcg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tablet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30 tablet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1190D9-A8E1-4F4B-9995-C285E0C01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1915"/>
            <a:ext cx="3992944" cy="527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91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52F06-256E-4DD6-8075-87AF363EC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93" y="742837"/>
            <a:ext cx="3042731" cy="419213"/>
          </a:xfrm>
        </p:spPr>
        <p:txBody>
          <a:bodyPr>
            <a:normAutofit fontScale="90000"/>
          </a:bodyPr>
          <a:lstStyle/>
          <a:p>
            <a:r>
              <a:rPr lang="en-US" dirty="0"/>
              <a:t>Pos 3</a:t>
            </a:r>
            <a:endParaRPr lang="en-ID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4AC6523-7489-48EE-8AFE-44A4CB18B7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597717"/>
              </p:ext>
            </p:extLst>
          </p:nvPr>
        </p:nvGraphicFramePr>
        <p:xfrm>
          <a:off x="0" y="-412750"/>
          <a:ext cx="5851525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851439" imgH="5968125" progId="Word.Document.12">
                  <p:embed/>
                </p:oleObj>
              </mc:Choice>
              <mc:Fallback>
                <p:oleObj name="Document" r:id="rId2" imgW="5851439" imgH="596812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-412750"/>
                        <a:ext cx="5851525" cy="596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F2552B2A-02F0-4DC1-B8A7-50B5648EFE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785059"/>
              </p:ext>
            </p:extLst>
          </p:nvPr>
        </p:nvGraphicFramePr>
        <p:xfrm>
          <a:off x="3648075" y="863600"/>
          <a:ext cx="832485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75">
                  <a:extLst>
                    <a:ext uri="{9D8B030D-6E8A-4147-A177-3AD203B41FA5}">
                      <a16:colId xmlns:a16="http://schemas.microsoft.com/office/drawing/2014/main" val="1474905823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1152402584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3094376362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576771703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107435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Obat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Jumlah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Harga </a:t>
                      </a:r>
                      <a:r>
                        <a:rPr lang="en-US" dirty="0" err="1"/>
                        <a:t>satuan</a:t>
                      </a:r>
                      <a:r>
                        <a:rPr lang="en-US" dirty="0"/>
                        <a:t> (HNA+PPN)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HNA x </a:t>
                      </a:r>
                      <a:r>
                        <a:rPr lang="en-US" dirty="0" err="1"/>
                        <a:t>indeks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Harga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569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PTU 100 mg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687,5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20625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852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Propanolol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825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8250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273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Neurosanbe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1560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1950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19500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14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Tuslah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3000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675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Embalase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76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52375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96521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D2B3A88-A789-41F6-B752-5CEC068B7424}"/>
              </a:ext>
            </a:extLst>
          </p:cNvPr>
          <p:cNvSpPr txBox="1"/>
          <p:nvPr/>
        </p:nvSpPr>
        <p:spPr>
          <a:xfrm>
            <a:off x="3752850" y="4143375"/>
            <a:ext cx="7829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uang 50.000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uangnya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dkurangi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nonesensialnya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neurosanbe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4039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D3C53-4C3E-419B-B20A-BEDCBAB8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752362"/>
            <a:ext cx="2947482" cy="838313"/>
          </a:xfrm>
        </p:spPr>
        <p:txBody>
          <a:bodyPr/>
          <a:lstStyle/>
          <a:p>
            <a:r>
              <a:rPr lang="en-US" dirty="0"/>
              <a:t>Pos 4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FD15E-DAC4-4B43-87D5-EA1DC4FEC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Peracikan</a:t>
            </a:r>
            <a:r>
              <a:rPr lang="en-US" dirty="0"/>
              <a:t> tablet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endParaRPr lang="en-US" dirty="0"/>
          </a:p>
          <a:p>
            <a:r>
              <a:rPr lang="en-ID" dirty="0"/>
              <a:t>Tablet </a:t>
            </a:r>
            <a:r>
              <a:rPr lang="en-ID" dirty="0" err="1"/>
              <a:t>berwarna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ditambahkan</a:t>
            </a:r>
            <a:r>
              <a:rPr lang="en-ID" dirty="0"/>
              <a:t> </a:t>
            </a:r>
            <a:r>
              <a:rPr lang="en-ID" dirty="0" err="1"/>
              <a:t>pewarna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homogen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belum</a:t>
            </a:r>
            <a:endParaRPr lang="en-ID" dirty="0"/>
          </a:p>
          <a:p>
            <a:r>
              <a:rPr lang="en-ID" dirty="0" err="1"/>
              <a:t>Etiket</a:t>
            </a:r>
            <a:r>
              <a:rPr lang="en-ID" dirty="0"/>
              <a:t> :</a:t>
            </a:r>
          </a:p>
          <a:p>
            <a:r>
              <a:rPr lang="en-ID" dirty="0"/>
              <a:t>R/1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diminum</a:t>
            </a:r>
            <a:r>
              <a:rPr lang="en-ID" dirty="0"/>
              <a:t> 1xsehari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makan</a:t>
            </a:r>
            <a:endParaRPr lang="en-ID" dirty="0"/>
          </a:p>
          <a:p>
            <a:r>
              <a:rPr lang="en-ID" dirty="0"/>
              <a:t>R/1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diminum</a:t>
            </a:r>
            <a:r>
              <a:rPr lang="en-ID" dirty="0"/>
              <a:t> 1xsehari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makan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276C8B-8224-4737-9E4F-0E77D1790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7345"/>
            <a:ext cx="3869268" cy="458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6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A6A1-72AE-487B-838A-83621B28F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544" y="104520"/>
            <a:ext cx="2947482" cy="7240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Pos 5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E35CE-C194-4D9E-A468-70309C93C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Keterangan</a:t>
            </a:r>
            <a:r>
              <a:rPr lang="en-US" dirty="0"/>
              <a:t> Copy </a:t>
            </a:r>
            <a:r>
              <a:rPr lang="en-US" dirty="0" err="1"/>
              <a:t>resep</a:t>
            </a:r>
            <a:endParaRPr lang="en-US" dirty="0"/>
          </a:p>
          <a:p>
            <a:r>
              <a:rPr lang="en-US" dirty="0"/>
              <a:t>R/ Humulin R </a:t>
            </a:r>
            <a:r>
              <a:rPr lang="en-US" dirty="0">
                <a:sym typeface="Wingdings" panose="05000000000000000000" pitchFamily="2" charset="2"/>
              </a:rPr>
              <a:t> det </a:t>
            </a:r>
            <a:r>
              <a:rPr lang="en-US" dirty="0" err="1">
                <a:sym typeface="Wingdings" panose="05000000000000000000" pitchFamily="2" charset="2"/>
              </a:rPr>
              <a:t>orig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Kalmeco</a:t>
            </a:r>
            <a:r>
              <a:rPr lang="en-US" dirty="0">
                <a:sym typeface="Wingdings" panose="05000000000000000000" pitchFamily="2" charset="2"/>
              </a:rPr>
              <a:t>  det orig+5</a:t>
            </a:r>
          </a:p>
          <a:p>
            <a:r>
              <a:rPr lang="en-US" dirty="0" err="1">
                <a:sym typeface="Wingdings" panose="05000000000000000000" pitchFamily="2" charset="2"/>
              </a:rPr>
              <a:t>Gliclazid</a:t>
            </a:r>
            <a:r>
              <a:rPr lang="en-US" dirty="0">
                <a:sym typeface="Wingdings" panose="05000000000000000000" pitchFamily="2" charset="2"/>
              </a:rPr>
              <a:t>  det </a:t>
            </a:r>
            <a:r>
              <a:rPr lang="en-US" dirty="0" err="1">
                <a:sym typeface="Wingdings" panose="05000000000000000000" pitchFamily="2" charset="2"/>
              </a:rPr>
              <a:t>orig</a:t>
            </a:r>
            <a:r>
              <a:rPr lang="en-US" dirty="0">
                <a:sym typeface="Wingdings" panose="05000000000000000000" pitchFamily="2" charset="2"/>
              </a:rPr>
              <a:t> +10</a:t>
            </a:r>
          </a:p>
          <a:p>
            <a:r>
              <a:rPr lang="en-US" dirty="0" err="1">
                <a:sym typeface="Wingdings" panose="05000000000000000000" pitchFamily="2" charset="2"/>
              </a:rPr>
              <a:t>Etiket</a:t>
            </a:r>
            <a:r>
              <a:rPr lang="en-US" dirty="0">
                <a:sym typeface="Wingdings" panose="05000000000000000000" pitchFamily="2" charset="2"/>
              </a:rPr>
              <a:t> 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Humulin R : </a:t>
            </a:r>
            <a:r>
              <a:rPr lang="en-US" dirty="0" err="1">
                <a:sym typeface="Wingdings" panose="05000000000000000000" pitchFamily="2" charset="2"/>
              </a:rPr>
              <a:t>disuntikan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pagi</a:t>
            </a:r>
            <a:r>
              <a:rPr lang="en-US" dirty="0">
                <a:sym typeface="Wingdings" panose="05000000000000000000" pitchFamily="2" charset="2"/>
              </a:rPr>
              <a:t> 10U, </a:t>
            </a:r>
            <a:r>
              <a:rPr lang="en-US" dirty="0" err="1">
                <a:sym typeface="Wingdings" panose="05000000000000000000" pitchFamily="2" charset="2"/>
              </a:rPr>
              <a:t>siang</a:t>
            </a:r>
            <a:r>
              <a:rPr lang="en-US" dirty="0">
                <a:sym typeface="Wingdings" panose="05000000000000000000" pitchFamily="2" charset="2"/>
              </a:rPr>
              <a:t> 10U dan </a:t>
            </a:r>
            <a:r>
              <a:rPr lang="en-US" dirty="0" err="1">
                <a:sym typeface="Wingdings" panose="05000000000000000000" pitchFamily="2" charset="2"/>
              </a:rPr>
              <a:t>malam</a:t>
            </a:r>
            <a:r>
              <a:rPr lang="en-US" dirty="0">
                <a:sym typeface="Wingdings" panose="05000000000000000000" pitchFamily="2" charset="2"/>
              </a:rPr>
              <a:t> 15U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Kalmeco</a:t>
            </a:r>
            <a:r>
              <a:rPr lang="en-US" dirty="0">
                <a:sym typeface="Wingdings" panose="05000000000000000000" pitchFamily="2" charset="2"/>
              </a:rPr>
              <a:t> : </a:t>
            </a:r>
            <a:r>
              <a:rPr lang="en-US" dirty="0" err="1">
                <a:sym typeface="Wingdings" panose="05000000000000000000" pitchFamily="2" charset="2"/>
              </a:rPr>
              <a:t>diminum</a:t>
            </a:r>
            <a:r>
              <a:rPr lang="en-US" dirty="0">
                <a:sym typeface="Wingdings" panose="05000000000000000000" pitchFamily="2" charset="2"/>
              </a:rPr>
              <a:t> 1xsehari </a:t>
            </a:r>
            <a:r>
              <a:rPr lang="en-US" dirty="0" err="1">
                <a:sym typeface="Wingdings" panose="05000000000000000000" pitchFamily="2" charset="2"/>
              </a:rPr>
              <a:t>setelah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makan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Cliclazid</a:t>
            </a:r>
            <a:r>
              <a:rPr lang="en-US" dirty="0">
                <a:sym typeface="Wingdings" panose="05000000000000000000" pitchFamily="2" charset="2"/>
              </a:rPr>
              <a:t> : </a:t>
            </a:r>
            <a:r>
              <a:rPr lang="en-US" dirty="0" err="1">
                <a:sym typeface="Wingdings" panose="05000000000000000000" pitchFamily="2" charset="2"/>
              </a:rPr>
              <a:t>diminum</a:t>
            </a:r>
            <a:r>
              <a:rPr lang="en-US" dirty="0">
                <a:sym typeface="Wingdings" panose="05000000000000000000" pitchFamily="2" charset="2"/>
              </a:rPr>
              <a:t> 1xsehari </a:t>
            </a:r>
            <a:r>
              <a:rPr lang="en-US" dirty="0" err="1">
                <a:sym typeface="Wingdings" panose="05000000000000000000" pitchFamily="2" charset="2"/>
              </a:rPr>
              <a:t>sebelum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makan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F10109-0143-4A24-90EE-AD60722F9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940" y="724013"/>
            <a:ext cx="3865199" cy="602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50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4ABDC-1A0F-4FC7-B478-30452587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519" y="197245"/>
            <a:ext cx="2947482" cy="6668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Pos 7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A0106-33F5-4B4E-9453-F5FF346E8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850" y="783521"/>
            <a:ext cx="6288618" cy="5290958"/>
          </a:xfrm>
        </p:spPr>
        <p:txBody>
          <a:bodyPr/>
          <a:lstStyle/>
          <a:p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dan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(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salah </a:t>
            </a:r>
            <a:r>
              <a:rPr lang="en-US" dirty="0" err="1"/>
              <a:t>pasien</a:t>
            </a:r>
            <a:r>
              <a:rPr lang="en-US" dirty="0"/>
              <a:t>)</a:t>
            </a:r>
          </a:p>
          <a:p>
            <a:r>
              <a:rPr lang="en-US" dirty="0"/>
              <a:t>3 prime question</a:t>
            </a:r>
          </a:p>
          <a:p>
            <a:r>
              <a:rPr lang="en-US" dirty="0" err="1"/>
              <a:t>Kofirmasi</a:t>
            </a:r>
            <a:r>
              <a:rPr lang="en-US" dirty="0"/>
              <a:t> pada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  <a:r>
              <a:rPr lang="en-US" dirty="0" err="1"/>
              <a:t>ulangan</a:t>
            </a:r>
            <a:endParaRPr lang="en-US" dirty="0"/>
          </a:p>
          <a:p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insulin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memasang</a:t>
            </a:r>
            <a:r>
              <a:rPr lang="en-US" dirty="0"/>
              <a:t> </a:t>
            </a:r>
            <a:r>
              <a:rPr lang="en-US" dirty="0" err="1"/>
              <a:t>jarum</a:t>
            </a:r>
            <a:r>
              <a:rPr lang="en-US" dirty="0"/>
              <a:t>,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menyuntikkan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penyuntikan</a:t>
            </a:r>
            <a:r>
              <a:rPr lang="en-US" dirty="0"/>
              <a:t>, </a:t>
            </a:r>
            <a:r>
              <a:rPr lang="en-US" dirty="0" err="1"/>
              <a:t>rotasi</a:t>
            </a:r>
            <a:r>
              <a:rPr lang="en-US" dirty="0"/>
              <a:t> </a:t>
            </a:r>
            <a:r>
              <a:rPr lang="en-US" dirty="0" err="1"/>
              <a:t>penyuntikn</a:t>
            </a:r>
            <a:r>
              <a:rPr lang="en-US" dirty="0"/>
              <a:t>,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jarum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insulin,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hipoglikemia</a:t>
            </a:r>
            <a:endParaRPr lang="en-US" dirty="0"/>
          </a:p>
          <a:p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367D4F-38F9-4F17-B160-EC1563624DD7}"/>
              </a:ext>
            </a:extLst>
          </p:cNvPr>
          <p:cNvSpPr txBox="1"/>
          <p:nvPr/>
        </p:nvSpPr>
        <p:spPr>
          <a:xfrm>
            <a:off x="230981" y="783521"/>
            <a:ext cx="479821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1600" dirty="0" err="1"/>
              <a:t>dr.</a:t>
            </a:r>
            <a:r>
              <a:rPr lang="en-ID" sz="1600" dirty="0"/>
              <a:t> </a:t>
            </a:r>
            <a:r>
              <a:rPr lang="en-ID" sz="1600" dirty="0" err="1"/>
              <a:t>Wisnu</a:t>
            </a:r>
            <a:r>
              <a:rPr lang="en-ID" sz="1600" dirty="0"/>
              <a:t> </a:t>
            </a:r>
            <a:r>
              <a:rPr lang="en-ID" sz="1600" dirty="0" err="1"/>
              <a:t>Wardana</a:t>
            </a:r>
            <a:r>
              <a:rPr lang="en-ID" sz="1600" dirty="0"/>
              <a:t> </a:t>
            </a:r>
            <a:r>
              <a:rPr lang="en-ID" sz="1600" dirty="0" err="1"/>
              <a:t>Sp.Pd</a:t>
            </a:r>
            <a:endParaRPr lang="en-ID" sz="1600" dirty="0"/>
          </a:p>
          <a:p>
            <a:pPr algn="ctr"/>
            <a:r>
              <a:rPr lang="en-ID" sz="1600" dirty="0"/>
              <a:t>SIP. 230988/UGM-11/VI/2019</a:t>
            </a:r>
          </a:p>
          <a:p>
            <a:pPr algn="ctr"/>
            <a:r>
              <a:rPr lang="en-ID" sz="1600" dirty="0"/>
              <a:t>Jl. </a:t>
            </a:r>
            <a:r>
              <a:rPr lang="en-ID" sz="1600" dirty="0" err="1"/>
              <a:t>Werkudoro</a:t>
            </a:r>
            <a:r>
              <a:rPr lang="en-ID" sz="1600" dirty="0"/>
              <a:t> no.39 Surakarta</a:t>
            </a:r>
          </a:p>
          <a:p>
            <a:pPr algn="ctr"/>
            <a:r>
              <a:rPr lang="en-ID" sz="1600" dirty="0"/>
              <a:t>Telp (0271) 550128</a:t>
            </a:r>
          </a:p>
          <a:p>
            <a:endParaRPr lang="en-ID" sz="1600" dirty="0"/>
          </a:p>
          <a:p>
            <a:r>
              <a:rPr lang="en-ID" sz="1600" dirty="0"/>
              <a:t>No : 17                                      Surakarta, 07 April 2022</a:t>
            </a:r>
          </a:p>
          <a:p>
            <a:r>
              <a:rPr lang="en-ID" sz="1600" dirty="0"/>
              <a:t>                                     </a:t>
            </a:r>
            <a:r>
              <a:rPr lang="en-ID" sz="1600" dirty="0" err="1"/>
              <a:t>Iter</a:t>
            </a:r>
            <a:r>
              <a:rPr lang="en-ID" sz="1600" dirty="0"/>
              <a:t> 2x</a:t>
            </a:r>
          </a:p>
          <a:p>
            <a:endParaRPr lang="en-ID" sz="1600" dirty="0"/>
          </a:p>
          <a:p>
            <a:r>
              <a:rPr lang="en-ID" sz="1600" dirty="0"/>
              <a:t>R/ </a:t>
            </a:r>
            <a:r>
              <a:rPr lang="en-ID" sz="1600" dirty="0" err="1"/>
              <a:t>Novomix</a:t>
            </a:r>
            <a:r>
              <a:rPr lang="en-ID" sz="1600" dirty="0"/>
              <a:t>                       No II</a:t>
            </a:r>
          </a:p>
          <a:p>
            <a:r>
              <a:rPr lang="en-ID" sz="1600" dirty="0"/>
              <a:t>      S 10-0-15 U</a:t>
            </a:r>
          </a:p>
          <a:p>
            <a:r>
              <a:rPr lang="en-ID" sz="1600" dirty="0"/>
              <a:t>                                      --------------</a:t>
            </a:r>
            <a:r>
              <a:rPr lang="en-ID" sz="1600" dirty="0" err="1"/>
              <a:t>ttd</a:t>
            </a:r>
            <a:r>
              <a:rPr lang="en-ID" sz="1600" dirty="0"/>
              <a:t>---------------             </a:t>
            </a:r>
          </a:p>
          <a:p>
            <a:r>
              <a:rPr lang="en-ID" sz="1600" dirty="0"/>
              <a:t>R/ Mecobalamin                     No XV</a:t>
            </a:r>
          </a:p>
          <a:p>
            <a:r>
              <a:rPr lang="en-ID" sz="1600" dirty="0"/>
              <a:t>      S 1 dd 1</a:t>
            </a:r>
          </a:p>
          <a:p>
            <a:r>
              <a:rPr lang="en-ID" sz="1600" dirty="0"/>
              <a:t>                                      --------------</a:t>
            </a:r>
            <a:r>
              <a:rPr lang="en-ID" sz="1600" dirty="0" err="1"/>
              <a:t>ttd</a:t>
            </a:r>
            <a:r>
              <a:rPr lang="en-ID" sz="1600" dirty="0"/>
              <a:t>---------------</a:t>
            </a:r>
          </a:p>
          <a:p>
            <a:endParaRPr lang="en-ID" sz="1600" dirty="0"/>
          </a:p>
          <a:p>
            <a:r>
              <a:rPr lang="en-ID" sz="1600" dirty="0"/>
              <a:t>R/ Metformin     500                No XXX</a:t>
            </a:r>
          </a:p>
          <a:p>
            <a:r>
              <a:rPr lang="en-ID" sz="1600" dirty="0"/>
              <a:t>      S1 dd 1</a:t>
            </a:r>
          </a:p>
          <a:p>
            <a:r>
              <a:rPr lang="en-ID" sz="1600" dirty="0"/>
              <a:t>                                      --------------</a:t>
            </a:r>
            <a:r>
              <a:rPr lang="en-ID" sz="1600" dirty="0" err="1"/>
              <a:t>ttd</a:t>
            </a:r>
            <a:r>
              <a:rPr lang="en-ID" sz="1600" dirty="0"/>
              <a:t>---------------</a:t>
            </a:r>
          </a:p>
          <a:p>
            <a:r>
              <a:rPr lang="en-ID" sz="1600" dirty="0"/>
              <a:t>                 </a:t>
            </a:r>
          </a:p>
          <a:p>
            <a:r>
              <a:rPr lang="en-ID" sz="1600" dirty="0"/>
              <a:t>Pro  : Tn. </a:t>
            </a:r>
            <a:r>
              <a:rPr lang="en-ID" sz="1600" dirty="0" err="1"/>
              <a:t>Rahwana</a:t>
            </a:r>
            <a:r>
              <a:rPr lang="en-ID" sz="1600" dirty="0"/>
              <a:t> (58 </a:t>
            </a:r>
            <a:r>
              <a:rPr lang="en-ID" sz="1600" dirty="0" err="1"/>
              <a:t>th</a:t>
            </a:r>
            <a:r>
              <a:rPr lang="en-ID" sz="1600" dirty="0"/>
              <a:t>)</a:t>
            </a:r>
          </a:p>
          <a:p>
            <a:r>
              <a:rPr lang="en-ID" sz="1600" dirty="0"/>
              <a:t>Alamat : Jl. </a:t>
            </a:r>
            <a:r>
              <a:rPr lang="en-ID" sz="1600" dirty="0" err="1"/>
              <a:t>Alengkadiraja</a:t>
            </a:r>
            <a:r>
              <a:rPr lang="en-ID" sz="1600" dirty="0"/>
              <a:t> No. 13 </a:t>
            </a:r>
          </a:p>
        </p:txBody>
      </p:sp>
    </p:spTree>
    <p:extLst>
      <p:ext uri="{BB962C8B-B14F-4D97-AF65-F5344CB8AC3E}">
        <p14:creationId xmlns:p14="http://schemas.microsoft.com/office/powerpoint/2010/main" val="231531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902BB-4E74-4DB2-A27A-4813F9B19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19" y="175528"/>
            <a:ext cx="2947482" cy="67638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Pos 8</a:t>
            </a:r>
            <a:endParaRPr lang="en-ID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304B263-3F69-484E-92C4-1B2D991A56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150553"/>
              </p:ext>
            </p:extLst>
          </p:nvPr>
        </p:nvGraphicFramePr>
        <p:xfrm>
          <a:off x="37696" y="743966"/>
          <a:ext cx="3486554" cy="5503418"/>
        </p:xfrm>
        <a:graphic>
          <a:graphicData uri="http://schemas.openxmlformats.org/drawingml/2006/table">
            <a:tbl>
              <a:tblPr firstRow="1" firstCol="1" bandRow="1"/>
              <a:tblGrid>
                <a:gridCol w="3486554">
                  <a:extLst>
                    <a:ext uri="{9D8B030D-6E8A-4147-A177-3AD203B41FA5}">
                      <a16:colId xmlns:a16="http://schemas.microsoft.com/office/drawing/2014/main" val="3554036929"/>
                    </a:ext>
                  </a:extLst>
                </a:gridCol>
              </a:tblGrid>
              <a:tr h="1083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Wisnu Wardana Sp.Pd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SIP. 230988/UGM-11/VI/2019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Jl. Werkudoro no.39 Surakarta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Telp (0271) 550128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123855"/>
                  </a:ext>
                </a:extLst>
              </a:tr>
              <a:tr h="3450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: 17                                       Surakarta, 07 April 2022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ID" sz="1000" b="1" dirty="0" err="1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Iter</a:t>
                      </a: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2x     R/ </a:t>
                      </a:r>
                      <a:r>
                        <a:rPr lang="en-ID" sz="1000" b="1" dirty="0" err="1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Euthyrox</a:t>
                      </a: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                   No XXX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S 1dd1 tab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--------------</a:t>
                      </a:r>
                      <a:r>
                        <a:rPr lang="en-ID" sz="1000" b="1" dirty="0" err="1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ttd</a:t>
                      </a: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---------------             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R/ </a:t>
                      </a:r>
                      <a:r>
                        <a:rPr lang="en-ID" sz="1000" b="1" dirty="0" err="1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Osteopor</a:t>
                      </a: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30                     No XV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S 1 dd 1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--------------</a:t>
                      </a:r>
                      <a:r>
                        <a:rPr lang="en-ID" sz="1000" b="1" dirty="0" err="1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ttd</a:t>
                      </a: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---------------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R/ </a:t>
                      </a:r>
                      <a:r>
                        <a:rPr lang="en-ID" sz="1000" b="1" dirty="0" err="1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Priroxicam</a:t>
                      </a: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10                No XV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S1 dd 1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--------------</a:t>
                      </a:r>
                      <a:r>
                        <a:rPr lang="en-ID" sz="1000" b="1" dirty="0" err="1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ttd</a:t>
                      </a: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---------------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b="1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dirty="0">
                          <a:effectLst/>
                          <a:latin typeface="Bradley Hand ITC" panose="03070402050302030203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414397"/>
                  </a:ext>
                </a:extLst>
              </a:tr>
              <a:tr h="375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  : Ny. </a:t>
                      </a:r>
                      <a:r>
                        <a:rPr lang="en-ID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Arimbi</a:t>
                      </a:r>
                      <a:r>
                        <a:rPr lang="en-ID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(30 </a:t>
                      </a:r>
                      <a:r>
                        <a:rPr lang="en-ID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D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Alamat : Jl. </a:t>
                      </a:r>
                      <a:r>
                        <a:rPr lang="en-ID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Mawar</a:t>
                      </a:r>
                      <a:r>
                        <a:rPr lang="en-ID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No. 24  </a:t>
                      </a:r>
                      <a:r>
                        <a:rPr lang="en-ID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Jajar</a:t>
                      </a:r>
                      <a:endParaRPr lang="en-ID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7007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8397D4-0F00-496F-AC1D-0E4B286D6DBF}"/>
              </a:ext>
            </a:extLst>
          </p:cNvPr>
          <p:cNvSpPr txBox="1"/>
          <p:nvPr/>
        </p:nvSpPr>
        <p:spPr>
          <a:xfrm>
            <a:off x="3829050" y="743966"/>
            <a:ext cx="74390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, </a:t>
            </a:r>
            <a:r>
              <a:rPr lang="en-US" dirty="0" err="1"/>
              <a:t>Euthyrox</a:t>
            </a:r>
            <a:r>
              <a:rPr lang="en-US" dirty="0"/>
              <a:t> dan </a:t>
            </a:r>
            <a:r>
              <a:rPr lang="en-US" dirty="0" err="1"/>
              <a:t>Osteopor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adlamm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di ASI </a:t>
            </a:r>
            <a:r>
              <a:rPr lang="en-US" dirty="0" err="1"/>
              <a:t>sedangkan</a:t>
            </a:r>
            <a:r>
              <a:rPr lang="en-US" dirty="0"/>
              <a:t> piroxicam </a:t>
            </a:r>
            <a:r>
              <a:rPr lang="en-US" dirty="0" err="1"/>
              <a:t>kategori</a:t>
            </a:r>
            <a:r>
              <a:rPr lang="en-US" dirty="0"/>
              <a:t> C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menyusui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Osteopor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Calcium, soy isoflavone, </a:t>
            </a:r>
            <a:r>
              <a:rPr lang="en-US" dirty="0" err="1"/>
              <a:t>vitamn</a:t>
            </a:r>
            <a:r>
              <a:rPr lang="en-US" dirty="0"/>
              <a:t> D3, Mg dan Zinc </a:t>
            </a:r>
          </a:p>
          <a:p>
            <a:r>
              <a:rPr lang="en-US" dirty="0" err="1"/>
              <a:t>Kandungan</a:t>
            </a:r>
            <a:r>
              <a:rPr lang="en-US" dirty="0"/>
              <a:t> soy isoflavone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kedelai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 pada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hipotiroid</a:t>
            </a:r>
            <a:r>
              <a:rPr lang="en-US" dirty="0"/>
              <a:t>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memperburuk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tiroid</a:t>
            </a:r>
            <a:r>
              <a:rPr lang="en-US" dirty="0"/>
              <a:t> </a:t>
            </a:r>
            <a:r>
              <a:rPr lang="en-US" dirty="0" err="1"/>
              <a:t>menyerap</a:t>
            </a:r>
            <a:r>
              <a:rPr lang="en-US" dirty="0"/>
              <a:t> </a:t>
            </a:r>
            <a:r>
              <a:rPr lang="en-US" dirty="0" err="1"/>
              <a:t>iodium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hipotiroid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Potensi</a:t>
            </a:r>
            <a:r>
              <a:rPr lang="en-US" dirty="0"/>
              <a:t> IO 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:</a:t>
            </a:r>
          </a:p>
          <a:p>
            <a:r>
              <a:rPr lang="en-US" dirty="0"/>
              <a:t>Tremor pada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palpitasi</a:t>
            </a:r>
            <a:r>
              <a:rPr lang="en-US" dirty="0"/>
              <a:t>, </a:t>
            </a:r>
            <a:r>
              <a:rPr lang="en-US" dirty="0" err="1"/>
              <a:t>aritmia</a:t>
            </a:r>
            <a:r>
              <a:rPr lang="en-US" dirty="0"/>
              <a:t>, </a:t>
            </a:r>
            <a:r>
              <a:rPr lang="en-US" dirty="0" err="1"/>
              <a:t>berkeringat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, </a:t>
            </a:r>
            <a:r>
              <a:rPr lang="en-US" dirty="0" err="1"/>
              <a:t>diare</a:t>
            </a:r>
            <a:r>
              <a:rPr lang="en-US" dirty="0"/>
              <a:t>, </a:t>
            </a:r>
            <a:r>
              <a:rPr lang="en-US" dirty="0" err="1"/>
              <a:t>penurunan</a:t>
            </a:r>
            <a:r>
              <a:rPr lang="en-US" dirty="0"/>
              <a:t> BB,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, </a:t>
            </a:r>
            <a:r>
              <a:rPr lang="en-US" dirty="0" err="1"/>
              <a:t>gelisah</a:t>
            </a:r>
            <a:r>
              <a:rPr lang="en-US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753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01B39-F3FD-4CFD-942A-1D6AF19C1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494" y="1257187"/>
            <a:ext cx="2947482" cy="5144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Pos 9  </a:t>
            </a:r>
            <a:r>
              <a:rPr lang="en-US" dirty="0" err="1">
                <a:solidFill>
                  <a:schemeClr val="tx1"/>
                </a:solidFill>
              </a:rPr>
              <a:t>Swamedikasi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17D45-1D19-46B6-99EE-4CC76E232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Assasement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: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, </a:t>
            </a: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, </a:t>
            </a:r>
            <a:r>
              <a:rPr lang="en-US" dirty="0" err="1"/>
              <a:t>gejaa</a:t>
            </a:r>
            <a:r>
              <a:rPr lang="en-US" dirty="0"/>
              <a:t> lain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menyertai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memperburuk</a:t>
            </a:r>
            <a:r>
              <a:rPr lang="en-US" dirty="0"/>
              <a:t>, Riwayat </a:t>
            </a:r>
            <a:r>
              <a:rPr lang="en-US" dirty="0" err="1"/>
              <a:t>alergi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dan </a:t>
            </a:r>
            <a:r>
              <a:rPr lang="en-US" dirty="0" err="1"/>
              <a:t>pengobatan</a:t>
            </a:r>
            <a:r>
              <a:rPr lang="en-US" dirty="0"/>
              <a:t> lain</a:t>
            </a:r>
          </a:p>
          <a:p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direkomendasikan</a:t>
            </a:r>
            <a:r>
              <a:rPr lang="en-US" dirty="0"/>
              <a:t>: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mengeluhkan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melilit</a:t>
            </a:r>
            <a:r>
              <a:rPr lang="en-US" dirty="0"/>
              <a:t>(</a:t>
            </a:r>
            <a:r>
              <a:rPr lang="en-US" dirty="0" err="1"/>
              <a:t>kontraksi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perut</a:t>
            </a:r>
            <a:r>
              <a:rPr lang="en-US" dirty="0"/>
              <a:t>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antinyeri</a:t>
            </a:r>
            <a:r>
              <a:rPr lang="en-US" dirty="0"/>
              <a:t> dan antispasmodic, </a:t>
            </a:r>
            <a:r>
              <a:rPr lang="en-US" dirty="0" err="1"/>
              <a:t>seperi</a:t>
            </a:r>
            <a:r>
              <a:rPr lang="en-US" dirty="0"/>
              <a:t> </a:t>
            </a:r>
            <a:r>
              <a:rPr lang="en-US" dirty="0" err="1"/>
              <a:t>Feminax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Scopma</a:t>
            </a:r>
            <a:r>
              <a:rPr lang="en-US" dirty="0"/>
              <a:t> Plus.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mana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4 tablet </a:t>
            </a:r>
            <a:r>
              <a:rPr lang="en-US" dirty="0" err="1"/>
              <a:t>atau</a:t>
            </a:r>
            <a:r>
              <a:rPr lang="en-US" dirty="0"/>
              <a:t> 10 tablet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.</a:t>
            </a:r>
          </a:p>
          <a:p>
            <a:r>
              <a:rPr lang="en-US" dirty="0" err="1"/>
              <a:t>Informasi</a:t>
            </a:r>
            <a:r>
              <a:rPr lang="en-US" dirty="0"/>
              <a:t> lain :</a:t>
            </a:r>
          </a:p>
          <a:p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berkurang</a:t>
            </a:r>
            <a:endParaRPr lang="en-US" dirty="0"/>
          </a:p>
          <a:p>
            <a:r>
              <a:rPr lang="en-US" dirty="0" err="1"/>
              <a:t>Kurangi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garam dan </a:t>
            </a:r>
            <a:r>
              <a:rPr lang="en-US" dirty="0" err="1"/>
              <a:t>minuman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coffein</a:t>
            </a:r>
            <a:endParaRPr lang="en-US" dirty="0"/>
          </a:p>
          <a:p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sayuran</a:t>
            </a:r>
            <a:r>
              <a:rPr lang="en-US" dirty="0"/>
              <a:t> dan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bnayak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besi</a:t>
            </a:r>
            <a:r>
              <a:rPr lang="en-US" dirty="0"/>
              <a:t>, vit B12 dan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folat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3553715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297</TotalTime>
  <Words>972</Words>
  <Application>Microsoft Office PowerPoint</Application>
  <PresentationFormat>Widescreen</PresentationFormat>
  <Paragraphs>144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AcuminPro</vt:lpstr>
      <vt:lpstr>Arial</vt:lpstr>
      <vt:lpstr>Bradley Hand ITC</vt:lpstr>
      <vt:lpstr>Calibri</vt:lpstr>
      <vt:lpstr>Corbel</vt:lpstr>
      <vt:lpstr>Wingdings 2</vt:lpstr>
      <vt:lpstr>Frame</vt:lpstr>
      <vt:lpstr>Document</vt:lpstr>
      <vt:lpstr>REVIEW TOPIK ENDOKRIN DAN HORMON</vt:lpstr>
      <vt:lpstr>Pos 1 </vt:lpstr>
      <vt:lpstr>Pos 2</vt:lpstr>
      <vt:lpstr>Pos 3</vt:lpstr>
      <vt:lpstr>Pos 4</vt:lpstr>
      <vt:lpstr>Pos 5</vt:lpstr>
      <vt:lpstr>Pos 7</vt:lpstr>
      <vt:lpstr>Pos 8</vt:lpstr>
      <vt:lpstr>Pos 9  Swamedikasi</vt:lpstr>
      <vt:lpstr>Pos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TOPIK ENDOKRIN DAN HORMON</dc:title>
  <dc:creator>Acer</dc:creator>
  <cp:lastModifiedBy>Acer</cp:lastModifiedBy>
  <cp:revision>3</cp:revision>
  <dcterms:created xsi:type="dcterms:W3CDTF">2022-04-07T02:31:58Z</dcterms:created>
  <dcterms:modified xsi:type="dcterms:W3CDTF">2022-09-02T03:58:01Z</dcterms:modified>
</cp:coreProperties>
</file>