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9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41" r:id="rId33"/>
    <p:sldId id="327" r:id="rId34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000000"/>
    <a:srgbClr val="FDF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65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522B7-2284-423E-BB62-FD70BE2812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A443-D293-45EC-AFC5-ADA4B05F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12F6-DDB0-4CDB-9792-3379F4AC69BC}" type="datetimeFigureOut">
              <a:rPr lang="id-ID" smtClean="0"/>
              <a:pPr/>
              <a:t>25/11/2019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20B4B-4584-4904-86DF-64D3DC2C5BE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79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FED1-F70E-48D7-B678-9F7BD5DADD92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5CE8-9161-4404-83EA-5C8A97E306A9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2238-A6BC-4FED-A467-474AB32FDC7A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5270-9295-48C0-B46B-6516E2B7F4EA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BE6F-D9D4-4C45-887F-9E1CCDB58A3B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F473-9558-44FC-B9CF-18DE6D5CA150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BA5-72B2-4FBA-B7D7-BD2F7D6DFF26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5431-C998-4750-B830-6AD8BD9EDB18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B178-7F07-4EE6-8B9F-979D6E66EE9E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0059-0480-4643-BE2A-590626C65DAD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254-3F5A-4C6E-8A9A-815CA92B570F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5954-3AD8-4CFA-B26C-01A35EEBA900}" type="datetime1">
              <a:rPr lang="id-ID" smtClean="0"/>
              <a:pPr/>
              <a:t>25/11/2019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09A9-017D-45E3-A293-69C3113257B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/>
          <p:nvPr/>
        </p:nvGrpSpPr>
        <p:grpSpPr>
          <a:xfrm>
            <a:off x="17763" y="626073"/>
            <a:ext cx="9144000" cy="533103"/>
            <a:chOff x="-1000346" y="-5214974"/>
            <a:chExt cx="9144000" cy="533103"/>
          </a:xfrm>
          <a:solidFill>
            <a:schemeClr val="accent2">
              <a:lumMod val="50000"/>
            </a:schemeClr>
          </a:solidFill>
        </p:grpSpPr>
        <p:sp>
          <p:nvSpPr>
            <p:cNvPr id="15" name="Rectangle 14"/>
            <p:cNvSpPr/>
            <p:nvPr/>
          </p:nvSpPr>
          <p:spPr>
            <a:xfrm>
              <a:off x="-1000346" y="-5214974"/>
              <a:ext cx="9144000" cy="446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000346" y="-5143536"/>
              <a:ext cx="9144000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d-ID" sz="2400" b="1" dirty="0" smtClean="0">
                  <a:solidFill>
                    <a:schemeClr val="bg1"/>
                  </a:solidFill>
                  <a:latin typeface="Century Gothic" pitchFamily="34" charset="0"/>
                </a:rPr>
                <a:t>FISIKA DASAR</a:t>
              </a:r>
              <a:endParaRPr lang="en-US" sz="24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0" y="5573797"/>
            <a:ext cx="9144000" cy="724939"/>
            <a:chOff x="0" y="6133061"/>
            <a:chExt cx="9144000" cy="724939"/>
          </a:xfrm>
        </p:grpSpPr>
        <p:sp>
          <p:nvSpPr>
            <p:cNvPr id="20" name="Rectangle 19"/>
            <p:cNvSpPr/>
            <p:nvPr/>
          </p:nvSpPr>
          <p:spPr>
            <a:xfrm>
              <a:off x="0" y="6133061"/>
              <a:ext cx="9144000" cy="72493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93843" y="6215082"/>
              <a:ext cx="14438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latin typeface="Impact" pitchFamily="34" charset="0"/>
                </a:rPr>
                <a:t>UNIVERSIT</a:t>
              </a:r>
              <a:r>
                <a:rPr lang="id-ID" sz="1600" dirty="0" smtClean="0">
                  <a:latin typeface="Impact" pitchFamily="34" charset="0"/>
                </a:rPr>
                <a:t>AS</a:t>
              </a:r>
            </a:p>
            <a:p>
              <a:pPr algn="r"/>
              <a:r>
                <a:rPr lang="id-ID" sz="1600" dirty="0" smtClean="0">
                  <a:latin typeface="Impact" pitchFamily="34" charset="0"/>
                </a:rPr>
                <a:t>SEBELAS MARET</a:t>
              </a:r>
              <a:endParaRPr lang="en-US" sz="1600" dirty="0">
                <a:latin typeface="Impact" pitchFamily="34" charset="0"/>
              </a:endParaRP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467544" y="2079225"/>
            <a:ext cx="7992888" cy="1654474"/>
          </a:xfrm>
          <a:prstGeom prst="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19100" algn="l"/>
                <a:tab pos="2936875" algn="ctr"/>
              </a:tabLst>
            </a:pPr>
            <a:r>
              <a:rPr lang="en-US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id-ID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Gelombang</a:t>
            </a:r>
            <a:r>
              <a:rPr lang="en-US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Bunyi</a:t>
            </a:r>
            <a:endParaRPr lang="en-US" sz="4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z="1600" b="1" smtClean="0">
                <a:solidFill>
                  <a:srgbClr val="002060"/>
                </a:solidFill>
              </a:rPr>
              <a:pPr/>
              <a:t>1</a:t>
            </a:fld>
            <a:endParaRPr lang="id-ID" sz="16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440" y="5569542"/>
            <a:ext cx="687124" cy="6577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traveling wave or pulse that causes the elements of the disturbed medium to </a:t>
            </a:r>
            <a:r>
              <a:rPr lang="en-US" dirty="0" smtClean="0"/>
              <a:t>move</a:t>
            </a:r>
            <a:r>
              <a:rPr lang="id-ID" dirty="0" smtClean="0"/>
              <a:t> </a:t>
            </a:r>
            <a:r>
              <a:rPr lang="en-US" dirty="0" smtClean="0"/>
              <a:t>perpendicular </a:t>
            </a:r>
            <a:r>
              <a:rPr lang="en-US" dirty="0"/>
              <a:t>to the </a:t>
            </a:r>
            <a:r>
              <a:rPr lang="en-US" sz="2800" dirty="0"/>
              <a:t>direction</a:t>
            </a:r>
            <a:r>
              <a:rPr lang="en-US" dirty="0"/>
              <a:t> of propagation is called a </a:t>
            </a:r>
            <a:r>
              <a:rPr lang="en-US" b="1" dirty="0"/>
              <a:t>transverse wave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10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313804" y="1624076"/>
            <a:ext cx="3372996" cy="433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 traveling wave or pulse that causes the elements of the medium to move </a:t>
            </a:r>
            <a:r>
              <a:rPr lang="en-US" dirty="0" smtClean="0"/>
              <a:t>parallel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direction of propagation is called a </a:t>
            </a:r>
            <a:r>
              <a:rPr lang="en-US" b="1" dirty="0"/>
              <a:t>longitudinal wave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11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83568" y="3717032"/>
            <a:ext cx="8003232" cy="11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id-ID" b="1" dirty="0"/>
              <a:t>Sinusoidal Waves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417638"/>
            <a:ext cx="3204286" cy="508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wavelength is the minimum </a:t>
            </a:r>
            <a:r>
              <a:rPr lang="en-US" dirty="0" smtClean="0"/>
              <a:t>distance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any two identical points </a:t>
            </a:r>
            <a:r>
              <a:rPr lang="en-US" dirty="0" smtClean="0"/>
              <a:t>on </a:t>
            </a:r>
            <a:r>
              <a:rPr lang="en-US" dirty="0"/>
              <a:t>adjacent waves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13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279" y="3140968"/>
            <a:ext cx="3816424" cy="270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/>
              <a:t>the </a:t>
            </a:r>
            <a:r>
              <a:rPr lang="id-ID" dirty="0" smtClean="0"/>
              <a:t>period </a:t>
            </a:r>
            <a:r>
              <a:rPr lang="en-US" dirty="0" smtClean="0"/>
              <a:t>is </a:t>
            </a:r>
            <a:r>
              <a:rPr lang="en-US" dirty="0"/>
              <a:t>the time interval required for two identical points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adjacent </a:t>
            </a:r>
            <a:r>
              <a:rPr lang="en-US" dirty="0"/>
              <a:t>waves to pass by a point.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42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 frequency of a periodic wave is the </a:t>
            </a:r>
            <a:r>
              <a:rPr lang="en-US" dirty="0" smtClean="0"/>
              <a:t>number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crests </a:t>
            </a:r>
            <a:r>
              <a:rPr lang="en-US" dirty="0" smtClean="0"/>
              <a:t>that </a:t>
            </a:r>
            <a:r>
              <a:rPr lang="en-US" dirty="0"/>
              <a:t>pass a given point in </a:t>
            </a:r>
            <a:r>
              <a:rPr lang="en-US" dirty="0" smtClean="0"/>
              <a:t>a</a:t>
            </a:r>
            <a:r>
              <a:rPr lang="id-ID" dirty="0" smtClean="0"/>
              <a:t> unit </a:t>
            </a:r>
            <a:r>
              <a:rPr lang="id-ID" dirty="0"/>
              <a:t>time interval</a:t>
            </a:r>
            <a:r>
              <a:rPr lang="id-ID" dirty="0" smtClean="0"/>
              <a:t>.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/>
              <a:t>The most common unit for </a:t>
            </a:r>
            <a:r>
              <a:rPr lang="en-US" dirty="0" smtClean="0"/>
              <a:t>frequency</a:t>
            </a:r>
            <a:r>
              <a:rPr lang="id-ID" dirty="0" smtClean="0"/>
              <a:t> </a:t>
            </a:r>
            <a:r>
              <a:rPr lang="en-US" dirty="0" smtClean="0"/>
              <a:t>is second</a:t>
            </a:r>
            <a:r>
              <a:rPr lang="id-ID" baseline="30000" dirty="0" smtClean="0"/>
              <a:t>-1</a:t>
            </a:r>
            <a:r>
              <a:rPr lang="en-US" dirty="0" smtClean="0"/>
              <a:t> </a:t>
            </a:r>
            <a:r>
              <a:rPr lang="en-US" dirty="0"/>
              <a:t>or hertz (Hz). The corresponding unit for </a:t>
            </a:r>
            <a:r>
              <a:rPr lang="en-US" i="1" dirty="0"/>
              <a:t>T </a:t>
            </a:r>
            <a:r>
              <a:rPr lang="en-US" dirty="0" smtClean="0"/>
              <a:t>is</a:t>
            </a:r>
            <a:r>
              <a:rPr lang="id-ID" dirty="0" smtClean="0"/>
              <a:t> seconds</a:t>
            </a:r>
            <a:r>
              <a:rPr lang="id-ID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15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742" y="2708920"/>
            <a:ext cx="1782187" cy="146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maximum displacement from equilibrium of an element of the medium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called </a:t>
            </a:r>
            <a:r>
              <a:rPr lang="en-US" dirty="0"/>
              <a:t>the amplitude </a:t>
            </a:r>
            <a:r>
              <a:rPr lang="en-US" i="1" dirty="0"/>
              <a:t>A </a:t>
            </a:r>
            <a:r>
              <a:rPr lang="en-US" dirty="0"/>
              <a:t>of the wave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475" y="3407675"/>
            <a:ext cx="3816424" cy="269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1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17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26" y="539084"/>
            <a:ext cx="3923411" cy="1143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710873"/>
            <a:ext cx="1224136" cy="847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026" y="2614995"/>
            <a:ext cx="3457976" cy="1049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3531535"/>
            <a:ext cx="1656184" cy="19590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3021" y="5500784"/>
            <a:ext cx="3419981" cy="104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42707" y="4801067"/>
            <a:ext cx="8229600" cy="15255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where </a:t>
            </a:r>
            <a:r>
              <a:rPr lang="el-GR" dirty="0" smtClean="0"/>
              <a:t>φ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/>
              <a:t>is the phase constant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00" y="534449"/>
            <a:ext cx="2999083" cy="919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01590"/>
            <a:ext cx="1611174" cy="1901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07" y="4097917"/>
            <a:ext cx="3797081" cy="67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/>
              <a:t>Example </a:t>
            </a:r>
            <a:r>
              <a:rPr lang="id-ID" sz="3200" b="1" dirty="0" smtClean="0"/>
              <a:t>16.2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Raymond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A sinusoidal wave traveling in the positive </a:t>
            </a:r>
            <a:r>
              <a:rPr lang="en-US" sz="2400" i="1" dirty="0"/>
              <a:t>x </a:t>
            </a:r>
            <a:r>
              <a:rPr lang="en-US" sz="2400" dirty="0"/>
              <a:t>direction has </a:t>
            </a:r>
            <a:r>
              <a:rPr lang="en-US" sz="2400" dirty="0" smtClean="0"/>
              <a:t>an</a:t>
            </a:r>
            <a:r>
              <a:rPr lang="id-ID" sz="2400" dirty="0" smtClean="0"/>
              <a:t> </a:t>
            </a:r>
            <a:r>
              <a:rPr lang="en-US" sz="2400" dirty="0" smtClean="0"/>
              <a:t>amplitude </a:t>
            </a:r>
            <a:r>
              <a:rPr lang="en-US" sz="2400" dirty="0"/>
              <a:t>of 15.0 cm, a wavelength of 40.0 cm, and a </a:t>
            </a:r>
            <a:r>
              <a:rPr lang="en-US" sz="2400" dirty="0" smtClean="0"/>
              <a:t>frequency</a:t>
            </a:r>
            <a:r>
              <a:rPr lang="id-ID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8.00 Hz. The vertical position of an element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medium at </a:t>
            </a:r>
            <a:r>
              <a:rPr lang="en-US" sz="2400" i="1" dirty="0"/>
              <a:t>t </a:t>
            </a:r>
            <a:r>
              <a:rPr lang="id-ID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0 and </a:t>
            </a:r>
            <a:r>
              <a:rPr lang="en-US" sz="2400" i="1" dirty="0"/>
              <a:t>x </a:t>
            </a:r>
            <a:r>
              <a:rPr lang="id-ID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0 is also 15.0 </a:t>
            </a:r>
            <a:r>
              <a:rPr lang="en-US" sz="2400" dirty="0" smtClean="0"/>
              <a:t>cm</a:t>
            </a:r>
            <a:endParaRPr lang="id-ID" sz="2400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/>
              <a:t>Find the wave number </a:t>
            </a:r>
            <a:r>
              <a:rPr lang="en-US" sz="2400" i="1" dirty="0"/>
              <a:t>k</a:t>
            </a:r>
            <a:r>
              <a:rPr lang="en-US" sz="2400" dirty="0"/>
              <a:t>, period </a:t>
            </a:r>
            <a:r>
              <a:rPr lang="en-US" sz="2400" i="1" dirty="0"/>
              <a:t>T</a:t>
            </a:r>
            <a:r>
              <a:rPr lang="en-US" sz="2400" dirty="0"/>
              <a:t>, angular frequency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dirty="0"/>
              <a:t>,</a:t>
            </a:r>
            <a:r>
              <a:rPr lang="id-ID" sz="2400" dirty="0"/>
              <a:t> </a:t>
            </a:r>
            <a:r>
              <a:rPr lang="en-US" sz="2400" dirty="0"/>
              <a:t>and speed </a:t>
            </a:r>
            <a:r>
              <a:rPr lang="en-US" sz="2400" i="1" dirty="0"/>
              <a:t>v </a:t>
            </a:r>
            <a:r>
              <a:rPr lang="en-US" sz="2400" dirty="0"/>
              <a:t>of the wave.</a:t>
            </a:r>
            <a:endParaRPr lang="id-ID" sz="2400" dirty="0"/>
          </a:p>
          <a:p>
            <a:pPr marL="514350" indent="-514350" algn="just">
              <a:buFont typeface="+mj-lt"/>
              <a:buAutoNum type="alphaLcParenR"/>
            </a:pPr>
            <a:r>
              <a:rPr lang="en-US" sz="2400" dirty="0"/>
              <a:t>Determine the phase constant </a:t>
            </a:r>
            <a:r>
              <a:rPr lang="el-GR" sz="2400" dirty="0"/>
              <a:t>φ</a:t>
            </a:r>
            <a:r>
              <a:rPr lang="en-US" sz="2400" dirty="0"/>
              <a:t>, and write a general</a:t>
            </a:r>
            <a:r>
              <a:rPr lang="id-ID" sz="2400" dirty="0"/>
              <a:t> </a:t>
            </a:r>
            <a:r>
              <a:rPr lang="en-US" sz="2400" dirty="0"/>
              <a:t>expression for the wave function</a:t>
            </a:r>
            <a:r>
              <a:rPr lang="en-US" sz="2400" dirty="0" smtClean="0"/>
              <a:t>.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5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Gelombang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(1) Gelombang dan Besaran-besarannya</a:t>
            </a:r>
          </a:p>
          <a:p>
            <a:pPr marL="0" indent="0">
              <a:buNone/>
            </a:pPr>
            <a:r>
              <a:rPr lang="id-ID" dirty="0"/>
              <a:t>(2) Klasifikasi Gelombang</a:t>
            </a:r>
          </a:p>
          <a:p>
            <a:pPr marL="0" indent="0">
              <a:buNone/>
            </a:pPr>
            <a:r>
              <a:rPr lang="id-ID" dirty="0"/>
              <a:t>(3) Sifat-sifat gelombang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20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7" y="1220706"/>
            <a:ext cx="8384415" cy="364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21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56" y="489111"/>
            <a:ext cx="8257343" cy="858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6361"/>
            <a:ext cx="8257344" cy="4792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28184" y="964626"/>
            <a:ext cx="792088" cy="2746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43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22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13723" y="980728"/>
            <a:ext cx="756729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Ex.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A wave traveling along a string is described </a:t>
            </a:r>
            <a:r>
              <a:rPr lang="en-US" dirty="0" smtClean="0"/>
              <a:t>by</a:t>
            </a:r>
            <a:endParaRPr lang="id-ID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which the numerical constants are in SI units (0.00327 </a:t>
            </a:r>
            <a:r>
              <a:rPr lang="en-US" dirty="0" smtClean="0"/>
              <a:t>m,</a:t>
            </a:r>
            <a:r>
              <a:rPr lang="id-ID" dirty="0" smtClean="0"/>
              <a:t> 72.1 </a:t>
            </a:r>
            <a:r>
              <a:rPr lang="id-ID" dirty="0"/>
              <a:t>rad/m, and 2.72 rad/s</a:t>
            </a:r>
            <a:r>
              <a:rPr lang="id-ID" dirty="0" smtClean="0"/>
              <a:t>).</a:t>
            </a:r>
          </a:p>
          <a:p>
            <a:pPr marL="514350" indent="-514350" algn="just">
              <a:buAutoNum type="alphaLcParenBoth"/>
            </a:pPr>
            <a:r>
              <a:rPr lang="en-US" dirty="0" smtClean="0"/>
              <a:t>What </a:t>
            </a:r>
            <a:r>
              <a:rPr lang="en-US" dirty="0"/>
              <a:t>is the amplitude of this </a:t>
            </a:r>
            <a:r>
              <a:rPr lang="en-US" dirty="0" smtClean="0"/>
              <a:t>wave?</a:t>
            </a:r>
            <a:endParaRPr lang="id-ID" dirty="0"/>
          </a:p>
          <a:p>
            <a:pPr marL="514350" indent="-514350" algn="just">
              <a:buAutoNum type="alphaLcParenBoth"/>
            </a:pPr>
            <a:r>
              <a:rPr lang="en-US" dirty="0" smtClean="0"/>
              <a:t>What </a:t>
            </a:r>
            <a:r>
              <a:rPr lang="en-US" dirty="0"/>
              <a:t>are the wavelength, period, and frequency </a:t>
            </a:r>
            <a:r>
              <a:rPr lang="en-US" dirty="0" smtClean="0"/>
              <a:t>of</a:t>
            </a:r>
            <a:r>
              <a:rPr lang="id-ID" dirty="0" smtClean="0"/>
              <a:t> this </a:t>
            </a:r>
            <a:r>
              <a:rPr lang="id-ID" dirty="0"/>
              <a:t>wave</a:t>
            </a:r>
            <a:r>
              <a:rPr lang="id-ID" dirty="0" smtClean="0"/>
              <a:t>?</a:t>
            </a:r>
          </a:p>
          <a:p>
            <a:pPr marL="514350" indent="-514350" algn="just">
              <a:buAutoNum type="alphaLcParenBoth"/>
            </a:pPr>
            <a:r>
              <a:rPr lang="en-US" dirty="0"/>
              <a:t>What is the velocity of this </a:t>
            </a:r>
            <a:r>
              <a:rPr lang="en-US" dirty="0" smtClean="0"/>
              <a:t>wave?</a:t>
            </a:r>
            <a:endParaRPr lang="id-ID" dirty="0"/>
          </a:p>
          <a:p>
            <a:pPr marL="514350" indent="-514350" algn="just">
              <a:buAutoNum type="alphaLcParenBoth"/>
            </a:pPr>
            <a:r>
              <a:rPr lang="en-US" dirty="0" smtClean="0"/>
              <a:t>What </a:t>
            </a:r>
            <a:r>
              <a:rPr lang="en-US" dirty="0"/>
              <a:t>is the displacement </a:t>
            </a:r>
            <a:r>
              <a:rPr lang="en-US" i="1" dirty="0"/>
              <a:t>y </a:t>
            </a:r>
            <a:r>
              <a:rPr lang="en-US" dirty="0"/>
              <a:t>of the string at </a:t>
            </a:r>
            <a:r>
              <a:rPr lang="en-US" i="1" dirty="0"/>
              <a:t>x </a:t>
            </a:r>
            <a:r>
              <a:rPr lang="en-US" dirty="0"/>
              <a:t> </a:t>
            </a:r>
            <a:r>
              <a:rPr lang="id-ID" dirty="0" smtClean="0"/>
              <a:t>= </a:t>
            </a:r>
            <a:r>
              <a:rPr lang="en-US" dirty="0" smtClean="0"/>
              <a:t>22.5 cm</a:t>
            </a:r>
            <a:r>
              <a:rPr lang="id-ID" dirty="0" smtClean="0"/>
              <a:t> and </a:t>
            </a:r>
            <a:r>
              <a:rPr lang="id-ID" i="1" dirty="0"/>
              <a:t>t </a:t>
            </a:r>
            <a:r>
              <a:rPr lang="id-ID" dirty="0"/>
              <a:t> 18.9 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23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510" y="1844824"/>
            <a:ext cx="4622980" cy="55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24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27623"/>
            <a:ext cx="6677325" cy="1037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599" y="1527087"/>
            <a:ext cx="7462799" cy="513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25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0712"/>
            <a:ext cx="8369874" cy="2177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8974"/>
            <a:ext cx="8430792" cy="21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94122"/>
          </a:xfrm>
        </p:spPr>
        <p:txBody>
          <a:bodyPr>
            <a:normAutofit/>
          </a:bodyPr>
          <a:lstStyle/>
          <a:p>
            <a:r>
              <a:rPr lang="id-ID" dirty="0"/>
              <a:t>Example </a:t>
            </a:r>
            <a:r>
              <a:rPr lang="id-ID" dirty="0" smtClean="0"/>
              <a:t>15.1</a:t>
            </a:r>
            <a:r>
              <a:rPr lang="en-US" dirty="0" smtClean="0"/>
              <a:t> Raymond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628800"/>
            <a:ext cx="885698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An object oscillates with simple harmonic motion along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i="1" dirty="0" smtClean="0"/>
              <a:t>x </a:t>
            </a:r>
            <a:r>
              <a:rPr lang="en-US" sz="2400" dirty="0"/>
              <a:t>axis. Its position varies with time according to the </a:t>
            </a:r>
            <a:r>
              <a:rPr lang="en-US" sz="2400" dirty="0" smtClean="0"/>
              <a:t>equation</a:t>
            </a: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en-US" sz="2400" dirty="0"/>
              <a:t>where </a:t>
            </a:r>
            <a:r>
              <a:rPr lang="en-US" sz="2400" i="1" dirty="0"/>
              <a:t>t </a:t>
            </a:r>
            <a:r>
              <a:rPr lang="en-US" sz="2400" dirty="0"/>
              <a:t>is in seconds and the angles in the parentheses </a:t>
            </a:r>
            <a:r>
              <a:rPr lang="en-US" sz="2400" dirty="0" smtClean="0"/>
              <a:t>are</a:t>
            </a:r>
            <a:r>
              <a:rPr lang="id-ID" sz="2400" dirty="0" smtClean="0"/>
              <a:t> in </a:t>
            </a:r>
            <a:r>
              <a:rPr lang="id-ID" sz="2400" dirty="0"/>
              <a:t>radians</a:t>
            </a:r>
            <a:r>
              <a:rPr lang="id-ID" sz="24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Determine the amplitude, frequency, and period of </a:t>
            </a:r>
            <a:r>
              <a:rPr lang="en-US" sz="2400" dirty="0" smtClean="0"/>
              <a:t>the</a:t>
            </a:r>
            <a:r>
              <a:rPr lang="id-ID" sz="2400" dirty="0" smtClean="0"/>
              <a:t> motion.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Calculate </a:t>
            </a:r>
            <a:r>
              <a:rPr lang="en-US" sz="2400" dirty="0"/>
              <a:t>the velocity and acceleration of the object </a:t>
            </a:r>
            <a:r>
              <a:rPr lang="en-US" sz="2400" dirty="0" smtClean="0"/>
              <a:t>at</a:t>
            </a:r>
            <a:r>
              <a:rPr lang="id-ID" sz="2400" dirty="0" smtClean="0"/>
              <a:t> any </a:t>
            </a:r>
            <a:r>
              <a:rPr lang="id-ID" sz="2400" dirty="0"/>
              <a:t>time </a:t>
            </a:r>
            <a:r>
              <a:rPr lang="id-ID" sz="2400" i="1" dirty="0" smtClean="0"/>
              <a:t>t</a:t>
            </a:r>
            <a:r>
              <a:rPr lang="id-ID" sz="24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Using </a:t>
            </a:r>
            <a:r>
              <a:rPr lang="en-US" sz="2400" dirty="0"/>
              <a:t>the results of part </a:t>
            </a:r>
            <a:r>
              <a:rPr lang="en-US" sz="2400" dirty="0" smtClean="0"/>
              <a:t>(</a:t>
            </a:r>
            <a:r>
              <a:rPr lang="id-ID" sz="2400" dirty="0" smtClean="0"/>
              <a:t>b</a:t>
            </a:r>
            <a:r>
              <a:rPr lang="en-US" sz="2400" dirty="0" smtClean="0"/>
              <a:t>), </a:t>
            </a:r>
            <a:r>
              <a:rPr lang="en-US" sz="2400" dirty="0"/>
              <a:t>determine the </a:t>
            </a:r>
            <a:r>
              <a:rPr lang="en-US" sz="2400" dirty="0" smtClean="0"/>
              <a:t>position,</a:t>
            </a:r>
            <a:r>
              <a:rPr lang="id-ID" sz="2400" dirty="0" smtClean="0"/>
              <a:t> </a:t>
            </a:r>
            <a:r>
              <a:rPr lang="en-US" sz="2400" dirty="0" smtClean="0"/>
              <a:t>velocity</a:t>
            </a:r>
            <a:r>
              <a:rPr lang="en-US" sz="2400" dirty="0"/>
              <a:t>, and acceleration of the object at </a:t>
            </a:r>
            <a:r>
              <a:rPr lang="en-US" sz="2400" i="1" dirty="0"/>
              <a:t>t </a:t>
            </a:r>
            <a:r>
              <a:rPr lang="id-ID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1.00 </a:t>
            </a:r>
            <a:r>
              <a:rPr lang="en-US" sz="2400" dirty="0" smtClean="0"/>
              <a:t>s.</a:t>
            </a:r>
            <a:endParaRPr lang="id-ID" sz="2400" dirty="0"/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Determine </a:t>
            </a:r>
            <a:r>
              <a:rPr lang="en-US" sz="2400" dirty="0"/>
              <a:t>the maximum speed and maximum </a:t>
            </a:r>
            <a:r>
              <a:rPr lang="en-US" sz="2400" dirty="0" smtClean="0"/>
              <a:t>acceleration</a:t>
            </a:r>
            <a:r>
              <a:rPr lang="id-ID" sz="2400" dirty="0" smtClean="0"/>
              <a:t> of </a:t>
            </a:r>
            <a:r>
              <a:rPr lang="id-ID" sz="2400" dirty="0"/>
              <a:t>the </a:t>
            </a:r>
            <a:r>
              <a:rPr lang="id-ID" sz="2400" dirty="0" smtClean="0"/>
              <a:t>object.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 smtClean="0"/>
              <a:t>Find </a:t>
            </a:r>
            <a:r>
              <a:rPr lang="en-US" sz="2400" dirty="0"/>
              <a:t>the displacement of the object between </a:t>
            </a:r>
            <a:r>
              <a:rPr lang="en-US" sz="2400" i="1" dirty="0"/>
              <a:t>t </a:t>
            </a:r>
            <a:r>
              <a:rPr lang="id-ID" sz="2400" dirty="0"/>
              <a:t>=</a:t>
            </a:r>
            <a:r>
              <a:rPr lang="en-US" sz="2400" dirty="0" smtClean="0"/>
              <a:t> </a:t>
            </a:r>
            <a:r>
              <a:rPr lang="en-US" sz="2400" dirty="0"/>
              <a:t>0 </a:t>
            </a:r>
            <a:r>
              <a:rPr lang="en-US" sz="2400" dirty="0" smtClean="0"/>
              <a:t>and</a:t>
            </a:r>
            <a:r>
              <a:rPr lang="id-ID" sz="2400" dirty="0" smtClean="0"/>
              <a:t> </a:t>
            </a:r>
            <a:r>
              <a:rPr lang="id-ID" sz="2400" i="1" dirty="0" smtClean="0"/>
              <a:t>t </a:t>
            </a:r>
            <a:r>
              <a:rPr lang="id-ID" sz="2400" dirty="0"/>
              <a:t>=</a:t>
            </a:r>
            <a:r>
              <a:rPr lang="id-ID" sz="2400" dirty="0" smtClean="0"/>
              <a:t> </a:t>
            </a:r>
            <a:r>
              <a:rPr lang="id-ID" sz="2400" dirty="0"/>
              <a:t>1.00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26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420888"/>
            <a:ext cx="3007586" cy="68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27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526" y="0"/>
            <a:ext cx="6948948" cy="23087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161" y="2324858"/>
            <a:ext cx="6897313" cy="421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28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10" y="0"/>
            <a:ext cx="6393175" cy="21241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410" y="2389482"/>
            <a:ext cx="6380827" cy="400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7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29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4" y="476672"/>
            <a:ext cx="7448172" cy="30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71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1. </a:t>
            </a:r>
            <a:r>
              <a:rPr lang="id-ID" dirty="0" smtClean="0"/>
              <a:t>Gelombang </a:t>
            </a:r>
            <a:r>
              <a:rPr lang="id-ID" dirty="0"/>
              <a:t>dan besaran-besarannya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d-ID" sz="2800" dirty="0"/>
              <a:t>Gelombang : Gangguan yang merambat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d-ID" sz="2800" dirty="0" smtClean="0"/>
              <a:t>Jika </a:t>
            </a:r>
            <a:r>
              <a:rPr lang="id-ID" sz="2800" dirty="0"/>
              <a:t>seutas tali (atau pegas) yang diregangkan diberi </a:t>
            </a:r>
            <a:r>
              <a:rPr lang="id-ID" sz="2800" dirty="0" smtClean="0"/>
              <a:t>suatu</a:t>
            </a:r>
            <a:r>
              <a:rPr lang="en-US" sz="2800" dirty="0" smtClean="0"/>
              <a:t> </a:t>
            </a:r>
            <a:r>
              <a:rPr lang="id-ID" sz="2800" dirty="0" smtClean="0"/>
              <a:t>sentakan</a:t>
            </a:r>
            <a:r>
              <a:rPr lang="id-ID" sz="2800" dirty="0"/>
              <a:t>, lengkungan/sentakan yang dihasilkan menjalar </a:t>
            </a:r>
            <a:r>
              <a:rPr lang="id-ID" sz="2800" dirty="0" smtClean="0"/>
              <a:t>menyusuri</a:t>
            </a:r>
            <a:r>
              <a:rPr lang="en-US" sz="2800" dirty="0" smtClean="0"/>
              <a:t> </a:t>
            </a:r>
            <a:r>
              <a:rPr lang="id-ID" sz="2800" dirty="0" smtClean="0"/>
              <a:t>tali </a:t>
            </a:r>
            <a:r>
              <a:rPr lang="id-ID" sz="2800" dirty="0" smtClean="0">
                <a:sym typeface="Symbol" panose="05050102010706020507" pitchFamily="18" charset="2"/>
              </a:rPr>
              <a:t></a:t>
            </a:r>
            <a:r>
              <a:rPr lang="id-ID" sz="2800" dirty="0" smtClean="0"/>
              <a:t> </a:t>
            </a:r>
            <a:r>
              <a:rPr lang="id-ID" sz="2800" dirty="0"/>
              <a:t>pulsa </a:t>
            </a:r>
            <a:r>
              <a:rPr lang="id-ID" sz="2800" dirty="0" smtClean="0"/>
              <a:t>gelombang</a:t>
            </a:r>
            <a:r>
              <a:rPr lang="en-US" sz="2800" dirty="0" smtClean="0"/>
              <a:t> </a:t>
            </a:r>
          </a:p>
          <a:p>
            <a:pPr marL="354013" indent="-354013" algn="just">
              <a:spcBef>
                <a:spcPts val="0"/>
              </a:spcBef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Efek </a:t>
            </a:r>
            <a:r>
              <a:rPr lang="id-ID" sz="2800" dirty="0"/>
              <a:t>dispersi </a:t>
            </a:r>
            <a:r>
              <a:rPr lang="id-ID" sz="2800" dirty="0" smtClean="0">
                <a:sym typeface="Symbol" panose="05050102010706020507" pitchFamily="18" charset="2"/>
              </a:rPr>
              <a:t></a:t>
            </a:r>
            <a:r>
              <a:rPr lang="id-ID" sz="2800" dirty="0" smtClean="0"/>
              <a:t> </a:t>
            </a:r>
            <a:r>
              <a:rPr lang="id-ID" sz="2800" dirty="0"/>
              <a:t>pulsa yang tersebar atau terurai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d-ID" sz="2800" dirty="0" smtClean="0"/>
              <a:t>Jika </a:t>
            </a:r>
            <a:r>
              <a:rPr lang="id-ID" sz="2800" dirty="0"/>
              <a:t>sumber gelombang adalah gerak harmonik/osilator </a:t>
            </a:r>
            <a:r>
              <a:rPr lang="id-ID" sz="2800" dirty="0" smtClean="0"/>
              <a:t>sederhana</a:t>
            </a:r>
            <a:r>
              <a:rPr lang="en-US" sz="2800" dirty="0" smtClean="0"/>
              <a:t> </a:t>
            </a:r>
            <a:r>
              <a:rPr lang="id-ID" sz="2800" dirty="0" smtClean="0"/>
              <a:t>(</a:t>
            </a:r>
            <a:r>
              <a:rPr lang="id-ID" sz="2800" dirty="0"/>
              <a:t>getaran harmonik) maka deretan gelombang sinusoidal </a:t>
            </a:r>
            <a:r>
              <a:rPr lang="id-ID" sz="2800" dirty="0" smtClean="0"/>
              <a:t>akan</a:t>
            </a:r>
            <a:r>
              <a:rPr lang="en-US" sz="2800" dirty="0" smtClean="0"/>
              <a:t> </a:t>
            </a:r>
            <a:r>
              <a:rPr lang="id-ID" sz="2800" dirty="0" smtClean="0"/>
              <a:t>menjalar </a:t>
            </a:r>
            <a:r>
              <a:rPr lang="id-ID" sz="2800" dirty="0"/>
              <a:t>sepanjang tali </a:t>
            </a:r>
            <a:r>
              <a:rPr lang="id-ID" sz="2800" dirty="0" smtClean="0">
                <a:sym typeface="Symbol" panose="05050102010706020507" pitchFamily="18" charset="2"/>
              </a:rPr>
              <a:t></a:t>
            </a:r>
            <a:r>
              <a:rPr lang="id-ID" sz="2800" dirty="0" smtClean="0"/>
              <a:t> </a:t>
            </a:r>
            <a:r>
              <a:rPr lang="id-ID" sz="2800" dirty="0"/>
              <a:t>Gelombang harmonik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v-SE" sz="2800" dirty="0" smtClean="0"/>
              <a:t>Gerak </a:t>
            </a:r>
            <a:r>
              <a:rPr lang="sv-SE" sz="2800" dirty="0"/>
              <a:t>gelombang dapat dipandang sebagai perpindahan energi </a:t>
            </a:r>
            <a:r>
              <a:rPr lang="sv-SE" sz="2800" dirty="0" smtClean="0"/>
              <a:t>dan </a:t>
            </a:r>
            <a:r>
              <a:rPr lang="id-ID" sz="2800" dirty="0" smtClean="0"/>
              <a:t>momentum </a:t>
            </a:r>
            <a:r>
              <a:rPr lang="id-ID" sz="2800" dirty="0"/>
              <a:t>dari satu titik di dalam ruang ke titik lain </a:t>
            </a:r>
            <a:r>
              <a:rPr lang="id-ID" sz="2800" dirty="0" smtClean="0"/>
              <a:t>tanpa</a:t>
            </a:r>
            <a:r>
              <a:rPr lang="en-US" sz="2800" dirty="0" smtClean="0"/>
              <a:t> </a:t>
            </a:r>
            <a:r>
              <a:rPr lang="id-ID" sz="2800" dirty="0" smtClean="0"/>
              <a:t>perpindahan </a:t>
            </a:r>
            <a:r>
              <a:rPr lang="id-ID" sz="2800" dirty="0"/>
              <a:t>materi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5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an engine, a piston oscillates with simple harmonic </a:t>
            </a:r>
            <a:r>
              <a:rPr lang="en-US" dirty="0" smtClean="0"/>
              <a:t>motion</a:t>
            </a:r>
            <a:r>
              <a:rPr lang="id-ID" dirty="0" smtClean="0"/>
              <a:t> </a:t>
            </a:r>
            <a:r>
              <a:rPr lang="en-US" dirty="0" smtClean="0"/>
              <a:t>so </a:t>
            </a:r>
            <a:r>
              <a:rPr lang="en-US" dirty="0"/>
              <a:t>that its position varies according to the </a:t>
            </a:r>
            <a:r>
              <a:rPr lang="en-US" dirty="0" smtClean="0"/>
              <a:t>expression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i="1" dirty="0"/>
              <a:t>x </a:t>
            </a:r>
            <a:r>
              <a:rPr lang="en-US" dirty="0"/>
              <a:t>is in centimeters and </a:t>
            </a:r>
            <a:r>
              <a:rPr lang="en-US" i="1" dirty="0"/>
              <a:t>t </a:t>
            </a:r>
            <a:r>
              <a:rPr lang="en-US" dirty="0"/>
              <a:t>is in seconds. At </a:t>
            </a:r>
            <a:r>
              <a:rPr lang="en-US" i="1" dirty="0"/>
              <a:t>t </a:t>
            </a:r>
            <a:r>
              <a:rPr lang="id-ID" dirty="0"/>
              <a:t>=</a:t>
            </a:r>
            <a:r>
              <a:rPr lang="en-US" dirty="0" smtClean="0"/>
              <a:t> 0,</a:t>
            </a:r>
            <a:r>
              <a:rPr lang="id-ID" dirty="0" smtClean="0"/>
              <a:t> </a:t>
            </a:r>
            <a:r>
              <a:rPr lang="en-US" dirty="0" smtClean="0"/>
              <a:t>find (a) the </a:t>
            </a:r>
            <a:r>
              <a:rPr lang="en-US" dirty="0"/>
              <a:t>position of the piston, </a:t>
            </a:r>
            <a:r>
              <a:rPr lang="en-US" dirty="0" smtClean="0"/>
              <a:t>(</a:t>
            </a:r>
            <a:r>
              <a:rPr lang="en-US" dirty="0"/>
              <a:t>b) its velocity,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(c</a:t>
            </a:r>
            <a:r>
              <a:rPr lang="en-US" dirty="0"/>
              <a:t>) its acceleration. (d) Find the period and amplitude </a:t>
            </a:r>
            <a:r>
              <a:rPr lang="en-US" dirty="0" smtClean="0"/>
              <a:t>of</a:t>
            </a:r>
            <a:r>
              <a:rPr lang="id-ID" dirty="0" smtClean="0"/>
              <a:t> the </a:t>
            </a:r>
            <a:r>
              <a:rPr lang="id-ID" dirty="0"/>
              <a:t>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30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857" y="3140968"/>
            <a:ext cx="3837761" cy="55439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49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31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7171"/>
            <a:ext cx="8229600" cy="27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position of a particle is given by the </a:t>
            </a:r>
            <a:r>
              <a:rPr lang="en-US" dirty="0" smtClean="0"/>
              <a:t>expression</a:t>
            </a:r>
            <a:r>
              <a:rPr lang="id-ID" dirty="0" smtClean="0"/>
              <a:t> </a:t>
            </a:r>
            <a:r>
              <a:rPr lang="en-US" i="1" dirty="0" smtClean="0"/>
              <a:t>x </a:t>
            </a:r>
            <a:r>
              <a:rPr lang="id-ID" dirty="0"/>
              <a:t>=</a:t>
            </a:r>
            <a:r>
              <a:rPr lang="en-US" dirty="0" smtClean="0"/>
              <a:t> </a:t>
            </a:r>
            <a:r>
              <a:rPr lang="en-US" dirty="0"/>
              <a:t>(4.00 </a:t>
            </a:r>
            <a:r>
              <a:rPr lang="en-US" dirty="0" smtClean="0"/>
              <a:t>m)cos(3.00</a:t>
            </a:r>
            <a:r>
              <a:rPr lang="el-GR" dirty="0" smtClean="0"/>
              <a:t>π</a:t>
            </a:r>
            <a:r>
              <a:rPr lang="en-US" i="1" dirty="0" smtClean="0"/>
              <a:t>t </a:t>
            </a:r>
            <a:r>
              <a:rPr lang="id-ID" dirty="0"/>
              <a:t> </a:t>
            </a:r>
            <a:r>
              <a:rPr lang="id-ID" dirty="0" smtClean="0"/>
              <a:t>+ </a:t>
            </a:r>
            <a:r>
              <a:rPr lang="el-GR" dirty="0" smtClean="0"/>
              <a:t>π</a:t>
            </a:r>
            <a:r>
              <a:rPr lang="en-US" dirty="0" smtClean="0"/>
              <a:t>), </a:t>
            </a:r>
            <a:r>
              <a:rPr lang="en-US" dirty="0"/>
              <a:t>where </a:t>
            </a:r>
            <a:r>
              <a:rPr lang="en-US" i="1" dirty="0"/>
              <a:t>x </a:t>
            </a:r>
            <a:r>
              <a:rPr lang="en-US" dirty="0"/>
              <a:t>is in meters and </a:t>
            </a:r>
            <a:r>
              <a:rPr lang="en-US" i="1" dirty="0"/>
              <a:t>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seconds. Determine (a) the frequency and period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motion</a:t>
            </a:r>
            <a:r>
              <a:rPr lang="en-US" dirty="0"/>
              <a:t>, (b) the amplitude of the motion, (c) the </a:t>
            </a:r>
            <a:r>
              <a:rPr lang="en-US" dirty="0" smtClean="0"/>
              <a:t>phase</a:t>
            </a:r>
            <a:r>
              <a:rPr lang="id-ID" dirty="0" smtClean="0"/>
              <a:t> </a:t>
            </a:r>
            <a:r>
              <a:rPr lang="en-US" dirty="0" smtClean="0"/>
              <a:t>constant</a:t>
            </a:r>
            <a:r>
              <a:rPr lang="en-US" dirty="0"/>
              <a:t>, and (d) the position of the particle at </a:t>
            </a:r>
            <a:r>
              <a:rPr lang="en-US" i="1" dirty="0"/>
              <a:t>t </a:t>
            </a:r>
            <a:r>
              <a:rPr lang="id-ID" dirty="0"/>
              <a:t>=</a:t>
            </a:r>
            <a:r>
              <a:rPr lang="en-US" dirty="0" smtClean="0"/>
              <a:t> </a:t>
            </a:r>
            <a:r>
              <a:rPr lang="en-US" dirty="0"/>
              <a:t>0.250 s</a:t>
            </a:r>
            <a:r>
              <a:rPr lang="en-US" dirty="0" smtClean="0"/>
              <a:t>.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47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33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620688"/>
            <a:ext cx="8542599" cy="397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3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46" y="0"/>
            <a:ext cx="8229600" cy="1143000"/>
          </a:xfrm>
        </p:spPr>
        <p:txBody>
          <a:bodyPr/>
          <a:lstStyle/>
          <a:p>
            <a:r>
              <a:rPr lang="id-ID" dirty="0"/>
              <a:t>Besaran-besaran gelombang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79" y="908720"/>
            <a:ext cx="8448334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id-ID" sz="2400" b="1" dirty="0" smtClean="0"/>
              <a:t>Amplitudo </a:t>
            </a:r>
            <a:r>
              <a:rPr lang="id-ID" sz="2400" b="1" dirty="0"/>
              <a:t>(A)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perpindahan maksimum dari tali disekitar titik kesetimbangan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Perioda </a:t>
            </a:r>
            <a:r>
              <a:rPr lang="id-ID" sz="2400" b="1" dirty="0"/>
              <a:t>(T), frekuensi (f), frekuensi sudut (</a:t>
            </a:r>
            <a:r>
              <a:rPr lang="el-GR" sz="2400" b="1" dirty="0"/>
              <a:t>ω</a:t>
            </a:r>
            <a:r>
              <a:rPr lang="el-GR" sz="2400" b="1" dirty="0" smtClean="0"/>
              <a:t>)</a:t>
            </a:r>
            <a:r>
              <a:rPr lang="en-US" sz="2400" b="1" dirty="0" smtClean="0"/>
              <a:t> </a:t>
            </a:r>
            <a:r>
              <a:rPr lang="el-GR" sz="2400" dirty="0" smtClean="0">
                <a:sym typeface="Symbol" panose="05050102010706020507" pitchFamily="18" charset="2"/>
              </a:rPr>
              <a:t>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id-ID" sz="2400" dirty="0" smtClean="0"/>
              <a:t>domain </a:t>
            </a:r>
            <a:r>
              <a:rPr lang="id-ID" sz="2400" dirty="0"/>
              <a:t>waktu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Panjang </a:t>
            </a:r>
            <a:r>
              <a:rPr lang="id-ID" sz="2400" b="1" dirty="0"/>
              <a:t>gelombang (</a:t>
            </a:r>
            <a:r>
              <a:rPr lang="el-GR" sz="2400" b="1" dirty="0"/>
              <a:t>λ), </a:t>
            </a:r>
            <a:r>
              <a:rPr lang="id-ID" sz="2400" b="1" dirty="0"/>
              <a:t>bilangan gelombang (k)</a:t>
            </a:r>
            <a:r>
              <a:rPr lang="id-ID" sz="2400" dirty="0"/>
              <a:t>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domain ruang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Laju </a:t>
            </a:r>
            <a:r>
              <a:rPr lang="id-ID" sz="2400" b="1" dirty="0"/>
              <a:t>gelombang (v)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laju perambatan gelombang yang bergantung </a:t>
            </a:r>
            <a:r>
              <a:rPr lang="id-ID" sz="2400" dirty="0" smtClean="0"/>
              <a:t>pada</a:t>
            </a:r>
            <a:r>
              <a:rPr lang="en-US" sz="2400" dirty="0" smtClean="0"/>
              <a:t> </a:t>
            </a:r>
            <a:r>
              <a:rPr lang="id-ID" sz="2400" dirty="0" smtClean="0"/>
              <a:t>sifat </a:t>
            </a:r>
            <a:r>
              <a:rPr lang="id-ID" sz="2400" dirty="0"/>
              <a:t>medium (khusus untuk gelombang mekanis)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Energi </a:t>
            </a:r>
            <a:r>
              <a:rPr lang="id-ID" sz="2400" b="1" dirty="0"/>
              <a:t>(E)</a:t>
            </a:r>
            <a:r>
              <a:rPr lang="id-ID" sz="2400" dirty="0"/>
              <a:t>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biasanya dalam bentuk rapat energi, besarnya sebanding </a:t>
            </a:r>
            <a:r>
              <a:rPr lang="id-ID" sz="2400" dirty="0" smtClean="0"/>
              <a:t>dengan</a:t>
            </a:r>
            <a:r>
              <a:rPr lang="en-US" sz="2400" dirty="0" smtClean="0"/>
              <a:t> </a:t>
            </a:r>
            <a:r>
              <a:rPr lang="id-ID" sz="2400" dirty="0" smtClean="0"/>
              <a:t>kuadrat </a:t>
            </a:r>
            <a:r>
              <a:rPr lang="id-ID" sz="2400" dirty="0"/>
              <a:t>amplitudo dan frekuensi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Momentum </a:t>
            </a:r>
            <a:r>
              <a:rPr lang="id-ID" sz="2400" b="1" dirty="0"/>
              <a:t>(p)</a:t>
            </a:r>
            <a:r>
              <a:rPr lang="id-ID" sz="2400" dirty="0"/>
              <a:t>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biasanya dalam bentuk rapat momentum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Daya </a:t>
            </a:r>
            <a:r>
              <a:rPr lang="id-ID" sz="2400" b="1" dirty="0"/>
              <a:t>(P)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energi per satuan waktu</a:t>
            </a:r>
          </a:p>
          <a:p>
            <a:pPr algn="just">
              <a:spcBef>
                <a:spcPts val="0"/>
              </a:spcBef>
            </a:pPr>
            <a:r>
              <a:rPr lang="id-ID" sz="2400" b="1" dirty="0" smtClean="0"/>
              <a:t>Intensitas </a:t>
            </a:r>
            <a:r>
              <a:rPr lang="id-ID" sz="2400" b="1" dirty="0"/>
              <a:t>(I)</a:t>
            </a:r>
            <a:r>
              <a:rPr lang="id-ID" sz="2400" dirty="0"/>
              <a:t> </a:t>
            </a:r>
            <a:r>
              <a:rPr lang="id-ID" sz="2400" dirty="0" smtClean="0">
                <a:sym typeface="Symbol" panose="05050102010706020507" pitchFamily="18" charset="2"/>
              </a:rPr>
              <a:t></a:t>
            </a:r>
            <a:r>
              <a:rPr lang="id-ID" sz="2400" dirty="0" smtClean="0"/>
              <a:t> </a:t>
            </a:r>
            <a:r>
              <a:rPr lang="id-ID" sz="2400" dirty="0"/>
              <a:t>daya rata-rata per satuan luas yang datang tegak </a:t>
            </a:r>
            <a:r>
              <a:rPr lang="id-ID" sz="2400" dirty="0" smtClean="0"/>
              <a:t>lurus</a:t>
            </a:r>
            <a:r>
              <a:rPr lang="en-US" sz="2400" dirty="0" smtClean="0"/>
              <a:t> </a:t>
            </a:r>
            <a:r>
              <a:rPr lang="id-ID" sz="2400" dirty="0" smtClean="0"/>
              <a:t>terhadap </a:t>
            </a:r>
            <a:r>
              <a:rPr lang="id-ID" sz="2400" dirty="0"/>
              <a:t>arah penjalaran atau (rapat energi rata-rata)x(laju gelombang</a:t>
            </a:r>
            <a:r>
              <a:rPr lang="id-ID" sz="2400" dirty="0" smtClean="0"/>
              <a:t>).</a:t>
            </a:r>
            <a:r>
              <a:rPr lang="en-US" sz="2400" dirty="0" smtClean="0"/>
              <a:t> </a:t>
            </a:r>
            <a:r>
              <a:rPr lang="id-ID" sz="2400" dirty="0" smtClean="0"/>
              <a:t>Besarnya </a:t>
            </a:r>
            <a:r>
              <a:rPr lang="id-ID" sz="2400" dirty="0"/>
              <a:t>sebanding dengan kuadrat amplitudo dan frekuensi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01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Hubungan antara besaran-besaran</a:t>
            </a:r>
            <a:br>
              <a:rPr lang="id-ID" dirty="0"/>
            </a:br>
            <a:r>
              <a:rPr lang="id-ID" dirty="0"/>
              <a:t>gelombang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5</a:t>
            </a:fld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57220" y="1686594"/>
            <a:ext cx="8244000" cy="48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Persamaan Gelombang dan solusinya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6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1268760"/>
            <a:ext cx="7920000" cy="448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2.	</a:t>
            </a:r>
            <a:r>
              <a:rPr lang="id-ID" dirty="0" smtClean="0"/>
              <a:t>Klasifikasi </a:t>
            </a:r>
            <a:r>
              <a:rPr lang="id-ID" dirty="0"/>
              <a:t>Gelombang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7</a:t>
            </a:fld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24" y="953091"/>
            <a:ext cx="7560000" cy="56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GELOMBANG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44" y="1052736"/>
            <a:ext cx="8229600" cy="43490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/>
              <a:t>Gelombang</a:t>
            </a:r>
            <a:r>
              <a:rPr lang="en-US" sz="2800" dirty="0" smtClean="0"/>
              <a:t> </a:t>
            </a:r>
            <a:r>
              <a:rPr lang="id-ID" sz="2800" dirty="0" smtClean="0"/>
              <a:t>Elektromagnetik</a:t>
            </a:r>
            <a:endParaRPr lang="en-US" sz="2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Menjalar tidak memerlukan medium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Contoh: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id-ID" sz="2800" dirty="0"/>
              <a:t>Gelombang radio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id-ID" sz="2800" dirty="0"/>
              <a:t>Gelombang TV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id-ID" sz="2800" dirty="0"/>
              <a:t>Cahaya</a:t>
            </a:r>
            <a:endParaRPr lang="id-ID" sz="2800" dirty="0" smtClean="0"/>
          </a:p>
          <a:p>
            <a:pPr>
              <a:spcBef>
                <a:spcPts val="0"/>
              </a:spcBef>
            </a:pPr>
            <a:r>
              <a:rPr lang="id-ID" sz="2800" dirty="0" smtClean="0"/>
              <a:t>Gelombang Mekanik</a:t>
            </a:r>
            <a:endParaRPr lang="en-US" sz="2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Menjalar memerlukan medium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Contoh: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id-ID" sz="2800" dirty="0"/>
              <a:t>Suara/bunyi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id-ID" sz="2800" dirty="0"/>
              <a:t>Gelombang pada tali</a:t>
            </a:r>
          </a:p>
          <a:p>
            <a:pPr marL="857250" lvl="2" indent="0">
              <a:spcBef>
                <a:spcPts val="0"/>
              </a:spcBef>
              <a:buNone/>
            </a:pPr>
            <a:r>
              <a:rPr lang="id-ID" sz="2800" dirty="0"/>
              <a:t>Gelombang pada permukaan 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95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Gelombang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/>
              <a:t>GELOMBANG</a:t>
            </a:r>
            <a:r>
              <a:rPr lang="en-US" sz="2800" dirty="0" smtClean="0"/>
              <a:t> </a:t>
            </a:r>
            <a:r>
              <a:rPr lang="id-ID" sz="2800" dirty="0" smtClean="0"/>
              <a:t>TRANSVERSAL</a:t>
            </a:r>
            <a:endParaRPr lang="en-US" sz="2800" dirty="0" smtClean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d-ID" dirty="0"/>
              <a:t>Arah gerak partikel-partikel </a:t>
            </a:r>
            <a:r>
              <a:rPr lang="id-ID" dirty="0" smtClean="0"/>
              <a:t>medium</a:t>
            </a:r>
            <a:r>
              <a:rPr lang="en-US" dirty="0" smtClean="0"/>
              <a:t> </a:t>
            </a:r>
            <a:r>
              <a:rPr lang="id-ID" dirty="0" smtClean="0"/>
              <a:t>tegak </a:t>
            </a:r>
            <a:r>
              <a:rPr lang="id-ID" dirty="0"/>
              <a:t>lurus pada arah </a:t>
            </a:r>
            <a:r>
              <a:rPr lang="id-ID" dirty="0" smtClean="0"/>
              <a:t>jalar</a:t>
            </a:r>
            <a:r>
              <a:rPr lang="en-US" dirty="0" smtClean="0"/>
              <a:t> </a:t>
            </a:r>
            <a:r>
              <a:rPr lang="id-ID" dirty="0" smtClean="0"/>
              <a:t>gelombang</a:t>
            </a:r>
            <a:endParaRPr lang="id-ID" dirty="0"/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Contoh: Gelombang pada tali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GELOMBANG</a:t>
            </a:r>
            <a:r>
              <a:rPr lang="en-US" sz="2800" dirty="0" smtClean="0"/>
              <a:t> </a:t>
            </a:r>
            <a:r>
              <a:rPr lang="id-ID" sz="2800" dirty="0" smtClean="0"/>
              <a:t>LONGITUDINAL</a:t>
            </a:r>
            <a:endParaRPr lang="en-US" sz="2800" dirty="0" smtClean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id-ID" dirty="0"/>
              <a:t>Arah gerak partikel-partikel </a:t>
            </a:r>
            <a:r>
              <a:rPr lang="id-ID" dirty="0" smtClean="0"/>
              <a:t>medium</a:t>
            </a:r>
            <a:r>
              <a:rPr lang="en-US" dirty="0" smtClean="0"/>
              <a:t> </a:t>
            </a:r>
            <a:r>
              <a:rPr lang="id-ID" dirty="0" smtClean="0"/>
              <a:t>sejajar </a:t>
            </a:r>
            <a:r>
              <a:rPr lang="id-ID" dirty="0"/>
              <a:t>dengan arah jalar gelombang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id-ID" dirty="0"/>
              <a:t>Contoh: Gelombang bunyi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09A9-017D-45E3-A293-69C3113257BA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16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7717</TotalTime>
  <Words>881</Words>
  <Application>Microsoft Office PowerPoint</Application>
  <PresentationFormat>On-screen Show (4:3)</PresentationFormat>
  <Paragraphs>116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Century Gothic</vt:lpstr>
      <vt:lpstr>Impact</vt:lpstr>
      <vt:lpstr>Symbol</vt:lpstr>
      <vt:lpstr>Wingdings</vt:lpstr>
      <vt:lpstr>Office Theme</vt:lpstr>
      <vt:lpstr>PowerPoint Presentation</vt:lpstr>
      <vt:lpstr>Gelombang</vt:lpstr>
      <vt:lpstr>1. Gelombang dan besaran-besarannya</vt:lpstr>
      <vt:lpstr>Besaran-besaran gelombang</vt:lpstr>
      <vt:lpstr>Hubungan antara besaran-besaran gelombang</vt:lpstr>
      <vt:lpstr>Persamaan Gelombang dan solusinya</vt:lpstr>
      <vt:lpstr>2. Klasifikasi Gelombang</vt:lpstr>
      <vt:lpstr>GELOMBANG </vt:lpstr>
      <vt:lpstr>Gelombang Mekanik</vt:lpstr>
      <vt:lpstr>PowerPoint Presentation</vt:lpstr>
      <vt:lpstr>PowerPoint Presentation</vt:lpstr>
      <vt:lpstr>Sinusoidal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16.2 Raymond </vt:lpstr>
      <vt:lpstr>PowerPoint Presentation</vt:lpstr>
      <vt:lpstr>PowerPoint Presentation</vt:lpstr>
      <vt:lpstr>PowerPoint Presentation</vt:lpstr>
      <vt:lpstr>Ex. 2</vt:lpstr>
      <vt:lpstr>PowerPoint Presentation</vt:lpstr>
      <vt:lpstr>PowerPoint Presentation</vt:lpstr>
      <vt:lpstr>Example 15.1 Raymond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ERD</cp:lastModifiedBy>
  <cp:revision>329</cp:revision>
  <cp:lastPrinted>2015-11-03T02:26:31Z</cp:lastPrinted>
  <dcterms:created xsi:type="dcterms:W3CDTF">2013-10-21T03:01:25Z</dcterms:created>
  <dcterms:modified xsi:type="dcterms:W3CDTF">2019-11-25T07:35:39Z</dcterms:modified>
</cp:coreProperties>
</file>