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1" r:id="rId3"/>
    <p:sldId id="257" r:id="rId4"/>
    <p:sldId id="314" r:id="rId5"/>
    <p:sldId id="302" r:id="rId6"/>
    <p:sldId id="304" r:id="rId7"/>
    <p:sldId id="309" r:id="rId8"/>
    <p:sldId id="268" r:id="rId9"/>
    <p:sldId id="258" r:id="rId10"/>
    <p:sldId id="259" r:id="rId11"/>
    <p:sldId id="269" r:id="rId12"/>
    <p:sldId id="289" r:id="rId13"/>
    <p:sldId id="303" r:id="rId14"/>
    <p:sldId id="290" r:id="rId15"/>
    <p:sldId id="270" r:id="rId16"/>
    <p:sldId id="300" r:id="rId17"/>
    <p:sldId id="261" r:id="rId18"/>
    <p:sldId id="271" r:id="rId19"/>
    <p:sldId id="312" r:id="rId20"/>
    <p:sldId id="313" r:id="rId21"/>
    <p:sldId id="27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718" autoAdjust="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1780E5-1B82-4FE9-9ABA-63EC204579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89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antara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780E5-1B82-4FE9-9ABA-63EC204579D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8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antara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780E5-1B82-4FE9-9ABA-63EC204579D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0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43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DB7179-B692-492E-AC4D-56A1D6713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D54CE-FED4-4219-973F-D540D5AEE4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274638"/>
            <a:ext cx="183356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3863" y="274638"/>
            <a:ext cx="535146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6AD43-1A37-49E7-8450-A41E6CE343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1CC32-45BD-4469-B3A2-07EA62B985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79BEE-C93C-4B4A-B5EA-9D95AFDDD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3863" y="1600200"/>
            <a:ext cx="35925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8775" y="1600200"/>
            <a:ext cx="35925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3CBD3-04F1-4364-A0B1-D64D0EFC3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82CAA-CD95-4DA7-83FC-F0F8D88A0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03DB3-64E5-4710-892C-0300C2FE4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7AF9B-A9F6-4506-82AB-4DA5FAFEE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0DC61-1409-4D6F-B053-247DA15764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203D0-B886-4642-8C93-8F2B33312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3863" y="274638"/>
            <a:ext cx="7337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3863" y="1600200"/>
            <a:ext cx="7337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120FAE-BF82-4CDB-887F-4E8D3F4050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009934"/>
            <a:ext cx="6400800" cy="2727041"/>
          </a:xfrm>
        </p:spPr>
        <p:txBody>
          <a:bodyPr/>
          <a:lstStyle/>
          <a:p>
            <a:r>
              <a:rPr lang="id-ID" sz="8000" dirty="0" smtClean="0"/>
              <a:t>ISLAM </a:t>
            </a:r>
          </a:p>
          <a:p>
            <a:r>
              <a:rPr lang="id-ID" sz="8000" dirty="0" smtClean="0"/>
              <a:t>&amp;</a:t>
            </a:r>
            <a:r>
              <a:rPr lang="en-US" sz="8000" dirty="0" smtClean="0"/>
              <a:t> </a:t>
            </a:r>
            <a:endParaRPr lang="id-ID" sz="8000" dirty="0" smtClean="0"/>
          </a:p>
          <a:p>
            <a:r>
              <a:rPr lang="id-ID" sz="8000" dirty="0" smtClean="0"/>
              <a:t> </a:t>
            </a:r>
            <a:r>
              <a:rPr lang="id-ID" sz="8000" dirty="0"/>
              <a:t>EKONOMI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64025" y="395786"/>
            <a:ext cx="8567264" cy="5730378"/>
          </a:xfrm>
        </p:spPr>
        <p:txBody>
          <a:bodyPr/>
          <a:lstStyle/>
          <a:p>
            <a:pPr>
              <a:buNone/>
            </a:pPr>
            <a:r>
              <a:rPr lang="id-ID" dirty="0"/>
              <a:t>3. Muhammad Nejatullah Ash-sidiqy</a:t>
            </a:r>
          </a:p>
          <a:p>
            <a:pPr algn="just">
              <a:buNone/>
            </a:pPr>
            <a:r>
              <a:rPr lang="id-ID" dirty="0"/>
              <a:t>	 Respon pemikir muslim terhadap tantangan ekonomi pada masa tertentu berpedoman kepada Alquran, sunnah, akal (ijtihad), dan pengalaman.</a:t>
            </a:r>
          </a:p>
          <a:p>
            <a:pPr algn="just">
              <a:buNone/>
            </a:pPr>
            <a:r>
              <a:rPr lang="id-ID" dirty="0"/>
              <a:t>4. Kursyid Ahmad</a:t>
            </a:r>
          </a:p>
          <a:p>
            <a:pPr algn="just">
              <a:buNone/>
            </a:pPr>
            <a:r>
              <a:rPr lang="id-ID" dirty="0"/>
              <a:t>	 Sebuah usaha sistematis untuk memahami masalah-masalah ekonomi dan tingkah laku manusia secara relasional dalam perspektif Islam.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1218"/>
            <a:ext cx="8546379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5. </a:t>
            </a:r>
            <a:r>
              <a:rPr lang="en-US" dirty="0" err="1"/>
              <a:t>Umer</a:t>
            </a:r>
            <a:r>
              <a:rPr lang="en-US" dirty="0"/>
              <a:t> </a:t>
            </a:r>
            <a:r>
              <a:rPr lang="en-US" dirty="0" err="1"/>
              <a:t>Chapra</a:t>
            </a:r>
            <a:endParaRPr lang="en-US" dirty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upaya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realisasi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kebahagiaan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manusia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terbatas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koridor</a:t>
            </a:r>
            <a:r>
              <a:rPr lang="en-US" dirty="0"/>
              <a:t> yang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mengekang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berkesinambungan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ekologi</a:t>
            </a:r>
            <a:r>
              <a:rPr lang="en-US" dirty="0"/>
              <a:t> yang </a:t>
            </a:r>
            <a:r>
              <a:rPr lang="en-US" dirty="0" err="1"/>
              <a:t>berkesinambungan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2945" y="637310"/>
            <a:ext cx="7978343" cy="5488854"/>
          </a:xfrm>
        </p:spPr>
        <p:txBody>
          <a:bodyPr/>
          <a:lstStyle/>
          <a:p>
            <a:pPr>
              <a:buNone/>
            </a:pPr>
            <a:r>
              <a:rPr lang="en-US" dirty="0"/>
              <a:t>6. </a:t>
            </a:r>
            <a:r>
              <a:rPr lang="en-US" dirty="0" err="1"/>
              <a:t>Hasanuzzaman</a:t>
            </a:r>
            <a:r>
              <a:rPr lang="en-US" dirty="0"/>
              <a:t> 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Ekonomi</a:t>
            </a:r>
            <a:r>
              <a:rPr lang="en-US" dirty="0"/>
              <a:t> Islam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 yang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ketidakadilan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sum</a:t>
            </a:r>
            <a:r>
              <a:rPr lang="id-ID" dirty="0"/>
              <a:t>b</a:t>
            </a:r>
            <a:r>
              <a:rPr lang="en-US" dirty="0" err="1"/>
              <a:t>erdaya</a:t>
            </a:r>
            <a:r>
              <a:rPr lang="en-US" dirty="0"/>
              <a:t> material agar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Allah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783" y="274638"/>
            <a:ext cx="8629506" cy="1143000"/>
          </a:xfrm>
        </p:spPr>
        <p:txBody>
          <a:bodyPr/>
          <a:lstStyle/>
          <a:p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Islam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9" y="1600200"/>
            <a:ext cx="8671070" cy="4525963"/>
          </a:xfrm>
        </p:spPr>
        <p:txBody>
          <a:bodyPr/>
          <a:lstStyle/>
          <a:p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3 </a:t>
            </a:r>
            <a:r>
              <a:rPr lang="en-US" dirty="0" err="1"/>
              <a:t>hal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kapitalis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moral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sains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teologi</a:t>
            </a:r>
            <a:r>
              <a:rPr lang="en-US" dirty="0"/>
              <a:t> y</a:t>
            </a:r>
            <a:r>
              <a:rPr lang="id-ID" dirty="0"/>
              <a:t>a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sektarian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kompatibel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709" y="274638"/>
            <a:ext cx="8241579" cy="1143000"/>
          </a:xfrm>
        </p:spPr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Islam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600200"/>
            <a:ext cx="8241579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4400" dirty="0" err="1"/>
              <a:t>Alquran</a:t>
            </a:r>
            <a:endParaRPr lang="en-US" sz="4400" dirty="0"/>
          </a:p>
          <a:p>
            <a:pPr marL="514350" indent="-514350">
              <a:buAutoNum type="arabicPeriod"/>
            </a:pPr>
            <a:r>
              <a:rPr lang="en-US" sz="4400" dirty="0" err="1"/>
              <a:t>Sunnah</a:t>
            </a:r>
            <a:r>
              <a:rPr lang="en-US" sz="4400" dirty="0"/>
              <a:t>/</a:t>
            </a:r>
            <a:r>
              <a:rPr lang="en-US" sz="4400" dirty="0" err="1"/>
              <a:t>hadits</a:t>
            </a:r>
            <a:endParaRPr lang="en-US" sz="4400" dirty="0"/>
          </a:p>
          <a:p>
            <a:pPr marL="514350" indent="-514350">
              <a:buAutoNum type="arabicPeriod"/>
            </a:pPr>
            <a:r>
              <a:rPr lang="en-US" sz="4400" dirty="0" err="1"/>
              <a:t>Ijma</a:t>
            </a:r>
            <a:r>
              <a:rPr lang="en-US" sz="4400" dirty="0"/>
              <a:t>’</a:t>
            </a:r>
            <a:endParaRPr lang="id-ID" sz="4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Islam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148" y="1614055"/>
            <a:ext cx="7812088" cy="4525963"/>
          </a:xfrm>
        </p:spPr>
        <p:txBody>
          <a:bodyPr/>
          <a:lstStyle/>
          <a:p>
            <a:pPr algn="just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kemaslahatan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mengusahakan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kemaslahatan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574088" cy="1143000"/>
          </a:xfrm>
        </p:spPr>
        <p:txBody>
          <a:bodyPr/>
          <a:lstStyle/>
          <a:p>
            <a:r>
              <a:rPr lang="en-US" sz="3200" dirty="0" err="1">
                <a:solidFill>
                  <a:srgbClr val="002060"/>
                </a:solidFill>
              </a:rPr>
              <a:t>Tujuan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ekonomi</a:t>
            </a:r>
            <a:r>
              <a:rPr lang="en-US" sz="3200" dirty="0">
                <a:solidFill>
                  <a:srgbClr val="002060"/>
                </a:solidFill>
              </a:rPr>
              <a:t> Islam </a:t>
            </a:r>
            <a:r>
              <a:rPr lang="en-US" sz="3200" dirty="0" err="1">
                <a:solidFill>
                  <a:srgbClr val="002060"/>
                </a:solidFill>
              </a:rPr>
              <a:t>menurut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Prof.Veithzal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Rivai</a:t>
            </a:r>
            <a:endParaRPr lang="id-ID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5" y="1371600"/>
            <a:ext cx="8837324" cy="5195455"/>
          </a:xfrm>
        </p:spPr>
        <p:txBody>
          <a:bodyPr/>
          <a:lstStyle/>
          <a:p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umat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yang </a:t>
            </a:r>
            <a:r>
              <a:rPr lang="en-US" sz="2800" dirty="0" err="1"/>
              <a:t>adil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merata</a:t>
            </a:r>
            <a:endParaRPr lang="en-US" sz="2800" dirty="0"/>
          </a:p>
          <a:p>
            <a:r>
              <a:rPr lang="en-US" sz="2800" dirty="0" err="1"/>
              <a:t>Mewujudkan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yang </a:t>
            </a:r>
            <a:r>
              <a:rPr lang="en-US" sz="2800" dirty="0" err="1"/>
              <a:t>serasi</a:t>
            </a:r>
            <a:endParaRPr lang="en-US" sz="2800" dirty="0"/>
          </a:p>
          <a:p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peradaban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kerusakan</a:t>
            </a:r>
            <a:endParaRPr lang="en-US" sz="2800" dirty="0"/>
          </a:p>
          <a:p>
            <a:r>
              <a:rPr lang="en-US" sz="2800" dirty="0" err="1"/>
              <a:t>Mendorong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yang </a:t>
            </a:r>
            <a:r>
              <a:rPr lang="en-US" sz="2800" dirty="0" err="1"/>
              <a:t>makmur</a:t>
            </a:r>
            <a:endParaRPr lang="en-US" sz="2800" dirty="0"/>
          </a:p>
          <a:p>
            <a:r>
              <a:rPr lang="en-US" sz="2800" dirty="0" err="1"/>
              <a:t>Mendorong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yang </a:t>
            </a:r>
            <a:r>
              <a:rPr lang="en-US" sz="2800" dirty="0" err="1"/>
              <a:t>stabil</a:t>
            </a:r>
            <a:endParaRPr lang="en-US" sz="2800" dirty="0"/>
          </a:p>
          <a:p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yang </a:t>
            </a:r>
            <a:r>
              <a:rPr lang="en-US" sz="2800" dirty="0" err="1"/>
              <a:t>merdeka</a:t>
            </a:r>
            <a:endParaRPr lang="en-US" sz="2800" dirty="0"/>
          </a:p>
          <a:p>
            <a:r>
              <a:rPr lang="en-US" sz="2800" dirty="0" err="1"/>
              <a:t>Mewujudkan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yang </a:t>
            </a:r>
            <a:r>
              <a:rPr lang="en-US" sz="2800" dirty="0" err="1"/>
              <a:t>mandiri</a:t>
            </a:r>
            <a:endParaRPr lang="id-ID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5001" y="263236"/>
            <a:ext cx="8226070" cy="914400"/>
          </a:xfrm>
        </p:spPr>
        <p:txBody>
          <a:bodyPr/>
          <a:lstStyle/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Islam (</a:t>
            </a:r>
            <a:r>
              <a:rPr lang="en-US" sz="2800" dirty="0" err="1"/>
              <a:t>Dr.Ika</a:t>
            </a:r>
            <a:r>
              <a:rPr lang="en-US" sz="2800" dirty="0"/>
              <a:t> </a:t>
            </a:r>
            <a:r>
              <a:rPr lang="en-US" sz="2800" dirty="0" err="1"/>
              <a:t>Yunia</a:t>
            </a:r>
            <a:r>
              <a:rPr lang="en-US" dirty="0"/>
              <a:t>)</a:t>
            </a:r>
            <a:endParaRPr lang="id-ID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242765" y="1468582"/>
            <a:ext cx="8594560" cy="5001491"/>
          </a:xfrm>
        </p:spPr>
        <p:txBody>
          <a:bodyPr/>
          <a:lstStyle/>
          <a:p>
            <a:pPr marL="514350" indent="-514350">
              <a:buNone/>
            </a:pPr>
            <a:r>
              <a:rPr lang="en-US" sz="2400" dirty="0"/>
              <a:t>1. </a:t>
            </a:r>
            <a:r>
              <a:rPr lang="en-US" sz="2400" dirty="0" err="1"/>
              <a:t>Bersumber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endParaRPr lang="en-US" sz="2400" dirty="0"/>
          </a:p>
          <a:p>
            <a:pPr marL="514350" indent="-514350">
              <a:buNone/>
            </a:pPr>
            <a:r>
              <a:rPr lang="en-US" sz="2400" dirty="0"/>
              <a:t>	</a:t>
            </a:r>
            <a:r>
              <a:rPr lang="en-US" sz="2400" dirty="0" err="1"/>
              <a:t>prinsip-prinsipnya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ditemukan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Al-</a:t>
            </a:r>
            <a:r>
              <a:rPr lang="en-US" sz="2400" dirty="0" err="1"/>
              <a:t>quran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hadits</a:t>
            </a:r>
            <a:endParaRPr lang="en-US" sz="2400" dirty="0"/>
          </a:p>
          <a:p>
            <a:pPr marL="514350" indent="-514350">
              <a:buNone/>
            </a:pPr>
            <a:r>
              <a:rPr lang="en-US" sz="2400" dirty="0"/>
              <a:t>2.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Tuhan</a:t>
            </a:r>
            <a:endParaRPr lang="en-US" sz="2400" dirty="0"/>
          </a:p>
          <a:p>
            <a:pPr marL="514350" indent="-514350">
              <a:buNone/>
            </a:pPr>
            <a:r>
              <a:rPr lang="en-US" sz="2400" dirty="0"/>
              <a:t>	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Islam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ibadah</a:t>
            </a:r>
            <a:r>
              <a:rPr lang="en-US" sz="2400" dirty="0"/>
              <a:t> yang </a:t>
            </a:r>
            <a:r>
              <a:rPr lang="en-US" sz="2400" dirty="0" err="1"/>
              <a:t>diwujudkan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membina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Allah.</a:t>
            </a:r>
          </a:p>
          <a:p>
            <a:pPr marL="514350" indent="-514350">
              <a:buNone/>
            </a:pPr>
            <a:r>
              <a:rPr lang="en-US" sz="2400" dirty="0"/>
              <a:t>3.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diluar</a:t>
            </a:r>
            <a:r>
              <a:rPr lang="en-US" sz="2400" dirty="0"/>
              <a:t> (mixing control)</a:t>
            </a:r>
          </a:p>
          <a:p>
            <a:pPr marL="514350" indent="-514350">
              <a:buNone/>
            </a:pPr>
            <a:r>
              <a:rPr lang="en-US" sz="2400" dirty="0"/>
              <a:t>	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kesadaran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, </a:t>
            </a:r>
            <a:r>
              <a:rPr lang="en-US" sz="2400" dirty="0" err="1"/>
              <a:t>pengawas</a:t>
            </a:r>
            <a:r>
              <a:rPr lang="en-US" sz="2400" dirty="0"/>
              <a:t> (</a:t>
            </a:r>
            <a:r>
              <a:rPr lang="en-US" sz="2400" dirty="0" err="1"/>
              <a:t>hisbah</a:t>
            </a:r>
            <a:r>
              <a:rPr lang="en-US" sz="2400" dirty="0"/>
              <a:t>)</a:t>
            </a:r>
            <a:endParaRPr lang="id-ID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5001" y="263236"/>
            <a:ext cx="8226070" cy="914400"/>
          </a:xfrm>
        </p:spPr>
        <p:txBody>
          <a:bodyPr/>
          <a:lstStyle/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Islam (</a:t>
            </a:r>
            <a:r>
              <a:rPr lang="en-US" sz="2800" dirty="0" err="1"/>
              <a:t>Dr.Ika</a:t>
            </a:r>
            <a:r>
              <a:rPr lang="en-US" sz="2800" dirty="0"/>
              <a:t> </a:t>
            </a:r>
            <a:r>
              <a:rPr lang="en-US" sz="2800" dirty="0" err="1"/>
              <a:t>Yunia</a:t>
            </a:r>
            <a:r>
              <a:rPr lang="en-US" dirty="0"/>
              <a:t>)</a:t>
            </a:r>
            <a:endParaRPr lang="id-ID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228911" y="1524000"/>
            <a:ext cx="8594560" cy="5001491"/>
          </a:xfrm>
        </p:spPr>
        <p:txBody>
          <a:bodyPr/>
          <a:lstStyle/>
          <a:p>
            <a:pPr marL="514350" indent="-514350">
              <a:buNone/>
            </a:pPr>
            <a:r>
              <a:rPr lang="en-US" sz="2400" dirty="0"/>
              <a:t>4. </a:t>
            </a:r>
            <a:r>
              <a:rPr lang="en-US" sz="2400" dirty="0" err="1"/>
              <a:t>Penggabungan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yang </a:t>
            </a:r>
            <a:r>
              <a:rPr lang="en-US" sz="2400" dirty="0" err="1"/>
              <a:t>tetap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yang </a:t>
            </a:r>
            <a:r>
              <a:rPr lang="en-US" sz="2400" dirty="0" err="1"/>
              <a:t>lunak</a:t>
            </a:r>
            <a:endParaRPr lang="en-US" sz="2400" dirty="0"/>
          </a:p>
          <a:p>
            <a:pPr marL="514350" indent="-514350">
              <a:buNone/>
            </a:pPr>
            <a:r>
              <a:rPr lang="en-US" sz="2400" dirty="0"/>
              <a:t>	</a:t>
            </a: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/>
              <a:t>seluas-luasnya</a:t>
            </a:r>
            <a:r>
              <a:rPr lang="en-US" sz="2400" dirty="0"/>
              <a:t> </a:t>
            </a:r>
            <a:r>
              <a:rPr lang="en-US" sz="2400" dirty="0" err="1"/>
              <a:t>beraktivitas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bertentangan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larangan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Al-</a:t>
            </a:r>
            <a:r>
              <a:rPr lang="en-US" sz="2400" dirty="0" err="1"/>
              <a:t>quran</a:t>
            </a:r>
            <a:r>
              <a:rPr lang="en-US" sz="2400" dirty="0"/>
              <a:t>.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yang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kemaslahatan</a:t>
            </a:r>
            <a:r>
              <a:rPr lang="en-US" sz="2400" dirty="0"/>
              <a:t>.</a:t>
            </a:r>
          </a:p>
          <a:p>
            <a:pPr marL="514350" indent="-514350">
              <a:buNone/>
            </a:pPr>
            <a:r>
              <a:rPr lang="en-US" sz="2400" dirty="0"/>
              <a:t>5. </a:t>
            </a:r>
            <a:r>
              <a:rPr lang="en-US" sz="2400" dirty="0" err="1"/>
              <a:t>Kemaslahatan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endParaRPr lang="en-US" sz="2400" dirty="0"/>
          </a:p>
          <a:p>
            <a:pPr marL="514350" indent="-514350">
              <a:buNone/>
            </a:pPr>
            <a:r>
              <a:rPr lang="en-US" sz="2400" dirty="0"/>
              <a:t>6. </a:t>
            </a:r>
            <a:r>
              <a:rPr lang="en-US" sz="2400" dirty="0" err="1"/>
              <a:t>Keseimbangan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spiritual</a:t>
            </a:r>
          </a:p>
          <a:p>
            <a:pPr marL="514350" indent="-514350">
              <a:buNone/>
            </a:pPr>
            <a:r>
              <a:rPr lang="en-US" sz="2400" dirty="0"/>
              <a:t>7. </a:t>
            </a:r>
            <a:r>
              <a:rPr lang="en-US" sz="2400" dirty="0" err="1"/>
              <a:t>Realistis</a:t>
            </a:r>
            <a:r>
              <a:rPr lang="en-US" sz="2400" dirty="0"/>
              <a:t>,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riil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endParaRPr lang="en-US" sz="2400" dirty="0"/>
          </a:p>
          <a:p>
            <a:pPr marL="514350" indent="-514350">
              <a:buNone/>
            </a:pPr>
            <a:r>
              <a:rPr lang="en-US" sz="2400" dirty="0"/>
              <a:t>8. Universal,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dipraktekan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siapapun</a:t>
            </a:r>
            <a:r>
              <a:rPr lang="en-US" sz="2400" dirty="0"/>
              <a:t> </a:t>
            </a:r>
            <a:r>
              <a:rPr lang="en-US" sz="2400" dirty="0" err="1"/>
              <a:t>dimanapun</a:t>
            </a:r>
            <a:endParaRPr lang="en-US" sz="2400" dirty="0"/>
          </a:p>
          <a:p>
            <a:pPr marL="514350" indent="-514350">
              <a:buNone/>
            </a:pPr>
            <a:r>
              <a:rPr lang="en-US" sz="2400" dirty="0"/>
              <a:t>	</a:t>
            </a:r>
          </a:p>
          <a:p>
            <a:pPr marL="514350" indent="-514350">
              <a:buNone/>
            </a:pPr>
            <a:endParaRPr lang="id-ID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09" y="274638"/>
            <a:ext cx="8393979" cy="1143000"/>
          </a:xfrm>
        </p:spPr>
        <p:txBody>
          <a:bodyPr/>
          <a:lstStyle/>
          <a:p>
            <a:r>
              <a:rPr lang="en-US" dirty="0" err="1" smtClean="0"/>
              <a:t>Madzhab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Islam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8" y="1655618"/>
            <a:ext cx="8449397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err="1" smtClean="0"/>
              <a:t>Madzhab</a:t>
            </a:r>
            <a:r>
              <a:rPr lang="en-US" sz="2800" dirty="0" smtClean="0"/>
              <a:t> </a:t>
            </a:r>
            <a:r>
              <a:rPr lang="en-US" sz="2800" dirty="0" err="1" smtClean="0"/>
              <a:t>Iqtishoduna</a:t>
            </a: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tokohnya</a:t>
            </a:r>
            <a:r>
              <a:rPr lang="en-US" sz="2800" dirty="0" smtClean="0"/>
              <a:t>: Muhammad </a:t>
            </a:r>
            <a:r>
              <a:rPr lang="en-US" sz="2800" dirty="0" err="1" smtClean="0"/>
              <a:t>Baqir</a:t>
            </a:r>
            <a:r>
              <a:rPr lang="en-US" sz="2800" dirty="0" smtClean="0"/>
              <a:t> Al-</a:t>
            </a:r>
            <a:r>
              <a:rPr lang="en-US" sz="2800" dirty="0" err="1" smtClean="0"/>
              <a:t>Hasany</a:t>
            </a:r>
            <a:r>
              <a:rPr lang="en-US" sz="2800" dirty="0" smtClean="0"/>
              <a:t>, </a:t>
            </a:r>
            <a:r>
              <a:rPr lang="en-US" sz="2800" dirty="0" err="1" smtClean="0"/>
              <a:t>Kadim</a:t>
            </a:r>
            <a:r>
              <a:rPr lang="en-US" sz="2800" dirty="0" smtClean="0"/>
              <a:t> Al-</a:t>
            </a:r>
            <a:r>
              <a:rPr lang="en-US" sz="2800" dirty="0" err="1" smtClean="0"/>
              <a:t>Shadr</a:t>
            </a:r>
            <a:endParaRPr lang="en-US" sz="2800" dirty="0" smtClean="0"/>
          </a:p>
          <a:p>
            <a:pPr marL="514350" indent="-514350"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Madzhab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berpandangan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sejalan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Islam. </a:t>
            </a:r>
            <a:r>
              <a:rPr lang="en-US" sz="2800" dirty="0" err="1" smtClean="0"/>
              <a:t>Keduanya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disatukan</a:t>
            </a:r>
            <a:r>
              <a:rPr lang="en-US" sz="2800" dirty="0" smtClean="0"/>
              <a:t> </a:t>
            </a:r>
            <a:r>
              <a:rPr lang="en-US" sz="2800" dirty="0" err="1" smtClean="0"/>
              <a:t>kaena</a:t>
            </a:r>
            <a:r>
              <a:rPr lang="en-US" sz="2800" dirty="0" smtClean="0"/>
              <a:t> </a:t>
            </a:r>
            <a:r>
              <a:rPr lang="en-US" sz="2800" dirty="0" err="1" smtClean="0"/>
              <a:t>keduanya</a:t>
            </a:r>
            <a:r>
              <a:rPr lang="en-US" sz="2800" dirty="0" smtClean="0"/>
              <a:t> </a:t>
            </a:r>
            <a:r>
              <a:rPr lang="en-US" sz="2800" dirty="0" err="1" smtClean="0"/>
              <a:t>berasal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filosofi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kontradiktif</a:t>
            </a:r>
            <a:r>
              <a:rPr lang="en-US" sz="2800" dirty="0" smtClean="0"/>
              <a:t>.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madzhab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Islam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mengenal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 </a:t>
            </a:r>
            <a:r>
              <a:rPr lang="en-US" sz="2800" dirty="0" err="1" smtClean="0"/>
              <a:t>didasarkan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Q.S Al-Qomar:49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15079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Lucida Handwriting" pitchFamily="66" charset="0"/>
              </a:rPr>
              <a:t>HUBUNGAN AKIDAH-SYARIAH-AKHLAK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1981200" y="2895600"/>
            <a:ext cx="1981200" cy="4572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SYARI’AH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5943600" y="2895600"/>
            <a:ext cx="1981200" cy="4572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AKHLAK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152400" y="3657600"/>
            <a:ext cx="2133600" cy="4572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IBADAH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3962400" y="762000"/>
            <a:ext cx="1905000" cy="457200"/>
          </a:xfrm>
          <a:prstGeom prst="flowChartProcess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ISLAM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3962400" y="1524000"/>
            <a:ext cx="1905000" cy="457200"/>
          </a:xfrm>
          <a:prstGeom prst="flowChartProcess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TAUHID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3962400" y="2286000"/>
            <a:ext cx="1905000" cy="457200"/>
          </a:xfrm>
          <a:prstGeom prst="flowChartProcess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AKIDAH</a:t>
            </a:r>
          </a:p>
        </p:txBody>
      </p:sp>
      <p:cxnSp>
        <p:nvCxnSpPr>
          <p:cNvPr id="38" name="Straight Connector 37"/>
          <p:cNvCxnSpPr>
            <a:stCxn id="11" idx="2"/>
            <a:endCxn id="12" idx="0"/>
          </p:cNvCxnSpPr>
          <p:nvPr/>
        </p:nvCxnSpPr>
        <p:spPr>
          <a:xfrm rot="5400000">
            <a:off x="4762500" y="1371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  <a:endCxn id="13" idx="0"/>
          </p:cNvCxnSpPr>
          <p:nvPr/>
        </p:nvCxnSpPr>
        <p:spPr>
          <a:xfrm rot="5400000">
            <a:off x="4762500" y="2133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143000" y="46482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562600" y="46482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6363097" y="4000103"/>
            <a:ext cx="12954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17" idx="3"/>
          </p:cNvCxnSpPr>
          <p:nvPr/>
        </p:nvCxnSpPr>
        <p:spPr>
          <a:xfrm>
            <a:off x="762000" y="51435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17" idx="3"/>
          </p:cNvCxnSpPr>
          <p:nvPr/>
        </p:nvCxnSpPr>
        <p:spPr>
          <a:xfrm>
            <a:off x="762000" y="51435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867400" y="25146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Process 39"/>
          <p:cNvSpPr/>
          <p:nvPr/>
        </p:nvSpPr>
        <p:spPr>
          <a:xfrm>
            <a:off x="3581400" y="4495800"/>
            <a:ext cx="1981200" cy="4572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SISTEM</a:t>
            </a:r>
          </a:p>
        </p:txBody>
      </p:sp>
      <p:sp>
        <p:nvSpPr>
          <p:cNvPr id="42" name="Flowchart: Process 41"/>
          <p:cNvSpPr/>
          <p:nvPr/>
        </p:nvSpPr>
        <p:spPr>
          <a:xfrm>
            <a:off x="3200400" y="3733800"/>
            <a:ext cx="2590800" cy="4572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MUAMALAH</a:t>
            </a:r>
          </a:p>
        </p:txBody>
      </p:sp>
      <p:sp>
        <p:nvSpPr>
          <p:cNvPr id="45" name="Flowchart: Process 44"/>
          <p:cNvSpPr/>
          <p:nvPr/>
        </p:nvSpPr>
        <p:spPr>
          <a:xfrm>
            <a:off x="3581400" y="5181600"/>
            <a:ext cx="2057400" cy="1676400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EKONOMI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HUKUM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POLITIK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SOSIAL </a:t>
            </a:r>
            <a:r>
              <a:rPr lang="en-US" sz="2400" b="1" dirty="0" err="1">
                <a:solidFill>
                  <a:schemeClr val="tx1"/>
                </a:solidFill>
              </a:rPr>
              <a:t>dll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875506" y="43807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962400" y="31242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143000" y="31242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875506" y="3390106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4191794" y="34290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4382294" y="50665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2" idx="2"/>
          </p:cNvCxnSpPr>
          <p:nvPr/>
        </p:nvCxnSpPr>
        <p:spPr>
          <a:xfrm rot="5400000">
            <a:off x="4342606" y="4343400"/>
            <a:ext cx="3055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971800" y="25146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6819900" y="27051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2780506" y="27051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583" y="274638"/>
            <a:ext cx="8324706" cy="1143000"/>
          </a:xfrm>
        </p:spPr>
        <p:txBody>
          <a:bodyPr/>
          <a:lstStyle/>
          <a:p>
            <a:r>
              <a:rPr lang="en-US" dirty="0" err="1" smtClean="0"/>
              <a:t>Madzhab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Islam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1600200"/>
            <a:ext cx="8643361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Madzhab</a:t>
            </a:r>
            <a:r>
              <a:rPr lang="en-US" dirty="0" smtClean="0"/>
              <a:t> mainstream IDB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Tokohnya</a:t>
            </a:r>
            <a:r>
              <a:rPr lang="en-US" dirty="0" smtClean="0"/>
              <a:t>; </a:t>
            </a:r>
            <a:r>
              <a:rPr lang="en-US" dirty="0" err="1" smtClean="0"/>
              <a:t>M.Umer</a:t>
            </a:r>
            <a:r>
              <a:rPr lang="en-US" dirty="0" smtClean="0"/>
              <a:t> </a:t>
            </a:r>
            <a:r>
              <a:rPr lang="en-US" dirty="0" err="1" smtClean="0"/>
              <a:t>Chapra</a:t>
            </a:r>
            <a:r>
              <a:rPr lang="en-US" dirty="0" smtClean="0"/>
              <a:t>, </a:t>
            </a:r>
            <a:r>
              <a:rPr lang="en-US" dirty="0" err="1" smtClean="0"/>
              <a:t>Nejatullah</a:t>
            </a:r>
            <a:r>
              <a:rPr lang="en-US" dirty="0" smtClean="0"/>
              <a:t> </a:t>
            </a:r>
            <a:r>
              <a:rPr lang="en-US" dirty="0" err="1" smtClean="0"/>
              <a:t>Siddiqi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Madzhab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madzhab</a:t>
            </a:r>
            <a:r>
              <a:rPr lang="en-US" dirty="0" smtClean="0"/>
              <a:t> </a:t>
            </a:r>
            <a:r>
              <a:rPr lang="en-US" dirty="0" err="1" smtClean="0"/>
              <a:t>Iqtishoduna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madzhab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berpandangan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 yang </a:t>
            </a:r>
            <a:r>
              <a:rPr lang="en-US" dirty="0" err="1" smtClean="0"/>
              <a:t>dihadapkan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8360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3" y="274638"/>
            <a:ext cx="8657215" cy="778307"/>
          </a:xfrm>
        </p:spPr>
        <p:txBody>
          <a:bodyPr/>
          <a:lstStyle/>
          <a:p>
            <a:r>
              <a:rPr lang="en-US" dirty="0" err="1"/>
              <a:t>Madzhab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Islam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108363"/>
            <a:ext cx="8865033" cy="5569527"/>
          </a:xfrm>
        </p:spPr>
        <p:txBody>
          <a:bodyPr/>
          <a:lstStyle/>
          <a:p>
            <a:pPr algn="just">
              <a:buNone/>
            </a:pPr>
            <a:r>
              <a:rPr lang="en-US" dirty="0"/>
              <a:t>3. </a:t>
            </a:r>
            <a:r>
              <a:rPr lang="en-US" sz="2800" dirty="0" err="1"/>
              <a:t>Madzhab</a:t>
            </a:r>
            <a:r>
              <a:rPr lang="en-US" sz="2800" dirty="0"/>
              <a:t> </a:t>
            </a:r>
            <a:r>
              <a:rPr lang="en-US" sz="2800" dirty="0" err="1"/>
              <a:t>Alternatif</a:t>
            </a:r>
            <a:r>
              <a:rPr lang="en-US" sz="2800" dirty="0"/>
              <a:t> </a:t>
            </a:r>
            <a:r>
              <a:rPr lang="en-US" sz="2800" dirty="0" err="1"/>
              <a:t>Kritis</a:t>
            </a:r>
            <a:endParaRPr lang="en-US" sz="2800" dirty="0"/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err="1"/>
              <a:t>Tokohnya:Timur</a:t>
            </a:r>
            <a:r>
              <a:rPr lang="en-US" sz="2800" dirty="0"/>
              <a:t> </a:t>
            </a:r>
            <a:r>
              <a:rPr lang="en-US" sz="2800" dirty="0" err="1"/>
              <a:t>Kuran</a:t>
            </a:r>
            <a:r>
              <a:rPr lang="en-US" sz="2800" dirty="0"/>
              <a:t> (</a:t>
            </a:r>
            <a:r>
              <a:rPr lang="en-US" sz="2800" dirty="0" err="1"/>
              <a:t>Sourthern</a:t>
            </a:r>
            <a:r>
              <a:rPr lang="en-US" sz="2800" dirty="0"/>
              <a:t> California) </a:t>
            </a:r>
            <a:r>
              <a:rPr lang="en-US" sz="2800" dirty="0" err="1"/>
              <a:t>Jomo</a:t>
            </a:r>
            <a:r>
              <a:rPr lang="en-US" sz="2800" dirty="0"/>
              <a:t> (Yale, </a:t>
            </a:r>
            <a:r>
              <a:rPr lang="en-US" sz="2800" dirty="0" err="1"/>
              <a:t>hardvard</a:t>
            </a:r>
            <a:r>
              <a:rPr lang="en-US" sz="2800" dirty="0"/>
              <a:t>)</a:t>
            </a:r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err="1"/>
              <a:t>Madzhab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mengkritik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madzhab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err="1"/>
              <a:t>Madzhab</a:t>
            </a:r>
            <a:r>
              <a:rPr lang="en-US" sz="2800" dirty="0"/>
              <a:t> </a:t>
            </a:r>
            <a:r>
              <a:rPr lang="en-US" sz="2800" dirty="0" err="1"/>
              <a:t>Iqtishoduna</a:t>
            </a:r>
            <a:r>
              <a:rPr lang="en-US" sz="2800" dirty="0"/>
              <a:t> </a:t>
            </a:r>
            <a:r>
              <a:rPr lang="id-ID" sz="2800" dirty="0"/>
              <a:t>berusaha menggali dan menemukan paradigma ekonomi islam yang baru dan meninggalkan paradigma ekonomi konvensional, tetapi banyak kelemahannya.</a:t>
            </a:r>
            <a:endParaRPr lang="en-US" sz="2800" dirty="0"/>
          </a:p>
          <a:p>
            <a:pPr algn="just">
              <a:buFont typeface="Arial" pitchFamily="34" charset="0"/>
              <a:buChar char="•"/>
            </a:pPr>
            <a:r>
              <a:rPr lang="id-ID" sz="2800" dirty="0"/>
              <a:t> Sedangkan mazhab mainstream merupakan wajah baru dari pandangan Neo-klasik dengan menghilangkan unsur bunga dan menambahkan</a:t>
            </a:r>
            <a:r>
              <a:rPr lang="en-US" sz="2800" dirty="0"/>
              <a:t>  </a:t>
            </a:r>
            <a:r>
              <a:rPr lang="id-ID" sz="2800" dirty="0"/>
              <a:t>zakat. </a:t>
            </a:r>
            <a:br>
              <a:rPr lang="id-ID" sz="2800" dirty="0"/>
            </a:br>
            <a:r>
              <a:rPr lang="id-ID" dirty="0"/>
              <a:t/>
            </a:r>
            <a:br>
              <a:rPr lang="id-ID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09685" y="274638"/>
            <a:ext cx="8321604" cy="1143000"/>
          </a:xfrm>
        </p:spPr>
        <p:txBody>
          <a:bodyPr/>
          <a:lstStyle/>
          <a:p>
            <a:r>
              <a:rPr lang="id-ID" sz="4000" dirty="0"/>
              <a:t>Kedudukan Ekonomi dalam Islam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709685" y="1600200"/>
            <a:ext cx="8321604" cy="4525963"/>
          </a:xfrm>
        </p:spPr>
        <p:txBody>
          <a:bodyPr/>
          <a:lstStyle/>
          <a:p>
            <a:pPr algn="just"/>
            <a:r>
              <a:rPr lang="id-ID" dirty="0"/>
              <a:t>Dua pembidangan dalam syariat: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Ibadah</a:t>
            </a:r>
          </a:p>
          <a:p>
            <a:pPr marL="514350" indent="-514350" algn="just">
              <a:buNone/>
            </a:pPr>
            <a:r>
              <a:rPr lang="id-ID" dirty="0"/>
              <a:t>	Asasnya “semua ibadah dilarang kecuali ada dalil yang memerintahkan”.</a:t>
            </a:r>
          </a:p>
          <a:p>
            <a:pPr marL="514350" indent="-514350" algn="just">
              <a:buNone/>
            </a:pPr>
            <a:r>
              <a:rPr lang="id-ID" dirty="0"/>
              <a:t>2. Muamalah</a:t>
            </a:r>
          </a:p>
          <a:p>
            <a:pPr marL="514350" indent="-514350" algn="just">
              <a:buNone/>
            </a:pPr>
            <a:r>
              <a:rPr lang="id-ID" dirty="0"/>
              <a:t>	Asasnya “semua dibolehkan kecuali ada dalil yang melarang”. Wilayah hukum muamalah adalah wilayah hukum yang luas.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469" y="1842448"/>
            <a:ext cx="7260609" cy="428371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dimanakah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Islam </a:t>
            </a:r>
            <a:r>
              <a:rPr lang="en-US" dirty="0" err="1" smtClean="0"/>
              <a:t>diantar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Kemukakan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93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09" y="274638"/>
            <a:ext cx="8393979" cy="1143000"/>
          </a:xfrm>
        </p:spPr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Lahirnya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Islam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7" y="1600200"/>
            <a:ext cx="8615652" cy="4525963"/>
          </a:xfrm>
        </p:spPr>
        <p:txBody>
          <a:bodyPr/>
          <a:lstStyle/>
          <a:p>
            <a:pPr algn="just"/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dipraktikan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jaman</a:t>
            </a:r>
            <a:r>
              <a:rPr lang="en-US" dirty="0"/>
              <a:t> </a:t>
            </a:r>
            <a:r>
              <a:rPr lang="en-US" dirty="0" err="1"/>
              <a:t>Rasululloh</a:t>
            </a:r>
            <a:endParaRPr lang="en-US" dirty="0"/>
          </a:p>
          <a:p>
            <a:pPr algn="just"/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/>
              <a:t> 7 M</a:t>
            </a:r>
            <a:endParaRPr lang="en-US" dirty="0"/>
          </a:p>
          <a:p>
            <a:pPr algn="just"/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Fuqoha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Abu Yusuf, Al-</a:t>
            </a:r>
            <a:r>
              <a:rPr lang="en-US" dirty="0" err="1"/>
              <a:t>Syatibi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Al </a:t>
            </a:r>
            <a:r>
              <a:rPr lang="en-US" dirty="0" err="1"/>
              <a:t>Mawardi</a:t>
            </a:r>
            <a:endParaRPr lang="en-US" dirty="0"/>
          </a:p>
          <a:p>
            <a:pPr algn="just"/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Filsuf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teolog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Al </a:t>
            </a:r>
            <a:r>
              <a:rPr lang="en-US" dirty="0" err="1"/>
              <a:t>Ghazali</a:t>
            </a:r>
            <a:r>
              <a:rPr lang="en-US" dirty="0"/>
              <a:t>, </a:t>
            </a:r>
            <a:r>
              <a:rPr lang="en-US" dirty="0" err="1"/>
              <a:t>Ibnu</a:t>
            </a:r>
            <a:r>
              <a:rPr lang="en-US" dirty="0"/>
              <a:t> </a:t>
            </a:r>
            <a:r>
              <a:rPr lang="en-US" dirty="0" err="1"/>
              <a:t>Rusd</a:t>
            </a:r>
            <a:r>
              <a:rPr lang="en-US" dirty="0"/>
              <a:t>, </a:t>
            </a:r>
            <a:r>
              <a:rPr lang="en-US" dirty="0" err="1"/>
              <a:t>Ibnu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, </a:t>
            </a:r>
            <a:r>
              <a:rPr lang="en-US" dirty="0" err="1"/>
              <a:t>Ibnu</a:t>
            </a:r>
            <a:r>
              <a:rPr lang="en-US" dirty="0"/>
              <a:t> </a:t>
            </a:r>
            <a:r>
              <a:rPr lang="en-US" dirty="0" err="1"/>
              <a:t>Taimiyah</a:t>
            </a:r>
            <a:endParaRPr lang="en-US" dirty="0"/>
          </a:p>
          <a:p>
            <a:pPr algn="just"/>
            <a:r>
              <a:rPr lang="en-US" dirty="0" err="1"/>
              <a:t>Ibnu</a:t>
            </a:r>
            <a:r>
              <a:rPr lang="en-US" dirty="0"/>
              <a:t> </a:t>
            </a:r>
            <a:r>
              <a:rPr lang="en-US" dirty="0" err="1"/>
              <a:t>Khaldun</a:t>
            </a:r>
            <a:r>
              <a:rPr lang="en-US" dirty="0"/>
              <a:t> yang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09" y="274638"/>
            <a:ext cx="8393979" cy="681326"/>
          </a:xfrm>
        </p:spPr>
        <p:txBody>
          <a:bodyPr/>
          <a:lstStyle/>
          <a:p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Lahirnya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Islam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1108364"/>
            <a:ext cx="8809616" cy="5017799"/>
          </a:xfrm>
        </p:spPr>
        <p:txBody>
          <a:bodyPr/>
          <a:lstStyle/>
          <a:p>
            <a:pPr algn="just"/>
            <a:r>
              <a:rPr lang="en-US" sz="2800" dirty="0" err="1"/>
              <a:t>Tahun</a:t>
            </a:r>
            <a:r>
              <a:rPr lang="en-US" sz="2800" dirty="0"/>
              <a:t> 1970-an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terobosan</a:t>
            </a:r>
            <a:r>
              <a:rPr lang="en-US" sz="2800" dirty="0"/>
              <a:t> yang </a:t>
            </a:r>
            <a:r>
              <a:rPr lang="en-US" sz="2800" dirty="0" err="1"/>
              <a:t>merepresentasikan</a:t>
            </a:r>
            <a:r>
              <a:rPr lang="en-US" sz="2800" dirty="0"/>
              <a:t> </a:t>
            </a:r>
            <a:r>
              <a:rPr lang="en-US" sz="2800" dirty="0" err="1"/>
              <a:t>kebangkitan</a:t>
            </a:r>
            <a:r>
              <a:rPr lang="en-US" sz="2800" dirty="0"/>
              <a:t> </a:t>
            </a:r>
            <a:r>
              <a:rPr lang="en-US" sz="2800" dirty="0" err="1"/>
              <a:t>peradaban</a:t>
            </a:r>
            <a:r>
              <a:rPr lang="en-US" sz="2800" dirty="0"/>
              <a:t> Islam</a:t>
            </a:r>
          </a:p>
          <a:p>
            <a:pPr algn="just"/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terlalu</a:t>
            </a:r>
            <a:r>
              <a:rPr lang="en-US" sz="2800" dirty="0"/>
              <a:t> </a:t>
            </a:r>
            <a:r>
              <a:rPr lang="en-US" sz="2800" dirty="0" err="1"/>
              <a:t>berfokus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wacana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perbankan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merek</a:t>
            </a:r>
            <a:r>
              <a:rPr lang="en-US" sz="2800" dirty="0"/>
              <a:t> </a:t>
            </a:r>
            <a:r>
              <a:rPr lang="en-US" sz="2800" dirty="0" err="1"/>
              <a:t>dagang</a:t>
            </a:r>
            <a:r>
              <a:rPr lang="en-US" sz="2800" dirty="0"/>
              <a:t> “bank </a:t>
            </a:r>
            <a:r>
              <a:rPr lang="en-US" sz="2800" dirty="0" err="1"/>
              <a:t>syariah</a:t>
            </a:r>
            <a:r>
              <a:rPr lang="en-US" sz="2800" dirty="0"/>
              <a:t>”</a:t>
            </a:r>
          </a:p>
          <a:p>
            <a:pPr algn="just"/>
            <a:r>
              <a:rPr lang="en-US" sz="2800" dirty="0" err="1"/>
              <a:t>Lahir</a:t>
            </a:r>
            <a:r>
              <a:rPr lang="en-US" sz="2800" dirty="0"/>
              <a:t> IDB yang </a:t>
            </a:r>
            <a:r>
              <a:rPr lang="en-US" sz="2800" dirty="0" err="1"/>
              <a:t>berkantor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Jeddah </a:t>
            </a:r>
          </a:p>
          <a:p>
            <a:pPr algn="just"/>
            <a:r>
              <a:rPr lang="en-US" sz="2800" dirty="0" err="1"/>
              <a:t>Awal</a:t>
            </a:r>
            <a:r>
              <a:rPr lang="en-US" sz="2800" dirty="0"/>
              <a:t> </a:t>
            </a:r>
            <a:r>
              <a:rPr lang="en-US" sz="2800" dirty="0" err="1"/>
              <a:t>abad</a:t>
            </a:r>
            <a:r>
              <a:rPr lang="en-US" sz="2800" dirty="0"/>
              <a:t> 21 </a:t>
            </a:r>
            <a:r>
              <a:rPr lang="en-US" sz="2800" dirty="0" err="1"/>
              <a:t>berkembang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signifikan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berkembang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pengajaran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Islam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terkemuka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Barat: Harvard, Oxford, </a:t>
            </a:r>
            <a:r>
              <a:rPr lang="en-US" sz="2800" dirty="0" err="1"/>
              <a:t>Malburg,dsb</a:t>
            </a:r>
            <a:endParaRPr lang="id-ID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49C965-2509-4A1C-BFA6-3EA5E84F5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600200"/>
            <a:ext cx="8341971" cy="4525963"/>
          </a:xfrm>
        </p:spPr>
        <p:txBody>
          <a:bodyPr/>
          <a:lstStyle/>
          <a:p>
            <a:r>
              <a:rPr lang="en-ID" sz="3600" dirty="0" err="1"/>
              <a:t>Carilah</a:t>
            </a:r>
            <a:r>
              <a:rPr lang="en-ID" sz="3600" dirty="0"/>
              <a:t> </a:t>
            </a:r>
            <a:r>
              <a:rPr lang="en-ID" sz="3600" dirty="0" err="1"/>
              <a:t>pengertian</a:t>
            </a:r>
            <a:r>
              <a:rPr lang="en-ID" sz="3600" dirty="0"/>
              <a:t> </a:t>
            </a:r>
            <a:r>
              <a:rPr lang="en-ID" sz="3600" dirty="0" err="1"/>
              <a:t>ekonomi</a:t>
            </a:r>
            <a:r>
              <a:rPr lang="en-ID" sz="3600" dirty="0"/>
              <a:t> </a:t>
            </a:r>
            <a:r>
              <a:rPr lang="en-ID" sz="3600" dirty="0" err="1"/>
              <a:t>islam</a:t>
            </a:r>
            <a:r>
              <a:rPr lang="en-ID" sz="3600" dirty="0"/>
              <a:t>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literatur</a:t>
            </a:r>
            <a:r>
              <a:rPr lang="en-ID" sz="3600" dirty="0"/>
              <a:t> yang </a:t>
            </a:r>
            <a:r>
              <a:rPr lang="en-ID" sz="3600" dirty="0" err="1"/>
              <a:t>saudara</a:t>
            </a:r>
            <a:r>
              <a:rPr lang="en-ID" sz="3600" dirty="0"/>
              <a:t> </a:t>
            </a:r>
            <a:r>
              <a:rPr lang="en-ID" sz="3600" dirty="0" err="1"/>
              <a:t>miliki</a:t>
            </a:r>
            <a:r>
              <a:rPr lang="en-ID" sz="3600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414641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Islam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al-</a:t>
            </a:r>
            <a:r>
              <a:rPr lang="en-US" i="1" dirty="0" err="1"/>
              <a:t>iqtishad</a:t>
            </a:r>
            <a:endParaRPr lang="en-US" i="1" dirty="0"/>
          </a:p>
          <a:p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“</a:t>
            </a:r>
            <a:r>
              <a:rPr lang="en-US" i="1" dirty="0" err="1"/>
              <a:t>qosdun</a:t>
            </a:r>
            <a:r>
              <a:rPr lang="en-US" dirty="0"/>
              <a:t>”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keadilan</a:t>
            </a:r>
            <a:endParaRPr lang="en-US" dirty="0"/>
          </a:p>
          <a:p>
            <a:r>
              <a:rPr lang="en-US" dirty="0"/>
              <a:t>Al-</a:t>
            </a:r>
            <a:r>
              <a:rPr lang="en-US" dirty="0" err="1"/>
              <a:t>Qurtuby</a:t>
            </a:r>
            <a:r>
              <a:rPr lang="en-US" dirty="0"/>
              <a:t> </a:t>
            </a:r>
            <a:r>
              <a:rPr lang="en-US" dirty="0" err="1"/>
              <a:t>mengartikan</a:t>
            </a:r>
            <a:r>
              <a:rPr lang="en-US" dirty="0"/>
              <a:t> </a:t>
            </a:r>
            <a:r>
              <a:rPr lang="en-US" dirty="0" err="1"/>
              <a:t>pertengahan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5122" y="0"/>
            <a:ext cx="7337425" cy="1143000"/>
          </a:xfrm>
        </p:spPr>
        <p:txBody>
          <a:bodyPr/>
          <a:lstStyle/>
          <a:p>
            <a:r>
              <a:rPr lang="id-ID" dirty="0"/>
              <a:t>Pengertian Ekonomi Islam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327547" y="1255594"/>
            <a:ext cx="8703742" cy="4870569"/>
          </a:xfrm>
        </p:spPr>
        <p:txBody>
          <a:bodyPr/>
          <a:lstStyle/>
          <a:p>
            <a:r>
              <a:rPr lang="id-ID" dirty="0"/>
              <a:t>Perspektif para ahli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M Akram Kan</a:t>
            </a:r>
          </a:p>
          <a:p>
            <a:pPr marL="514350" indent="-514350">
              <a:buNone/>
            </a:pPr>
            <a:r>
              <a:rPr lang="id-ID" dirty="0"/>
              <a:t>	Kajian tentang kebahagiaan hidup manusia yang dicapai dengan mengorganisasikan sumberdaya alam atas dasar kerjasama dan partisipasi.</a:t>
            </a:r>
          </a:p>
          <a:p>
            <a:pPr marL="514350" indent="-514350">
              <a:buAutoNum type="arabicPeriod" startAt="2"/>
            </a:pPr>
            <a:r>
              <a:rPr lang="id-ID" dirty="0"/>
              <a:t>Muhammad Abdul Manan</a:t>
            </a:r>
          </a:p>
          <a:p>
            <a:pPr marL="514350" indent="-514350">
              <a:buNone/>
            </a:pPr>
            <a:r>
              <a:rPr lang="id-ID" dirty="0"/>
              <a:t>	Ilmu pengetahuan sosial yang mempelajari masalah-masalah ekonomi yang diilhami oleh nilai-nilai Islam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d_1438_slide">
  <a:themeElements>
    <a:clrScheme name="Office Theme 2">
      <a:dk1>
        <a:srgbClr val="000000"/>
      </a:dk1>
      <a:lt1>
        <a:srgbClr val="C6C492"/>
      </a:lt1>
      <a:dk2>
        <a:srgbClr val="000000"/>
      </a:dk2>
      <a:lt2>
        <a:srgbClr val="B2B2B2"/>
      </a:lt2>
      <a:accent1>
        <a:srgbClr val="BD8A00"/>
      </a:accent1>
      <a:accent2>
        <a:srgbClr val="A49D00"/>
      </a:accent2>
      <a:accent3>
        <a:srgbClr val="DFDEC7"/>
      </a:accent3>
      <a:accent4>
        <a:srgbClr val="000000"/>
      </a:accent4>
      <a:accent5>
        <a:srgbClr val="DBC4AA"/>
      </a:accent5>
      <a:accent6>
        <a:srgbClr val="948E00"/>
      </a:accent6>
      <a:hlink>
        <a:srgbClr val="523B00"/>
      </a:hlink>
      <a:folHlink>
        <a:srgbClr val="3B47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6C492"/>
        </a:lt1>
        <a:dk2>
          <a:srgbClr val="000000"/>
        </a:dk2>
        <a:lt2>
          <a:srgbClr val="B2B2B2"/>
        </a:lt2>
        <a:accent1>
          <a:srgbClr val="FFFC8F"/>
        </a:accent1>
        <a:accent2>
          <a:srgbClr val="C4BD1C"/>
        </a:accent2>
        <a:accent3>
          <a:srgbClr val="DFDEC7"/>
        </a:accent3>
        <a:accent4>
          <a:srgbClr val="000000"/>
        </a:accent4>
        <a:accent5>
          <a:srgbClr val="FFFDC6"/>
        </a:accent5>
        <a:accent6>
          <a:srgbClr val="B1AB18"/>
        </a:accent6>
        <a:hlink>
          <a:srgbClr val="474600"/>
        </a:hlink>
        <a:folHlink>
          <a:srgbClr val="615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6C492"/>
        </a:lt1>
        <a:dk2>
          <a:srgbClr val="000000"/>
        </a:dk2>
        <a:lt2>
          <a:srgbClr val="B2B2B2"/>
        </a:lt2>
        <a:accent1>
          <a:srgbClr val="BD8A00"/>
        </a:accent1>
        <a:accent2>
          <a:srgbClr val="A49D00"/>
        </a:accent2>
        <a:accent3>
          <a:srgbClr val="DFDEC7"/>
        </a:accent3>
        <a:accent4>
          <a:srgbClr val="000000"/>
        </a:accent4>
        <a:accent5>
          <a:srgbClr val="DBC4AA"/>
        </a:accent5>
        <a:accent6>
          <a:srgbClr val="948E00"/>
        </a:accent6>
        <a:hlink>
          <a:srgbClr val="523B00"/>
        </a:hlink>
        <a:folHlink>
          <a:srgbClr val="3B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6C492"/>
        </a:lt1>
        <a:dk2>
          <a:srgbClr val="000000"/>
        </a:dk2>
        <a:lt2>
          <a:srgbClr val="B2B2B2"/>
        </a:lt2>
        <a:accent1>
          <a:srgbClr val="938B00"/>
        </a:accent1>
        <a:accent2>
          <a:srgbClr val="0F10BC"/>
        </a:accent2>
        <a:accent3>
          <a:srgbClr val="DFDEC7"/>
        </a:accent3>
        <a:accent4>
          <a:srgbClr val="000000"/>
        </a:accent4>
        <a:accent5>
          <a:srgbClr val="C8C4AA"/>
        </a:accent5>
        <a:accent6>
          <a:srgbClr val="0C0DAA"/>
        </a:accent6>
        <a:hlink>
          <a:srgbClr val="260052"/>
        </a:hlink>
        <a:folHlink>
          <a:srgbClr val="500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6C492"/>
        </a:lt1>
        <a:dk2>
          <a:srgbClr val="000000"/>
        </a:dk2>
        <a:lt2>
          <a:srgbClr val="B2B2B2"/>
        </a:lt2>
        <a:accent1>
          <a:srgbClr val="807A00"/>
        </a:accent1>
        <a:accent2>
          <a:srgbClr val="994010"/>
        </a:accent2>
        <a:accent3>
          <a:srgbClr val="DFDEC7"/>
        </a:accent3>
        <a:accent4>
          <a:srgbClr val="000000"/>
        </a:accent4>
        <a:accent5>
          <a:srgbClr val="C0BEAA"/>
        </a:accent5>
        <a:accent6>
          <a:srgbClr val="8A390D"/>
        </a:accent6>
        <a:hlink>
          <a:srgbClr val="005366"/>
        </a:hlink>
        <a:folHlink>
          <a:srgbClr val="3800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FC8F"/>
        </a:accent1>
        <a:accent2>
          <a:srgbClr val="C4BD1C"/>
        </a:accent2>
        <a:accent3>
          <a:srgbClr val="FFFFFF"/>
        </a:accent3>
        <a:accent4>
          <a:srgbClr val="000000"/>
        </a:accent4>
        <a:accent5>
          <a:srgbClr val="FFFDC6"/>
        </a:accent5>
        <a:accent6>
          <a:srgbClr val="B1AB18"/>
        </a:accent6>
        <a:hlink>
          <a:srgbClr val="474600"/>
        </a:hlink>
        <a:folHlink>
          <a:srgbClr val="615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D8A00"/>
        </a:accent1>
        <a:accent2>
          <a:srgbClr val="A49D00"/>
        </a:accent2>
        <a:accent3>
          <a:srgbClr val="FFFFFF"/>
        </a:accent3>
        <a:accent4>
          <a:srgbClr val="000000"/>
        </a:accent4>
        <a:accent5>
          <a:srgbClr val="DBC4AA"/>
        </a:accent5>
        <a:accent6>
          <a:srgbClr val="948E00"/>
        </a:accent6>
        <a:hlink>
          <a:srgbClr val="523B00"/>
        </a:hlink>
        <a:folHlink>
          <a:srgbClr val="3B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38B00"/>
        </a:accent1>
        <a:accent2>
          <a:srgbClr val="0F10BC"/>
        </a:accent2>
        <a:accent3>
          <a:srgbClr val="FFFFFF"/>
        </a:accent3>
        <a:accent4>
          <a:srgbClr val="000000"/>
        </a:accent4>
        <a:accent5>
          <a:srgbClr val="C8C4AA"/>
        </a:accent5>
        <a:accent6>
          <a:srgbClr val="0C0DAA"/>
        </a:accent6>
        <a:hlink>
          <a:srgbClr val="260052"/>
        </a:hlink>
        <a:folHlink>
          <a:srgbClr val="500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A00"/>
        </a:accent1>
        <a:accent2>
          <a:srgbClr val="994010"/>
        </a:accent2>
        <a:accent3>
          <a:srgbClr val="FFFFFF"/>
        </a:accent3>
        <a:accent4>
          <a:srgbClr val="000000"/>
        </a:accent4>
        <a:accent5>
          <a:srgbClr val="C0BEAA"/>
        </a:accent5>
        <a:accent6>
          <a:srgbClr val="8A390D"/>
        </a:accent6>
        <a:hlink>
          <a:srgbClr val="005366"/>
        </a:hlink>
        <a:folHlink>
          <a:srgbClr val="3800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1864</TotalTime>
  <Words>401</Words>
  <Application>Microsoft Office PowerPoint</Application>
  <PresentationFormat>On-screen Show (4:3)</PresentationFormat>
  <Paragraphs>108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Lucida Handwriting</vt:lpstr>
      <vt:lpstr>ind_1438_slide</vt:lpstr>
      <vt:lpstr>PowerPoint Presentation</vt:lpstr>
      <vt:lpstr>HUBUNGAN AKIDAH-SYARIAH-AKHLAK</vt:lpstr>
      <vt:lpstr>Kedudukan Ekonomi dalam Islam</vt:lpstr>
      <vt:lpstr>Diskusi</vt:lpstr>
      <vt:lpstr>Sejarah Lahirnya Ekonomi Islam</vt:lpstr>
      <vt:lpstr>Sejarah Lahirnya Ekonomi Islam</vt:lpstr>
      <vt:lpstr>PowerPoint Presentation</vt:lpstr>
      <vt:lpstr>Pengertian Ekonomi Islam</vt:lpstr>
      <vt:lpstr>Pengertian Ekonomi Islam</vt:lpstr>
      <vt:lpstr>PowerPoint Presentation</vt:lpstr>
      <vt:lpstr> </vt:lpstr>
      <vt:lpstr>PowerPoint Presentation</vt:lpstr>
      <vt:lpstr>Gagasan Ekonomi Islam</vt:lpstr>
      <vt:lpstr>Sumber Hukum Ekonomi Islam</vt:lpstr>
      <vt:lpstr>Tujuan Ekonomi Islam</vt:lpstr>
      <vt:lpstr>Tujuan ekonomi Islam menurut Prof.Veithzal Rivai</vt:lpstr>
      <vt:lpstr>Karakteristik Ekonomi Islam (Dr.Ika Yunia)</vt:lpstr>
      <vt:lpstr>Karakteristik Ekonomi Islam (Dr.Ika Yunia)</vt:lpstr>
      <vt:lpstr>Madzhab dalam Ekonomi Islam</vt:lpstr>
      <vt:lpstr>Madzhab dalam Ekonomi Islam</vt:lpstr>
      <vt:lpstr>Madzhab dalam Ekonomi Islam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47</cp:revision>
  <dcterms:created xsi:type="dcterms:W3CDTF">2012-09-09T22:51:09Z</dcterms:created>
  <dcterms:modified xsi:type="dcterms:W3CDTF">2021-08-30T01:15:18Z</dcterms:modified>
</cp:coreProperties>
</file>