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Fuzzy Bubbles"/>
      <p:regular r:id="rId26"/>
      <p:bold r:id="rId27"/>
    </p:embeddedFont>
    <p:embeddedFont>
      <p:font typeface="Quicksand"/>
      <p:regular r:id="rId28"/>
      <p:bold r:id="rId29"/>
    </p:embeddedFont>
    <p:embeddedFont>
      <p:font typeface="Poppins SemiBold"/>
      <p:regular r:id="rId30"/>
      <p:bold r:id="rId31"/>
      <p:italic r:id="rId32"/>
      <p:boldItalic r:id="rId33"/>
    </p:embeddedFont>
    <p:embeddedFont>
      <p:font typeface="Quicksand Medium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uzzyBubbles-regular.fntdata"/><Relationship Id="rId25" Type="http://schemas.openxmlformats.org/officeDocument/2006/relationships/slide" Target="slides/slide20.xml"/><Relationship Id="rId28" Type="http://schemas.openxmlformats.org/officeDocument/2006/relationships/font" Target="fonts/Quicksand-regular.fntdata"/><Relationship Id="rId27" Type="http://schemas.openxmlformats.org/officeDocument/2006/relationships/font" Target="fonts/FuzzyBubble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8.xml"/><Relationship Id="rId35" Type="http://schemas.openxmlformats.org/officeDocument/2006/relationships/font" Target="fonts/QuicksandMedium-bold.fntdata"/><Relationship Id="rId12" Type="http://schemas.openxmlformats.org/officeDocument/2006/relationships/slide" Target="slides/slide7.xml"/><Relationship Id="rId34" Type="http://schemas.openxmlformats.org/officeDocument/2006/relationships/font" Target="fonts/QuicksandMedium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1a2098bf4_2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d1a2098bf4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1a2098bf4_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d1a2098bf4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1a2098bf4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d1a2098bf4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1a2098bf4_2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d1a2098bf4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1a2098bf4_2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d1a2098bf4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c99af71ed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c99af71ed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cf026692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cf026692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cf026692b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cf026692b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ccf5dc95e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ccf5dc95e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d2b84f9e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d2b84f9e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d08f4984b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d08f4984b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c99af71ed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c99af71ed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d08f4984b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d08f4984b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08f4984b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08f4984b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08f4984b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08f4984b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1a2098bf4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1a2098bf4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1a2098bf4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1a2098bf4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d1a2098bf4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d1a2098bf4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1a2098bf4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1a2098bf4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00575" y="2990850"/>
            <a:ext cx="40788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668375" y="1227738"/>
            <a:ext cx="40110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BACK END DEVELOPMENT</a:t>
            </a:r>
            <a:endParaRPr b="1" sz="41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43525" y="2931438"/>
            <a:ext cx="3792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PHP Introduction</a:t>
            </a:r>
            <a:endParaRPr b="1" sz="31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00" y="948785"/>
            <a:ext cx="4010999" cy="32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477125" y="1294425"/>
            <a:ext cx="120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👋👋</a:t>
            </a:r>
            <a:endParaRPr sz="3000"/>
          </a:p>
        </p:txBody>
      </p:sp>
      <p:sp>
        <p:nvSpPr>
          <p:cNvPr id="59" name="Google Shape;59;p13"/>
          <p:cNvSpPr txBox="1"/>
          <p:nvPr/>
        </p:nvSpPr>
        <p:spPr>
          <a:xfrm>
            <a:off x="312375" y="4541175"/>
            <a:ext cx="203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ICT 2</a:t>
            </a:r>
            <a:r>
              <a:rPr baseline="30000" lang="en" sz="17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nd</a:t>
            </a:r>
            <a:r>
              <a:rPr lang="en" sz="17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 Semester</a:t>
            </a:r>
            <a:endParaRPr sz="17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/>
          <p:cNvGrpSpPr/>
          <p:nvPr/>
        </p:nvGrpSpPr>
        <p:grpSpPr>
          <a:xfrm>
            <a:off x="3486176" y="2099700"/>
            <a:ext cx="2171700" cy="1748150"/>
            <a:chOff x="6120212" y="3215100"/>
            <a:chExt cx="2171700" cy="1748150"/>
          </a:xfrm>
        </p:grpSpPr>
        <p:sp>
          <p:nvSpPr>
            <p:cNvPr id="182" name="Google Shape;182;p22"/>
            <p:cNvSpPr/>
            <p:nvPr/>
          </p:nvSpPr>
          <p:spPr>
            <a:xfrm>
              <a:off x="6734002" y="321510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FB7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6120212" y="4409150"/>
              <a:ext cx="2171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latin typeface="Quicksand"/>
                  <a:ea typeface="Quicksand"/>
                  <a:cs typeface="Quicksand"/>
                  <a:sym typeface="Quicksand"/>
                </a:rPr>
                <a:t>XAMPP 7.2.2</a:t>
              </a:r>
              <a:endParaRPr b="1" sz="24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84" name="Google Shape;18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9563" y="3375575"/>
              <a:ext cx="792975" cy="568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475" y="2150950"/>
            <a:ext cx="835050" cy="84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2334150" y="325900"/>
            <a:ext cx="4475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Download and Install!!!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3324375" y="1239825"/>
            <a:ext cx="24954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2133600" y="2077650"/>
            <a:ext cx="487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Getting Started with PHP!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3438525" y="1172775"/>
            <a:ext cx="226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Chapter 1</a:t>
            </a:r>
            <a:endParaRPr b="1" sz="3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/>
          <p:nvPr/>
        </p:nvSpPr>
        <p:spPr>
          <a:xfrm>
            <a:off x="4324500" y="1141075"/>
            <a:ext cx="23907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27491" r="14705" t="0"/>
          <a:stretch/>
        </p:blipFill>
        <p:spPr>
          <a:xfrm>
            <a:off x="200025" y="671513"/>
            <a:ext cx="3905326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4371975" y="1921800"/>
            <a:ext cx="440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Rasmus Lerdorf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4371975" y="3405800"/>
            <a:ext cx="4400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PHP was created by Rasmus Lerdorf in 1994. It’s currently maintained by the PHP Development Team.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4371975" y="1089325"/>
            <a:ext cx="228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Who is he?</a:t>
            </a:r>
            <a:endParaRPr b="1" sz="30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4371975" y="2686425"/>
            <a:ext cx="440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Founder of PHP programming language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5"/>
          <p:cNvGrpSpPr/>
          <p:nvPr/>
        </p:nvGrpSpPr>
        <p:grpSpPr>
          <a:xfrm>
            <a:off x="703575" y="1060725"/>
            <a:ext cx="831300" cy="3022050"/>
            <a:chOff x="703575" y="801300"/>
            <a:chExt cx="831300" cy="3022050"/>
          </a:xfrm>
        </p:grpSpPr>
        <p:sp>
          <p:nvSpPr>
            <p:cNvPr id="209" name="Google Shape;209;p25"/>
            <p:cNvSpPr/>
            <p:nvPr/>
          </p:nvSpPr>
          <p:spPr>
            <a:xfrm>
              <a:off x="703575" y="80130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 txBox="1"/>
            <p:nvPr/>
          </p:nvSpPr>
          <p:spPr>
            <a:xfrm>
              <a:off x="790575" y="80130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03575" y="1896675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790575" y="1896675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H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703575" y="299205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 txBox="1"/>
            <p:nvPr/>
          </p:nvSpPr>
          <p:spPr>
            <a:xfrm>
              <a:off x="790575" y="299205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  <p:sp>
        <p:nvSpPr>
          <p:cNvPr id="215" name="Google Shape;215;p25"/>
          <p:cNvSpPr txBox="1"/>
          <p:nvPr/>
        </p:nvSpPr>
        <p:spPr>
          <a:xfrm>
            <a:off x="2028825" y="679725"/>
            <a:ext cx="4914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HyperText Preprocessor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2028825" y="2453525"/>
            <a:ext cx="57627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PHP is a server-side programming language that is widely used and specifically suited for web development.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By the end, you will be able to write your first </a:t>
            </a:r>
            <a:r>
              <a:rPr b="1" i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Hello World </a:t>
            </a:r>
            <a:r>
              <a:rPr i="1"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program in PHP.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 rot="819725">
            <a:off x="6153163" y="3143174"/>
            <a:ext cx="2924108" cy="1990709"/>
          </a:xfrm>
          <a:prstGeom prst="irregularSeal2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26"/>
          <p:cNvGrpSpPr/>
          <p:nvPr/>
        </p:nvGrpSpPr>
        <p:grpSpPr>
          <a:xfrm>
            <a:off x="703575" y="1060725"/>
            <a:ext cx="831300" cy="3022050"/>
            <a:chOff x="703575" y="801300"/>
            <a:chExt cx="831300" cy="3022050"/>
          </a:xfrm>
        </p:grpSpPr>
        <p:sp>
          <p:nvSpPr>
            <p:cNvPr id="223" name="Google Shape;223;p26"/>
            <p:cNvSpPr/>
            <p:nvPr/>
          </p:nvSpPr>
          <p:spPr>
            <a:xfrm>
              <a:off x="703575" y="80130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 txBox="1"/>
            <p:nvPr/>
          </p:nvSpPr>
          <p:spPr>
            <a:xfrm>
              <a:off x="790575" y="80130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03575" y="1896675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 txBox="1"/>
            <p:nvPr/>
          </p:nvSpPr>
          <p:spPr>
            <a:xfrm>
              <a:off x="790575" y="1896675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H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03575" y="299205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790575" y="299205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  <p:sp>
        <p:nvSpPr>
          <p:cNvPr id="229" name="Google Shape;229;p26"/>
          <p:cNvSpPr txBox="1"/>
          <p:nvPr/>
        </p:nvSpPr>
        <p:spPr>
          <a:xfrm>
            <a:off x="2028825" y="679725"/>
            <a:ext cx="491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let's code php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2028825" y="1586750"/>
            <a:ext cx="4838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The script is a text file, which can be created using a plain text file editor program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7115175" y="1257300"/>
            <a:ext cx="159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.php extension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112" y="257175"/>
            <a:ext cx="926725" cy="9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98964">
            <a:off x="6660439" y="1562014"/>
            <a:ext cx="657523" cy="657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/>
          <p:nvPr/>
        </p:nvSpPr>
        <p:spPr>
          <a:xfrm>
            <a:off x="2209800" y="2981325"/>
            <a:ext cx="3267000" cy="1205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2495550" y="3116025"/>
            <a:ext cx="2466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&lt;?php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</a:t>
            </a:r>
            <a:r>
              <a:rPr i="1"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PHP code goes here;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?&gt;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3019425" y="2401825"/>
            <a:ext cx="151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Opening Tag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2857500" y="4403925"/>
            <a:ext cx="151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Closing </a:t>
            </a: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Tag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2724150" y="2486025"/>
            <a:ext cx="240900" cy="240900"/>
          </a:xfrm>
          <a:prstGeom prst="ellipse">
            <a:avLst/>
          </a:prstGeom>
          <a:solidFill>
            <a:srgbClr val="FB7A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26"/>
          <p:cNvCxnSpPr/>
          <p:nvPr/>
        </p:nvCxnSpPr>
        <p:spPr>
          <a:xfrm>
            <a:off x="2844600" y="2771775"/>
            <a:ext cx="0" cy="37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6"/>
          <p:cNvSpPr/>
          <p:nvPr/>
        </p:nvSpPr>
        <p:spPr>
          <a:xfrm rot="10800000">
            <a:off x="2533650" y="4479975"/>
            <a:ext cx="240900" cy="240900"/>
          </a:xfrm>
          <a:prstGeom prst="ellipse">
            <a:avLst/>
          </a:prstGeom>
          <a:solidFill>
            <a:srgbClr val="FB7A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26"/>
          <p:cNvCxnSpPr/>
          <p:nvPr/>
        </p:nvCxnSpPr>
        <p:spPr>
          <a:xfrm rot="10800000">
            <a:off x="2654100" y="4063725"/>
            <a:ext cx="0" cy="37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6"/>
          <p:cNvSpPr txBox="1"/>
          <p:nvPr/>
        </p:nvSpPr>
        <p:spPr>
          <a:xfrm>
            <a:off x="6531300" y="3723375"/>
            <a:ext cx="2079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Penulisan PHP bisa digabung dengan HTML</a:t>
            </a:r>
            <a:endParaRPr b="1" i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3324375" y="1239825"/>
            <a:ext cx="24954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2133600" y="2077650"/>
            <a:ext cx="487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Hello World!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950875" y="1172775"/>
            <a:ext cx="3242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Let’s code</a:t>
            </a:r>
            <a:endParaRPr b="1" sz="3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748300" y="2908950"/>
            <a:ext cx="7263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Open your modul Chapter 1 and do the Practice Section</a:t>
            </a:r>
            <a:endParaRPr sz="34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8"/>
          <p:cNvGrpSpPr/>
          <p:nvPr/>
        </p:nvGrpSpPr>
        <p:grpSpPr>
          <a:xfrm>
            <a:off x="703575" y="1060725"/>
            <a:ext cx="831300" cy="3022050"/>
            <a:chOff x="703575" y="801300"/>
            <a:chExt cx="831300" cy="3022050"/>
          </a:xfrm>
        </p:grpSpPr>
        <p:sp>
          <p:nvSpPr>
            <p:cNvPr id="256" name="Google Shape;256;p28"/>
            <p:cNvSpPr/>
            <p:nvPr/>
          </p:nvSpPr>
          <p:spPr>
            <a:xfrm>
              <a:off x="703575" y="80130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8"/>
            <p:cNvSpPr txBox="1"/>
            <p:nvPr/>
          </p:nvSpPr>
          <p:spPr>
            <a:xfrm>
              <a:off x="790575" y="80130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703575" y="1896675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 txBox="1"/>
            <p:nvPr/>
          </p:nvSpPr>
          <p:spPr>
            <a:xfrm>
              <a:off x="790575" y="1896675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H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703575" y="299205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 txBox="1"/>
            <p:nvPr/>
          </p:nvSpPr>
          <p:spPr>
            <a:xfrm>
              <a:off x="790575" y="299205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  <p:sp>
        <p:nvSpPr>
          <p:cNvPr id="262" name="Google Shape;262;p28"/>
          <p:cNvSpPr txBox="1"/>
          <p:nvPr/>
        </p:nvSpPr>
        <p:spPr>
          <a:xfrm>
            <a:off x="2028825" y="679725"/>
            <a:ext cx="491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Embedded Script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2028825" y="1586750"/>
            <a:ext cx="616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 HTML document that will be generated using a PHP program/script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2209800" y="2461775"/>
            <a:ext cx="4648200" cy="191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"/>
          <p:cNvSpPr txBox="1"/>
          <p:nvPr/>
        </p:nvSpPr>
        <p:spPr>
          <a:xfrm>
            <a:off x="2363932" y="2596475"/>
            <a:ext cx="43209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&lt;html&gt;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&lt;body&gt;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  </a:t>
            </a: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&lt;?php echo “SMA ABBS Surakarta” ?&gt;;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&lt;/body&gt;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&lt;/html&gt;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9"/>
          <p:cNvGrpSpPr/>
          <p:nvPr/>
        </p:nvGrpSpPr>
        <p:grpSpPr>
          <a:xfrm>
            <a:off x="703575" y="1060725"/>
            <a:ext cx="831300" cy="3022050"/>
            <a:chOff x="703575" y="801300"/>
            <a:chExt cx="831300" cy="3022050"/>
          </a:xfrm>
        </p:grpSpPr>
        <p:sp>
          <p:nvSpPr>
            <p:cNvPr id="271" name="Google Shape;271;p29"/>
            <p:cNvSpPr/>
            <p:nvPr/>
          </p:nvSpPr>
          <p:spPr>
            <a:xfrm>
              <a:off x="703575" y="80130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9"/>
            <p:cNvSpPr txBox="1"/>
            <p:nvPr/>
          </p:nvSpPr>
          <p:spPr>
            <a:xfrm>
              <a:off x="790575" y="80130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703575" y="1896675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 txBox="1"/>
            <p:nvPr/>
          </p:nvSpPr>
          <p:spPr>
            <a:xfrm>
              <a:off x="790575" y="1896675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H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703575" y="299205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9"/>
            <p:cNvSpPr txBox="1"/>
            <p:nvPr/>
          </p:nvSpPr>
          <p:spPr>
            <a:xfrm>
              <a:off x="790575" y="299205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  <p:sp>
        <p:nvSpPr>
          <p:cNvPr id="277" name="Google Shape;277;p29"/>
          <p:cNvSpPr txBox="1"/>
          <p:nvPr/>
        </p:nvSpPr>
        <p:spPr>
          <a:xfrm>
            <a:off x="2028825" y="679725"/>
            <a:ext cx="626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Non-</a:t>
            </a: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Embedded Script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2028825" y="1586750"/>
            <a:ext cx="616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HTML tags generated to create documents are part of the PHP script.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2209800" y="2461775"/>
            <a:ext cx="4731300" cy="1341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 txBox="1"/>
          <p:nvPr/>
        </p:nvSpPr>
        <p:spPr>
          <a:xfrm>
            <a:off x="2495550" y="2596475"/>
            <a:ext cx="4217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&lt;?php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   echo “&lt;h1&gt;SMA ABBS Surakarta&lt;/h1&gt;”;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?&gt;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3813450" y="3868700"/>
            <a:ext cx="3273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Tag &lt;h1&gt; di-generate dengan menggunakan php script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82" name="Google Shape;282;p29"/>
          <p:cNvSpPr/>
          <p:nvPr/>
        </p:nvSpPr>
        <p:spPr>
          <a:xfrm rot="10800000">
            <a:off x="3489600" y="3963800"/>
            <a:ext cx="240900" cy="240900"/>
          </a:xfrm>
          <a:prstGeom prst="ellipse">
            <a:avLst/>
          </a:prstGeom>
          <a:solidFill>
            <a:srgbClr val="FB7A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29"/>
          <p:cNvCxnSpPr/>
          <p:nvPr/>
        </p:nvCxnSpPr>
        <p:spPr>
          <a:xfrm rot="10800000">
            <a:off x="3610050" y="3311325"/>
            <a:ext cx="0" cy="58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703575" y="1060725"/>
            <a:ext cx="831300" cy="3022050"/>
            <a:chOff x="703575" y="801300"/>
            <a:chExt cx="831300" cy="3022050"/>
          </a:xfrm>
        </p:grpSpPr>
        <p:sp>
          <p:nvSpPr>
            <p:cNvPr id="289" name="Google Shape;289;p30"/>
            <p:cNvSpPr/>
            <p:nvPr/>
          </p:nvSpPr>
          <p:spPr>
            <a:xfrm>
              <a:off x="703575" y="80130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 txBox="1"/>
            <p:nvPr/>
          </p:nvSpPr>
          <p:spPr>
            <a:xfrm>
              <a:off x="790575" y="80130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703575" y="1896675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 txBox="1"/>
            <p:nvPr/>
          </p:nvSpPr>
          <p:spPr>
            <a:xfrm>
              <a:off x="790575" y="1896675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H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03575" y="299205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790575" y="299205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  <p:sp>
        <p:nvSpPr>
          <p:cNvPr id="295" name="Google Shape;295;p30"/>
          <p:cNvSpPr txBox="1"/>
          <p:nvPr/>
        </p:nvSpPr>
        <p:spPr>
          <a:xfrm>
            <a:off x="2028825" y="679725"/>
            <a:ext cx="491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Case Sensitive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2274725" y="2670325"/>
            <a:ext cx="1351800" cy="543000"/>
          </a:xfrm>
          <a:prstGeom prst="roundRect">
            <a:avLst>
              <a:gd fmla="val 316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 txBox="1"/>
          <p:nvPr/>
        </p:nvSpPr>
        <p:spPr>
          <a:xfrm>
            <a:off x="2028825" y="1586750"/>
            <a:ext cx="616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Aturan penulisan yang mengarah pada cara sistem merespon penggunaan huruf besar dan huruf kecil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2409825" y="2726275"/>
            <a:ext cx="108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$number</a:t>
            </a:r>
            <a:endParaRPr b="1" i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4484525" y="2670325"/>
            <a:ext cx="1351800" cy="543000"/>
          </a:xfrm>
          <a:prstGeom prst="roundRect">
            <a:avLst>
              <a:gd fmla="val 316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4583225" y="2726275"/>
            <a:ext cx="115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$NUMBER</a:t>
            </a:r>
            <a:endParaRPr b="1" i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6816875" y="2670325"/>
            <a:ext cx="1351800" cy="543000"/>
          </a:xfrm>
          <a:prstGeom prst="roundRect">
            <a:avLst>
              <a:gd fmla="val 3166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 txBox="1"/>
          <p:nvPr/>
        </p:nvSpPr>
        <p:spPr>
          <a:xfrm>
            <a:off x="6915575" y="2726275"/>
            <a:ext cx="115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$Number</a:t>
            </a:r>
            <a:endParaRPr b="1" i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03" name="Google Shape;303;p30"/>
          <p:cNvGrpSpPr/>
          <p:nvPr/>
        </p:nvGrpSpPr>
        <p:grpSpPr>
          <a:xfrm>
            <a:off x="3799400" y="2709875"/>
            <a:ext cx="520500" cy="419100"/>
            <a:chOff x="3813475" y="3463700"/>
            <a:chExt cx="520500" cy="419100"/>
          </a:xfrm>
        </p:grpSpPr>
        <p:cxnSp>
          <p:nvCxnSpPr>
            <p:cNvPr id="304" name="Google Shape;304;p30"/>
            <p:cNvCxnSpPr/>
            <p:nvPr/>
          </p:nvCxnSpPr>
          <p:spPr>
            <a:xfrm>
              <a:off x="3813475" y="3582600"/>
              <a:ext cx="520500" cy="0"/>
            </a:xfrm>
            <a:prstGeom prst="straightConnector1">
              <a:avLst/>
            </a:prstGeom>
            <a:noFill/>
            <a:ln cap="flat" cmpd="sng" w="38100">
              <a:solidFill>
                <a:srgbClr val="262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30"/>
            <p:cNvCxnSpPr/>
            <p:nvPr/>
          </p:nvCxnSpPr>
          <p:spPr>
            <a:xfrm>
              <a:off x="3813475" y="3739750"/>
              <a:ext cx="520500" cy="0"/>
            </a:xfrm>
            <a:prstGeom prst="straightConnector1">
              <a:avLst/>
            </a:prstGeom>
            <a:noFill/>
            <a:ln cap="flat" cmpd="sng" w="38100">
              <a:solidFill>
                <a:srgbClr val="262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30"/>
            <p:cNvCxnSpPr/>
            <p:nvPr/>
          </p:nvCxnSpPr>
          <p:spPr>
            <a:xfrm flipH="1" rot="10800000">
              <a:off x="3895525" y="3463700"/>
              <a:ext cx="381000" cy="419100"/>
            </a:xfrm>
            <a:prstGeom prst="straightConnector1">
              <a:avLst/>
            </a:prstGeom>
            <a:noFill/>
            <a:ln cap="flat" cmpd="sng" w="38100">
              <a:solidFill>
                <a:srgbClr val="262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07" name="Google Shape;307;p30"/>
          <p:cNvGrpSpPr/>
          <p:nvPr/>
        </p:nvGrpSpPr>
        <p:grpSpPr>
          <a:xfrm>
            <a:off x="6066350" y="2709875"/>
            <a:ext cx="520500" cy="419100"/>
            <a:chOff x="3813475" y="3463700"/>
            <a:chExt cx="520500" cy="419100"/>
          </a:xfrm>
        </p:grpSpPr>
        <p:cxnSp>
          <p:nvCxnSpPr>
            <p:cNvPr id="308" name="Google Shape;308;p30"/>
            <p:cNvCxnSpPr/>
            <p:nvPr/>
          </p:nvCxnSpPr>
          <p:spPr>
            <a:xfrm>
              <a:off x="3813475" y="3582600"/>
              <a:ext cx="520500" cy="0"/>
            </a:xfrm>
            <a:prstGeom prst="straightConnector1">
              <a:avLst/>
            </a:prstGeom>
            <a:noFill/>
            <a:ln cap="flat" cmpd="sng" w="38100">
              <a:solidFill>
                <a:srgbClr val="262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30"/>
            <p:cNvCxnSpPr/>
            <p:nvPr/>
          </p:nvCxnSpPr>
          <p:spPr>
            <a:xfrm>
              <a:off x="3813475" y="3739750"/>
              <a:ext cx="520500" cy="0"/>
            </a:xfrm>
            <a:prstGeom prst="straightConnector1">
              <a:avLst/>
            </a:prstGeom>
            <a:noFill/>
            <a:ln cap="flat" cmpd="sng" w="38100">
              <a:solidFill>
                <a:srgbClr val="262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30"/>
            <p:cNvCxnSpPr/>
            <p:nvPr/>
          </p:nvCxnSpPr>
          <p:spPr>
            <a:xfrm flipH="1" rot="10800000">
              <a:off x="3895525" y="3463700"/>
              <a:ext cx="381000" cy="419100"/>
            </a:xfrm>
            <a:prstGeom prst="straightConnector1">
              <a:avLst/>
            </a:prstGeom>
            <a:noFill/>
            <a:ln cap="flat" cmpd="sng" w="38100">
              <a:solidFill>
                <a:srgbClr val="26295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1" name="Google Shape;311;p30"/>
          <p:cNvSpPr txBox="1"/>
          <p:nvPr/>
        </p:nvSpPr>
        <p:spPr>
          <a:xfrm>
            <a:off x="2028825" y="3582600"/>
            <a:ext cx="616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Variables are case-sensitive. e.g., $number and $NUMBER are different variables.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1"/>
          <p:cNvGrpSpPr/>
          <p:nvPr/>
        </p:nvGrpSpPr>
        <p:grpSpPr>
          <a:xfrm>
            <a:off x="703575" y="1060725"/>
            <a:ext cx="831300" cy="3022050"/>
            <a:chOff x="703575" y="801300"/>
            <a:chExt cx="831300" cy="3022050"/>
          </a:xfrm>
        </p:grpSpPr>
        <p:sp>
          <p:nvSpPr>
            <p:cNvPr id="317" name="Google Shape;317;p31"/>
            <p:cNvSpPr/>
            <p:nvPr/>
          </p:nvSpPr>
          <p:spPr>
            <a:xfrm>
              <a:off x="703575" y="80130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 txBox="1"/>
            <p:nvPr/>
          </p:nvSpPr>
          <p:spPr>
            <a:xfrm>
              <a:off x="790575" y="80130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703575" y="1896675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1"/>
            <p:cNvSpPr txBox="1"/>
            <p:nvPr/>
          </p:nvSpPr>
          <p:spPr>
            <a:xfrm>
              <a:off x="790575" y="1896675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H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703575" y="2992050"/>
              <a:ext cx="831300" cy="831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1"/>
            <p:cNvSpPr txBox="1"/>
            <p:nvPr/>
          </p:nvSpPr>
          <p:spPr>
            <a:xfrm>
              <a:off x="790575" y="2992050"/>
              <a:ext cx="6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P</a:t>
              </a:r>
              <a:endParaRPr b="1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  <p:sp>
        <p:nvSpPr>
          <p:cNvPr id="323" name="Google Shape;323;p31"/>
          <p:cNvSpPr txBox="1"/>
          <p:nvPr/>
        </p:nvSpPr>
        <p:spPr>
          <a:xfrm>
            <a:off x="2028825" y="679725"/>
            <a:ext cx="491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Statements</a:t>
            </a:r>
            <a:endParaRPr b="1" sz="4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2028825" y="1586750"/>
            <a:ext cx="616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PHP script typically consists of one or more statements. A statement is a code that does something,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2209800" y="2461775"/>
            <a:ext cx="3267000" cy="1205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 txBox="1"/>
          <p:nvPr/>
        </p:nvSpPr>
        <p:spPr>
          <a:xfrm>
            <a:off x="2495550" y="2596475"/>
            <a:ext cx="2466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&lt;?php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6295E"/>
                </a:solidFill>
                <a:latin typeface="Quicksand"/>
                <a:ea typeface="Quicksand"/>
                <a:cs typeface="Quicksand"/>
                <a:sym typeface="Quicksand"/>
              </a:rPr>
              <a:t>   $message = "Hello";</a:t>
            </a:r>
            <a:endParaRPr b="1" sz="1600">
              <a:solidFill>
                <a:srgbClr val="2629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?&gt;</a:t>
            </a:r>
            <a:endParaRPr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4582400" y="3884375"/>
            <a:ext cx="2680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 statement always ends with a semicolon (;).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328" name="Google Shape;328;p31"/>
          <p:cNvSpPr/>
          <p:nvPr/>
        </p:nvSpPr>
        <p:spPr>
          <a:xfrm rot="10800000">
            <a:off x="4258550" y="3960425"/>
            <a:ext cx="240900" cy="240900"/>
          </a:xfrm>
          <a:prstGeom prst="ellipse">
            <a:avLst/>
          </a:prstGeom>
          <a:solidFill>
            <a:srgbClr val="FB7A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9" name="Google Shape;329;p31"/>
          <p:cNvCxnSpPr/>
          <p:nvPr/>
        </p:nvCxnSpPr>
        <p:spPr>
          <a:xfrm rot="10800000">
            <a:off x="4379000" y="3314675"/>
            <a:ext cx="0" cy="60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0" name="Google Shape;3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239" y="2242989"/>
            <a:ext cx="657522" cy="65752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 txBox="1"/>
          <p:nvPr/>
        </p:nvSpPr>
        <p:spPr>
          <a:xfrm>
            <a:off x="6411200" y="2900500"/>
            <a:ext cx="2680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Biasa digunakan untuk menentukan value pada variable, dll.</a:t>
            </a:r>
            <a:endParaRPr i="1" sz="1600">
              <a:solidFill>
                <a:srgbClr val="26295E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014500" y="226750"/>
            <a:ext cx="511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Coffee Shop Analogy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896" y="1320732"/>
            <a:ext cx="4846961" cy="3230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/>
          <p:nvPr/>
        </p:nvSpPr>
        <p:spPr>
          <a:xfrm>
            <a:off x="3404900" y="1163625"/>
            <a:ext cx="20157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2"/>
          <p:cNvSpPr txBox="1"/>
          <p:nvPr/>
        </p:nvSpPr>
        <p:spPr>
          <a:xfrm>
            <a:off x="3404600" y="1096575"/>
            <a:ext cx="2016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Exercise</a:t>
            </a:r>
            <a:endParaRPr b="1" sz="32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3324375" y="1890100"/>
            <a:ext cx="577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Let’s do the exercise 1 on paper in pairs</a:t>
            </a:r>
            <a:endParaRPr sz="2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339" name="Google Shape;3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575"/>
            <a:ext cx="3813474" cy="41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2"/>
          <p:cNvSpPr txBox="1"/>
          <p:nvPr/>
        </p:nvSpPr>
        <p:spPr>
          <a:xfrm>
            <a:off x="3324375" y="3164725"/>
            <a:ext cx="494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Fuzzy Bubbles"/>
                <a:ea typeface="Fuzzy Bubbles"/>
                <a:cs typeface="Fuzzy Bubbles"/>
                <a:sym typeface="Fuzzy Bubbles"/>
              </a:rPr>
              <a:t>Kerjakan latihan 1 di selembar kertas secara berpasangan</a:t>
            </a:r>
            <a:endParaRPr sz="2400">
              <a:solidFill>
                <a:srgbClr val="666666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014500" y="226750"/>
            <a:ext cx="511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Coffee Shop Analogy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896" y="1320732"/>
            <a:ext cx="4846961" cy="32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19575" y="1246950"/>
            <a:ext cx="135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Beverages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63750" y="2231700"/>
            <a:ext cx="1018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Foods and Snacks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75450" y="3559225"/>
            <a:ext cx="159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Cozy atmosphere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7461700" y="1181075"/>
            <a:ext cx="125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Friendly Barista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394800" y="2231700"/>
            <a:ext cx="1391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Aesthetic Cafe interior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280500" y="3559225"/>
            <a:ext cx="91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Jazz Music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3165575" y="4216975"/>
            <a:ext cx="28197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678925" y="4157563"/>
            <a:ext cx="3792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Front-end</a:t>
            </a:r>
            <a:endParaRPr b="1" sz="31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2014500" y="226750"/>
            <a:ext cx="511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Coffee Shop Analogy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896" y="1320732"/>
            <a:ext cx="4846961" cy="32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498650" y="2460300"/>
            <a:ext cx="125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Financial Reports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98650" y="3469175"/>
            <a:ext cx="125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store rental 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7461700" y="1181075"/>
            <a:ext cx="125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Kitchen stuff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7394800" y="2107000"/>
            <a:ext cx="1391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How to operate coffee machine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7266850" y="3836425"/>
            <a:ext cx="164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operational costs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79850" y="1451425"/>
            <a:ext cx="149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Barista techniques</a:t>
            </a:r>
            <a:endParaRPr b="1" sz="18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3165575" y="4216975"/>
            <a:ext cx="28197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2678925" y="4157563"/>
            <a:ext cx="3792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Back</a:t>
            </a:r>
            <a:r>
              <a:rPr b="1" lang="en" sz="31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-end</a:t>
            </a:r>
            <a:endParaRPr b="1" sz="31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498650" y="129750"/>
            <a:ext cx="51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What is Front-End &amp; Back-End dev ???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580650" y="2352175"/>
            <a:ext cx="659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icksand Medium"/>
                <a:ea typeface="Quicksand Medium"/>
                <a:cs typeface="Quicksand Medium"/>
                <a:sym typeface="Quicksand Medium"/>
              </a:rPr>
              <a:t>Front-End merupakan bagian dari aplikasi yang </a:t>
            </a:r>
            <a:r>
              <a:rPr b="1" lang="en" sz="1800">
                <a:latin typeface="Quicksand"/>
                <a:ea typeface="Quicksand"/>
                <a:cs typeface="Quicksand"/>
                <a:sym typeface="Quicksand"/>
              </a:rPr>
              <a:t>terlihat dan digunakan langsung oleh pengguna</a:t>
            </a:r>
            <a:r>
              <a:rPr lang="en" sz="1800">
                <a:latin typeface="Quicksand Medium"/>
                <a:ea typeface="Quicksand Medium"/>
                <a:cs typeface="Quicksand Medium"/>
                <a:sym typeface="Quicksand Medium"/>
              </a:rPr>
              <a:t> (end-user)</a:t>
            </a:r>
            <a:endParaRPr sz="18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498650" y="1702200"/>
            <a:ext cx="26733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560600" y="1604250"/>
            <a:ext cx="289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Front-end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47325" y="4057150"/>
            <a:ext cx="782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Back-End merupakan bagian dari aplikasi yang </a:t>
            </a:r>
            <a:r>
              <a:rPr b="1" lang="en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bertanggung jawab untuk menyediakan kebutuhan yang tak terlihat oleh pengguna</a:t>
            </a:r>
            <a:endParaRPr sz="1800"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98650" y="3330975"/>
            <a:ext cx="26733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560600" y="3233025"/>
            <a:ext cx="289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Back</a:t>
            </a: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-end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260125" y="661400"/>
            <a:ext cx="3016500" cy="543000"/>
          </a:xfrm>
          <a:prstGeom prst="roundRect">
            <a:avLst>
              <a:gd fmla="val 31664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22075" y="563450"/>
            <a:ext cx="289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Differences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1500"/>
            <a:ext cx="3842846" cy="47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334075" y="1226150"/>
            <a:ext cx="393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Front-end vs Back-end</a:t>
            </a:r>
            <a:endParaRPr b="1" sz="25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34075" y="1932000"/>
            <a:ext cx="1765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6295E"/>
              </a:buClr>
              <a:buSzPts val="1600"/>
              <a:buFont typeface="Fuzzy Bubbles"/>
              <a:buChar char="●"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Tampilan Produk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6295E"/>
              </a:buClr>
              <a:buSzPts val="1600"/>
              <a:buFont typeface="Fuzzy Bubbles"/>
              <a:buChar char="●"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Client-side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6295E"/>
              </a:buClr>
              <a:buSzPts val="1600"/>
              <a:buFont typeface="Fuzzy Bubbles"/>
              <a:buChar char="●"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HTML, CSS, JS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453051" y="1932000"/>
            <a:ext cx="211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6295E"/>
              </a:buClr>
              <a:buSzPts val="1600"/>
              <a:buFont typeface="Fuzzy Bubbles"/>
              <a:buChar char="●"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Server Produk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6295E"/>
              </a:buClr>
              <a:buSzPts val="1600"/>
              <a:buFont typeface="Fuzzy Bubbles"/>
              <a:buChar char="●"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Server-side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6295E"/>
              </a:buClr>
              <a:buSzPts val="1600"/>
              <a:buFont typeface="Fuzzy Bubbles"/>
              <a:buChar char="●"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PHP, Python, Ruby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2305050" y="1828800"/>
            <a:ext cx="0" cy="1562100"/>
          </a:xfrm>
          <a:prstGeom prst="straightConnector1">
            <a:avLst/>
          </a:prstGeom>
          <a:noFill/>
          <a:ln cap="flat" cmpd="sng" w="38100">
            <a:solidFill>
              <a:srgbClr val="26295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9"/>
          <p:cNvGrpSpPr/>
          <p:nvPr/>
        </p:nvGrpSpPr>
        <p:grpSpPr>
          <a:xfrm>
            <a:off x="3355750" y="2434475"/>
            <a:ext cx="5572960" cy="1933229"/>
            <a:chOff x="3184300" y="2446812"/>
            <a:chExt cx="5572960" cy="1933229"/>
          </a:xfrm>
        </p:grpSpPr>
        <p:sp>
          <p:nvSpPr>
            <p:cNvPr id="121" name="Google Shape;121;p19"/>
            <p:cNvSpPr/>
            <p:nvPr/>
          </p:nvSpPr>
          <p:spPr>
            <a:xfrm>
              <a:off x="3184300" y="2446812"/>
              <a:ext cx="5283300" cy="1708800"/>
            </a:xfrm>
            <a:prstGeom prst="roundRect">
              <a:avLst>
                <a:gd fmla="val 24807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 rot="1614290">
              <a:off x="8142574" y="3834037"/>
              <a:ext cx="542972" cy="447310"/>
            </a:xfrm>
            <a:prstGeom prst="triangle">
              <a:avLst>
                <a:gd fmla="val 0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9"/>
          <p:cNvSpPr/>
          <p:nvPr/>
        </p:nvSpPr>
        <p:spPr>
          <a:xfrm>
            <a:off x="2974750" y="647700"/>
            <a:ext cx="5283300" cy="1438200"/>
          </a:xfrm>
          <a:prstGeom prst="roundRect">
            <a:avLst>
              <a:gd fmla="val 2480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3236650" y="720300"/>
            <a:ext cx="465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what can i do with the back-end?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75" y="1201800"/>
            <a:ext cx="3443701" cy="343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 rot="7572677">
            <a:off x="3000456" y="1920624"/>
            <a:ext cx="542856" cy="447571"/>
          </a:xfrm>
          <a:prstGeom prst="triangle">
            <a:avLst>
              <a:gd fmla="val 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3612825" y="2510675"/>
            <a:ext cx="4659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It focuses on </a:t>
            </a:r>
            <a:r>
              <a:rPr b="1"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database</a:t>
            </a: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, </a:t>
            </a:r>
            <a:r>
              <a:rPr b="1"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scripts</a:t>
            </a: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, </a:t>
            </a:r>
            <a:r>
              <a:rPr b="1"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website architecture</a:t>
            </a: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 as it relates to the </a:t>
            </a:r>
            <a:r>
              <a:rPr b="1"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behind the scenes</a:t>
            </a: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 of the website.</a:t>
            </a: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 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It can be an account login or making a purchase from an online store, etc.</a:t>
            </a:r>
            <a:endParaRPr sz="1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0"/>
          <p:cNvGrpSpPr/>
          <p:nvPr/>
        </p:nvGrpSpPr>
        <p:grpSpPr>
          <a:xfrm>
            <a:off x="254409" y="1857375"/>
            <a:ext cx="3984316" cy="1847859"/>
            <a:chOff x="2930934" y="647700"/>
            <a:chExt cx="3984316" cy="1847859"/>
          </a:xfrm>
        </p:grpSpPr>
        <p:sp>
          <p:nvSpPr>
            <p:cNvPr id="133" name="Google Shape;133;p20"/>
            <p:cNvSpPr/>
            <p:nvPr/>
          </p:nvSpPr>
          <p:spPr>
            <a:xfrm>
              <a:off x="2974750" y="647700"/>
              <a:ext cx="3940500" cy="1438200"/>
            </a:xfrm>
            <a:prstGeom prst="roundRect">
              <a:avLst>
                <a:gd fmla="val 24807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 rot="7572677">
              <a:off x="3000456" y="1920624"/>
              <a:ext cx="542856" cy="447571"/>
            </a:xfrm>
            <a:prstGeom prst="triangle">
              <a:avLst>
                <a:gd fmla="val 0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20"/>
          <p:cNvSpPr txBox="1"/>
          <p:nvPr/>
        </p:nvSpPr>
        <p:spPr>
          <a:xfrm>
            <a:off x="5934075" y="977875"/>
            <a:ext cx="294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PHP </a:t>
            </a:r>
            <a:endParaRPr b="1" sz="24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Programming</a:t>
            </a:r>
            <a:endParaRPr b="1" sz="24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grpSp>
        <p:nvGrpSpPr>
          <p:cNvPr id="136" name="Google Shape;136;p20"/>
          <p:cNvGrpSpPr/>
          <p:nvPr/>
        </p:nvGrpSpPr>
        <p:grpSpPr>
          <a:xfrm>
            <a:off x="4686312" y="957175"/>
            <a:ext cx="944100" cy="944100"/>
            <a:chOff x="2161162" y="2099700"/>
            <a:chExt cx="944100" cy="944100"/>
          </a:xfrm>
        </p:grpSpPr>
        <p:sp>
          <p:nvSpPr>
            <p:cNvPr id="137" name="Google Shape;137;p20"/>
            <p:cNvSpPr/>
            <p:nvPr/>
          </p:nvSpPr>
          <p:spPr>
            <a:xfrm>
              <a:off x="2161162" y="209970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8F9E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8" name="Google Shape;13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46450" y="2166275"/>
              <a:ext cx="810950" cy="810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20"/>
          <p:cNvGrpSpPr/>
          <p:nvPr/>
        </p:nvGrpSpPr>
        <p:grpSpPr>
          <a:xfrm>
            <a:off x="4686291" y="2305525"/>
            <a:ext cx="944100" cy="944100"/>
            <a:chOff x="4044166" y="2099700"/>
            <a:chExt cx="944100" cy="944100"/>
          </a:xfrm>
        </p:grpSpPr>
        <p:sp>
          <p:nvSpPr>
            <p:cNvPr id="140" name="Google Shape;140;p20"/>
            <p:cNvSpPr/>
            <p:nvPr/>
          </p:nvSpPr>
          <p:spPr>
            <a:xfrm>
              <a:off x="4044166" y="209970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1" name="Google Shape;14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62200" y="2217750"/>
              <a:ext cx="708000" cy="70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20"/>
          <p:cNvGrpSpPr/>
          <p:nvPr/>
        </p:nvGrpSpPr>
        <p:grpSpPr>
          <a:xfrm>
            <a:off x="4686295" y="3661325"/>
            <a:ext cx="944100" cy="944100"/>
            <a:chOff x="5944670" y="2099700"/>
            <a:chExt cx="944100" cy="944100"/>
          </a:xfrm>
        </p:grpSpPr>
        <p:sp>
          <p:nvSpPr>
            <p:cNvPr id="143" name="Google Shape;143;p20"/>
            <p:cNvSpPr/>
            <p:nvPr/>
          </p:nvSpPr>
          <p:spPr>
            <a:xfrm>
              <a:off x="5944670" y="209970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4" name="Google Shape;1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62725" y="2217750"/>
              <a:ext cx="708000" cy="70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0"/>
          <p:cNvSpPr txBox="1"/>
          <p:nvPr/>
        </p:nvSpPr>
        <p:spPr>
          <a:xfrm>
            <a:off x="5934075" y="2338600"/>
            <a:ext cx="217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Database Management</a:t>
            </a:r>
            <a:endParaRPr b="1" sz="24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934075" y="3576850"/>
            <a:ext cx="122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MySQL</a:t>
            </a:r>
            <a:endParaRPr b="1" sz="24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577425" y="1925250"/>
            <a:ext cx="349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rPr>
              <a:t>What will we learn in class?</a:t>
            </a:r>
            <a:endParaRPr b="1" sz="3600">
              <a:solidFill>
                <a:srgbClr val="26295E"/>
              </a:solidFill>
              <a:latin typeface="Fuzzy Bubbles"/>
              <a:ea typeface="Fuzzy Bubbles"/>
              <a:cs typeface="Fuzzy Bubbles"/>
              <a:sym typeface="Fuzzy Bubbl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1"/>
          <p:cNvGrpSpPr/>
          <p:nvPr/>
        </p:nvGrpSpPr>
        <p:grpSpPr>
          <a:xfrm>
            <a:off x="3014939" y="2099700"/>
            <a:ext cx="1006500" cy="1811350"/>
            <a:chOff x="3232173" y="2099700"/>
            <a:chExt cx="1006500" cy="1811350"/>
          </a:xfrm>
        </p:grpSpPr>
        <p:sp>
          <p:nvSpPr>
            <p:cNvPr id="153" name="Google Shape;153;p21"/>
            <p:cNvSpPr/>
            <p:nvPr/>
          </p:nvSpPr>
          <p:spPr>
            <a:xfrm>
              <a:off x="3257541" y="209970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 txBox="1"/>
            <p:nvPr/>
          </p:nvSpPr>
          <p:spPr>
            <a:xfrm>
              <a:off x="3232173" y="3233950"/>
              <a:ext cx="1006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Quicksand Medium"/>
                  <a:ea typeface="Quicksand Medium"/>
                  <a:cs typeface="Quicksand Medium"/>
                  <a:sym typeface="Quicksand Medium"/>
                </a:rPr>
                <a:t>Google Chrome</a:t>
              </a:r>
              <a:endParaRPr sz="16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pic>
          <p:nvPicPr>
            <p:cNvPr id="155" name="Google Shape;15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44200" y="2286350"/>
              <a:ext cx="570800" cy="570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21"/>
          <p:cNvGrpSpPr/>
          <p:nvPr/>
        </p:nvGrpSpPr>
        <p:grpSpPr>
          <a:xfrm>
            <a:off x="4571996" y="1971025"/>
            <a:ext cx="1319100" cy="1940025"/>
            <a:chOff x="2715372" y="1971025"/>
            <a:chExt cx="1319100" cy="1940025"/>
          </a:xfrm>
        </p:grpSpPr>
        <p:grpSp>
          <p:nvGrpSpPr>
            <p:cNvPr id="157" name="Google Shape;157;p21"/>
            <p:cNvGrpSpPr/>
            <p:nvPr/>
          </p:nvGrpSpPr>
          <p:grpSpPr>
            <a:xfrm>
              <a:off x="2715372" y="2099700"/>
              <a:ext cx="1319100" cy="1811350"/>
              <a:chOff x="6098091" y="2099700"/>
              <a:chExt cx="1319100" cy="1811350"/>
            </a:xfrm>
          </p:grpSpPr>
          <p:sp>
            <p:nvSpPr>
              <p:cNvPr id="158" name="Google Shape;158;p21"/>
              <p:cNvSpPr txBox="1"/>
              <p:nvPr/>
            </p:nvSpPr>
            <p:spPr>
              <a:xfrm>
                <a:off x="6098091" y="3233950"/>
                <a:ext cx="13191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Visual Code</a:t>
                </a:r>
                <a:endParaRPr sz="1600"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latin typeface="Quicksand Medium"/>
                    <a:ea typeface="Quicksand Medium"/>
                    <a:cs typeface="Quicksand Medium"/>
                    <a:sym typeface="Quicksand Medium"/>
                  </a:rPr>
                  <a:t>Studio</a:t>
                </a:r>
                <a:endParaRPr sz="1600">
                  <a:latin typeface="Quicksand Medium"/>
                  <a:ea typeface="Quicksand Medium"/>
                  <a:cs typeface="Quicksand Medium"/>
                  <a:sym typeface="Quicksand Medium"/>
                </a:endParaRPr>
              </a:p>
            </p:txBody>
          </p:sp>
          <p:grpSp>
            <p:nvGrpSpPr>
              <p:cNvPr id="159" name="Google Shape;159;p21"/>
              <p:cNvGrpSpPr/>
              <p:nvPr/>
            </p:nvGrpSpPr>
            <p:grpSpPr>
              <a:xfrm>
                <a:off x="6288296" y="2099700"/>
                <a:ext cx="944100" cy="944100"/>
                <a:chOff x="6288296" y="2099700"/>
                <a:chExt cx="944100" cy="944100"/>
              </a:xfrm>
            </p:grpSpPr>
            <p:sp>
              <p:nvSpPr>
                <p:cNvPr id="160" name="Google Shape;160;p21"/>
                <p:cNvSpPr/>
                <p:nvPr/>
              </p:nvSpPr>
              <p:spPr>
                <a:xfrm>
                  <a:off x="6288296" y="2099700"/>
                  <a:ext cx="944100" cy="9441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61" name="Google Shape;161;p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514675" y="2326075"/>
                  <a:ext cx="491350" cy="4913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62" name="Google Shape;162;p21"/>
            <p:cNvSpPr/>
            <p:nvPr/>
          </p:nvSpPr>
          <p:spPr>
            <a:xfrm>
              <a:off x="3455800" y="1971025"/>
              <a:ext cx="495300" cy="2688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Poppins SemiBold"/>
                  <a:ea typeface="Poppins SemiBold"/>
                  <a:cs typeface="Poppins SemiBold"/>
                  <a:sym typeface="Poppins SemiBold"/>
                </a:rPr>
                <a:t>Free</a:t>
              </a:r>
              <a:endParaRPr sz="10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163" name="Google Shape;163;p21"/>
          <p:cNvSpPr/>
          <p:nvPr/>
        </p:nvSpPr>
        <p:spPr>
          <a:xfrm>
            <a:off x="6187800" y="1773225"/>
            <a:ext cx="1860000" cy="2418900"/>
          </a:xfrm>
          <a:prstGeom prst="roundRect">
            <a:avLst>
              <a:gd fmla="val 7726" name="adj"/>
            </a:avLst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21"/>
          <p:cNvGrpSpPr/>
          <p:nvPr/>
        </p:nvGrpSpPr>
        <p:grpSpPr>
          <a:xfrm>
            <a:off x="6441654" y="2099700"/>
            <a:ext cx="1319100" cy="1794950"/>
            <a:chOff x="6447897" y="1267750"/>
            <a:chExt cx="1319100" cy="1794950"/>
          </a:xfrm>
        </p:grpSpPr>
        <p:sp>
          <p:nvSpPr>
            <p:cNvPr id="165" name="Google Shape;165;p21"/>
            <p:cNvSpPr/>
            <p:nvPr/>
          </p:nvSpPr>
          <p:spPr>
            <a:xfrm>
              <a:off x="6635402" y="126775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6" name="Google Shape;166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80425" y="1444651"/>
              <a:ext cx="454049" cy="5902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1"/>
            <p:cNvSpPr txBox="1"/>
            <p:nvPr/>
          </p:nvSpPr>
          <p:spPr>
            <a:xfrm>
              <a:off x="6447897" y="2385600"/>
              <a:ext cx="1319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Quicksand Medium"/>
                  <a:ea typeface="Quicksand Medium"/>
                  <a:cs typeface="Quicksand Medium"/>
                  <a:sym typeface="Quicksand Medium"/>
                </a:rPr>
                <a:t>Sublime Text</a:t>
              </a:r>
              <a:endParaRPr sz="16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168" name="Google Shape;168;p21"/>
          <p:cNvGrpSpPr/>
          <p:nvPr/>
        </p:nvGrpSpPr>
        <p:grpSpPr>
          <a:xfrm>
            <a:off x="1145311" y="2099700"/>
            <a:ext cx="1319100" cy="1625150"/>
            <a:chOff x="6546497" y="3215100"/>
            <a:chExt cx="1319100" cy="1625150"/>
          </a:xfrm>
        </p:grpSpPr>
        <p:sp>
          <p:nvSpPr>
            <p:cNvPr id="169" name="Google Shape;169;p21"/>
            <p:cNvSpPr/>
            <p:nvPr/>
          </p:nvSpPr>
          <p:spPr>
            <a:xfrm>
              <a:off x="6734002" y="3215100"/>
              <a:ext cx="944100" cy="944100"/>
            </a:xfrm>
            <a:prstGeom prst="roundRect">
              <a:avLst>
                <a:gd fmla="val 16667" name="adj"/>
              </a:avLst>
            </a:prstGeom>
            <a:solidFill>
              <a:srgbClr val="FB7A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6546497" y="4409150"/>
              <a:ext cx="1319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Quicksand Medium"/>
                  <a:ea typeface="Quicksand Medium"/>
                  <a:cs typeface="Quicksand Medium"/>
                  <a:sym typeface="Quicksand Medium"/>
                </a:rPr>
                <a:t>XAMPP 7.2.2</a:t>
              </a:r>
              <a:endParaRPr sz="1600"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pic>
          <p:nvPicPr>
            <p:cNvPr id="171" name="Google Shape;171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09563" y="3375575"/>
              <a:ext cx="792975" cy="568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1"/>
          <p:cNvSpPr/>
          <p:nvPr/>
        </p:nvSpPr>
        <p:spPr>
          <a:xfrm>
            <a:off x="7422250" y="1618825"/>
            <a:ext cx="1209600" cy="352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 Medium"/>
                <a:ea typeface="Quicksand Medium"/>
                <a:cs typeface="Quicksand Medium"/>
                <a:sym typeface="Quicksand Medium"/>
              </a:rPr>
              <a:t>Alternative</a:t>
            </a:r>
            <a:endParaRPr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7325" y="2150950"/>
            <a:ext cx="835050" cy="84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1"/>
          <p:cNvGrpSpPr/>
          <p:nvPr/>
        </p:nvGrpSpPr>
        <p:grpSpPr>
          <a:xfrm>
            <a:off x="2249700" y="325900"/>
            <a:ext cx="4644600" cy="738900"/>
            <a:chOff x="2165188" y="325900"/>
            <a:chExt cx="4644600" cy="738900"/>
          </a:xfrm>
        </p:grpSpPr>
        <p:sp>
          <p:nvSpPr>
            <p:cNvPr id="175" name="Google Shape;175;p21"/>
            <p:cNvSpPr/>
            <p:nvPr/>
          </p:nvSpPr>
          <p:spPr>
            <a:xfrm>
              <a:off x="2165188" y="374800"/>
              <a:ext cx="4644600" cy="641100"/>
            </a:xfrm>
            <a:prstGeom prst="roundRect">
              <a:avLst>
                <a:gd fmla="val 3166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2249638" y="325900"/>
              <a:ext cx="4475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26295E"/>
                  </a:solidFill>
                  <a:latin typeface="Fuzzy Bubbles"/>
                  <a:ea typeface="Fuzzy Bubbles"/>
                  <a:cs typeface="Fuzzy Bubbles"/>
                  <a:sym typeface="Fuzzy Bubbles"/>
                </a:rPr>
                <a:t>The tools we use!</a:t>
              </a:r>
              <a:endParaRPr b="1" sz="3600">
                <a:solidFill>
                  <a:srgbClr val="26295E"/>
                </a:solidFill>
                <a:latin typeface="Fuzzy Bubbles"/>
                <a:ea typeface="Fuzzy Bubbles"/>
                <a:cs typeface="Fuzzy Bubbles"/>
                <a:sym typeface="Fuzzy Bubble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