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6"/>
  </p:notesMasterIdLst>
  <p:handoutMasterIdLst>
    <p:handoutMasterId r:id="rId7"/>
  </p:handoutMasterIdLst>
  <p:sldIdLst>
    <p:sldId id="333" r:id="rId3"/>
    <p:sldId id="334" r:id="rId4"/>
    <p:sldId id="335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86389" autoAdjust="0"/>
  </p:normalViewPr>
  <p:slideViewPr>
    <p:cSldViewPr showGuides="1">
      <p:cViewPr>
        <p:scale>
          <a:sx n="66" d="100"/>
          <a:sy n="66" d="100"/>
        </p:scale>
        <p:origin x="-810" y="-270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12" y="39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8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7/16/2020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19827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162" y="1752602"/>
            <a:ext cx="10360501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162" y="3611607"/>
            <a:ext cx="10360501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3844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1481330"/>
            <a:ext cx="10969943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2974" y="274641"/>
            <a:ext cx="236934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1"/>
            <a:ext cx="8430604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1059712"/>
            <a:ext cx="10360501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8922" y="2931712"/>
            <a:ext cx="6094413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764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99154" y="3005472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481329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3050"/>
            <a:ext cx="10969943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5410200"/>
            <a:ext cx="5385514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1756" y="5410200"/>
            <a:ext cx="538763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441" y="1444295"/>
            <a:ext cx="5385514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1444295"/>
            <a:ext cx="538763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4876800"/>
            <a:ext cx="997310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1265" y="5355102"/>
            <a:ext cx="529807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8882" y="274320"/>
            <a:ext cx="9970459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7040" y="6407944"/>
            <a:ext cx="2559653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246" y="5443402"/>
            <a:ext cx="954791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721" y="189968"/>
            <a:ext cx="11579384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38576" y="6407945"/>
            <a:ext cx="313342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0" y="4865122"/>
            <a:ext cx="10764439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4914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0651" y="4988440"/>
            <a:ext cx="24377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524" y="5944936"/>
            <a:ext cx="658578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455" y="5939011"/>
            <a:ext cx="4919320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4" y="5791253"/>
            <a:ext cx="4535237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2" y="5787739"/>
            <a:ext cx="453949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441" y="1481329"/>
            <a:ext cx="10969943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7040" y="6407944"/>
            <a:ext cx="2559653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38576" y="6407945"/>
            <a:ext cx="3133425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6693" y="6407945"/>
            <a:ext cx="48755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5612" y="457200"/>
            <a:ext cx="10969943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PIERRE  BOURDIEU: Modal  Sosial dan Ekonomi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531812" y="2286000"/>
            <a:ext cx="10742772" cy="3471671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id-ID" sz="2000" dirty="0" smtClean="0"/>
              <a:t>HABITUS </a:t>
            </a:r>
            <a:r>
              <a:rPr lang="id-ID" sz="2000" dirty="0" smtClean="0"/>
              <a:t>ADALAH STRUKTUR MENTAL ATAU KOGNITIF </a:t>
            </a:r>
          </a:p>
          <a:p>
            <a:r>
              <a:rPr lang="id-ID" sz="2000" dirty="0" smtClean="0"/>
              <a:t>DIGUNAKAN UNTUK MENGHADAPI KEHIDUPAN SOSIAL</a:t>
            </a:r>
          </a:p>
          <a:p>
            <a:r>
              <a:rPr lang="id-ID" sz="2000" dirty="0" smtClean="0"/>
              <a:t>HABITUS MERUPAKAN HASIL KETRAMPILAN YANG MENJADI PRAKTIS (TIDAK HARUS DISADARI)  YANG KEMUDIAN DITERJEMAHKAN MENJADI KEMAMPUAN YANG KELIHATANNYA ALAMIAH DAN BERKEMBANG DALAM LINGKUNGAN SOSIAL.</a:t>
            </a:r>
          </a:p>
          <a:p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98271217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LINGKUNGAN (FIELD)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5612" y="2313895"/>
            <a:ext cx="11046143" cy="3401106"/>
          </a:xfrm>
        </p:spPr>
        <p:txBody>
          <a:bodyPr/>
          <a:lstStyle/>
          <a:p>
            <a:r>
              <a:rPr lang="id-ID" sz="2000" dirty="0" smtClean="0"/>
              <a:t>SESUATU YANG DIPERTARUHKAN OLEH AKTOR DIDALAM LINGKUNGAN</a:t>
            </a:r>
          </a:p>
          <a:p>
            <a:r>
              <a:rPr lang="id-ID" sz="2000" dirty="0" smtClean="0"/>
              <a:t>LINGKUNGAN SEBAGAI ARENA PERJUANGAN</a:t>
            </a:r>
          </a:p>
          <a:p>
            <a:r>
              <a:rPr lang="id-ID" sz="2000" dirty="0" smtClean="0"/>
              <a:t>SETIAP AKTOR MEMILIKI MODAL  DALAM  LINGKUNGAN</a:t>
            </a:r>
          </a:p>
          <a:p>
            <a:r>
              <a:rPr lang="id-ID" sz="2000" dirty="0" smtClean="0"/>
              <a:t>MODAL EKONOMI DALAM LINGKUNGAN EKONOMI </a:t>
            </a:r>
          </a:p>
          <a:p>
            <a:r>
              <a:rPr lang="id-ID" sz="2000" dirty="0" smtClean="0"/>
              <a:t>MODAL KULTURAL   BERBAGAI PENGETAHUAN YANG SYAH</a:t>
            </a:r>
          </a:p>
          <a:p>
            <a:r>
              <a:rPr lang="id-ID" sz="2000" dirty="0" smtClean="0"/>
              <a:t>MODAL SOSIAL BERBAGAI HUBUNGAN SOSIAL  YANG BERNILAI ANTAR INDIVIDU</a:t>
            </a:r>
          </a:p>
          <a:p>
            <a:r>
              <a:rPr lang="id-ID" sz="2000" dirty="0" smtClean="0"/>
              <a:t>MODAL SIMBOLIK BERASAL DARI KEHORMATAN DAN PRESTISE SESEORANG</a:t>
            </a:r>
          </a:p>
          <a:p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80069424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MODAL SOSIAL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08012" y="1981201"/>
            <a:ext cx="10893743" cy="3657600"/>
          </a:xfrm>
        </p:spPr>
        <p:txBody>
          <a:bodyPr/>
          <a:lstStyle/>
          <a:p>
            <a:r>
              <a:rPr lang="id-ID" sz="2000" dirty="0" smtClean="0"/>
              <a:t>KEPERCAYAAN</a:t>
            </a:r>
          </a:p>
          <a:p>
            <a:r>
              <a:rPr lang="id-ID" sz="2000" dirty="0" smtClean="0"/>
              <a:t>RESIPROSITAS</a:t>
            </a:r>
          </a:p>
          <a:p>
            <a:r>
              <a:rPr lang="id-ID" sz="2000" dirty="0" smtClean="0"/>
              <a:t>Norma – norma resiprositas</a:t>
            </a:r>
          </a:p>
          <a:p>
            <a:r>
              <a:rPr lang="id-ID" sz="2000" dirty="0" smtClean="0"/>
              <a:t>Partisipasi dalam JARINGAN SOSIAL: </a:t>
            </a:r>
          </a:p>
          <a:p>
            <a:r>
              <a:rPr lang="id-ID" sz="2000" dirty="0" smtClean="0"/>
              <a:t>Modal Sosial Bonding (keluarga)</a:t>
            </a:r>
          </a:p>
          <a:p>
            <a:r>
              <a:rPr lang="id-ID" sz="2000" dirty="0" smtClean="0"/>
              <a:t>Modal Sosial Brodging (ketetanggaan : RT/RW)</a:t>
            </a:r>
          </a:p>
          <a:p>
            <a:r>
              <a:rPr lang="id-ID" sz="2000" dirty="0" smtClean="0"/>
              <a:t>Modal Sosial Linking  (Dinas Pendidikan/Koperasi)</a:t>
            </a:r>
          </a:p>
          <a:p>
            <a:r>
              <a:rPr lang="id-ID" sz="2000" dirty="0" smtClean="0"/>
              <a:t>KLIK  : JARINGAN YANG DIBENTUK AKTOR BERORIENTASI PADA KEPENTINGAN EGO SENTRIS (MONGE: 1987) </a:t>
            </a:r>
          </a:p>
          <a:p>
            <a:endParaRPr lang="id-ID" sz="3200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060663847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" val="e3a1cf56a5a4a9275d2ee6fb5b81e67f6ee1e0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CB4D22-CC71-4301-BDD0-992E9D528F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143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PIERRE  BOURDIEU: Modal  Sosial dan Ekonomi</vt:lpstr>
      <vt:lpstr>LINGKUNGAN (FIELD) </vt:lpstr>
      <vt:lpstr>MODAL SOSIAL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2015-03-04T23:04:01Z</dcterms:created>
  <dcterms:modified xsi:type="dcterms:W3CDTF">2020-07-16T16:55:47Z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</Properties>
</file>