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65" r:id="rId3"/>
    <p:sldId id="257" r:id="rId4"/>
    <p:sldId id="258" r:id="rId5"/>
    <p:sldId id="259" r:id="rId6"/>
    <p:sldId id="267" r:id="rId7"/>
    <p:sldId id="268" r:id="rId8"/>
    <p:sldId id="270" r:id="rId9"/>
    <p:sldId id="271" r:id="rId10"/>
    <p:sldId id="260" r:id="rId11"/>
    <p:sldId id="269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969"/>
    <a:srgbClr val="494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876800"/>
            <a:ext cx="8686800" cy="9477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734050"/>
            <a:ext cx="8686800" cy="8953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A6501FC-8F10-4793-8FF0-AABC89A1E4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29F62-72A3-4C09-97EC-CA3A32A84E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5963" y="188913"/>
            <a:ext cx="1839912" cy="6480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1463" y="188913"/>
            <a:ext cx="5372100" cy="6480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9CD93-9132-4776-ACA3-F318217DE9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5C33E-4783-4331-A249-0C0B24ACD6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8B42B-8CB7-4BA2-A18A-D1EC30DC6A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593850"/>
            <a:ext cx="3602037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2250" y="1593850"/>
            <a:ext cx="36036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128B8-60E3-48D1-8704-A59E418480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0E0AD-C1A9-4533-B757-5DF93D5ABD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8C0A3-A7E0-4B37-B393-F5598EF635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944F5-C07C-496D-BE00-B89DE3C945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CB86C-D2B1-4E3B-BB02-8D16D271E1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CA62D-C7F2-48FB-B85A-80D386420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1463" y="188913"/>
            <a:ext cx="73644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547813" y="1593850"/>
            <a:ext cx="7358062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8EE468-47BF-4002-B604-7C835C19B63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876800"/>
            <a:ext cx="8686800" cy="1371600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 smtClean="0"/>
              <a:t>Kuliah</a:t>
            </a:r>
            <a:r>
              <a:rPr lang="id-ID" smtClean="0"/>
              <a:t> Seminar Konsentrasi</a:t>
            </a:r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876800" y="3733800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sz="4400">
                <a:solidFill>
                  <a:schemeClr val="tx2"/>
                </a:solidFill>
                <a:latin typeface="Tahoma" charset="0"/>
              </a:rPr>
              <a:t>PENDAHULUAN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Proses Penelitian Kuantitatif</a:t>
            </a:r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304800" y="1752600"/>
            <a:ext cx="16002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342900" indent="-342900"/>
            <a:r>
              <a:rPr lang="en-US" sz="1600"/>
              <a:t>Sumber Masalah:</a:t>
            </a:r>
          </a:p>
          <a:p>
            <a:pPr marL="342900" indent="-342900">
              <a:buFontTx/>
              <a:buAutoNum type="arabicPeriod"/>
            </a:pPr>
            <a:r>
              <a:rPr lang="en-US" sz="1600"/>
              <a:t>Empiris</a:t>
            </a:r>
          </a:p>
          <a:p>
            <a:pPr marL="342900" indent="-342900">
              <a:buFontTx/>
              <a:buAutoNum type="arabicPeriod"/>
            </a:pPr>
            <a:r>
              <a:rPr lang="en-US" sz="1600"/>
              <a:t>Teoritis</a:t>
            </a:r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533400" y="3505200"/>
            <a:ext cx="990600" cy="685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 sz="1600"/>
              <a:t>Rumusan</a:t>
            </a:r>
          </a:p>
          <a:p>
            <a:pPr marL="342900" indent="-342900" algn="ctr"/>
            <a:r>
              <a:rPr lang="en-US" sz="1600"/>
              <a:t>Masalah</a:t>
            </a:r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1066800" y="2667000"/>
            <a:ext cx="0" cy="762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2438400" y="2743200"/>
            <a:ext cx="1447800" cy="685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 sz="1600"/>
              <a:t>Konsep &amp; Teori</a:t>
            </a:r>
          </a:p>
          <a:p>
            <a:pPr marL="342900" indent="-342900" algn="ctr"/>
            <a:r>
              <a:rPr lang="en-US" sz="1600"/>
              <a:t>Yang relevan</a:t>
            </a:r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2438400" y="4495800"/>
            <a:ext cx="1447800" cy="685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 sz="1600"/>
              <a:t>Penemuan</a:t>
            </a:r>
          </a:p>
          <a:p>
            <a:pPr marL="342900" indent="-342900" algn="ctr"/>
            <a:r>
              <a:rPr lang="en-US" sz="1600"/>
              <a:t>Yang relevan</a:t>
            </a:r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 flipV="1">
            <a:off x="1524000" y="3124200"/>
            <a:ext cx="838200" cy="685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>
            <a:off x="1524000" y="3810000"/>
            <a:ext cx="838200" cy="9144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82" name="Oval 38"/>
          <p:cNvSpPr>
            <a:spLocks noChangeArrowheads="1"/>
          </p:cNvSpPr>
          <p:nvPr/>
        </p:nvSpPr>
        <p:spPr bwMode="auto">
          <a:xfrm>
            <a:off x="3810000" y="3505200"/>
            <a:ext cx="1447800" cy="762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Pengajuan</a:t>
            </a:r>
          </a:p>
          <a:p>
            <a:pPr algn="ctr"/>
            <a:r>
              <a:rPr lang="en-US" sz="1800"/>
              <a:t>Hipotesis</a:t>
            </a:r>
          </a:p>
        </p:txBody>
      </p:sp>
      <p:sp>
        <p:nvSpPr>
          <p:cNvPr id="6184" name="Line 40"/>
          <p:cNvSpPr>
            <a:spLocks noChangeShapeType="1"/>
          </p:cNvSpPr>
          <p:nvPr/>
        </p:nvSpPr>
        <p:spPr bwMode="auto">
          <a:xfrm>
            <a:off x="3886200" y="3048000"/>
            <a:ext cx="685800" cy="457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 flipV="1">
            <a:off x="3886200" y="4267200"/>
            <a:ext cx="685800" cy="6096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7391400" y="3429000"/>
            <a:ext cx="16002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342900" indent="-342900"/>
            <a:r>
              <a:rPr lang="en-US" sz="1600"/>
              <a:t>Praduga Terhadap</a:t>
            </a:r>
          </a:p>
          <a:p>
            <a:pPr marL="342900" indent="-342900"/>
            <a:r>
              <a:rPr lang="en-US" sz="1600"/>
              <a:t>Hubungan antar</a:t>
            </a:r>
          </a:p>
          <a:p>
            <a:pPr marL="342900" indent="-342900"/>
            <a:r>
              <a:rPr lang="en-US" sz="1600"/>
              <a:t>Variabel</a:t>
            </a:r>
          </a:p>
        </p:txBody>
      </p:sp>
      <p:sp>
        <p:nvSpPr>
          <p:cNvPr id="6187" name="Line 43"/>
          <p:cNvSpPr>
            <a:spLocks noChangeShapeType="1"/>
          </p:cNvSpPr>
          <p:nvPr/>
        </p:nvSpPr>
        <p:spPr bwMode="auto">
          <a:xfrm>
            <a:off x="5334000" y="3886200"/>
            <a:ext cx="1981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88" name="Rectangle 44"/>
          <p:cNvSpPr>
            <a:spLocks noChangeArrowheads="1"/>
          </p:cNvSpPr>
          <p:nvPr/>
        </p:nvSpPr>
        <p:spPr bwMode="auto">
          <a:xfrm>
            <a:off x="7924800" y="5486400"/>
            <a:ext cx="1066800" cy="762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342900" indent="-342900"/>
            <a:r>
              <a:rPr lang="en-US" sz="1600"/>
              <a:t>Strategi</a:t>
            </a:r>
          </a:p>
          <a:p>
            <a:pPr marL="342900" indent="-342900"/>
            <a:r>
              <a:rPr lang="en-US" sz="1600"/>
              <a:t>Pendekatan </a:t>
            </a:r>
          </a:p>
          <a:p>
            <a:pPr marL="342900" indent="-342900"/>
            <a:r>
              <a:rPr lang="en-US" sz="1600"/>
              <a:t>Penelitian</a:t>
            </a:r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6477000" y="5486400"/>
            <a:ext cx="1143000" cy="762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342900" indent="-342900"/>
            <a:r>
              <a:rPr lang="en-US" sz="1600"/>
              <a:t>Penyusunan</a:t>
            </a:r>
          </a:p>
          <a:p>
            <a:pPr marL="342900" indent="-342900"/>
            <a:r>
              <a:rPr lang="en-US" sz="1600"/>
              <a:t>Instrumen</a:t>
            </a:r>
          </a:p>
          <a:p>
            <a:pPr marL="342900" indent="-342900"/>
            <a:r>
              <a:rPr lang="en-US" sz="1600"/>
              <a:t>Penelitian</a:t>
            </a:r>
          </a:p>
        </p:txBody>
      </p:sp>
      <p:sp>
        <p:nvSpPr>
          <p:cNvPr id="6190" name="Oval 46"/>
          <p:cNvSpPr>
            <a:spLocks noChangeArrowheads="1"/>
          </p:cNvSpPr>
          <p:nvPr/>
        </p:nvSpPr>
        <p:spPr bwMode="auto">
          <a:xfrm>
            <a:off x="3810000" y="5410200"/>
            <a:ext cx="1447800" cy="762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Penemuan</a:t>
            </a:r>
          </a:p>
        </p:txBody>
      </p:sp>
      <p:sp>
        <p:nvSpPr>
          <p:cNvPr id="6191" name="Rectangle 47"/>
          <p:cNvSpPr>
            <a:spLocks noChangeArrowheads="1"/>
          </p:cNvSpPr>
          <p:nvPr/>
        </p:nvSpPr>
        <p:spPr bwMode="auto">
          <a:xfrm>
            <a:off x="1981200" y="5410200"/>
            <a:ext cx="1371600" cy="685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 sz="1600"/>
              <a:t>Kesimpulan</a:t>
            </a:r>
          </a:p>
        </p:txBody>
      </p:sp>
      <p:sp>
        <p:nvSpPr>
          <p:cNvPr id="6192" name="Line 48"/>
          <p:cNvSpPr>
            <a:spLocks noChangeShapeType="1"/>
          </p:cNvSpPr>
          <p:nvPr/>
        </p:nvSpPr>
        <p:spPr bwMode="auto">
          <a:xfrm>
            <a:off x="4648200" y="4267200"/>
            <a:ext cx="0" cy="1143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93" name="Line 49"/>
          <p:cNvSpPr>
            <a:spLocks noChangeShapeType="1"/>
          </p:cNvSpPr>
          <p:nvPr/>
        </p:nvSpPr>
        <p:spPr bwMode="auto">
          <a:xfrm>
            <a:off x="8229600" y="4343400"/>
            <a:ext cx="0" cy="1143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94" name="Line 50"/>
          <p:cNvSpPr>
            <a:spLocks noChangeShapeType="1"/>
          </p:cNvSpPr>
          <p:nvPr/>
        </p:nvSpPr>
        <p:spPr bwMode="auto">
          <a:xfrm flipH="1">
            <a:off x="6705600" y="4343400"/>
            <a:ext cx="1524000" cy="1143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95" name="Line 51"/>
          <p:cNvSpPr>
            <a:spLocks noChangeShapeType="1"/>
          </p:cNvSpPr>
          <p:nvPr/>
        </p:nvSpPr>
        <p:spPr bwMode="auto">
          <a:xfrm flipH="1">
            <a:off x="7620000" y="5867400"/>
            <a:ext cx="3048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96" name="Line 52"/>
          <p:cNvSpPr>
            <a:spLocks noChangeShapeType="1"/>
          </p:cNvSpPr>
          <p:nvPr/>
        </p:nvSpPr>
        <p:spPr bwMode="auto">
          <a:xfrm flipH="1">
            <a:off x="5257800" y="5791200"/>
            <a:ext cx="1143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97" name="Line 53"/>
          <p:cNvSpPr>
            <a:spLocks noChangeShapeType="1"/>
          </p:cNvSpPr>
          <p:nvPr/>
        </p:nvSpPr>
        <p:spPr bwMode="auto">
          <a:xfrm flipH="1">
            <a:off x="3352800" y="5791200"/>
            <a:ext cx="381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98" name="Line 54"/>
          <p:cNvSpPr>
            <a:spLocks noChangeShapeType="1"/>
          </p:cNvSpPr>
          <p:nvPr/>
        </p:nvSpPr>
        <p:spPr bwMode="auto">
          <a:xfrm flipH="1">
            <a:off x="3352800" y="4876800"/>
            <a:ext cx="1219200" cy="838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cxnSp>
        <p:nvCxnSpPr>
          <p:cNvPr id="6199" name="AutoShape 55"/>
          <p:cNvCxnSpPr>
            <a:cxnSpLocks noChangeShapeType="1"/>
            <a:stCxn id="6191" idx="1"/>
            <a:endCxn id="6176" idx="2"/>
          </p:cNvCxnSpPr>
          <p:nvPr/>
        </p:nvCxnSpPr>
        <p:spPr bwMode="auto">
          <a:xfrm rot="10800000">
            <a:off x="1028700" y="4191000"/>
            <a:ext cx="952500" cy="1562100"/>
          </a:xfrm>
          <a:prstGeom prst="bentConnector2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 type="none" w="sm" len="sm"/>
            <a:tailEnd type="triangle" w="med" len="med"/>
          </a:ln>
          <a:effectLst/>
        </p:spPr>
      </p:cxn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1371600" y="2835275"/>
            <a:ext cx="866775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1D1969"/>
                </a:solidFill>
              </a:rPr>
              <a:t>Berfikir</a:t>
            </a:r>
          </a:p>
          <a:p>
            <a:r>
              <a:rPr lang="en-US" sz="1400">
                <a:solidFill>
                  <a:srgbClr val="1D1969"/>
                </a:solidFill>
              </a:rPr>
              <a:t>membaca</a:t>
            </a:r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1371600" y="4359275"/>
            <a:ext cx="895350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1D1969"/>
                </a:solidFill>
              </a:rPr>
              <a:t>Hasil</a:t>
            </a:r>
          </a:p>
          <a:p>
            <a:r>
              <a:rPr lang="en-US" sz="1400">
                <a:solidFill>
                  <a:srgbClr val="1D1969"/>
                </a:solidFill>
              </a:rPr>
              <a:t>Penelitian</a:t>
            </a:r>
          </a:p>
        </p:txBody>
      </p:sp>
      <p:sp>
        <p:nvSpPr>
          <p:cNvPr id="6202" name="Text Box 58"/>
          <p:cNvSpPr txBox="1">
            <a:spLocks noChangeArrowheads="1"/>
          </p:cNvSpPr>
          <p:nvPr/>
        </p:nvSpPr>
        <p:spPr bwMode="auto">
          <a:xfrm>
            <a:off x="4010025" y="2895600"/>
            <a:ext cx="777875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1D1969"/>
                </a:solidFill>
              </a:rPr>
              <a:t>Deduksi</a:t>
            </a:r>
          </a:p>
        </p:txBody>
      </p:sp>
      <p:sp>
        <p:nvSpPr>
          <p:cNvPr id="6203" name="Text Box 59"/>
          <p:cNvSpPr txBox="1">
            <a:spLocks noChangeArrowheads="1"/>
          </p:cNvSpPr>
          <p:nvPr/>
        </p:nvSpPr>
        <p:spPr bwMode="auto">
          <a:xfrm>
            <a:off x="3657600" y="4191000"/>
            <a:ext cx="7175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1D1969"/>
                </a:solidFill>
              </a:rPr>
              <a:t>Induksi</a:t>
            </a:r>
          </a:p>
        </p:txBody>
      </p: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5486400" y="3581400"/>
            <a:ext cx="1474788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1D1969"/>
                </a:solidFill>
              </a:rPr>
              <a:t>Yang menyatakan</a:t>
            </a:r>
          </a:p>
        </p:txBody>
      </p:sp>
      <p:sp>
        <p:nvSpPr>
          <p:cNvPr id="6205" name="Text Box 61"/>
          <p:cNvSpPr txBox="1">
            <a:spLocks noChangeArrowheads="1"/>
          </p:cNvSpPr>
          <p:nvPr/>
        </p:nvSpPr>
        <p:spPr bwMode="auto">
          <a:xfrm>
            <a:off x="8213725" y="4724400"/>
            <a:ext cx="776288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1D1969"/>
                </a:solidFill>
              </a:rPr>
              <a:t>memilih</a:t>
            </a:r>
          </a:p>
        </p:txBody>
      </p:sp>
      <p:sp>
        <p:nvSpPr>
          <p:cNvPr id="6206" name="Text Box 62"/>
          <p:cNvSpPr txBox="1">
            <a:spLocks noChangeArrowheads="1"/>
          </p:cNvSpPr>
          <p:nvPr/>
        </p:nvSpPr>
        <p:spPr bwMode="auto">
          <a:xfrm>
            <a:off x="6613525" y="4800600"/>
            <a:ext cx="1362075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1D1969"/>
                </a:solidFill>
              </a:rPr>
              <a:t>Operasionalisasi</a:t>
            </a:r>
          </a:p>
        </p:txBody>
      </p:sp>
      <p:sp>
        <p:nvSpPr>
          <p:cNvPr id="6207" name="Text Box 63"/>
          <p:cNvSpPr txBox="1">
            <a:spLocks noChangeArrowheads="1"/>
          </p:cNvSpPr>
          <p:nvPr/>
        </p:nvSpPr>
        <p:spPr bwMode="auto">
          <a:xfrm>
            <a:off x="5181600" y="5518150"/>
            <a:ext cx="1162050" cy="7302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1D1969"/>
                </a:solidFill>
              </a:rPr>
              <a:t>Pengumpulan</a:t>
            </a:r>
          </a:p>
          <a:p>
            <a:pPr algn="ctr"/>
            <a:r>
              <a:rPr lang="en-US" sz="1400">
                <a:solidFill>
                  <a:srgbClr val="1D1969"/>
                </a:solidFill>
              </a:rPr>
              <a:t>Analisis</a:t>
            </a:r>
          </a:p>
          <a:p>
            <a:pPr algn="ctr"/>
            <a:r>
              <a:rPr lang="en-US" sz="1400">
                <a:solidFill>
                  <a:srgbClr val="1D1969"/>
                </a:solidFill>
              </a:rPr>
              <a:t>data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3" grpId="0"/>
      <p:bldP spid="6174" grpId="0" animBg="1"/>
      <p:bldP spid="6176" grpId="0" animBg="1"/>
      <p:bldP spid="6177" grpId="0" animBg="1"/>
      <p:bldP spid="6178" grpId="0" animBg="1"/>
      <p:bldP spid="6179" grpId="0" animBg="1"/>
      <p:bldP spid="6180" grpId="0" animBg="1"/>
      <p:bldP spid="6181" grpId="0" animBg="1"/>
      <p:bldP spid="6182" grpId="0" animBg="1"/>
      <p:bldP spid="6184" grpId="0" animBg="1"/>
      <p:bldP spid="6185" grpId="0" animBg="1"/>
      <p:bldP spid="6186" grpId="0" animBg="1"/>
      <p:bldP spid="6187" grpId="0" animBg="1"/>
      <p:bldP spid="6188" grpId="0" animBg="1"/>
      <p:bldP spid="6189" grpId="0" animBg="1"/>
      <p:bldP spid="6190" grpId="0" animBg="1"/>
      <p:bldP spid="6191" grpId="0" animBg="1"/>
      <p:bldP spid="6192" grpId="0" animBg="1"/>
      <p:bldP spid="6193" grpId="0" animBg="1"/>
      <p:bldP spid="6194" grpId="0" animBg="1"/>
      <p:bldP spid="6195" grpId="0" animBg="1"/>
      <p:bldP spid="6196" grpId="0" animBg="1"/>
      <p:bldP spid="6197" grpId="0" animBg="1"/>
      <p:bldP spid="6198" grpId="0" animBg="1"/>
      <p:bldP spid="6200" grpId="0"/>
      <p:bldP spid="6201" grpId="0"/>
      <p:bldP spid="6202" grpId="0"/>
      <p:bldP spid="6203" grpId="0"/>
      <p:bldP spid="6204" grpId="0"/>
      <p:bldP spid="6205" grpId="0"/>
      <p:bldP spid="6206" grpId="0"/>
      <p:bldP spid="620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Pengertian Bisnis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93850"/>
            <a:ext cx="8524875" cy="50752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/>
              <a:t>Bisnis</a:t>
            </a:r>
            <a:r>
              <a:rPr lang="en-US" sz="2800"/>
              <a:t> : kegiatan usaha individu yang terorganisasi untuk menghasilkan dan menjual barang/jasa guna mendapatkan keuntungan dalam memenuhi kebutuhan masyarakat (Hughes &amp; Kapoor, dikutip oleh Sugiyono, 2001)</a:t>
            </a:r>
          </a:p>
          <a:p>
            <a:pPr>
              <a:lnSpc>
                <a:spcPct val="80000"/>
              </a:lnSpc>
            </a:pPr>
            <a:r>
              <a:rPr lang="en-US" sz="2800" b="1"/>
              <a:t>Bisnis </a:t>
            </a:r>
            <a:r>
              <a:rPr lang="en-US" sz="2800"/>
              <a:t>: suatu lembaga yang menghasilkan barang/jasa yang dibutuhkan oleh masyarakat (Brown &amp; Petrello, 1976)</a:t>
            </a:r>
          </a:p>
          <a:p>
            <a:pPr>
              <a:lnSpc>
                <a:spcPct val="80000"/>
              </a:lnSpc>
            </a:pPr>
            <a:r>
              <a:rPr lang="en-US" sz="2800" b="1"/>
              <a:t>Bisnis</a:t>
            </a:r>
            <a:r>
              <a:rPr lang="en-US" sz="2800"/>
              <a:t> : sejumlah total usaha yang meliputi bidang pertanian, produksi, konstruksi, distribusi, transportasi, komunikasi, perhotelan, usaha jasa dan pemerintahan yang bergerak dalam bidang yang membuat dan memasarkan barang/jasa ke konsumen (Alma, 1998)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Ruang Lingkup Penelitian Bisnis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93850"/>
            <a:ext cx="8524875" cy="50752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Accounting</a:t>
            </a:r>
            <a:r>
              <a:rPr lang="en-US" sz="2400"/>
              <a:t> : berkaitan dengan </a:t>
            </a:r>
            <a:r>
              <a:rPr lang="en-US" sz="2400" i="1"/>
              <a:t>budget control system, practice and procedure</a:t>
            </a:r>
          </a:p>
          <a:p>
            <a:pPr>
              <a:lnSpc>
                <a:spcPct val="90000"/>
              </a:lnSpc>
            </a:pPr>
            <a:r>
              <a:rPr lang="en-US" sz="2400" b="1" i="1"/>
              <a:t>Finance </a:t>
            </a:r>
            <a:r>
              <a:rPr lang="en-US" sz="2400"/>
              <a:t>:berkaitan dengan masalah operasional of financial institution, optimal financial ratios, merger and acquisition, leveraged buy-out, incorporate finance</a:t>
            </a:r>
          </a:p>
          <a:p>
            <a:pPr>
              <a:lnSpc>
                <a:spcPct val="90000"/>
              </a:lnSpc>
            </a:pPr>
            <a:r>
              <a:rPr lang="en-US" sz="2400" b="1"/>
              <a:t>Management</a:t>
            </a:r>
            <a:r>
              <a:rPr lang="en-US" sz="2400"/>
              <a:t> : berkenaan dengan masalah employee attitudes and behaviours, human resources management, production operation management, strategy formulation and information systems</a:t>
            </a:r>
          </a:p>
          <a:p>
            <a:pPr>
              <a:lnSpc>
                <a:spcPct val="90000"/>
              </a:lnSpc>
            </a:pPr>
            <a:r>
              <a:rPr lang="en-US" sz="2400" b="1"/>
              <a:t>Marketing</a:t>
            </a:r>
            <a:r>
              <a:rPr lang="en-US" sz="2400"/>
              <a:t> : berkenaan dengan masalah product image, advertising, sales promotion, distribution, packaging, pricing, aftersale service, consumer preferences, new product development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Penelitian Bisnis Yang Baik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93850"/>
            <a:ext cx="8229600" cy="4654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Masalah penelitian dirumuskan dengan benar, jelas dan spesifik</a:t>
            </a:r>
          </a:p>
          <a:p>
            <a:pPr>
              <a:lnSpc>
                <a:spcPct val="80000"/>
              </a:lnSpc>
            </a:pPr>
            <a:r>
              <a:rPr lang="en-US" sz="2400"/>
              <a:t>Prosedur penelitian dijabarkan secara rinci sehigga orang dapat memahami, dapat melaksanakan, dan dapat mengulangi</a:t>
            </a:r>
          </a:p>
          <a:p>
            <a:pPr>
              <a:lnSpc>
                <a:spcPct val="80000"/>
              </a:lnSpc>
            </a:pPr>
            <a:r>
              <a:rPr lang="en-US" sz="2400"/>
              <a:t>Prosedur dan rangcangan penelitian dibuat secara teliti</a:t>
            </a:r>
          </a:p>
          <a:p>
            <a:pPr>
              <a:lnSpc>
                <a:spcPct val="80000"/>
              </a:lnSpc>
            </a:pPr>
            <a:r>
              <a:rPr lang="en-US" sz="2400"/>
              <a:t>Peneliti membuat laporan yang lengkap, sistematis dan memberikan saran pemecahan masalah</a:t>
            </a:r>
          </a:p>
          <a:p>
            <a:pPr>
              <a:lnSpc>
                <a:spcPct val="80000"/>
              </a:lnSpc>
            </a:pPr>
            <a:r>
              <a:rPr lang="en-US" sz="2400"/>
              <a:t>Analisis data yang digunakan harus tepat dan mampu membuat generalisasi yang signifikan</a:t>
            </a:r>
          </a:p>
          <a:p>
            <a:pPr>
              <a:lnSpc>
                <a:spcPct val="80000"/>
              </a:lnSpc>
            </a:pPr>
            <a:r>
              <a:rPr lang="en-US" sz="2400"/>
              <a:t>Kesimpulan didukung oleh data yang diperoleh melalui penelitian</a:t>
            </a:r>
          </a:p>
          <a:p>
            <a:pPr>
              <a:lnSpc>
                <a:spcPct val="80000"/>
              </a:lnSpc>
            </a:pPr>
            <a:r>
              <a:rPr lang="en-US" sz="2400"/>
              <a:t>Integritas peneliti yang tinggi, berpengalaman dan mempunyai reputasi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Pokok Bahasan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93850"/>
            <a:ext cx="8448675" cy="4425950"/>
          </a:xfrm>
        </p:spPr>
        <p:txBody>
          <a:bodyPr/>
          <a:lstStyle/>
          <a:p>
            <a:r>
              <a:rPr lang="en-US"/>
              <a:t>Pengertian Metode Penelitian</a:t>
            </a:r>
          </a:p>
          <a:p>
            <a:r>
              <a:rPr lang="en-US"/>
              <a:t>Jenis-Jenis Penelitian</a:t>
            </a:r>
          </a:p>
          <a:p>
            <a:r>
              <a:rPr lang="en-US"/>
              <a:t>Macam-macam Data Penelitian</a:t>
            </a:r>
          </a:p>
          <a:p>
            <a:r>
              <a:rPr lang="en-US"/>
              <a:t>Proses Penelitian</a:t>
            </a:r>
          </a:p>
          <a:p>
            <a:r>
              <a:rPr lang="en-US"/>
              <a:t>Pengertian dan Ruang Lingkup Penelitian Bisnis</a:t>
            </a:r>
          </a:p>
          <a:p>
            <a:r>
              <a:rPr lang="en-US"/>
              <a:t>Syarat Penelitian Bisnis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1463" y="479425"/>
            <a:ext cx="7364412" cy="739775"/>
          </a:xfrm>
        </p:spPr>
        <p:txBody>
          <a:bodyPr/>
          <a:lstStyle/>
          <a:p>
            <a:r>
              <a:rPr lang="en-US" sz="4000"/>
              <a:t>Pengertian Metode Penelitian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Cara ilmiah</a:t>
            </a:r>
            <a:r>
              <a:rPr lang="en-US" sz="2800"/>
              <a:t> : didasarkan pada ciri-ciri keilmuan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Rasional </a:t>
            </a:r>
            <a:r>
              <a:rPr lang="en-US" sz="2400"/>
              <a:t>: masuk akal, ada logika, diterima nalar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Empiris</a:t>
            </a:r>
            <a:r>
              <a:rPr lang="en-US" sz="2400"/>
              <a:t> : dapat diamati oleh indera manusia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Sistematis</a:t>
            </a:r>
            <a:r>
              <a:rPr lang="en-US" sz="2400"/>
              <a:t> : langkah-langkah tertentu yang logis</a:t>
            </a:r>
          </a:p>
          <a:p>
            <a:pPr>
              <a:lnSpc>
                <a:spcPct val="90000"/>
              </a:lnSpc>
            </a:pPr>
            <a:r>
              <a:rPr lang="en-US" sz="2800" b="1"/>
              <a:t>Mendapatkan data</a:t>
            </a:r>
            <a:r>
              <a:rPr lang="en-US" sz="2800"/>
              <a:t> : empiris dan valid (reliabel: konsisten; dan obyektif : disepakati bersama)</a:t>
            </a:r>
          </a:p>
          <a:p>
            <a:pPr>
              <a:lnSpc>
                <a:spcPct val="90000"/>
              </a:lnSpc>
            </a:pPr>
            <a:r>
              <a:rPr lang="en-US" sz="2800" b="1"/>
              <a:t>Tujuan</a:t>
            </a:r>
            <a:r>
              <a:rPr lang="en-US" sz="2800"/>
              <a:t> dan </a:t>
            </a:r>
            <a:r>
              <a:rPr lang="en-US" sz="2800" b="1"/>
              <a:t>kegunaan</a:t>
            </a:r>
            <a:r>
              <a:rPr lang="en-US" sz="2800"/>
              <a:t> tertentu :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Penemuan</a:t>
            </a:r>
            <a:r>
              <a:rPr lang="en-US" sz="2400"/>
              <a:t> : data betul-betul baru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Pembuktian</a:t>
            </a:r>
            <a:r>
              <a:rPr lang="en-US" sz="2400"/>
              <a:t> : data untuk membuktikan keragu-raguan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Pengembangan </a:t>
            </a:r>
            <a:r>
              <a:rPr lang="en-US" sz="2400"/>
              <a:t>: memperdalam dan memperluas pengetahuan yang 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876800"/>
          </a:xfrm>
        </p:spPr>
        <p:txBody>
          <a:bodyPr/>
          <a:lstStyle/>
          <a:p>
            <a:r>
              <a:rPr lang="en-US" sz="3600" b="1"/>
              <a:t>Penelitian Dasar</a:t>
            </a:r>
            <a:r>
              <a:rPr lang="en-US" sz="3600"/>
              <a:t> (</a:t>
            </a:r>
            <a:r>
              <a:rPr lang="en-US" sz="3600" i="1"/>
              <a:t>Basic Research</a:t>
            </a:r>
            <a:r>
              <a:rPr lang="en-US" sz="3600"/>
              <a:t>) : tujuannya sekadar untuk memahami masalah secara mendalam agar dapat mengembangkan ilmu</a:t>
            </a:r>
          </a:p>
          <a:p>
            <a:r>
              <a:rPr lang="en-US" sz="3600" b="1"/>
              <a:t>Penelitian Terapan</a:t>
            </a:r>
            <a:r>
              <a:rPr lang="en-US" sz="3600"/>
              <a:t> (</a:t>
            </a:r>
            <a:r>
              <a:rPr lang="en-US" sz="3600" i="1"/>
              <a:t>Applied Researh):</a:t>
            </a:r>
            <a:r>
              <a:rPr lang="en-US" sz="3600"/>
              <a:t> tujuannya untuk mendapatkan informasi guna memecahkan masalah 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541463" y="479425"/>
            <a:ext cx="7364412" cy="739775"/>
          </a:xfrm>
          <a:noFill/>
          <a:ln/>
        </p:spPr>
        <p:txBody>
          <a:bodyPr/>
          <a:lstStyle/>
          <a:p>
            <a:r>
              <a:rPr lang="en-US"/>
              <a:t>Penelitian Menurut Tujuan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Penelitian survai</a:t>
            </a:r>
            <a:r>
              <a:rPr lang="en-US" sz="2400"/>
              <a:t> : menggunakan sampel guna menarik generalisasi</a:t>
            </a:r>
          </a:p>
          <a:p>
            <a:pPr>
              <a:lnSpc>
                <a:spcPct val="80000"/>
              </a:lnSpc>
            </a:pPr>
            <a:r>
              <a:rPr lang="en-US" sz="2400" b="1"/>
              <a:t>Penelitian </a:t>
            </a:r>
            <a:r>
              <a:rPr lang="en-US" sz="2400" b="1" i="1"/>
              <a:t>ex-post facto</a:t>
            </a:r>
            <a:r>
              <a:rPr lang="en-US" sz="2400"/>
              <a:t> : meneliti peristiwa yang telah terjadi; tidak dapat memberi perlakuan terhadap variabel bebas</a:t>
            </a:r>
          </a:p>
          <a:p>
            <a:pPr>
              <a:lnSpc>
                <a:spcPct val="80000"/>
              </a:lnSpc>
            </a:pPr>
            <a:r>
              <a:rPr lang="en-US" sz="2400" b="1"/>
              <a:t>Penelitian eksperimen</a:t>
            </a:r>
            <a:r>
              <a:rPr lang="en-US" sz="2400"/>
              <a:t> : ada perlakuan dan kontrol yang ketat terhadap variabel bebas</a:t>
            </a:r>
          </a:p>
          <a:p>
            <a:pPr>
              <a:lnSpc>
                <a:spcPct val="80000"/>
              </a:lnSpc>
            </a:pPr>
            <a:r>
              <a:rPr lang="en-US" sz="2400" b="1"/>
              <a:t>Penelitian naturalistic</a:t>
            </a:r>
            <a:r>
              <a:rPr lang="en-US" sz="2400"/>
              <a:t> : kualitatif</a:t>
            </a:r>
          </a:p>
          <a:p>
            <a:pPr>
              <a:lnSpc>
                <a:spcPct val="80000"/>
              </a:lnSpc>
            </a:pPr>
            <a:r>
              <a:rPr lang="en-US" sz="2400" b="1"/>
              <a:t>Penelitian kebijakan</a:t>
            </a:r>
            <a:r>
              <a:rPr lang="en-US" sz="2400"/>
              <a:t> : untuk memecahkan masalah sosial yang mendasar</a:t>
            </a:r>
          </a:p>
          <a:p>
            <a:pPr>
              <a:lnSpc>
                <a:spcPct val="80000"/>
              </a:lnSpc>
            </a:pPr>
            <a:r>
              <a:rPr lang="en-US" sz="2400" b="1"/>
              <a:t>Penelitian tindak</a:t>
            </a:r>
            <a:r>
              <a:rPr lang="en-US" sz="2400"/>
              <a:t> (</a:t>
            </a:r>
            <a:r>
              <a:rPr lang="en-US" sz="2400" b="1" i="1"/>
              <a:t>action</a:t>
            </a:r>
            <a:r>
              <a:rPr lang="en-US" sz="2400"/>
              <a:t>) : peneliti terlibat untuk mengubah situasi, perilaku dan organisasi</a:t>
            </a:r>
          </a:p>
          <a:p>
            <a:pPr>
              <a:lnSpc>
                <a:spcPct val="80000"/>
              </a:lnSpc>
            </a:pPr>
            <a:r>
              <a:rPr lang="en-US" sz="2400" b="1"/>
              <a:t>Penelitian evaluasi</a:t>
            </a:r>
            <a:r>
              <a:rPr lang="en-US" sz="2400"/>
              <a:t> : menjelaskan fenomena/gejala</a:t>
            </a:r>
          </a:p>
          <a:p>
            <a:pPr>
              <a:lnSpc>
                <a:spcPct val="80000"/>
              </a:lnSpc>
            </a:pPr>
            <a:r>
              <a:rPr lang="en-US" sz="2400" b="1"/>
              <a:t>Penelitian sejarah</a:t>
            </a:r>
            <a:r>
              <a:rPr lang="en-US" sz="2400"/>
              <a:t> : kejadian-kejadian logis yang berlangsung di masa lalu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1541463" y="479425"/>
            <a:ext cx="7364412" cy="739775"/>
          </a:xfrm>
          <a:noFill/>
          <a:ln/>
        </p:spPr>
        <p:txBody>
          <a:bodyPr/>
          <a:lstStyle/>
          <a:p>
            <a:r>
              <a:rPr lang="en-US"/>
              <a:t>Penelitian Menurut Metode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Penelitian Menurut Tingkat Eksplanasi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93850"/>
            <a:ext cx="8601075" cy="5075238"/>
          </a:xfrm>
        </p:spPr>
        <p:txBody>
          <a:bodyPr/>
          <a:lstStyle/>
          <a:p>
            <a:r>
              <a:rPr lang="en-US" b="1"/>
              <a:t>Penelitian deskriptif</a:t>
            </a:r>
            <a:r>
              <a:rPr lang="en-US"/>
              <a:t> : mengetahui nilai variabel mandiri; satu atau lebih variabel tanpa membuat perbandingan atau berusaha menghubungkan dengan variabel lain</a:t>
            </a:r>
          </a:p>
          <a:p>
            <a:r>
              <a:rPr lang="en-US" b="1"/>
              <a:t>Penelitian comparatif</a:t>
            </a:r>
            <a:r>
              <a:rPr lang="en-US"/>
              <a:t> : bersifat membandingkan variabel-variabel penelitian</a:t>
            </a:r>
          </a:p>
          <a:p>
            <a:r>
              <a:rPr lang="en-US" b="1"/>
              <a:t>Penelitian asosiatif</a:t>
            </a:r>
            <a:r>
              <a:rPr lang="en-US"/>
              <a:t> : mengetahui hubungan/pengaruh dua variabel atau lebih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1463" y="457200"/>
            <a:ext cx="7364412" cy="569913"/>
          </a:xfrm>
        </p:spPr>
        <p:txBody>
          <a:bodyPr/>
          <a:lstStyle/>
          <a:p>
            <a:r>
              <a:rPr lang="en-US"/>
              <a:t>Contoh-contoh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93850"/>
            <a:ext cx="8448675" cy="5075238"/>
          </a:xfrm>
        </p:spPr>
        <p:txBody>
          <a:bodyPr/>
          <a:lstStyle/>
          <a:p>
            <a:r>
              <a:rPr lang="en-US" sz="2800" b="1"/>
              <a:t>Penelitian deskriptif</a:t>
            </a:r>
            <a:r>
              <a:rPr lang="en-US" sz="2800"/>
              <a:t> :</a:t>
            </a:r>
          </a:p>
          <a:p>
            <a:pPr lvl="1"/>
            <a:r>
              <a:rPr lang="en-US" sz="2400"/>
              <a:t>Kinerja Keuangan BUMN Tahun 2005</a:t>
            </a:r>
          </a:p>
          <a:p>
            <a:pPr lvl="1"/>
            <a:r>
              <a:rPr lang="en-US" sz="2400"/>
              <a:t>Kerugian Pedagang Akibat Banjir Tahun 2002</a:t>
            </a:r>
          </a:p>
          <a:p>
            <a:r>
              <a:rPr lang="en-US" sz="2800" b="1"/>
              <a:t>Penelitian comparatif</a:t>
            </a:r>
            <a:r>
              <a:rPr lang="en-US" sz="2800"/>
              <a:t> :</a:t>
            </a:r>
          </a:p>
          <a:p>
            <a:pPr lvl="1"/>
            <a:r>
              <a:rPr lang="en-US" sz="2400"/>
              <a:t>Perbandingan Kinerja Keuangan BUMN dan Swasta</a:t>
            </a:r>
          </a:p>
          <a:p>
            <a:pPr lvl="1"/>
            <a:r>
              <a:rPr lang="en-US" sz="2400"/>
              <a:t>Perbandingan Kerugian Pedagang Akibat Banjir Tahun 2002 di Jakarta Selatan dan Jakarta Utara</a:t>
            </a:r>
          </a:p>
          <a:p>
            <a:r>
              <a:rPr lang="en-US" sz="2800" b="1"/>
              <a:t>Penelitian asosiatif</a:t>
            </a:r>
            <a:r>
              <a:rPr lang="en-US" sz="2800"/>
              <a:t> :</a:t>
            </a:r>
          </a:p>
          <a:p>
            <a:pPr lvl="1"/>
            <a:r>
              <a:rPr lang="en-US" sz="2400"/>
              <a:t>Pengaruh Iklan Terhadap Volume Penjualan</a:t>
            </a:r>
          </a:p>
          <a:p>
            <a:pPr lvl="1"/>
            <a:r>
              <a:rPr lang="en-US" sz="2400"/>
              <a:t>Hubungan antara Tingkat Pendidikan dan Daya Beli Konsumen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Macam-macam Data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93850"/>
            <a:ext cx="8524875" cy="50752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/>
              <a:t>Data :</a:t>
            </a:r>
          </a:p>
          <a:p>
            <a:pPr lvl="1"/>
            <a:r>
              <a:rPr lang="en-US" sz="3600"/>
              <a:t>Kualitatif</a:t>
            </a:r>
          </a:p>
          <a:p>
            <a:pPr lvl="1"/>
            <a:r>
              <a:rPr lang="en-US" sz="3600"/>
              <a:t>Kuantitatif :</a:t>
            </a:r>
          </a:p>
          <a:p>
            <a:pPr lvl="2"/>
            <a:r>
              <a:rPr lang="en-US" sz="3200"/>
              <a:t>Diskrit</a:t>
            </a:r>
          </a:p>
          <a:p>
            <a:pPr lvl="2"/>
            <a:r>
              <a:rPr lang="en-US" sz="3200"/>
              <a:t>Kontinum :</a:t>
            </a:r>
          </a:p>
          <a:p>
            <a:pPr lvl="3"/>
            <a:r>
              <a:rPr lang="en-US" sz="2800"/>
              <a:t>Ordinal</a:t>
            </a:r>
          </a:p>
          <a:p>
            <a:pPr lvl="3"/>
            <a:r>
              <a:rPr lang="en-US" sz="2800"/>
              <a:t>Interval</a:t>
            </a:r>
          </a:p>
          <a:p>
            <a:pPr lvl="3"/>
            <a:r>
              <a:rPr lang="en-US" sz="2800"/>
              <a:t>Rasio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Proses Penelitian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93850"/>
            <a:ext cx="8524875" cy="50752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Penelitian kuantitatif</a:t>
            </a:r>
            <a:r>
              <a:rPr lang="en-US"/>
              <a:t> : </a:t>
            </a:r>
            <a:r>
              <a:rPr lang="en-US" i="1"/>
              <a:t>logico-hypothetico-verifikatif</a:t>
            </a:r>
          </a:p>
          <a:p>
            <a:pPr>
              <a:lnSpc>
                <a:spcPct val="90000"/>
              </a:lnSpc>
            </a:pPr>
            <a:r>
              <a:rPr lang="en-US"/>
              <a:t>Berdasarkan asumsi-asumsi obyektif-empiris</a:t>
            </a:r>
          </a:p>
          <a:p>
            <a:pPr lvl="1">
              <a:lnSpc>
                <a:spcPct val="90000"/>
              </a:lnSpc>
            </a:pPr>
            <a:r>
              <a:rPr lang="en-US" b="1"/>
              <a:t>Asumsi 1</a:t>
            </a:r>
            <a:r>
              <a:rPr lang="en-US"/>
              <a:t> : Bahwa obyek dapat diklasifikasi menurut sifat, jenis, struktur, bentuk, warna dan sebagainya</a:t>
            </a:r>
          </a:p>
          <a:p>
            <a:pPr lvl="1">
              <a:lnSpc>
                <a:spcPct val="90000"/>
              </a:lnSpc>
            </a:pPr>
            <a:r>
              <a:rPr lang="en-US" b="1"/>
              <a:t>Asumsi 2</a:t>
            </a:r>
            <a:r>
              <a:rPr lang="en-US"/>
              <a:t> : Bahwa setiap gejala ada penyebabnya</a:t>
            </a:r>
          </a:p>
          <a:p>
            <a:pPr lvl="1">
              <a:lnSpc>
                <a:spcPct val="90000"/>
              </a:lnSpc>
            </a:pPr>
            <a:r>
              <a:rPr lang="en-US" b="1"/>
              <a:t>Asumsi 3</a:t>
            </a:r>
            <a:r>
              <a:rPr lang="en-US"/>
              <a:t> : Bahwa suatu gejala tidak mengalami perubahan dalam jangka waktu tertentu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theme/theme1.xml><?xml version="1.0" encoding="utf-8"?>
<a:theme xmlns:a="http://schemas.openxmlformats.org/drawingml/2006/main" name="concept038">
  <a:themeElements>
    <a:clrScheme name="concept038 2">
      <a:dk1>
        <a:srgbClr val="474A38"/>
      </a:dk1>
      <a:lt1>
        <a:srgbClr val="ADBF63"/>
      </a:lt1>
      <a:dk2>
        <a:srgbClr val="323A2C"/>
      </a:dk2>
      <a:lt2>
        <a:srgbClr val="080808"/>
      </a:lt2>
      <a:accent1>
        <a:srgbClr val="9F9A6F"/>
      </a:accent1>
      <a:accent2>
        <a:srgbClr val="4F7D56"/>
      </a:accent2>
      <a:accent3>
        <a:srgbClr val="D3DCB7"/>
      </a:accent3>
      <a:accent4>
        <a:srgbClr val="3B3E2E"/>
      </a:accent4>
      <a:accent5>
        <a:srgbClr val="CDCABB"/>
      </a:accent5>
      <a:accent6>
        <a:srgbClr val="47714D"/>
      </a:accent6>
      <a:hlink>
        <a:srgbClr val="598A8B"/>
      </a:hlink>
      <a:folHlink>
        <a:srgbClr val="9D9F59"/>
      </a:folHlink>
    </a:clrScheme>
    <a:fontScheme name="concept038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cept038 1">
        <a:dk1>
          <a:srgbClr val="003366"/>
        </a:dk1>
        <a:lt1>
          <a:srgbClr val="474A38"/>
        </a:lt1>
        <a:dk2>
          <a:srgbClr val="000000"/>
        </a:dk2>
        <a:lt2>
          <a:srgbClr val="323A2C"/>
        </a:lt2>
        <a:accent1>
          <a:srgbClr val="9F9A6F"/>
        </a:accent1>
        <a:accent2>
          <a:srgbClr val="4F7D56"/>
        </a:accent2>
        <a:accent3>
          <a:srgbClr val="AAAAAA"/>
        </a:accent3>
        <a:accent4>
          <a:srgbClr val="3B3E2E"/>
        </a:accent4>
        <a:accent5>
          <a:srgbClr val="CDCABB"/>
        </a:accent5>
        <a:accent6>
          <a:srgbClr val="47714D"/>
        </a:accent6>
        <a:hlink>
          <a:srgbClr val="598A8B"/>
        </a:hlink>
        <a:folHlink>
          <a:srgbClr val="9D9F5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038 2">
        <a:dk1>
          <a:srgbClr val="474A38"/>
        </a:dk1>
        <a:lt1>
          <a:srgbClr val="ADBF63"/>
        </a:lt1>
        <a:dk2>
          <a:srgbClr val="323A2C"/>
        </a:dk2>
        <a:lt2>
          <a:srgbClr val="080808"/>
        </a:lt2>
        <a:accent1>
          <a:srgbClr val="9F9A6F"/>
        </a:accent1>
        <a:accent2>
          <a:srgbClr val="4F7D56"/>
        </a:accent2>
        <a:accent3>
          <a:srgbClr val="D3DCB7"/>
        </a:accent3>
        <a:accent4>
          <a:srgbClr val="3B3E2E"/>
        </a:accent4>
        <a:accent5>
          <a:srgbClr val="CDCABB"/>
        </a:accent5>
        <a:accent6>
          <a:srgbClr val="47714D"/>
        </a:accent6>
        <a:hlink>
          <a:srgbClr val="598A8B"/>
        </a:hlink>
        <a:folHlink>
          <a:srgbClr val="9D9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Excellence design template</Template>
  <TotalTime>334</TotalTime>
  <Words>677</Words>
  <Application>Microsoft Office PowerPoint</Application>
  <PresentationFormat>On-screen Show (4:3)</PresentationFormat>
  <Paragraphs>112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Tahoma</vt:lpstr>
      <vt:lpstr>Times New Roman</vt:lpstr>
      <vt:lpstr>Wingdings</vt:lpstr>
      <vt:lpstr>concept038</vt:lpstr>
      <vt:lpstr>Bahan Kuliah Seminar Konsentrasi</vt:lpstr>
      <vt:lpstr>Pokok Bahasan</vt:lpstr>
      <vt:lpstr>Pengertian Metode Penelitian</vt:lpstr>
      <vt:lpstr>Penelitian Menurut Tujuan</vt:lpstr>
      <vt:lpstr>Penelitian Menurut Metode</vt:lpstr>
      <vt:lpstr>Penelitian Menurut Tingkat Eksplanasi</vt:lpstr>
      <vt:lpstr>Contoh-contoh</vt:lpstr>
      <vt:lpstr>Macam-macam Data</vt:lpstr>
      <vt:lpstr>Proses Penelitian</vt:lpstr>
      <vt:lpstr>Proses Penelitian Kuantitatif</vt:lpstr>
      <vt:lpstr>Pengertian Bisnis</vt:lpstr>
      <vt:lpstr>Ruang Lingkup Penelitian Bisnis</vt:lpstr>
      <vt:lpstr>Penelitian Bisnis Yang Baik</vt:lpstr>
    </vt:vector>
  </TitlesOfParts>
  <Company>bppt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Metode Penelitian</dc:title>
  <dc:creator>muchdie</dc:creator>
  <cp:lastModifiedBy>TOSHIBA</cp:lastModifiedBy>
  <cp:revision>23</cp:revision>
  <dcterms:created xsi:type="dcterms:W3CDTF">2007-01-04T07:20:48Z</dcterms:created>
  <dcterms:modified xsi:type="dcterms:W3CDTF">2016-11-19T03:25:00Z</dcterms:modified>
</cp:coreProperties>
</file>