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63" r:id="rId18"/>
    <p:sldId id="273" r:id="rId19"/>
    <p:sldId id="274" r:id="rId20"/>
    <p:sldId id="275" r:id="rId21"/>
    <p:sldId id="276"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72" y="2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FDED26EA-7845-41DD-92F5-D1B9EFCC97B3}" type="datetimeFigureOut">
              <a:rPr lang="id-ID" smtClean="0"/>
              <a:t>18/03/2021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E455BE5-7433-4F56-AD65-DE00C8F52601}" type="slidenum">
              <a:rPr lang="id-ID" smtClean="0"/>
              <a:t>‹#›</a:t>
            </a:fld>
            <a:endParaRPr lang="id-ID"/>
          </a:p>
        </p:txBody>
      </p:sp>
    </p:spTree>
    <p:extLst>
      <p:ext uri="{BB962C8B-B14F-4D97-AF65-F5344CB8AC3E}">
        <p14:creationId xmlns:p14="http://schemas.microsoft.com/office/powerpoint/2010/main" val="1142284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DED26EA-7845-41DD-92F5-D1B9EFCC97B3}" type="datetimeFigureOut">
              <a:rPr lang="id-ID" smtClean="0"/>
              <a:t>18/03/2021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E455BE5-7433-4F56-AD65-DE00C8F52601}" type="slidenum">
              <a:rPr lang="id-ID" smtClean="0"/>
              <a:t>‹#›</a:t>
            </a:fld>
            <a:endParaRPr lang="id-ID"/>
          </a:p>
        </p:txBody>
      </p:sp>
    </p:spTree>
    <p:extLst>
      <p:ext uri="{BB962C8B-B14F-4D97-AF65-F5344CB8AC3E}">
        <p14:creationId xmlns:p14="http://schemas.microsoft.com/office/powerpoint/2010/main" val="1698343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DED26EA-7845-41DD-92F5-D1B9EFCC97B3}" type="datetimeFigureOut">
              <a:rPr lang="id-ID" smtClean="0"/>
              <a:t>18/03/2021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E455BE5-7433-4F56-AD65-DE00C8F52601}" type="slidenum">
              <a:rPr lang="id-ID" smtClean="0"/>
              <a:t>‹#›</a:t>
            </a:fld>
            <a:endParaRPr lang="id-ID"/>
          </a:p>
        </p:txBody>
      </p:sp>
    </p:spTree>
    <p:extLst>
      <p:ext uri="{BB962C8B-B14F-4D97-AF65-F5344CB8AC3E}">
        <p14:creationId xmlns:p14="http://schemas.microsoft.com/office/powerpoint/2010/main" val="847077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DED26EA-7845-41DD-92F5-D1B9EFCC97B3}" type="datetimeFigureOut">
              <a:rPr lang="id-ID" smtClean="0"/>
              <a:t>18/03/2021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E455BE5-7433-4F56-AD65-DE00C8F52601}" type="slidenum">
              <a:rPr lang="id-ID" smtClean="0"/>
              <a:t>‹#›</a:t>
            </a:fld>
            <a:endParaRPr lang="id-ID"/>
          </a:p>
        </p:txBody>
      </p:sp>
    </p:spTree>
    <p:extLst>
      <p:ext uri="{BB962C8B-B14F-4D97-AF65-F5344CB8AC3E}">
        <p14:creationId xmlns:p14="http://schemas.microsoft.com/office/powerpoint/2010/main" val="4038961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ED26EA-7845-41DD-92F5-D1B9EFCC97B3}" type="datetimeFigureOut">
              <a:rPr lang="id-ID" smtClean="0"/>
              <a:t>18/03/2021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E455BE5-7433-4F56-AD65-DE00C8F52601}" type="slidenum">
              <a:rPr lang="id-ID" smtClean="0"/>
              <a:t>‹#›</a:t>
            </a:fld>
            <a:endParaRPr lang="id-ID"/>
          </a:p>
        </p:txBody>
      </p:sp>
    </p:spTree>
    <p:extLst>
      <p:ext uri="{BB962C8B-B14F-4D97-AF65-F5344CB8AC3E}">
        <p14:creationId xmlns:p14="http://schemas.microsoft.com/office/powerpoint/2010/main" val="1292361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FDED26EA-7845-41DD-92F5-D1B9EFCC97B3}" type="datetimeFigureOut">
              <a:rPr lang="id-ID" smtClean="0"/>
              <a:t>18/03/2021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E455BE5-7433-4F56-AD65-DE00C8F52601}" type="slidenum">
              <a:rPr lang="id-ID" smtClean="0"/>
              <a:t>‹#›</a:t>
            </a:fld>
            <a:endParaRPr lang="id-ID"/>
          </a:p>
        </p:txBody>
      </p:sp>
    </p:spTree>
    <p:extLst>
      <p:ext uri="{BB962C8B-B14F-4D97-AF65-F5344CB8AC3E}">
        <p14:creationId xmlns:p14="http://schemas.microsoft.com/office/powerpoint/2010/main" val="3105743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FDED26EA-7845-41DD-92F5-D1B9EFCC97B3}" type="datetimeFigureOut">
              <a:rPr lang="id-ID" smtClean="0"/>
              <a:t>18/03/2021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6E455BE5-7433-4F56-AD65-DE00C8F52601}" type="slidenum">
              <a:rPr lang="id-ID" smtClean="0"/>
              <a:t>‹#›</a:t>
            </a:fld>
            <a:endParaRPr lang="id-ID"/>
          </a:p>
        </p:txBody>
      </p:sp>
    </p:spTree>
    <p:extLst>
      <p:ext uri="{BB962C8B-B14F-4D97-AF65-F5344CB8AC3E}">
        <p14:creationId xmlns:p14="http://schemas.microsoft.com/office/powerpoint/2010/main" val="4112009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FDED26EA-7845-41DD-92F5-D1B9EFCC97B3}" type="datetimeFigureOut">
              <a:rPr lang="id-ID" smtClean="0"/>
              <a:t>18/03/2021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E455BE5-7433-4F56-AD65-DE00C8F52601}" type="slidenum">
              <a:rPr lang="id-ID" smtClean="0"/>
              <a:t>‹#›</a:t>
            </a:fld>
            <a:endParaRPr lang="id-ID"/>
          </a:p>
        </p:txBody>
      </p:sp>
    </p:spTree>
    <p:extLst>
      <p:ext uri="{BB962C8B-B14F-4D97-AF65-F5344CB8AC3E}">
        <p14:creationId xmlns:p14="http://schemas.microsoft.com/office/powerpoint/2010/main" val="2635996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D26EA-7845-41DD-92F5-D1B9EFCC97B3}" type="datetimeFigureOut">
              <a:rPr lang="id-ID" smtClean="0"/>
              <a:t>18/03/2021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6E455BE5-7433-4F56-AD65-DE00C8F52601}" type="slidenum">
              <a:rPr lang="id-ID" smtClean="0"/>
              <a:t>‹#›</a:t>
            </a:fld>
            <a:endParaRPr lang="id-ID"/>
          </a:p>
        </p:txBody>
      </p:sp>
    </p:spTree>
    <p:extLst>
      <p:ext uri="{BB962C8B-B14F-4D97-AF65-F5344CB8AC3E}">
        <p14:creationId xmlns:p14="http://schemas.microsoft.com/office/powerpoint/2010/main" val="2433171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ED26EA-7845-41DD-92F5-D1B9EFCC97B3}" type="datetimeFigureOut">
              <a:rPr lang="id-ID" smtClean="0"/>
              <a:t>18/03/2021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E455BE5-7433-4F56-AD65-DE00C8F52601}" type="slidenum">
              <a:rPr lang="id-ID" smtClean="0"/>
              <a:t>‹#›</a:t>
            </a:fld>
            <a:endParaRPr lang="id-ID"/>
          </a:p>
        </p:txBody>
      </p:sp>
    </p:spTree>
    <p:extLst>
      <p:ext uri="{BB962C8B-B14F-4D97-AF65-F5344CB8AC3E}">
        <p14:creationId xmlns:p14="http://schemas.microsoft.com/office/powerpoint/2010/main" val="147696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ED26EA-7845-41DD-92F5-D1B9EFCC97B3}" type="datetimeFigureOut">
              <a:rPr lang="id-ID" smtClean="0"/>
              <a:t>18/03/2021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E455BE5-7433-4F56-AD65-DE00C8F52601}" type="slidenum">
              <a:rPr lang="id-ID" smtClean="0"/>
              <a:t>‹#›</a:t>
            </a:fld>
            <a:endParaRPr lang="id-ID"/>
          </a:p>
        </p:txBody>
      </p:sp>
    </p:spTree>
    <p:extLst>
      <p:ext uri="{BB962C8B-B14F-4D97-AF65-F5344CB8AC3E}">
        <p14:creationId xmlns:p14="http://schemas.microsoft.com/office/powerpoint/2010/main" val="1930650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ED26EA-7845-41DD-92F5-D1B9EFCC97B3}" type="datetimeFigureOut">
              <a:rPr lang="id-ID" smtClean="0"/>
              <a:t>18/03/2021</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455BE5-7433-4F56-AD65-DE00C8F52601}" type="slidenum">
              <a:rPr lang="id-ID" smtClean="0"/>
              <a:t>‹#›</a:t>
            </a:fld>
            <a:endParaRPr lang="id-ID"/>
          </a:p>
        </p:txBody>
      </p:sp>
    </p:spTree>
    <p:extLst>
      <p:ext uri="{BB962C8B-B14F-4D97-AF65-F5344CB8AC3E}">
        <p14:creationId xmlns:p14="http://schemas.microsoft.com/office/powerpoint/2010/main" val="19892382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476673"/>
            <a:ext cx="7772400" cy="936104"/>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id-ID" sz="3200" dirty="0" smtClean="0">
                <a:latin typeface="Times New Roman" pitchFamily="18" charset="0"/>
                <a:cs typeface="Times New Roman" pitchFamily="18" charset="0"/>
              </a:rPr>
              <a:t>METODE PENELITIAN EVALUASI </a:t>
            </a:r>
            <a:endParaRPr lang="id-ID" sz="3200" dirty="0"/>
          </a:p>
        </p:txBody>
      </p:sp>
      <p:sp>
        <p:nvSpPr>
          <p:cNvPr id="3" name="Subtitle 2"/>
          <p:cNvSpPr>
            <a:spLocks noGrp="1"/>
          </p:cNvSpPr>
          <p:nvPr>
            <p:ph type="subTitle" idx="1"/>
          </p:nvPr>
        </p:nvSpPr>
        <p:spPr>
          <a:xfrm>
            <a:off x="1371600" y="1412776"/>
            <a:ext cx="6400800" cy="4608512"/>
          </a:xfrm>
        </p:spPr>
        <p:style>
          <a:lnRef idx="1">
            <a:schemeClr val="dk1"/>
          </a:lnRef>
          <a:fillRef idx="2">
            <a:schemeClr val="dk1"/>
          </a:fillRef>
          <a:effectRef idx="1">
            <a:schemeClr val="dk1"/>
          </a:effectRef>
          <a:fontRef idx="minor">
            <a:schemeClr val="dk1"/>
          </a:fontRef>
        </p:style>
        <p:txBody>
          <a:bodyPr>
            <a:normAutofit/>
          </a:bodyPr>
          <a:lstStyle/>
          <a:p>
            <a:r>
              <a:rPr lang="id-ID" sz="2800" smtClean="0">
                <a:solidFill>
                  <a:schemeClr val="tx1"/>
                </a:solidFill>
                <a:latin typeface="Times New Roman" pitchFamily="18" charset="0"/>
                <a:cs typeface="Times New Roman" pitchFamily="18" charset="0"/>
              </a:rPr>
              <a:t>MATERI </a:t>
            </a:r>
            <a:r>
              <a:rPr lang="id-ID" sz="2800" smtClean="0">
                <a:solidFill>
                  <a:schemeClr val="tx1"/>
                </a:solidFill>
                <a:latin typeface="Times New Roman" pitchFamily="18" charset="0"/>
                <a:cs typeface="Times New Roman" pitchFamily="18" charset="0"/>
              </a:rPr>
              <a:t>3</a:t>
            </a:r>
            <a:endParaRPr lang="id-ID" sz="2800" dirty="0" smtClean="0">
              <a:solidFill>
                <a:schemeClr val="tx1"/>
              </a:solidFill>
              <a:latin typeface="Times New Roman" pitchFamily="18" charset="0"/>
              <a:cs typeface="Times New Roman" pitchFamily="18" charset="0"/>
            </a:endParaRPr>
          </a:p>
          <a:p>
            <a:pPr>
              <a:lnSpc>
                <a:spcPct val="200000"/>
              </a:lnSpc>
            </a:pPr>
            <a:r>
              <a:rPr lang="id-ID" sz="2800" dirty="0" smtClean="0">
                <a:solidFill>
                  <a:schemeClr val="tx1"/>
                </a:solidFill>
                <a:latin typeface="Times New Roman" pitchFamily="18" charset="0"/>
                <a:cs typeface="Times New Roman" pitchFamily="18" charset="0"/>
              </a:rPr>
              <a:t>PROGRAM STUDI SOSIOLOGI</a:t>
            </a:r>
          </a:p>
          <a:p>
            <a:pPr>
              <a:lnSpc>
                <a:spcPct val="200000"/>
              </a:lnSpc>
            </a:pPr>
            <a:r>
              <a:rPr lang="id-ID" sz="2800" dirty="0" smtClean="0">
                <a:solidFill>
                  <a:schemeClr val="tx1"/>
                </a:solidFill>
                <a:latin typeface="Times New Roman" pitchFamily="18" charset="0"/>
                <a:cs typeface="Times New Roman" pitchFamily="18" charset="0"/>
              </a:rPr>
              <a:t>KLAS A</a:t>
            </a:r>
          </a:p>
          <a:p>
            <a:pPr>
              <a:lnSpc>
                <a:spcPct val="200000"/>
              </a:lnSpc>
            </a:pPr>
            <a:r>
              <a:rPr lang="id-ID" sz="2800" dirty="0" smtClean="0">
                <a:solidFill>
                  <a:schemeClr val="tx1"/>
                </a:solidFill>
                <a:latin typeface="Times New Roman" pitchFamily="18" charset="0"/>
                <a:cs typeface="Times New Roman" pitchFamily="18" charset="0"/>
              </a:rPr>
              <a:t>PENGAMPU</a:t>
            </a:r>
          </a:p>
          <a:p>
            <a:pPr>
              <a:lnSpc>
                <a:spcPct val="200000"/>
              </a:lnSpc>
            </a:pPr>
            <a:r>
              <a:rPr lang="id-ID" sz="2800" dirty="0" smtClean="0">
                <a:solidFill>
                  <a:schemeClr val="tx1"/>
                </a:solidFill>
                <a:latin typeface="Times New Roman" pitchFamily="18" charset="0"/>
                <a:cs typeface="Times New Roman" pitchFamily="18" charset="0"/>
              </a:rPr>
              <a:t>DR. L.V.RATNA DEVI S.</a:t>
            </a:r>
          </a:p>
          <a:p>
            <a:endParaRPr lang="id-ID" sz="2800" dirty="0"/>
          </a:p>
        </p:txBody>
      </p:sp>
    </p:spTree>
    <p:extLst>
      <p:ext uri="{BB962C8B-B14F-4D97-AF65-F5344CB8AC3E}">
        <p14:creationId xmlns:p14="http://schemas.microsoft.com/office/powerpoint/2010/main" val="2649247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706090"/>
          </a:xfrm>
          <a:solidFill>
            <a:schemeClr val="accent3">
              <a:lumMod val="60000"/>
              <a:lumOff val="40000"/>
            </a:schemeClr>
          </a:solidFill>
          <a:ln>
            <a:solidFill>
              <a:schemeClr val="accent3">
                <a:lumMod val="60000"/>
                <a:lumOff val="40000"/>
              </a:schemeClr>
            </a:solidFill>
          </a:ln>
        </p:spPr>
        <p:txBody>
          <a:bodyPr>
            <a:normAutofit/>
          </a:bodyPr>
          <a:lstStyle/>
          <a:p>
            <a:r>
              <a:rPr lang="id-ID" sz="2500" dirty="0" smtClean="0"/>
              <a:t>Kembali Melakukan Penyuluhan</a:t>
            </a:r>
            <a:endParaRPr lang="id-ID" sz="2500" dirty="0"/>
          </a:p>
        </p:txBody>
      </p:sp>
      <p:sp>
        <p:nvSpPr>
          <p:cNvPr id="3" name="Content Placeholder 2"/>
          <p:cNvSpPr>
            <a:spLocks noGrp="1"/>
          </p:cNvSpPr>
          <p:nvPr>
            <p:ph idx="1"/>
          </p:nvPr>
        </p:nvSpPr>
        <p:spPr>
          <a:xfrm>
            <a:off x="457200" y="1124744"/>
            <a:ext cx="8229600" cy="5001419"/>
          </a:xfrm>
        </p:spPr>
        <p:txBody>
          <a:bodyPr/>
          <a:lstStyle/>
          <a:p>
            <a:pPr marL="0" indent="0">
              <a:buNone/>
            </a:pPr>
            <a:endParaRPr lang="id-ID" dirty="0"/>
          </a:p>
        </p:txBody>
      </p:sp>
      <p:sp>
        <p:nvSpPr>
          <p:cNvPr id="4" name="Snip Diagonal Corner Rectangle 3"/>
          <p:cNvSpPr/>
          <p:nvPr/>
        </p:nvSpPr>
        <p:spPr>
          <a:xfrm>
            <a:off x="1259632" y="1484784"/>
            <a:ext cx="7128792" cy="4104456"/>
          </a:xfrm>
          <a:prstGeom prst="snip2Diag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400" dirty="0" smtClean="0">
                <a:solidFill>
                  <a:srgbClr val="00B050"/>
                </a:solidFill>
              </a:rPr>
              <a:t>Ketika pemandu maupun petugas lapangan belum cukup memiliki  pengertian mengenai dasar dan tujuan </a:t>
            </a:r>
            <a:r>
              <a:rPr lang="id-ID" sz="2400" dirty="0">
                <a:solidFill>
                  <a:srgbClr val="00B050"/>
                </a:solidFill>
              </a:rPr>
              <a:t>utama </a:t>
            </a:r>
            <a:r>
              <a:rPr lang="id-ID" sz="2400" dirty="0" smtClean="0">
                <a:solidFill>
                  <a:srgbClr val="00B050"/>
                </a:solidFill>
              </a:rPr>
              <a:t>kegiatan PRA serta belum berubahnya perilaku menyebabkan ketidak siapan memfasilitasi partisipasi masyarakat.  Akibatnya petugas cenderung kembali pada gaya penyuluhan  yang menggurui. Disini petugas sebagai orang luar malah lebih banyak mengambil peran daripada mendampingi masyarakat melakukan kegiatan. Ini adalah salah.</a:t>
            </a:r>
            <a:endParaRPr lang="id-ID" sz="2400" dirty="0">
              <a:solidFill>
                <a:srgbClr val="00B050"/>
              </a:solidFill>
            </a:endParaRPr>
          </a:p>
          <a:p>
            <a:endParaRPr lang="id-ID" sz="2400" dirty="0">
              <a:solidFill>
                <a:srgbClr val="00B050"/>
              </a:solidFill>
            </a:endParaRPr>
          </a:p>
        </p:txBody>
      </p:sp>
    </p:spTree>
    <p:extLst>
      <p:ext uri="{BB962C8B-B14F-4D97-AF65-F5344CB8AC3E}">
        <p14:creationId xmlns:p14="http://schemas.microsoft.com/office/powerpoint/2010/main" val="2545508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212" y="116632"/>
            <a:ext cx="8229600" cy="562074"/>
          </a:xfrm>
        </p:spPr>
        <p:style>
          <a:lnRef idx="0">
            <a:schemeClr val="accent2"/>
          </a:lnRef>
          <a:fillRef idx="3">
            <a:schemeClr val="accent2"/>
          </a:fillRef>
          <a:effectRef idx="3">
            <a:schemeClr val="accent2"/>
          </a:effectRef>
          <a:fontRef idx="minor">
            <a:schemeClr val="lt1"/>
          </a:fontRef>
        </p:style>
        <p:txBody>
          <a:bodyPr>
            <a:normAutofit/>
          </a:bodyPr>
          <a:lstStyle/>
          <a:p>
            <a:r>
              <a:rPr lang="id-ID" sz="2500" dirty="0" smtClean="0"/>
              <a:t>Terjadi konflik</a:t>
            </a:r>
            <a:endParaRPr lang="id-ID" sz="2500" dirty="0"/>
          </a:p>
        </p:txBody>
      </p:sp>
      <p:sp>
        <p:nvSpPr>
          <p:cNvPr id="3" name="Content Placeholder 2"/>
          <p:cNvSpPr>
            <a:spLocks noGrp="1"/>
          </p:cNvSpPr>
          <p:nvPr>
            <p:ph idx="1"/>
          </p:nvPr>
        </p:nvSpPr>
        <p:spPr>
          <a:xfrm>
            <a:off x="457200" y="1196752"/>
            <a:ext cx="8229600" cy="4929411"/>
          </a:xfrm>
        </p:spPr>
        <p:txBody>
          <a:bodyPr/>
          <a:lstStyle/>
          <a:p>
            <a:pPr marL="0" indent="0">
              <a:buNone/>
            </a:pPr>
            <a:endParaRPr lang="id-ID" dirty="0"/>
          </a:p>
        </p:txBody>
      </p:sp>
      <p:sp>
        <p:nvSpPr>
          <p:cNvPr id="4" name="Round Diagonal Corner Rectangle 3"/>
          <p:cNvSpPr/>
          <p:nvPr/>
        </p:nvSpPr>
        <p:spPr>
          <a:xfrm>
            <a:off x="486296" y="764704"/>
            <a:ext cx="8424936" cy="1584176"/>
          </a:xfrm>
          <a:prstGeom prst="round2Diag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rgbClr val="002060"/>
                </a:solidFill>
              </a:rPr>
              <a:t>Penerapan PRA sering memunculkan konflik, baik konflik kebijakan di dalam lembaga maupun konflik antara lembaga dengan warga masyarakat , serta konflik diantara sesama masyarakat. Konflik-konflik tersebut memiliki hubungan erat satu sama lain. Apabila terjadi perlu diatasi dan dicarikan jalan keluar. Oleh sebab itu bila dimungkinkan lebih baik mencegah konflik </a:t>
            </a:r>
            <a:endParaRPr lang="id-ID" dirty="0">
              <a:solidFill>
                <a:srgbClr val="002060"/>
              </a:solidFill>
            </a:endParaRPr>
          </a:p>
        </p:txBody>
      </p:sp>
      <p:sp>
        <p:nvSpPr>
          <p:cNvPr id="5" name="Rounded Rectangle 4"/>
          <p:cNvSpPr/>
          <p:nvPr/>
        </p:nvSpPr>
        <p:spPr>
          <a:xfrm>
            <a:off x="251520" y="2492896"/>
            <a:ext cx="8659712" cy="4248472"/>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endParaRPr lang="id-ID" b="1" dirty="0" smtClean="0">
              <a:solidFill>
                <a:srgbClr val="002060"/>
              </a:solidFill>
            </a:endParaRPr>
          </a:p>
          <a:p>
            <a:pPr marL="342900" indent="-342900">
              <a:buAutoNum type="arabicPeriod"/>
            </a:pPr>
            <a:r>
              <a:rPr lang="id-ID" b="1" dirty="0" smtClean="0">
                <a:solidFill>
                  <a:srgbClr val="002060"/>
                </a:solidFill>
              </a:rPr>
              <a:t>Konflik Dalam Lembaga </a:t>
            </a:r>
            <a:r>
              <a:rPr lang="id-ID" dirty="0" smtClean="0"/>
              <a:t>:  </a:t>
            </a:r>
            <a:r>
              <a:rPr lang="id-ID" dirty="0" smtClean="0">
                <a:solidFill>
                  <a:srgbClr val="002060"/>
                </a:solidFill>
              </a:rPr>
              <a:t>terjadi jika perubahan kebijakan dan kndisi yang mendukung demokratisasi  dan keterbukaan belum dipersiapkan. Ini akan terjadi konflik diantara mereka yang ada di dalam lembaga, yaitu mereka yang ingin taat asas terhadap prinsip-prinsip PRA dan mereka yang masih mengikuti pola lama. </a:t>
            </a:r>
          </a:p>
          <a:p>
            <a:pPr marL="342900" indent="-342900">
              <a:buAutoNum type="arabicPeriod"/>
            </a:pPr>
            <a:r>
              <a:rPr lang="id-ID" b="1" dirty="0" smtClean="0">
                <a:solidFill>
                  <a:srgbClr val="002060"/>
                </a:solidFill>
              </a:rPr>
              <a:t>Konflik lembaga dengan masyarakat</a:t>
            </a:r>
            <a:r>
              <a:rPr lang="id-ID" dirty="0" smtClean="0">
                <a:solidFill>
                  <a:srgbClr val="002060"/>
                </a:solidFill>
              </a:rPr>
              <a:t>: terjadi jika kebijakan umum lembaga tidak berubah menjadi lebih demokratis dan luwes. Akibatnya terjadi pertentangan lembaga VS masyarakat, karena masyarakat menaruh harapan yang tinggi agar aspirasinya tertampung dan dilaksanakan. Hal ini akan menjadikan masyarakat kurang mendukung program.</a:t>
            </a:r>
          </a:p>
          <a:p>
            <a:pPr marL="342900" indent="-342900">
              <a:buAutoNum type="arabicPeriod"/>
            </a:pPr>
            <a:r>
              <a:rPr lang="id-ID" b="1" dirty="0" smtClean="0">
                <a:solidFill>
                  <a:srgbClr val="002060"/>
                </a:solidFill>
              </a:rPr>
              <a:t>Konflik dalam masyarakat</a:t>
            </a:r>
            <a:r>
              <a:rPr lang="id-ID" dirty="0" smtClean="0">
                <a:solidFill>
                  <a:srgbClr val="002060"/>
                </a:solidFill>
              </a:rPr>
              <a:t>: terjadi karena masyarakat penerima program bersifat heterogen. Mereka membawa kepentingan, kebutuhan dan motivasi yang beragam dan sering bertolak belakang. PRA sangat potensial membuka peluang memunculkan berbagai kepentingan dari semua kelompok masyarakat. Ini dapat menimbulkan konflik terbuka, walaupun sebenarnya konflik itu sudah ada secara tertutup, karena dirangsang diskusi menjadi terbuka. </a:t>
            </a:r>
          </a:p>
          <a:p>
            <a:pPr marL="342900" indent="-342900">
              <a:buAutoNum type="arabicPeriod"/>
            </a:pPr>
            <a:endParaRPr lang="id-ID" dirty="0">
              <a:solidFill>
                <a:srgbClr val="002060"/>
              </a:solidFill>
            </a:endParaRPr>
          </a:p>
        </p:txBody>
      </p:sp>
    </p:spTree>
    <p:extLst>
      <p:ext uri="{BB962C8B-B14F-4D97-AF65-F5344CB8AC3E}">
        <p14:creationId xmlns:p14="http://schemas.microsoft.com/office/powerpoint/2010/main" val="1262083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08" y="548680"/>
            <a:ext cx="8229600" cy="634082"/>
          </a:xfrm>
          <a:solidFill>
            <a:schemeClr val="bg2">
              <a:lumMod val="75000"/>
            </a:schemeClr>
          </a:solidFill>
        </p:spPr>
        <p:txBody>
          <a:bodyPr>
            <a:normAutofit/>
          </a:bodyPr>
          <a:lstStyle/>
          <a:p>
            <a:r>
              <a:rPr lang="id-ID" sz="2500" dirty="0" smtClean="0"/>
              <a:t>Menganggap PRA sebagai resep</a:t>
            </a:r>
            <a:endParaRPr lang="id-ID" sz="2500" dirty="0"/>
          </a:p>
        </p:txBody>
      </p:sp>
      <p:sp>
        <p:nvSpPr>
          <p:cNvPr id="3" name="Content Placeholder 2"/>
          <p:cNvSpPr>
            <a:spLocks noGrp="1"/>
          </p:cNvSpPr>
          <p:nvPr>
            <p:ph idx="1"/>
          </p:nvPr>
        </p:nvSpPr>
        <p:spPr>
          <a:xfrm>
            <a:off x="457200" y="1196752"/>
            <a:ext cx="8229600" cy="4929411"/>
          </a:xfrm>
        </p:spPr>
        <p:txBody>
          <a:bodyPr/>
          <a:lstStyle/>
          <a:p>
            <a:endParaRPr lang="id-ID" dirty="0"/>
          </a:p>
        </p:txBody>
      </p:sp>
      <p:sp>
        <p:nvSpPr>
          <p:cNvPr id="4" name="Snip Single Corner Rectangle 3"/>
          <p:cNvSpPr/>
          <p:nvPr/>
        </p:nvSpPr>
        <p:spPr>
          <a:xfrm>
            <a:off x="971600" y="1484784"/>
            <a:ext cx="7344816" cy="3600400"/>
          </a:xfrm>
          <a:prstGeom prst="snip1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400" dirty="0" smtClean="0">
                <a:solidFill>
                  <a:srgbClr val="002060"/>
                </a:solidFill>
              </a:rPr>
              <a:t>Seringkali kepercayaan terhadap metode PRA sebagai resep ampuh untuk mengatasi masalah program di lapangan menyebabkan penerapan PRA dan tekniknya  patuh mengikuti resep dalam buku. Padahal PRA adalah alat bantu saja yang dapat disesuaikan dengan kebutuhan informasi yang ditemukan di lapangan Proses saling belajar yang paling penting , yang tidak boleh diabaikan. </a:t>
            </a:r>
            <a:endParaRPr lang="id-ID" sz="2400" dirty="0">
              <a:solidFill>
                <a:srgbClr val="002060"/>
              </a:solidFill>
            </a:endParaRPr>
          </a:p>
        </p:txBody>
      </p:sp>
    </p:spTree>
    <p:extLst>
      <p:ext uri="{BB962C8B-B14F-4D97-AF65-F5344CB8AC3E}">
        <p14:creationId xmlns:p14="http://schemas.microsoft.com/office/powerpoint/2010/main" val="867099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8229600" cy="706090"/>
          </a:xfrm>
        </p:spPr>
        <p:style>
          <a:lnRef idx="3">
            <a:schemeClr val="lt1"/>
          </a:lnRef>
          <a:fillRef idx="1">
            <a:schemeClr val="accent3"/>
          </a:fillRef>
          <a:effectRef idx="1">
            <a:schemeClr val="accent3"/>
          </a:effectRef>
          <a:fontRef idx="minor">
            <a:schemeClr val="lt1"/>
          </a:fontRef>
        </p:style>
        <p:txBody>
          <a:bodyPr>
            <a:normAutofit/>
          </a:bodyPr>
          <a:lstStyle/>
          <a:p>
            <a:r>
              <a:rPr lang="id-ID" sz="2500" dirty="0" smtClean="0"/>
              <a:t>Terpatok Pada Waktu</a:t>
            </a:r>
            <a:endParaRPr lang="id-ID" sz="2500" dirty="0"/>
          </a:p>
        </p:txBody>
      </p:sp>
      <p:sp>
        <p:nvSpPr>
          <p:cNvPr id="3" name="Content Placeholder 2"/>
          <p:cNvSpPr>
            <a:spLocks noGrp="1"/>
          </p:cNvSpPr>
          <p:nvPr>
            <p:ph idx="1"/>
          </p:nvPr>
        </p:nvSpPr>
        <p:spPr/>
        <p:txBody>
          <a:bodyPr/>
          <a:lstStyle/>
          <a:p>
            <a:endParaRPr lang="id-ID" dirty="0"/>
          </a:p>
        </p:txBody>
      </p:sp>
      <p:sp>
        <p:nvSpPr>
          <p:cNvPr id="4" name="Rounded Rectangle 3"/>
          <p:cNvSpPr/>
          <p:nvPr/>
        </p:nvSpPr>
        <p:spPr>
          <a:xfrm>
            <a:off x="899592" y="1844824"/>
            <a:ext cx="7344816" cy="266429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400" dirty="0" smtClean="0">
                <a:solidFill>
                  <a:srgbClr val="002060"/>
                </a:solidFill>
              </a:rPr>
              <a:t>Terdapat kecenderungan, melaksanakan kegiatan PRA dalam suatu “paket waktu” yang terbatas. Jadwal ketat, akibatnya tergesa-gesa. Pelaksana PRA cenderung menetapkan target pekerjaan, sehingga informasi  kurang mendalam. Masalah ini juga terkait dengan pendanaan, semakin lama semakin banyak dananya. </a:t>
            </a:r>
            <a:endParaRPr lang="id-ID" sz="2400" dirty="0">
              <a:solidFill>
                <a:srgbClr val="002060"/>
              </a:solidFill>
            </a:endParaRPr>
          </a:p>
        </p:txBody>
      </p:sp>
    </p:spTree>
    <p:extLst>
      <p:ext uri="{BB962C8B-B14F-4D97-AF65-F5344CB8AC3E}">
        <p14:creationId xmlns:p14="http://schemas.microsoft.com/office/powerpoint/2010/main" val="2347025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204" y="620688"/>
            <a:ext cx="8229600" cy="634082"/>
          </a:xfrm>
          <a:solidFill>
            <a:srgbClr val="FFC000"/>
          </a:solidFill>
        </p:spPr>
        <p:txBody>
          <a:bodyPr>
            <a:normAutofit/>
          </a:bodyPr>
          <a:lstStyle/>
          <a:p>
            <a:r>
              <a:rPr lang="id-ID" sz="2500" dirty="0" smtClean="0"/>
              <a:t>Merancang PRA dengan biaya yang mahal</a:t>
            </a:r>
            <a:endParaRPr lang="id-ID" sz="2500" dirty="0"/>
          </a:p>
        </p:txBody>
      </p:sp>
      <p:sp>
        <p:nvSpPr>
          <p:cNvPr id="3" name="Content Placeholder 2"/>
          <p:cNvSpPr>
            <a:spLocks noGrp="1"/>
          </p:cNvSpPr>
          <p:nvPr>
            <p:ph idx="1"/>
          </p:nvPr>
        </p:nvSpPr>
        <p:spPr/>
        <p:txBody>
          <a:bodyPr/>
          <a:lstStyle/>
          <a:p>
            <a:endParaRPr lang="id-ID" dirty="0"/>
          </a:p>
        </p:txBody>
      </p:sp>
      <p:sp>
        <p:nvSpPr>
          <p:cNvPr id="4" name="Round Single Corner Rectangle 3"/>
          <p:cNvSpPr/>
          <p:nvPr/>
        </p:nvSpPr>
        <p:spPr>
          <a:xfrm>
            <a:off x="891704" y="1454076"/>
            <a:ext cx="7416824" cy="3960440"/>
          </a:xfrm>
          <a:prstGeom prst="round1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000" dirty="0" smtClean="0">
                <a:solidFill>
                  <a:srgbClr val="002060"/>
                </a:solidFill>
              </a:rPr>
              <a:t>Anggapan yang salah bahwa penerapan PRA merupakan kegiatan kajian desa yang memerlukan bantuan pemandu trampil dan narasumber dari luar. Sebenarnya PRA merupakan alat kajian sederhana yang dikembangkan oleh petugas program untuk bekerja bersama masyarakat di lokasi. Oleh karena itu, kekurangan waktu dan dana seharusnyatidak terjadi. Mahalnya PRA karena:</a:t>
            </a:r>
          </a:p>
          <a:p>
            <a:pPr marL="342900" indent="-342900">
              <a:buAutoNum type="arabicPeriod"/>
            </a:pPr>
            <a:r>
              <a:rPr lang="id-ID" sz="2000" dirty="0" smtClean="0">
                <a:solidFill>
                  <a:srgbClr val="002060"/>
                </a:solidFill>
              </a:rPr>
              <a:t>PRA dirancang meliputi pelatihan dan penerapan lapangan secara luas</a:t>
            </a:r>
          </a:p>
          <a:p>
            <a:pPr marL="342900" indent="-342900">
              <a:buAutoNum type="arabicPeriod"/>
            </a:pPr>
            <a:r>
              <a:rPr lang="id-ID" sz="2000" dirty="0" smtClean="0">
                <a:solidFill>
                  <a:srgbClr val="002060"/>
                </a:solidFill>
              </a:rPr>
              <a:t>Tim PRA cukup besar, sebagian besar dari luar yang perlu transport, akomodasi.</a:t>
            </a:r>
          </a:p>
          <a:p>
            <a:pPr marL="342900" indent="-342900">
              <a:buAutoNum type="arabicPeriod"/>
            </a:pPr>
            <a:r>
              <a:rPr lang="id-ID" sz="2000" dirty="0" smtClean="0">
                <a:solidFill>
                  <a:srgbClr val="002060"/>
                </a:solidFill>
              </a:rPr>
              <a:t>Narasumber dan pemandu trampil dari luar perlu honor.</a:t>
            </a:r>
            <a:endParaRPr lang="id-ID" sz="2000" dirty="0">
              <a:solidFill>
                <a:srgbClr val="002060"/>
              </a:solidFill>
            </a:endParaRPr>
          </a:p>
        </p:txBody>
      </p:sp>
    </p:spTree>
    <p:extLst>
      <p:ext uri="{BB962C8B-B14F-4D97-AF65-F5344CB8AC3E}">
        <p14:creationId xmlns:p14="http://schemas.microsoft.com/office/powerpoint/2010/main" val="14761448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204" y="476672"/>
            <a:ext cx="8229600" cy="706090"/>
          </a:xfrm>
          <a:solidFill>
            <a:schemeClr val="accent4">
              <a:lumMod val="60000"/>
              <a:lumOff val="40000"/>
            </a:schemeClr>
          </a:solidFill>
        </p:spPr>
        <p:txBody>
          <a:bodyPr>
            <a:normAutofit/>
          </a:bodyPr>
          <a:lstStyle/>
          <a:p>
            <a:r>
              <a:rPr lang="id-ID" sz="2500" dirty="0" smtClean="0"/>
              <a:t>Masih Mengutamakan Target</a:t>
            </a:r>
            <a:endParaRPr lang="id-ID" sz="2500" dirty="0"/>
          </a:p>
        </p:txBody>
      </p:sp>
      <p:sp>
        <p:nvSpPr>
          <p:cNvPr id="3" name="Content Placeholder 2"/>
          <p:cNvSpPr>
            <a:spLocks noGrp="1"/>
          </p:cNvSpPr>
          <p:nvPr>
            <p:ph idx="1"/>
          </p:nvPr>
        </p:nvSpPr>
        <p:spPr>
          <a:xfrm>
            <a:off x="457200" y="1196752"/>
            <a:ext cx="8229600" cy="4929411"/>
          </a:xfrm>
        </p:spPr>
        <p:txBody>
          <a:bodyPr/>
          <a:lstStyle/>
          <a:p>
            <a:endParaRPr lang="id-ID" dirty="0"/>
          </a:p>
        </p:txBody>
      </p:sp>
      <p:sp>
        <p:nvSpPr>
          <p:cNvPr id="4" name="Rounded Rectangle 3"/>
          <p:cNvSpPr/>
          <p:nvPr/>
        </p:nvSpPr>
        <p:spPr>
          <a:xfrm>
            <a:off x="683568" y="1484784"/>
            <a:ext cx="7848872" cy="4536504"/>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2400" dirty="0" smtClean="0">
              <a:solidFill>
                <a:srgbClr val="002060"/>
              </a:solidFill>
            </a:endParaRPr>
          </a:p>
          <a:p>
            <a:r>
              <a:rPr lang="id-ID" sz="2400" dirty="0" smtClean="0">
                <a:solidFill>
                  <a:srgbClr val="002060"/>
                </a:solidFill>
              </a:rPr>
              <a:t>Masih adanya lembaga yang mengadaptasi PRA yang pengembangannya dilaksanakan dengan cara terdahulu (Paket diturunkan dari atas). Hal ini terjadi karena program mengutamakan target daripada proses yang dianggap memakan waktu lama. Padahal program yang dilaksanakan dengan hasil “instan” cenderung tidak mencapai tujuan pembangunan. Akibatnya pelaksana program kehilangan kepercayaan dan motivasi untuk bekerja keras karena ragu terhadap kesungguhan lembaganya buntuk benar-benar menjalankan pendekatan dari bawah.</a:t>
            </a:r>
            <a:endParaRPr lang="id-ID" sz="2400" dirty="0">
              <a:solidFill>
                <a:srgbClr val="002060"/>
              </a:solidFill>
            </a:endParaRPr>
          </a:p>
        </p:txBody>
      </p:sp>
    </p:spTree>
    <p:extLst>
      <p:ext uri="{BB962C8B-B14F-4D97-AF65-F5344CB8AC3E}">
        <p14:creationId xmlns:p14="http://schemas.microsoft.com/office/powerpoint/2010/main" val="3341649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980728"/>
            <a:ext cx="8229600" cy="634082"/>
          </a:xfrm>
          <a:solidFill>
            <a:schemeClr val="accent5">
              <a:lumMod val="60000"/>
              <a:lumOff val="40000"/>
            </a:schemeClr>
          </a:solidFill>
        </p:spPr>
        <p:txBody>
          <a:bodyPr>
            <a:normAutofit/>
          </a:bodyPr>
          <a:lstStyle/>
          <a:p>
            <a:r>
              <a:rPr lang="id-ID" sz="2500" dirty="0" smtClean="0"/>
              <a:t>PRA menjadi rutinitas</a:t>
            </a:r>
            <a:endParaRPr lang="id-ID" sz="2500" dirty="0"/>
          </a:p>
        </p:txBody>
      </p:sp>
      <p:sp>
        <p:nvSpPr>
          <p:cNvPr id="3" name="Content Placeholder 2"/>
          <p:cNvSpPr>
            <a:spLocks noGrp="1"/>
          </p:cNvSpPr>
          <p:nvPr>
            <p:ph idx="1"/>
          </p:nvPr>
        </p:nvSpPr>
        <p:spPr/>
        <p:txBody>
          <a:bodyPr/>
          <a:lstStyle/>
          <a:p>
            <a:endParaRPr lang="id-ID" dirty="0"/>
          </a:p>
        </p:txBody>
      </p:sp>
      <p:sp>
        <p:nvSpPr>
          <p:cNvPr id="4" name="Rounded Rectangle 3"/>
          <p:cNvSpPr/>
          <p:nvPr/>
        </p:nvSpPr>
        <p:spPr>
          <a:xfrm>
            <a:off x="1043608" y="1844824"/>
            <a:ext cx="6912768" cy="316835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id-ID" sz="2400" dirty="0" smtClean="0"/>
              <a:t>Apabila PRA menjadi kegiatan penggalian informasi tanpa arah, kegiatan ini kehilangan makna. Prinsip saling belajar sekaligus npendidikan masyarakat menjadi hilang. Diperkirakan kegiatan ini menjadi tidak lagi memiliki semangat, masyarakat maupun orang luar yang melaksanakannya akan terjebak dalam pekerjaan yang bersifat membosankan dan rutin.</a:t>
            </a:r>
            <a:endParaRPr lang="id-ID" sz="2400" dirty="0"/>
          </a:p>
        </p:txBody>
      </p:sp>
    </p:spTree>
    <p:extLst>
      <p:ext uri="{BB962C8B-B14F-4D97-AF65-F5344CB8AC3E}">
        <p14:creationId xmlns:p14="http://schemas.microsoft.com/office/powerpoint/2010/main" val="5211882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rgbClr val="FFC000"/>
          </a:solidFill>
        </p:spPr>
        <p:style>
          <a:lnRef idx="2">
            <a:schemeClr val="accent4"/>
          </a:lnRef>
          <a:fillRef idx="1">
            <a:schemeClr val="lt1"/>
          </a:fillRef>
          <a:effectRef idx="0">
            <a:schemeClr val="accent4"/>
          </a:effectRef>
          <a:fontRef idx="minor">
            <a:schemeClr val="dk1"/>
          </a:fontRef>
        </p:style>
        <p:txBody>
          <a:bodyPr>
            <a:normAutofit/>
          </a:bodyPr>
          <a:lstStyle/>
          <a:p>
            <a:r>
              <a:rPr lang="id-ID" sz="3200" dirty="0" smtClean="0"/>
              <a:t>Bahaya PRA yang muncul kemudian</a:t>
            </a:r>
            <a:endParaRPr lang="id-ID" sz="3200" dirty="0"/>
          </a:p>
        </p:txBody>
      </p:sp>
      <p:sp>
        <p:nvSpPr>
          <p:cNvPr id="3" name="Content Placeholder 2"/>
          <p:cNvSpPr>
            <a:spLocks noGrp="1"/>
          </p:cNvSpPr>
          <p:nvPr>
            <p:ph idx="1"/>
          </p:nvPr>
        </p:nvSpPr>
        <p:spPr/>
        <p:txBody>
          <a:bodyPr/>
          <a:lstStyle/>
          <a:p>
            <a:endParaRPr lang="id-ID" dirty="0"/>
          </a:p>
        </p:txBody>
      </p:sp>
      <p:sp>
        <p:nvSpPr>
          <p:cNvPr id="4" name="Snip Diagonal Corner Rectangle 3"/>
          <p:cNvSpPr/>
          <p:nvPr/>
        </p:nvSpPr>
        <p:spPr>
          <a:xfrm>
            <a:off x="1043608" y="1752427"/>
            <a:ext cx="6048672" cy="3168352"/>
          </a:xfrm>
          <a:prstGeom prst="snip2DiagRect">
            <a:avLst/>
          </a:prstGeom>
          <a:solidFill>
            <a:srgbClr val="FFFF00"/>
          </a:solidFill>
        </p:spPr>
        <p:style>
          <a:lnRef idx="2">
            <a:schemeClr val="accent4"/>
          </a:lnRef>
          <a:fillRef idx="1">
            <a:schemeClr val="lt1"/>
          </a:fillRef>
          <a:effectRef idx="0">
            <a:schemeClr val="accent4"/>
          </a:effectRef>
          <a:fontRef idx="minor">
            <a:schemeClr val="dk1"/>
          </a:fontRef>
        </p:style>
        <p:txBody>
          <a:bodyPr rtlCol="0" anchor="ctr"/>
          <a:lstStyle/>
          <a:p>
            <a:pPr marL="342900" indent="-342900">
              <a:buAutoNum type="arabicPeriod"/>
            </a:pPr>
            <a:r>
              <a:rPr lang="id-ID" dirty="0" smtClean="0">
                <a:solidFill>
                  <a:srgbClr val="FF0000"/>
                </a:solidFill>
              </a:rPr>
              <a:t>Masyarakat sebagai obyek penerapan PRA</a:t>
            </a:r>
          </a:p>
          <a:p>
            <a:pPr marL="342900" indent="-342900">
              <a:buAutoNum type="arabicPeriod"/>
            </a:pPr>
            <a:r>
              <a:rPr lang="id-ID" dirty="0" smtClean="0">
                <a:solidFill>
                  <a:srgbClr val="FF0000"/>
                </a:solidFill>
              </a:rPr>
              <a:t>Mengatasnamakan PRA</a:t>
            </a:r>
          </a:p>
          <a:p>
            <a:pPr marL="342900" indent="-342900">
              <a:buAutoNum type="arabicPeriod"/>
            </a:pPr>
            <a:r>
              <a:rPr lang="id-ID" dirty="0" smtClean="0">
                <a:solidFill>
                  <a:srgbClr val="FF0000"/>
                </a:solidFill>
              </a:rPr>
              <a:t>Mengecewakan masyarakat</a:t>
            </a:r>
          </a:p>
          <a:p>
            <a:pPr marL="342900" indent="-342900">
              <a:buAutoNum type="arabicPeriod"/>
            </a:pPr>
            <a:r>
              <a:rPr lang="id-ID" dirty="0" smtClean="0">
                <a:solidFill>
                  <a:srgbClr val="FF0000"/>
                </a:solidFill>
              </a:rPr>
              <a:t>Penolakan terhadap PRA</a:t>
            </a:r>
          </a:p>
          <a:p>
            <a:pPr marL="342900" indent="-342900">
              <a:buAutoNum type="arabicPeriod"/>
            </a:pPr>
            <a:endParaRPr lang="id-ID" dirty="0"/>
          </a:p>
        </p:txBody>
      </p:sp>
    </p:spTree>
    <p:extLst>
      <p:ext uri="{BB962C8B-B14F-4D97-AF65-F5344CB8AC3E}">
        <p14:creationId xmlns:p14="http://schemas.microsoft.com/office/powerpoint/2010/main" val="20859437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764704"/>
            <a:ext cx="8229600" cy="706090"/>
          </a:xfrm>
          <a:solidFill>
            <a:srgbClr val="92D050"/>
          </a:solidFill>
        </p:spPr>
        <p:txBody>
          <a:bodyPr>
            <a:normAutofit/>
          </a:bodyPr>
          <a:lstStyle/>
          <a:p>
            <a:r>
              <a:rPr lang="id-ID" sz="2500" dirty="0" smtClean="0"/>
              <a:t>Masyarakat sebagai obyek penerapan PRA</a:t>
            </a:r>
            <a:endParaRPr lang="id-ID" sz="2500" dirty="0"/>
          </a:p>
        </p:txBody>
      </p:sp>
      <p:sp>
        <p:nvSpPr>
          <p:cNvPr id="3" name="Content Placeholder 2"/>
          <p:cNvSpPr>
            <a:spLocks noGrp="1"/>
          </p:cNvSpPr>
          <p:nvPr>
            <p:ph idx="1"/>
          </p:nvPr>
        </p:nvSpPr>
        <p:spPr/>
        <p:txBody>
          <a:bodyPr/>
          <a:lstStyle/>
          <a:p>
            <a:endParaRPr lang="id-ID" dirty="0"/>
          </a:p>
        </p:txBody>
      </p:sp>
      <p:sp>
        <p:nvSpPr>
          <p:cNvPr id="4" name="Snip Single Corner Rectangle 3"/>
          <p:cNvSpPr/>
          <p:nvPr/>
        </p:nvSpPr>
        <p:spPr>
          <a:xfrm>
            <a:off x="467544" y="1628800"/>
            <a:ext cx="8208912" cy="3960440"/>
          </a:xfrm>
          <a:prstGeom prst="snip1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400" dirty="0" smtClean="0">
                <a:solidFill>
                  <a:srgbClr val="002060"/>
                </a:solidFill>
              </a:rPr>
              <a:t>Mengadopsi proses diskusi tetap dikuasai dan diarahkan oleh “orang luar” dan proses belajar diabaikan, berarti terjadi “manipulasi partisipasi” masyarakat. Keikut sertaan warga dalam kegiatan PRA hanyalah fisik, karena keputusan diambil oleh “orang luar”. Program bisa saja dikembangkan dengan memperhatikan kebutuhan masyarakat, tetapi tidak terjadi proses pemberdayaan atau penguatan dan pengalihan ketrampilam kepada masyarakat. Tanpa proses pengalihan tersebut akan tetap terjadi ketergantungan masyarakat kepada “orang luar”.</a:t>
            </a:r>
            <a:endParaRPr lang="id-ID" sz="2400" dirty="0">
              <a:solidFill>
                <a:srgbClr val="002060"/>
              </a:solidFill>
            </a:endParaRPr>
          </a:p>
        </p:txBody>
      </p:sp>
    </p:spTree>
    <p:extLst>
      <p:ext uri="{BB962C8B-B14F-4D97-AF65-F5344CB8AC3E}">
        <p14:creationId xmlns:p14="http://schemas.microsoft.com/office/powerpoint/2010/main" val="13800875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884" y="620688"/>
            <a:ext cx="8229600" cy="706090"/>
          </a:xfrm>
          <a:solidFill>
            <a:schemeClr val="accent6">
              <a:lumMod val="60000"/>
              <a:lumOff val="40000"/>
            </a:schemeClr>
          </a:solidFill>
        </p:spPr>
        <p:txBody>
          <a:bodyPr>
            <a:normAutofit/>
          </a:bodyPr>
          <a:lstStyle/>
          <a:p>
            <a:r>
              <a:rPr lang="id-ID" sz="2500" dirty="0" smtClean="0"/>
              <a:t>Mengatasnamakan PRA</a:t>
            </a:r>
            <a:endParaRPr lang="id-ID" sz="2500" dirty="0"/>
          </a:p>
        </p:txBody>
      </p:sp>
      <p:sp>
        <p:nvSpPr>
          <p:cNvPr id="3" name="Content Placeholder 2"/>
          <p:cNvSpPr>
            <a:spLocks noGrp="1"/>
          </p:cNvSpPr>
          <p:nvPr>
            <p:ph idx="1"/>
          </p:nvPr>
        </p:nvSpPr>
        <p:spPr/>
        <p:txBody>
          <a:bodyPr/>
          <a:lstStyle/>
          <a:p>
            <a:endParaRPr lang="id-ID" dirty="0"/>
          </a:p>
        </p:txBody>
      </p:sp>
      <p:sp>
        <p:nvSpPr>
          <p:cNvPr id="4" name="Snip Single Corner Rectangle 3"/>
          <p:cNvSpPr/>
          <p:nvPr/>
        </p:nvSpPr>
        <p:spPr>
          <a:xfrm>
            <a:off x="539552" y="1628800"/>
            <a:ext cx="7632848" cy="3096344"/>
          </a:xfrm>
          <a:prstGeom prst="snip1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400" dirty="0" smtClean="0">
                <a:solidFill>
                  <a:srgbClr val="002060"/>
                </a:solidFill>
              </a:rPr>
              <a:t>Apabila PRA diterapkan menyimpang dari tujuan program pengembangan masyarakat dan melanggar tujuan dasarnya, maka pekerjaan itu merupakan pemalsuan terhadap PRA. Misal PRA digunaka hanya menggali informasi dan data dari masyarakat. Partisipasi dijadikan siasat untuk memperoleh informasi cepat. Proses belajar bersama masyarakat diabaikan. </a:t>
            </a:r>
            <a:endParaRPr lang="id-ID" sz="2400" dirty="0">
              <a:solidFill>
                <a:srgbClr val="002060"/>
              </a:solidFill>
            </a:endParaRPr>
          </a:p>
        </p:txBody>
      </p:sp>
    </p:spTree>
    <p:extLst>
      <p:ext uri="{BB962C8B-B14F-4D97-AF65-F5344CB8AC3E}">
        <p14:creationId xmlns:p14="http://schemas.microsoft.com/office/powerpoint/2010/main" val="2383191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401" y="116632"/>
            <a:ext cx="8229600" cy="850106"/>
          </a:xfrm>
        </p:spPr>
        <p:style>
          <a:lnRef idx="0">
            <a:schemeClr val="accent4"/>
          </a:lnRef>
          <a:fillRef idx="3">
            <a:schemeClr val="accent4"/>
          </a:fillRef>
          <a:effectRef idx="3">
            <a:schemeClr val="accent4"/>
          </a:effectRef>
          <a:fontRef idx="minor">
            <a:schemeClr val="lt1"/>
          </a:fontRef>
        </p:style>
        <p:txBody>
          <a:bodyPr>
            <a:normAutofit/>
          </a:bodyPr>
          <a:lstStyle/>
          <a:p>
            <a:r>
              <a:rPr lang="id-ID" sz="3200" dirty="0" smtClean="0"/>
              <a:t>Pendekatan Baru dalam evaluasi</a:t>
            </a:r>
            <a:endParaRPr lang="id-ID" sz="3200" dirty="0"/>
          </a:p>
        </p:txBody>
      </p:sp>
      <p:sp>
        <p:nvSpPr>
          <p:cNvPr id="3" name="Content Placeholder 2"/>
          <p:cNvSpPr>
            <a:spLocks noGrp="1"/>
          </p:cNvSpPr>
          <p:nvPr>
            <p:ph idx="1"/>
          </p:nvPr>
        </p:nvSpPr>
        <p:spPr>
          <a:xfrm>
            <a:off x="467544" y="1412776"/>
            <a:ext cx="8229600" cy="4752528"/>
          </a:xfrm>
        </p:spPr>
        <p:txBody>
          <a:bodyPr/>
          <a:lstStyle/>
          <a:p>
            <a:pPr marL="0" indent="0">
              <a:buNone/>
            </a:pPr>
            <a:endParaRPr lang="id-ID" sz="2800" dirty="0"/>
          </a:p>
          <a:p>
            <a:endParaRPr lang="id-ID" dirty="0"/>
          </a:p>
        </p:txBody>
      </p:sp>
      <p:sp>
        <p:nvSpPr>
          <p:cNvPr id="4" name="Rounded Rectangle 3"/>
          <p:cNvSpPr/>
          <p:nvPr/>
        </p:nvSpPr>
        <p:spPr>
          <a:xfrm>
            <a:off x="520439" y="1052736"/>
            <a:ext cx="3816424" cy="324036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r>
              <a:rPr lang="id-ID" b="1" dirty="0" smtClean="0">
                <a:solidFill>
                  <a:srgbClr val="C00000"/>
                </a:solidFill>
              </a:rPr>
              <a:t>Pendekatan lama: </a:t>
            </a:r>
          </a:p>
          <a:p>
            <a:pPr marL="265113" indent="-265113"/>
            <a:r>
              <a:rPr lang="id-ID" dirty="0" smtClean="0">
                <a:solidFill>
                  <a:schemeClr val="bg1"/>
                </a:solidFill>
              </a:rPr>
              <a:t>1. Peneliti tidak boleh memiliki kepentingan  kecuali kepentingan ilmiah.</a:t>
            </a:r>
          </a:p>
          <a:p>
            <a:pPr marL="265113" indent="-265113"/>
            <a:r>
              <a:rPr lang="id-ID" dirty="0" smtClean="0">
                <a:solidFill>
                  <a:schemeClr val="bg1"/>
                </a:solidFill>
              </a:rPr>
              <a:t>2. Kedudukan peneliti diluar objek yang diteliti</a:t>
            </a:r>
          </a:p>
          <a:p>
            <a:pPr marL="265113" indent="-265113"/>
            <a:r>
              <a:rPr lang="id-ID" dirty="0" smtClean="0">
                <a:solidFill>
                  <a:schemeClr val="bg1"/>
                </a:solidFill>
              </a:rPr>
              <a:t>3. Menjaga jarak dengan yang diteliti</a:t>
            </a:r>
          </a:p>
          <a:p>
            <a:pPr marL="265113" indent="-265113"/>
            <a:r>
              <a:rPr lang="id-ID" dirty="0" smtClean="0">
                <a:solidFill>
                  <a:schemeClr val="bg1"/>
                </a:solidFill>
              </a:rPr>
              <a:t>4. Terpisah dari proses perencanaan dan pelaksanaan program</a:t>
            </a:r>
            <a:endParaRPr lang="id-ID" dirty="0">
              <a:solidFill>
                <a:schemeClr val="bg1"/>
              </a:solidFill>
            </a:endParaRPr>
          </a:p>
        </p:txBody>
      </p:sp>
      <p:sp>
        <p:nvSpPr>
          <p:cNvPr id="5" name="Rounded Rectangle 4"/>
          <p:cNvSpPr/>
          <p:nvPr/>
        </p:nvSpPr>
        <p:spPr>
          <a:xfrm>
            <a:off x="4592041" y="1079203"/>
            <a:ext cx="3816424" cy="324036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r>
              <a:rPr lang="id-ID" b="1" dirty="0" smtClean="0">
                <a:solidFill>
                  <a:srgbClr val="C00000"/>
                </a:solidFill>
              </a:rPr>
              <a:t>Pendekatan Baru:</a:t>
            </a:r>
          </a:p>
          <a:p>
            <a:r>
              <a:rPr lang="id-ID" dirty="0" smtClean="0">
                <a:solidFill>
                  <a:schemeClr val="bg1"/>
                </a:solidFill>
              </a:rPr>
              <a:t>Peneliti harus terlibat sejak awal, bersama masyarakat merencanakan, melaksanakan  program, serta mengkaji program dan pelaksanaannya  secara terus menerus, sekaligus mengevaluasi dampak  program</a:t>
            </a:r>
            <a:endParaRPr lang="id-ID" dirty="0">
              <a:solidFill>
                <a:schemeClr val="bg1"/>
              </a:solidFill>
            </a:endParaRPr>
          </a:p>
        </p:txBody>
      </p:sp>
      <p:sp>
        <p:nvSpPr>
          <p:cNvPr id="6" name="Rectangle 5"/>
          <p:cNvSpPr/>
          <p:nvPr/>
        </p:nvSpPr>
        <p:spPr>
          <a:xfrm>
            <a:off x="5671783" y="4831522"/>
            <a:ext cx="2952329" cy="7920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d-ID" dirty="0" smtClean="0">
                <a:solidFill>
                  <a:srgbClr val="C00000"/>
                </a:solidFill>
              </a:rPr>
              <a:t>Disebut penelitian evaluasi partisipatoris  (Feuerstein)</a:t>
            </a:r>
            <a:endParaRPr lang="id-ID" dirty="0">
              <a:solidFill>
                <a:srgbClr val="C00000"/>
              </a:solidFill>
            </a:endParaRPr>
          </a:p>
        </p:txBody>
      </p:sp>
      <p:sp>
        <p:nvSpPr>
          <p:cNvPr id="7" name="Down Arrow 6"/>
          <p:cNvSpPr/>
          <p:nvPr/>
        </p:nvSpPr>
        <p:spPr>
          <a:xfrm>
            <a:off x="6932050" y="4354720"/>
            <a:ext cx="431797"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Snip and Round Single Corner Rectangle 7"/>
          <p:cNvSpPr/>
          <p:nvPr/>
        </p:nvSpPr>
        <p:spPr>
          <a:xfrm>
            <a:off x="251520" y="4354720"/>
            <a:ext cx="4897401" cy="2314640"/>
          </a:xfrm>
          <a:prstGeom prst="snip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id-ID" dirty="0" smtClean="0">
                <a:solidFill>
                  <a:schemeClr val="bg1"/>
                </a:solidFill>
              </a:rPr>
              <a:t>Adalah</a:t>
            </a:r>
            <a:r>
              <a:rPr lang="id-ID" dirty="0" smtClean="0">
                <a:solidFill>
                  <a:srgbClr val="C00000"/>
                </a:solidFill>
              </a:rPr>
              <a:t> </a:t>
            </a:r>
            <a:r>
              <a:rPr lang="id-ID" dirty="0"/>
              <a:t>pendekatan penelitian evaluasi yang menekankan adanya hubungan antara penerima program, staf program, </a:t>
            </a:r>
            <a:r>
              <a:rPr lang="id-ID" i="1" dirty="0"/>
              <a:t>stakeholder</a:t>
            </a:r>
            <a:r>
              <a:rPr lang="id-ID" dirty="0"/>
              <a:t>, dan masyarakat sekitar dimana program itu dilancarkan. Dalam pendekatan ini diutamakan adanya komunikasi yang tibal balik diantara orang-orang atau pihak-pihak baik yang terlibat secara langsung maupun secara tidak langsung</a:t>
            </a:r>
            <a:endParaRPr lang="id-ID" dirty="0">
              <a:solidFill>
                <a:srgbClr val="C00000"/>
              </a:solidFill>
            </a:endParaRPr>
          </a:p>
        </p:txBody>
      </p:sp>
      <p:sp>
        <p:nvSpPr>
          <p:cNvPr id="9" name="Left Arrow 8"/>
          <p:cNvSpPr/>
          <p:nvPr/>
        </p:nvSpPr>
        <p:spPr>
          <a:xfrm>
            <a:off x="5148921" y="5101467"/>
            <a:ext cx="522862" cy="28447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27317227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solidFill>
            <a:schemeClr val="tx2">
              <a:lumMod val="40000"/>
              <a:lumOff val="60000"/>
            </a:schemeClr>
          </a:solidFill>
        </p:spPr>
        <p:txBody>
          <a:bodyPr>
            <a:normAutofit/>
          </a:bodyPr>
          <a:lstStyle/>
          <a:p>
            <a:r>
              <a:rPr lang="id-ID" sz="2500" dirty="0" smtClean="0"/>
              <a:t>Mengecewakan masyarakat</a:t>
            </a:r>
            <a:endParaRPr lang="id-ID" sz="2500" dirty="0"/>
          </a:p>
        </p:txBody>
      </p:sp>
      <p:sp>
        <p:nvSpPr>
          <p:cNvPr id="3" name="Content Placeholder 2"/>
          <p:cNvSpPr>
            <a:spLocks noGrp="1"/>
          </p:cNvSpPr>
          <p:nvPr>
            <p:ph idx="1"/>
          </p:nvPr>
        </p:nvSpPr>
        <p:spPr>
          <a:xfrm>
            <a:off x="457200" y="1052736"/>
            <a:ext cx="8229600" cy="5073427"/>
          </a:xfrm>
        </p:spPr>
        <p:txBody>
          <a:bodyPr/>
          <a:lstStyle/>
          <a:p>
            <a:endParaRPr lang="id-ID" dirty="0"/>
          </a:p>
        </p:txBody>
      </p:sp>
      <p:sp>
        <p:nvSpPr>
          <p:cNvPr id="4" name="Snip Diagonal Corner Rectangle 3"/>
          <p:cNvSpPr/>
          <p:nvPr/>
        </p:nvSpPr>
        <p:spPr>
          <a:xfrm>
            <a:off x="899592" y="1268760"/>
            <a:ext cx="7416824" cy="3384376"/>
          </a:xfrm>
          <a:prstGeom prst="snip2Diag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400" dirty="0" smtClean="0">
                <a:solidFill>
                  <a:srgbClr val="002060"/>
                </a:solidFill>
              </a:rPr>
              <a:t>Dari pengalaman selama ini, ternyata teknik PRA memang meningkatkan semangat dan harapan masyarakat. Tetapi jika tidak lanjut , yang ada tetap berupa paket program yang dirancang “orang luar” dan diturunkan dari atas , maka akan mengecewakan masyarakat. Kepercayaan masyarakat terhadap PRA maupun itikad baik “orang luar” akanmerosot, sehingga semangat berpartisipasi akan hilang.</a:t>
            </a:r>
            <a:endParaRPr lang="id-ID" sz="2400" dirty="0">
              <a:solidFill>
                <a:srgbClr val="002060"/>
              </a:solidFill>
            </a:endParaRPr>
          </a:p>
        </p:txBody>
      </p:sp>
    </p:spTree>
    <p:extLst>
      <p:ext uri="{BB962C8B-B14F-4D97-AF65-F5344CB8AC3E}">
        <p14:creationId xmlns:p14="http://schemas.microsoft.com/office/powerpoint/2010/main" val="27083157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1196" y="836712"/>
            <a:ext cx="8229600" cy="706090"/>
          </a:xfrm>
          <a:solidFill>
            <a:schemeClr val="bg1">
              <a:lumMod val="85000"/>
            </a:schemeClr>
          </a:solidFill>
        </p:spPr>
        <p:txBody>
          <a:bodyPr>
            <a:normAutofit/>
          </a:bodyPr>
          <a:lstStyle/>
          <a:p>
            <a:r>
              <a:rPr lang="id-ID" sz="2500" dirty="0" smtClean="0"/>
              <a:t>Penolakan terhadap PRA</a:t>
            </a:r>
            <a:endParaRPr lang="id-ID" sz="2500" dirty="0"/>
          </a:p>
        </p:txBody>
      </p:sp>
      <p:sp>
        <p:nvSpPr>
          <p:cNvPr id="3" name="Content Placeholder 2"/>
          <p:cNvSpPr>
            <a:spLocks noGrp="1"/>
          </p:cNvSpPr>
          <p:nvPr>
            <p:ph idx="1"/>
          </p:nvPr>
        </p:nvSpPr>
        <p:spPr/>
        <p:txBody>
          <a:bodyPr/>
          <a:lstStyle/>
          <a:p>
            <a:endParaRPr lang="id-ID" dirty="0"/>
          </a:p>
        </p:txBody>
      </p:sp>
      <p:sp>
        <p:nvSpPr>
          <p:cNvPr id="4" name="Snip Single Corner Rectangle 3"/>
          <p:cNvSpPr/>
          <p:nvPr/>
        </p:nvSpPr>
        <p:spPr>
          <a:xfrm>
            <a:off x="755576" y="1844824"/>
            <a:ext cx="7560840" cy="3240360"/>
          </a:xfrm>
          <a:prstGeom prst="snip1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400" dirty="0" smtClean="0"/>
              <a:t>Masyarakat apabila tindak lanjut penerapan PRA tidak dilaksanakan , mereka akan kehilangan kepercayaan terhadap petugas dan lembaga program yang bersangkutan. Selain itu apabila konflik yang muncul tidak diupayakan penyelesaiannya, akan timbul keresahan masyarakat. Akibatnya mereka akan melakukan penolakan terhadap metode yang dianggap  tidak bermanfaat dan menyita waktu mereka</a:t>
            </a:r>
            <a:endParaRPr lang="id-ID" sz="2400" dirty="0"/>
          </a:p>
        </p:txBody>
      </p:sp>
    </p:spTree>
    <p:extLst>
      <p:ext uri="{BB962C8B-B14F-4D97-AF65-F5344CB8AC3E}">
        <p14:creationId xmlns:p14="http://schemas.microsoft.com/office/powerpoint/2010/main" val="22219183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1694"/>
            <a:ext cx="4773216" cy="648072"/>
          </a:xfrm>
          <a:solidFill>
            <a:schemeClr val="accent2"/>
          </a:solidFill>
        </p:spPr>
        <p:txBody>
          <a:bodyPr/>
          <a:lstStyle/>
          <a:p>
            <a:pPr marL="0" indent="0">
              <a:buNone/>
            </a:pPr>
            <a:r>
              <a:rPr lang="id-ID" b="1" dirty="0" smtClean="0">
                <a:solidFill>
                  <a:srgbClr val="002060"/>
                </a:solidFill>
              </a:rPr>
              <a:t>EVALUASI PARTISIPATORIS</a:t>
            </a:r>
            <a:endParaRPr lang="id-ID" b="1" dirty="0">
              <a:solidFill>
                <a:srgbClr val="002060"/>
              </a:solidFill>
            </a:endParaRPr>
          </a:p>
        </p:txBody>
      </p:sp>
      <p:sp>
        <p:nvSpPr>
          <p:cNvPr id="4" name="Rounded Rectangle 3"/>
          <p:cNvSpPr/>
          <p:nvPr/>
        </p:nvSpPr>
        <p:spPr>
          <a:xfrm>
            <a:off x="323528" y="1196752"/>
            <a:ext cx="3888432" cy="54006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err="1">
                <a:solidFill>
                  <a:schemeClr val="tx1"/>
                </a:solidFill>
              </a:rPr>
              <a:t>Evaluasi</a:t>
            </a:r>
            <a:r>
              <a:rPr lang="en-US" sz="2000" dirty="0">
                <a:solidFill>
                  <a:schemeClr val="tx1"/>
                </a:solidFill>
              </a:rPr>
              <a:t> </a:t>
            </a:r>
            <a:r>
              <a:rPr lang="en-US" sz="2000" dirty="0" err="1">
                <a:solidFill>
                  <a:schemeClr val="tx1"/>
                </a:solidFill>
              </a:rPr>
              <a:t>partisipatoris</a:t>
            </a:r>
            <a:r>
              <a:rPr lang="en-US" sz="2000" dirty="0">
                <a:solidFill>
                  <a:schemeClr val="tx1"/>
                </a:solidFill>
              </a:rPr>
              <a:t>, </a:t>
            </a:r>
            <a:r>
              <a:rPr lang="en-US" sz="2000" dirty="0" err="1" smtClean="0">
                <a:solidFill>
                  <a:schemeClr val="tx1"/>
                </a:solidFill>
              </a:rPr>
              <a:t>melibatkan</a:t>
            </a:r>
            <a:r>
              <a:rPr lang="en-US" sz="2000" dirty="0" smtClean="0">
                <a:solidFill>
                  <a:schemeClr val="tx1"/>
                </a:solidFill>
              </a:rPr>
              <a:t> </a:t>
            </a:r>
            <a:r>
              <a:rPr lang="en-US" sz="2000" dirty="0" err="1">
                <a:solidFill>
                  <a:schemeClr val="tx1"/>
                </a:solidFill>
              </a:rPr>
              <a:t>para</a:t>
            </a:r>
            <a:r>
              <a:rPr lang="en-US" sz="2000" dirty="0">
                <a:solidFill>
                  <a:schemeClr val="tx1"/>
                </a:solidFill>
              </a:rPr>
              <a:t> </a:t>
            </a:r>
            <a:r>
              <a:rPr lang="en-US" sz="2000" i="1" dirty="0">
                <a:solidFill>
                  <a:schemeClr val="tx1"/>
                </a:solidFill>
              </a:rPr>
              <a:t>stakeholder</a:t>
            </a:r>
            <a:r>
              <a:rPr lang="en-US" sz="2000" dirty="0">
                <a:solidFill>
                  <a:schemeClr val="tx1"/>
                </a:solidFill>
              </a:rPr>
              <a:t> </a:t>
            </a:r>
            <a:r>
              <a:rPr lang="en-US" sz="2000" dirty="0" err="1">
                <a:solidFill>
                  <a:schemeClr val="tx1"/>
                </a:solidFill>
              </a:rPr>
              <a:t>dan</a:t>
            </a:r>
            <a:r>
              <a:rPr lang="en-US" sz="2000" dirty="0">
                <a:solidFill>
                  <a:schemeClr val="tx1"/>
                </a:solidFill>
              </a:rPr>
              <a:t> orang-orang yang </a:t>
            </a:r>
            <a:r>
              <a:rPr lang="en-US" sz="2000" dirty="0" err="1">
                <a:solidFill>
                  <a:schemeClr val="tx1"/>
                </a:solidFill>
              </a:rPr>
              <a:t>memperoleh</a:t>
            </a:r>
            <a:r>
              <a:rPr lang="en-US" sz="2000" dirty="0">
                <a:solidFill>
                  <a:schemeClr val="tx1"/>
                </a:solidFill>
              </a:rPr>
              <a:t> </a:t>
            </a:r>
            <a:r>
              <a:rPr lang="en-US" sz="2000" dirty="0" err="1">
                <a:solidFill>
                  <a:schemeClr val="tx1"/>
                </a:solidFill>
              </a:rPr>
              <a:t>keuntungan</a:t>
            </a:r>
            <a:r>
              <a:rPr lang="en-US" sz="2000" dirty="0">
                <a:solidFill>
                  <a:schemeClr val="tx1"/>
                </a:solidFill>
              </a:rPr>
              <a:t> </a:t>
            </a:r>
            <a:r>
              <a:rPr lang="en-US" sz="2000" dirty="0" err="1">
                <a:solidFill>
                  <a:schemeClr val="tx1"/>
                </a:solidFill>
              </a:rPr>
              <a:t>dari</a:t>
            </a:r>
            <a:r>
              <a:rPr lang="en-US" sz="2000" dirty="0">
                <a:solidFill>
                  <a:schemeClr val="tx1"/>
                </a:solidFill>
              </a:rPr>
              <a:t> program </a:t>
            </a:r>
            <a:r>
              <a:rPr lang="en-US" sz="2000" dirty="0" err="1">
                <a:solidFill>
                  <a:schemeClr val="tx1"/>
                </a:solidFill>
              </a:rPr>
              <a:t>atau</a:t>
            </a:r>
            <a:r>
              <a:rPr lang="en-US" sz="2000" dirty="0">
                <a:solidFill>
                  <a:schemeClr val="tx1"/>
                </a:solidFill>
              </a:rPr>
              <a:t> </a:t>
            </a:r>
            <a:r>
              <a:rPr lang="en-US" sz="2000" dirty="0" err="1">
                <a:solidFill>
                  <a:schemeClr val="tx1"/>
                </a:solidFill>
              </a:rPr>
              <a:t>proyek</a:t>
            </a:r>
            <a:r>
              <a:rPr lang="en-US" sz="2000" dirty="0">
                <a:solidFill>
                  <a:schemeClr val="tx1"/>
                </a:solidFill>
              </a:rPr>
              <a:t> di </a:t>
            </a:r>
            <a:r>
              <a:rPr lang="en-US" sz="2000" dirty="0" err="1">
                <a:solidFill>
                  <a:schemeClr val="tx1"/>
                </a:solidFill>
              </a:rPr>
              <a:t>dalam</a:t>
            </a:r>
            <a:r>
              <a:rPr lang="en-US" sz="2000" dirty="0">
                <a:solidFill>
                  <a:schemeClr val="tx1"/>
                </a:solidFill>
              </a:rPr>
              <a:t> </a:t>
            </a:r>
            <a:r>
              <a:rPr lang="en-US" sz="2000" dirty="0" err="1">
                <a:solidFill>
                  <a:schemeClr val="tx1"/>
                </a:solidFill>
              </a:rPr>
              <a:t>pengujian</a:t>
            </a:r>
            <a:r>
              <a:rPr lang="en-US" sz="2000" dirty="0">
                <a:solidFill>
                  <a:schemeClr val="tx1"/>
                </a:solidFill>
              </a:rPr>
              <a:t> </a:t>
            </a:r>
            <a:r>
              <a:rPr lang="en-US" sz="2000" dirty="0" err="1">
                <a:solidFill>
                  <a:schemeClr val="tx1"/>
                </a:solidFill>
              </a:rPr>
              <a:t>dan</a:t>
            </a:r>
            <a:r>
              <a:rPr lang="en-US" sz="2000" dirty="0">
                <a:solidFill>
                  <a:schemeClr val="tx1"/>
                </a:solidFill>
              </a:rPr>
              <a:t> </a:t>
            </a:r>
            <a:r>
              <a:rPr lang="en-US" sz="2000" dirty="0" err="1">
                <a:solidFill>
                  <a:schemeClr val="tx1"/>
                </a:solidFill>
              </a:rPr>
              <a:t>penilaian</a:t>
            </a:r>
            <a:r>
              <a:rPr lang="en-US" sz="2000" dirty="0">
                <a:solidFill>
                  <a:schemeClr val="tx1"/>
                </a:solidFill>
              </a:rPr>
              <a:t> </a:t>
            </a:r>
            <a:r>
              <a:rPr lang="en-US" sz="2000" dirty="0" err="1">
                <a:solidFill>
                  <a:schemeClr val="tx1"/>
                </a:solidFill>
              </a:rPr>
              <a:t>secara</a:t>
            </a:r>
            <a:r>
              <a:rPr lang="en-US" sz="2000" dirty="0">
                <a:solidFill>
                  <a:schemeClr val="tx1"/>
                </a:solidFill>
              </a:rPr>
              <a:t> </a:t>
            </a:r>
            <a:r>
              <a:rPr lang="en-US" sz="2000" dirty="0" err="1">
                <a:solidFill>
                  <a:schemeClr val="tx1"/>
                </a:solidFill>
              </a:rPr>
              <a:t>kolektif</a:t>
            </a:r>
            <a:r>
              <a:rPr lang="en-US" sz="2000" dirty="0">
                <a:solidFill>
                  <a:schemeClr val="tx1"/>
                </a:solidFill>
              </a:rPr>
              <a:t> </a:t>
            </a:r>
            <a:r>
              <a:rPr lang="en-US" sz="2000" dirty="0" err="1">
                <a:solidFill>
                  <a:schemeClr val="tx1"/>
                </a:solidFill>
              </a:rPr>
              <a:t>dari</a:t>
            </a:r>
            <a:r>
              <a:rPr lang="en-US" sz="2000" dirty="0">
                <a:solidFill>
                  <a:schemeClr val="tx1"/>
                </a:solidFill>
              </a:rPr>
              <a:t> program </a:t>
            </a:r>
            <a:r>
              <a:rPr lang="en-US" sz="2000" dirty="0" err="1">
                <a:solidFill>
                  <a:schemeClr val="tx1"/>
                </a:solidFill>
              </a:rPr>
              <a:t>atau</a:t>
            </a:r>
            <a:r>
              <a:rPr lang="en-US" sz="2000" dirty="0">
                <a:solidFill>
                  <a:schemeClr val="tx1"/>
                </a:solidFill>
              </a:rPr>
              <a:t> </a:t>
            </a:r>
            <a:r>
              <a:rPr lang="en-US" sz="2000" dirty="0" err="1" smtClean="0">
                <a:solidFill>
                  <a:schemeClr val="tx1"/>
                </a:solidFill>
              </a:rPr>
              <a:t>proyek</a:t>
            </a:r>
            <a:r>
              <a:rPr lang="en-US" sz="2000" dirty="0" smtClean="0">
                <a:solidFill>
                  <a:schemeClr val="tx1"/>
                </a:solidFill>
              </a:rPr>
              <a:t>.</a:t>
            </a:r>
            <a:endParaRPr lang="id-ID" sz="2000" dirty="0" smtClean="0">
              <a:solidFill>
                <a:schemeClr val="tx1"/>
              </a:solidFill>
            </a:endParaRPr>
          </a:p>
          <a:p>
            <a:r>
              <a:rPr lang="en-US" sz="2000" dirty="0" smtClean="0">
                <a:solidFill>
                  <a:schemeClr val="tx1"/>
                </a:solidFill>
              </a:rPr>
              <a:t> </a:t>
            </a:r>
            <a:r>
              <a:rPr lang="en-US" sz="2000" dirty="0" err="1">
                <a:solidFill>
                  <a:schemeClr val="tx1"/>
                </a:solidFill>
              </a:rPr>
              <a:t>Evaluasi</a:t>
            </a:r>
            <a:r>
              <a:rPr lang="en-US" sz="2000" dirty="0">
                <a:solidFill>
                  <a:schemeClr val="tx1"/>
                </a:solidFill>
              </a:rPr>
              <a:t> </a:t>
            </a:r>
            <a:r>
              <a:rPr lang="en-US" sz="2000" dirty="0" err="1">
                <a:solidFill>
                  <a:schemeClr val="tx1"/>
                </a:solidFill>
              </a:rPr>
              <a:t>partisipatoris</a:t>
            </a:r>
            <a:r>
              <a:rPr lang="en-US" sz="2000" dirty="0">
                <a:solidFill>
                  <a:schemeClr val="tx1"/>
                </a:solidFill>
              </a:rPr>
              <a:t> </a:t>
            </a:r>
            <a:r>
              <a:rPr lang="en-US" sz="2000" dirty="0" err="1">
                <a:solidFill>
                  <a:schemeClr val="tx1"/>
                </a:solidFill>
              </a:rPr>
              <a:t>adalah</a:t>
            </a:r>
            <a:r>
              <a:rPr lang="en-US" sz="2000" dirty="0">
                <a:solidFill>
                  <a:schemeClr val="tx1"/>
                </a:solidFill>
              </a:rPr>
              <a:t> </a:t>
            </a:r>
            <a:r>
              <a:rPr lang="en-US" sz="2000" i="1" dirty="0">
                <a:solidFill>
                  <a:schemeClr val="tx1"/>
                </a:solidFill>
              </a:rPr>
              <a:t>people centered</a:t>
            </a:r>
            <a:r>
              <a:rPr lang="en-US" sz="2000" dirty="0">
                <a:solidFill>
                  <a:schemeClr val="tx1"/>
                </a:solidFill>
              </a:rPr>
              <a:t>, </a:t>
            </a:r>
            <a:r>
              <a:rPr lang="en-US" sz="2000" dirty="0" err="1">
                <a:solidFill>
                  <a:schemeClr val="tx1"/>
                </a:solidFill>
              </a:rPr>
              <a:t>artinya</a:t>
            </a:r>
            <a:r>
              <a:rPr lang="en-US" sz="2000" dirty="0">
                <a:solidFill>
                  <a:schemeClr val="tx1"/>
                </a:solidFill>
              </a:rPr>
              <a:t> </a:t>
            </a:r>
            <a:r>
              <a:rPr lang="en-US" sz="2000" i="1" dirty="0">
                <a:solidFill>
                  <a:schemeClr val="tx1"/>
                </a:solidFill>
              </a:rPr>
              <a:t>stakeholder</a:t>
            </a:r>
            <a:r>
              <a:rPr lang="en-US" sz="2000" dirty="0">
                <a:solidFill>
                  <a:schemeClr val="tx1"/>
                </a:solidFill>
              </a:rPr>
              <a:t> </a:t>
            </a:r>
            <a:r>
              <a:rPr lang="en-US" sz="2000" dirty="0" err="1">
                <a:solidFill>
                  <a:schemeClr val="tx1"/>
                </a:solidFill>
              </a:rPr>
              <a:t>dan</a:t>
            </a:r>
            <a:r>
              <a:rPr lang="en-US" sz="2000" dirty="0">
                <a:solidFill>
                  <a:schemeClr val="tx1"/>
                </a:solidFill>
              </a:rPr>
              <a:t> orang-orang yang </a:t>
            </a:r>
            <a:r>
              <a:rPr lang="en-US" sz="2000" dirty="0" err="1">
                <a:solidFill>
                  <a:schemeClr val="tx1"/>
                </a:solidFill>
              </a:rPr>
              <a:t>diuntungkan</a:t>
            </a:r>
            <a:r>
              <a:rPr lang="en-US" sz="2000" dirty="0">
                <a:solidFill>
                  <a:schemeClr val="tx1"/>
                </a:solidFill>
              </a:rPr>
              <a:t> </a:t>
            </a:r>
            <a:r>
              <a:rPr lang="en-US" sz="2000" dirty="0" err="1">
                <a:solidFill>
                  <a:schemeClr val="tx1"/>
                </a:solidFill>
              </a:rPr>
              <a:t>adalah</a:t>
            </a:r>
            <a:r>
              <a:rPr lang="en-US" sz="2000" dirty="0">
                <a:solidFill>
                  <a:schemeClr val="tx1"/>
                </a:solidFill>
              </a:rPr>
              <a:t> </a:t>
            </a:r>
            <a:r>
              <a:rPr lang="en-US" sz="2000" dirty="0" err="1">
                <a:solidFill>
                  <a:schemeClr val="tx1"/>
                </a:solidFill>
              </a:rPr>
              <a:t>pelaku-pelaku</a:t>
            </a:r>
            <a:r>
              <a:rPr lang="en-US" sz="2000" dirty="0">
                <a:solidFill>
                  <a:schemeClr val="tx1"/>
                </a:solidFill>
              </a:rPr>
              <a:t> </a:t>
            </a:r>
            <a:r>
              <a:rPr lang="en-US" sz="2000" dirty="0" err="1">
                <a:solidFill>
                  <a:schemeClr val="tx1"/>
                </a:solidFill>
              </a:rPr>
              <a:t>kunci</a:t>
            </a:r>
            <a:r>
              <a:rPr lang="en-US" sz="2000" dirty="0">
                <a:solidFill>
                  <a:schemeClr val="tx1"/>
                </a:solidFill>
              </a:rPr>
              <a:t> di </a:t>
            </a:r>
            <a:r>
              <a:rPr lang="en-US" sz="2000" dirty="0" err="1">
                <a:solidFill>
                  <a:schemeClr val="tx1"/>
                </a:solidFill>
              </a:rPr>
              <a:t>dalam</a:t>
            </a:r>
            <a:r>
              <a:rPr lang="en-US" sz="2000" dirty="0">
                <a:solidFill>
                  <a:schemeClr val="tx1"/>
                </a:solidFill>
              </a:rPr>
              <a:t> proses </a:t>
            </a:r>
            <a:r>
              <a:rPr lang="en-US" sz="2000" dirty="0" err="1">
                <a:solidFill>
                  <a:schemeClr val="tx1"/>
                </a:solidFill>
              </a:rPr>
              <a:t>evaluasi</a:t>
            </a:r>
            <a:r>
              <a:rPr lang="en-US" sz="2000" dirty="0">
                <a:solidFill>
                  <a:schemeClr val="tx1"/>
                </a:solidFill>
              </a:rPr>
              <a:t> </a:t>
            </a:r>
            <a:r>
              <a:rPr lang="en-US" sz="2000" dirty="0" err="1">
                <a:solidFill>
                  <a:schemeClr val="tx1"/>
                </a:solidFill>
              </a:rPr>
              <a:t>dan</a:t>
            </a:r>
            <a:r>
              <a:rPr lang="en-US" sz="2000" dirty="0">
                <a:solidFill>
                  <a:schemeClr val="tx1"/>
                </a:solidFill>
              </a:rPr>
              <a:t> </a:t>
            </a:r>
            <a:r>
              <a:rPr lang="en-US" sz="2000" dirty="0" err="1">
                <a:solidFill>
                  <a:schemeClr val="tx1"/>
                </a:solidFill>
              </a:rPr>
              <a:t>bukanlah</a:t>
            </a:r>
            <a:r>
              <a:rPr lang="en-US" sz="2000" dirty="0">
                <a:solidFill>
                  <a:schemeClr val="tx1"/>
                </a:solidFill>
              </a:rPr>
              <a:t> </a:t>
            </a:r>
            <a:r>
              <a:rPr lang="en-US" sz="2000" dirty="0" err="1">
                <a:solidFill>
                  <a:schemeClr val="tx1"/>
                </a:solidFill>
              </a:rPr>
              <a:t>obyek</a:t>
            </a:r>
            <a:r>
              <a:rPr lang="en-US" sz="2000" dirty="0">
                <a:solidFill>
                  <a:schemeClr val="tx1"/>
                </a:solidFill>
              </a:rPr>
              <a:t> </a:t>
            </a:r>
            <a:r>
              <a:rPr lang="en-US" sz="2000" dirty="0" err="1">
                <a:solidFill>
                  <a:schemeClr val="tx1"/>
                </a:solidFill>
              </a:rPr>
              <a:t>semata</a:t>
            </a:r>
            <a:r>
              <a:rPr lang="en-US" sz="2000" dirty="0">
                <a:solidFill>
                  <a:schemeClr val="tx1"/>
                </a:solidFill>
              </a:rPr>
              <a:t> </a:t>
            </a:r>
            <a:r>
              <a:rPr lang="en-US" sz="2000" dirty="0" err="1">
                <a:solidFill>
                  <a:schemeClr val="tx1"/>
                </a:solidFill>
              </a:rPr>
              <a:t>dari</a:t>
            </a:r>
            <a:r>
              <a:rPr lang="en-US" sz="2000" dirty="0">
                <a:solidFill>
                  <a:schemeClr val="tx1"/>
                </a:solidFill>
              </a:rPr>
              <a:t> </a:t>
            </a:r>
            <a:r>
              <a:rPr lang="en-US" sz="2000" dirty="0" err="1">
                <a:solidFill>
                  <a:schemeClr val="tx1"/>
                </a:solidFill>
              </a:rPr>
              <a:t>suatu</a:t>
            </a:r>
            <a:r>
              <a:rPr lang="en-US" sz="2000" dirty="0">
                <a:solidFill>
                  <a:schemeClr val="tx1"/>
                </a:solidFill>
              </a:rPr>
              <a:t> </a:t>
            </a:r>
            <a:r>
              <a:rPr lang="en-US" sz="2000" dirty="0" err="1">
                <a:solidFill>
                  <a:schemeClr val="tx1"/>
                </a:solidFill>
              </a:rPr>
              <a:t>evaluasi</a:t>
            </a:r>
            <a:r>
              <a:rPr lang="en-US" sz="2000" dirty="0">
                <a:solidFill>
                  <a:schemeClr val="tx1"/>
                </a:solidFill>
              </a:rPr>
              <a:t>.</a:t>
            </a:r>
            <a:endParaRPr lang="id-ID" sz="2000" dirty="0">
              <a:solidFill>
                <a:schemeClr val="tx1"/>
              </a:solidFill>
            </a:endParaRPr>
          </a:p>
        </p:txBody>
      </p:sp>
      <p:sp>
        <p:nvSpPr>
          <p:cNvPr id="5" name="Rounded Rectangle 4"/>
          <p:cNvSpPr/>
          <p:nvPr/>
        </p:nvSpPr>
        <p:spPr>
          <a:xfrm>
            <a:off x="4616397" y="739766"/>
            <a:ext cx="4320480" cy="590465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a:solidFill>
                  <a:schemeClr val="tx1"/>
                </a:solidFill>
              </a:rPr>
              <a:t>Evaluasi partisipatoris itu bersifat reflektif, berorientasikan pada tindakan, dan mencari untuk membangun kapasitas dengan cara:</a:t>
            </a:r>
          </a:p>
          <a:p>
            <a:pPr marL="342900" lvl="0" indent="-342900">
              <a:buAutoNum type="arabicPeriod"/>
            </a:pPr>
            <a:r>
              <a:rPr lang="id-ID" dirty="0" smtClean="0">
                <a:solidFill>
                  <a:schemeClr val="tx1"/>
                </a:solidFill>
              </a:rPr>
              <a:t>Memberi </a:t>
            </a:r>
            <a:r>
              <a:rPr lang="id-ID" dirty="0">
                <a:solidFill>
                  <a:schemeClr val="tx1"/>
                </a:solidFill>
              </a:rPr>
              <a:t>kepada </a:t>
            </a:r>
            <a:r>
              <a:rPr lang="id-ID" i="1" dirty="0">
                <a:solidFill>
                  <a:schemeClr val="tx1"/>
                </a:solidFill>
              </a:rPr>
              <a:t>stakeholders</a:t>
            </a:r>
            <a:r>
              <a:rPr lang="id-ID" dirty="0">
                <a:solidFill>
                  <a:schemeClr val="tx1"/>
                </a:solidFill>
              </a:rPr>
              <a:t> dan orang-orang yang diuntungkan kesempatan untuk merefleksikan mengenai kemajuan dan hambatan </a:t>
            </a:r>
            <a:r>
              <a:rPr lang="id-ID" dirty="0" smtClean="0">
                <a:solidFill>
                  <a:schemeClr val="tx1"/>
                </a:solidFill>
              </a:rPr>
              <a:t>proyek</a:t>
            </a:r>
          </a:p>
          <a:p>
            <a:pPr marL="342900" lvl="0" indent="-342900">
              <a:buAutoNum type="arabicPeriod"/>
            </a:pPr>
            <a:r>
              <a:rPr lang="id-ID" dirty="0" smtClean="0">
                <a:solidFill>
                  <a:schemeClr val="tx1"/>
                </a:solidFill>
              </a:rPr>
              <a:t>Menghasilkan </a:t>
            </a:r>
            <a:r>
              <a:rPr lang="id-ID" dirty="0">
                <a:solidFill>
                  <a:schemeClr val="tx1"/>
                </a:solidFill>
              </a:rPr>
              <a:t>pengetahuan yang mengakibatkan diterapkannya pelajaran yang diperoleh (</a:t>
            </a:r>
            <a:r>
              <a:rPr lang="id-ID" i="1" dirty="0">
                <a:solidFill>
                  <a:schemeClr val="tx1"/>
                </a:solidFill>
              </a:rPr>
              <a:t>lesson learned</a:t>
            </a:r>
            <a:r>
              <a:rPr lang="id-ID" dirty="0">
                <a:solidFill>
                  <a:schemeClr val="tx1"/>
                </a:solidFill>
              </a:rPr>
              <a:t>) dan mengarah pada tindakan korektif dan atau untuk </a:t>
            </a:r>
            <a:r>
              <a:rPr lang="id-ID" dirty="0" smtClean="0">
                <a:solidFill>
                  <a:schemeClr val="tx1"/>
                </a:solidFill>
              </a:rPr>
              <a:t>perbaikan-perbaikan.</a:t>
            </a:r>
          </a:p>
          <a:p>
            <a:pPr marL="342900" lvl="0" indent="-342900">
              <a:buAutoNum type="arabicPeriod"/>
            </a:pPr>
            <a:r>
              <a:rPr lang="id-ID" dirty="0" smtClean="0">
                <a:solidFill>
                  <a:schemeClr val="tx1"/>
                </a:solidFill>
              </a:rPr>
              <a:t>Memberi </a:t>
            </a:r>
            <a:r>
              <a:rPr lang="id-ID" dirty="0">
                <a:solidFill>
                  <a:schemeClr val="tx1"/>
                </a:solidFill>
              </a:rPr>
              <a:t>alat kepada </a:t>
            </a:r>
            <a:r>
              <a:rPr lang="id-ID" i="1" dirty="0">
                <a:solidFill>
                  <a:schemeClr val="tx1"/>
                </a:solidFill>
              </a:rPr>
              <a:t>stakeholder</a:t>
            </a:r>
            <a:r>
              <a:rPr lang="id-ID" dirty="0">
                <a:solidFill>
                  <a:schemeClr val="tx1"/>
                </a:solidFill>
              </a:rPr>
              <a:t> dan orang-orang yang diuntungkan untuk mengubah bentuk lingkungan mereka. </a:t>
            </a:r>
          </a:p>
        </p:txBody>
      </p:sp>
    </p:spTree>
    <p:extLst>
      <p:ext uri="{BB962C8B-B14F-4D97-AF65-F5344CB8AC3E}">
        <p14:creationId xmlns:p14="http://schemas.microsoft.com/office/powerpoint/2010/main" val="14910929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332656"/>
            <a:ext cx="6995120" cy="850106"/>
          </a:xfrm>
          <a:solidFill>
            <a:schemeClr val="accent5">
              <a:lumMod val="60000"/>
              <a:lumOff val="40000"/>
            </a:schemeClr>
          </a:solidFill>
        </p:spPr>
        <p:txBody>
          <a:bodyPr>
            <a:normAutofit/>
          </a:bodyPr>
          <a:lstStyle/>
          <a:p>
            <a:r>
              <a:rPr lang="id-ID" sz="3200" dirty="0" smtClean="0"/>
              <a:t>Kegunaan Evaluasi Partisipatoris</a:t>
            </a:r>
            <a:endParaRPr lang="id-ID" sz="3200" dirty="0"/>
          </a:p>
        </p:txBody>
      </p:sp>
      <p:sp>
        <p:nvSpPr>
          <p:cNvPr id="3" name="Content Placeholder 2"/>
          <p:cNvSpPr>
            <a:spLocks noGrp="1"/>
          </p:cNvSpPr>
          <p:nvPr>
            <p:ph idx="1"/>
          </p:nvPr>
        </p:nvSpPr>
        <p:spPr>
          <a:xfrm>
            <a:off x="518864" y="1700808"/>
            <a:ext cx="8229600" cy="4525963"/>
          </a:xfrm>
          <a:ln>
            <a:noFill/>
          </a:ln>
        </p:spPr>
        <p:style>
          <a:lnRef idx="2">
            <a:schemeClr val="dk1"/>
          </a:lnRef>
          <a:fillRef idx="1">
            <a:schemeClr val="lt1"/>
          </a:fillRef>
          <a:effectRef idx="0">
            <a:schemeClr val="dk1"/>
          </a:effectRef>
          <a:fontRef idx="minor">
            <a:schemeClr val="dk1"/>
          </a:fontRef>
        </p:style>
        <p:txBody>
          <a:bodyPr>
            <a:normAutofit/>
          </a:bodyPr>
          <a:lstStyle/>
          <a:p>
            <a:pPr marL="0" indent="0">
              <a:buNone/>
            </a:pPr>
            <a:endParaRPr lang="id-ID" sz="2800" dirty="0"/>
          </a:p>
        </p:txBody>
      </p:sp>
      <p:sp>
        <p:nvSpPr>
          <p:cNvPr id="4" name="Rounded Rectangle 3"/>
          <p:cNvSpPr/>
          <p:nvPr/>
        </p:nvSpPr>
        <p:spPr>
          <a:xfrm>
            <a:off x="539552" y="1700808"/>
            <a:ext cx="8352928" cy="374441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marL="342900" indent="-342900">
              <a:buAutoNum type="arabicPeriod"/>
            </a:pPr>
            <a:r>
              <a:rPr lang="id-ID" sz="2000" dirty="0" smtClean="0"/>
              <a:t>membantu </a:t>
            </a:r>
            <a:r>
              <a:rPr lang="id-ID" sz="2000" dirty="0"/>
              <a:t>membangun kapasitas </a:t>
            </a:r>
            <a:r>
              <a:rPr lang="id-ID" sz="2000" i="1" dirty="0"/>
              <a:t>stakeholder </a:t>
            </a:r>
            <a:r>
              <a:rPr lang="id-ID" sz="2000" dirty="0"/>
              <a:t>untuk merefleksikan, menganalisis dan </a:t>
            </a:r>
            <a:r>
              <a:rPr lang="id-ID" sz="2000" dirty="0" smtClean="0"/>
              <a:t>berbuat.</a:t>
            </a:r>
          </a:p>
          <a:p>
            <a:pPr marL="342900" indent="-342900">
              <a:buAutoNum type="arabicPeriod"/>
            </a:pPr>
            <a:r>
              <a:rPr lang="id-ID" sz="2000" dirty="0" smtClean="0"/>
              <a:t>menyumbangkan </a:t>
            </a:r>
            <a:r>
              <a:rPr lang="id-ID" sz="2000" dirty="0"/>
              <a:t>pengembangan bagi </a:t>
            </a:r>
            <a:r>
              <a:rPr lang="id-ID" sz="2000" i="1" dirty="0"/>
              <a:t>lessons learned</a:t>
            </a:r>
            <a:r>
              <a:rPr lang="id-ID" sz="2000" dirty="0"/>
              <a:t> yang dapat mengarah pada tindakan korektif atau perbaikan bagi penerima </a:t>
            </a:r>
            <a:r>
              <a:rPr lang="id-ID" sz="2000" dirty="0" smtClean="0"/>
              <a:t>proyek. </a:t>
            </a:r>
          </a:p>
          <a:p>
            <a:pPr marL="342900" indent="-342900">
              <a:buAutoNum type="arabicPeriod"/>
            </a:pPr>
            <a:r>
              <a:rPr lang="en-US" sz="2000" dirty="0" err="1" smtClean="0"/>
              <a:t>memberikan</a:t>
            </a:r>
            <a:r>
              <a:rPr lang="en-US" sz="2000" dirty="0" smtClean="0"/>
              <a:t> </a:t>
            </a:r>
            <a:r>
              <a:rPr lang="en-US" sz="2000" dirty="0" err="1"/>
              <a:t>umpan</a:t>
            </a:r>
            <a:r>
              <a:rPr lang="en-US" sz="2000" dirty="0"/>
              <a:t> </a:t>
            </a:r>
            <a:r>
              <a:rPr lang="en-US" sz="2000" dirty="0" err="1"/>
              <a:t>balik</a:t>
            </a:r>
            <a:r>
              <a:rPr lang="en-US" sz="2000" dirty="0"/>
              <a:t> </a:t>
            </a:r>
            <a:r>
              <a:rPr lang="en-US" sz="2000" dirty="0" err="1"/>
              <a:t>bagi</a:t>
            </a:r>
            <a:r>
              <a:rPr lang="en-US" sz="2000" dirty="0"/>
              <a:t> </a:t>
            </a:r>
            <a:r>
              <a:rPr lang="en-US" sz="2000" i="1" dirty="0"/>
              <a:t>lessons learned</a:t>
            </a:r>
            <a:r>
              <a:rPr lang="en-US" sz="2000" dirty="0"/>
              <a:t> (</a:t>
            </a:r>
            <a:r>
              <a:rPr lang="en-US" sz="2000" dirty="0" err="1"/>
              <a:t>pelajaran</a:t>
            </a:r>
            <a:r>
              <a:rPr lang="en-US" sz="2000" dirty="0"/>
              <a:t> yang </a:t>
            </a:r>
            <a:r>
              <a:rPr lang="en-US" sz="2000" dirty="0" err="1"/>
              <a:t>dapat</a:t>
            </a:r>
            <a:r>
              <a:rPr lang="en-US" sz="2000" dirty="0"/>
              <a:t> </a:t>
            </a:r>
            <a:r>
              <a:rPr lang="en-US" sz="2000" dirty="0" err="1"/>
              <a:t>dipetik</a:t>
            </a:r>
            <a:r>
              <a:rPr lang="en-US" sz="2000" dirty="0"/>
              <a:t> </a:t>
            </a:r>
            <a:r>
              <a:rPr lang="en-US" sz="2000" dirty="0" err="1"/>
              <a:t>berdasarkan</a:t>
            </a:r>
            <a:r>
              <a:rPr lang="en-US" sz="2000" dirty="0"/>
              <a:t> </a:t>
            </a:r>
            <a:r>
              <a:rPr lang="en-US" sz="2000" dirty="0" err="1"/>
              <a:t>pada</a:t>
            </a:r>
            <a:r>
              <a:rPr lang="en-US" sz="2000" dirty="0"/>
              <a:t> </a:t>
            </a:r>
            <a:r>
              <a:rPr lang="en-US" sz="2000" dirty="0" err="1"/>
              <a:t>keadaan</a:t>
            </a:r>
            <a:r>
              <a:rPr lang="en-US" sz="2000" dirty="0"/>
              <a:t> </a:t>
            </a:r>
            <a:r>
              <a:rPr lang="en-US" sz="2000" dirty="0" err="1"/>
              <a:t>masa</a:t>
            </a:r>
            <a:r>
              <a:rPr lang="en-US" sz="2000" dirty="0"/>
              <a:t> </a:t>
            </a:r>
            <a:r>
              <a:rPr lang="en-US" sz="2000" dirty="0" err="1"/>
              <a:t>lalu</a:t>
            </a:r>
            <a:r>
              <a:rPr lang="en-US" sz="2000" dirty="0"/>
              <a:t>) yang </a:t>
            </a:r>
            <a:r>
              <a:rPr lang="en-US" sz="2000" dirty="0" err="1"/>
              <a:t>dapat</a:t>
            </a:r>
            <a:r>
              <a:rPr lang="en-US" sz="2000" dirty="0"/>
              <a:t> </a:t>
            </a:r>
            <a:r>
              <a:rPr lang="en-US" sz="2000" dirty="0" err="1"/>
              <a:t>membantu</a:t>
            </a:r>
            <a:r>
              <a:rPr lang="en-US" sz="2000" dirty="0"/>
              <a:t> </a:t>
            </a:r>
            <a:r>
              <a:rPr lang="en-US" sz="2000" dirty="0" err="1"/>
              <a:t>staf</a:t>
            </a:r>
            <a:r>
              <a:rPr lang="en-US" sz="2000" dirty="0"/>
              <a:t> program </a:t>
            </a:r>
            <a:r>
              <a:rPr lang="en-US" sz="2000" dirty="0" err="1"/>
              <a:t>untuk</a:t>
            </a:r>
            <a:r>
              <a:rPr lang="en-US" sz="2000" dirty="0"/>
              <a:t> </a:t>
            </a:r>
            <a:r>
              <a:rPr lang="en-US" sz="2000" dirty="0" err="1"/>
              <a:t>memperbaiki</a:t>
            </a:r>
            <a:r>
              <a:rPr lang="en-US" sz="2000" dirty="0"/>
              <a:t> </a:t>
            </a:r>
            <a:r>
              <a:rPr lang="en-US" sz="2000" dirty="0" err="1"/>
              <a:t>pelaksanaan</a:t>
            </a:r>
            <a:r>
              <a:rPr lang="en-US" sz="2000" dirty="0"/>
              <a:t> </a:t>
            </a:r>
            <a:r>
              <a:rPr lang="en-US" sz="2000" dirty="0" smtClean="0"/>
              <a:t>program</a:t>
            </a:r>
            <a:r>
              <a:rPr lang="id-ID" sz="2000" dirty="0" smtClean="0"/>
              <a:t>. </a:t>
            </a:r>
          </a:p>
          <a:p>
            <a:pPr marL="342900" indent="-342900">
              <a:buAutoNum type="arabicPeriod"/>
            </a:pPr>
            <a:r>
              <a:rPr lang="en-US" sz="2000" dirty="0" err="1" smtClean="0"/>
              <a:t>membantu</a:t>
            </a:r>
            <a:r>
              <a:rPr lang="en-US" sz="2000" dirty="0" smtClean="0"/>
              <a:t> </a:t>
            </a:r>
            <a:r>
              <a:rPr lang="en-US" sz="2000" dirty="0" err="1"/>
              <a:t>menjamin</a:t>
            </a:r>
            <a:r>
              <a:rPr lang="en-US" sz="2000" dirty="0"/>
              <a:t> </a:t>
            </a:r>
            <a:r>
              <a:rPr lang="en-US" sz="2000" dirty="0" err="1"/>
              <a:t>akuntabilitas</a:t>
            </a:r>
            <a:r>
              <a:rPr lang="en-US" sz="2000" dirty="0"/>
              <a:t> </a:t>
            </a:r>
            <a:r>
              <a:rPr lang="en-US" sz="2000" dirty="0" err="1"/>
              <a:t>terhadap</a:t>
            </a:r>
            <a:r>
              <a:rPr lang="en-US" sz="2000" dirty="0"/>
              <a:t> </a:t>
            </a:r>
            <a:r>
              <a:rPr lang="en-US" sz="2000" i="1" dirty="0"/>
              <a:t>stakeholder</a:t>
            </a:r>
            <a:r>
              <a:rPr lang="en-US" sz="2000" dirty="0"/>
              <a:t>, </a:t>
            </a:r>
            <a:r>
              <a:rPr lang="en-US" sz="2000" dirty="0" err="1"/>
              <a:t>manajer</a:t>
            </a:r>
            <a:r>
              <a:rPr lang="en-US" sz="2000" dirty="0"/>
              <a:t> </a:t>
            </a:r>
            <a:r>
              <a:rPr lang="en-US" sz="2000" dirty="0" err="1"/>
              <a:t>dan</a:t>
            </a:r>
            <a:r>
              <a:rPr lang="en-US" sz="2000" dirty="0"/>
              <a:t> </a:t>
            </a:r>
            <a:r>
              <a:rPr lang="en-US" sz="2000" dirty="0" err="1"/>
              <a:t>penyandang</a:t>
            </a:r>
            <a:r>
              <a:rPr lang="en-US" sz="2000" dirty="0"/>
              <a:t> </a:t>
            </a:r>
            <a:r>
              <a:rPr lang="en-US" sz="2000" dirty="0" err="1"/>
              <a:t>dana</a:t>
            </a:r>
            <a:r>
              <a:rPr lang="en-US" sz="2000" dirty="0"/>
              <a:t> </a:t>
            </a:r>
            <a:r>
              <a:rPr lang="en-US" sz="2000" dirty="0" err="1"/>
              <a:t>dengan</a:t>
            </a:r>
            <a:r>
              <a:rPr lang="en-US" sz="2000" dirty="0"/>
              <a:t> </a:t>
            </a:r>
            <a:r>
              <a:rPr lang="en-US" sz="2000" dirty="0" err="1"/>
              <a:t>cara</a:t>
            </a:r>
            <a:r>
              <a:rPr lang="en-US" sz="2000" dirty="0"/>
              <a:t> </a:t>
            </a:r>
            <a:r>
              <a:rPr lang="en-US" sz="2000" dirty="0" err="1"/>
              <a:t>melengkapi</a:t>
            </a:r>
            <a:r>
              <a:rPr lang="en-US" sz="2000" dirty="0"/>
              <a:t> </a:t>
            </a:r>
            <a:r>
              <a:rPr lang="en-US" sz="2000" dirty="0" err="1"/>
              <a:t>informasi</a:t>
            </a:r>
            <a:r>
              <a:rPr lang="en-US" sz="2000" dirty="0"/>
              <a:t> </a:t>
            </a:r>
            <a:r>
              <a:rPr lang="en-US" sz="2000" dirty="0" err="1"/>
              <a:t>pada</a:t>
            </a:r>
            <a:r>
              <a:rPr lang="en-US" sz="2000" dirty="0"/>
              <a:t> </a:t>
            </a:r>
            <a:r>
              <a:rPr lang="en-US" sz="2000" dirty="0" err="1"/>
              <a:t>derajad</a:t>
            </a:r>
            <a:r>
              <a:rPr lang="en-US" sz="2000" dirty="0"/>
              <a:t> </a:t>
            </a:r>
            <a:r>
              <a:rPr lang="en-US" sz="2000" dirty="0" err="1"/>
              <a:t>mana</a:t>
            </a:r>
            <a:r>
              <a:rPr lang="en-US" sz="2000" dirty="0"/>
              <a:t> </a:t>
            </a:r>
            <a:r>
              <a:rPr lang="en-US" sz="2000" dirty="0" err="1"/>
              <a:t>sasaran</a:t>
            </a:r>
            <a:r>
              <a:rPr lang="en-US" sz="2000" dirty="0"/>
              <a:t> </a:t>
            </a:r>
            <a:r>
              <a:rPr lang="en-US" sz="2000" dirty="0" err="1"/>
              <a:t>proyek</a:t>
            </a:r>
            <a:r>
              <a:rPr lang="en-US" sz="2000" dirty="0"/>
              <a:t> </a:t>
            </a:r>
            <a:r>
              <a:rPr lang="en-US" sz="2000" dirty="0" err="1"/>
              <a:t>telah</a:t>
            </a:r>
            <a:r>
              <a:rPr lang="en-US" sz="2000" dirty="0"/>
              <a:t> </a:t>
            </a:r>
            <a:r>
              <a:rPr lang="en-US" sz="2000" dirty="0" err="1"/>
              <a:t>tercapai</a:t>
            </a:r>
            <a:r>
              <a:rPr lang="en-US" sz="2000" dirty="0"/>
              <a:t> </a:t>
            </a:r>
            <a:r>
              <a:rPr lang="en-US" sz="2000" dirty="0" err="1"/>
              <a:t>dan</a:t>
            </a:r>
            <a:r>
              <a:rPr lang="en-US" sz="2000" dirty="0"/>
              <a:t> </a:t>
            </a:r>
            <a:r>
              <a:rPr lang="en-US" sz="2000" dirty="0" err="1"/>
              <a:t>bagaimana</a:t>
            </a:r>
            <a:r>
              <a:rPr lang="en-US" sz="2000" dirty="0"/>
              <a:t> </a:t>
            </a:r>
            <a:r>
              <a:rPr lang="en-US" sz="2000" dirty="0" err="1"/>
              <a:t>sumber-sumber</a:t>
            </a:r>
            <a:r>
              <a:rPr lang="en-US" sz="2000" dirty="0"/>
              <a:t> </a:t>
            </a:r>
            <a:r>
              <a:rPr lang="en-US" sz="2000" dirty="0" err="1"/>
              <a:t>telah</a:t>
            </a:r>
            <a:r>
              <a:rPr lang="en-US" sz="2000" dirty="0"/>
              <a:t> </a:t>
            </a:r>
            <a:r>
              <a:rPr lang="en-US" sz="2000" dirty="0" err="1"/>
              <a:t>digunakan</a:t>
            </a:r>
            <a:r>
              <a:rPr lang="en-US" sz="2000" dirty="0"/>
              <a:t>.</a:t>
            </a:r>
            <a:endParaRPr lang="id-ID" sz="2000" dirty="0">
              <a:solidFill>
                <a:schemeClr val="tx1"/>
              </a:solidFill>
            </a:endParaRPr>
          </a:p>
        </p:txBody>
      </p:sp>
    </p:spTree>
    <p:extLst>
      <p:ext uri="{BB962C8B-B14F-4D97-AF65-F5344CB8AC3E}">
        <p14:creationId xmlns:p14="http://schemas.microsoft.com/office/powerpoint/2010/main" val="16703716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r>
              <a:rPr lang="id-ID" sz="3200" dirty="0" smtClean="0">
                <a:solidFill>
                  <a:srgbClr val="0070C0"/>
                </a:solidFill>
              </a:rPr>
              <a:t>Arti </a:t>
            </a:r>
            <a:r>
              <a:rPr lang="id-ID" sz="3200" i="1" dirty="0" smtClean="0">
                <a:solidFill>
                  <a:srgbClr val="0070C0"/>
                </a:solidFill>
              </a:rPr>
              <a:t>lesson learn</a:t>
            </a:r>
            <a:endParaRPr lang="id-ID" sz="3200" i="1" dirty="0">
              <a:solidFill>
                <a:srgbClr val="0070C0"/>
              </a:solidFill>
            </a:endParaRPr>
          </a:p>
        </p:txBody>
      </p:sp>
      <p:sp>
        <p:nvSpPr>
          <p:cNvPr id="3" name="Content Placeholder 2"/>
          <p:cNvSpPr>
            <a:spLocks noGrp="1"/>
          </p:cNvSpPr>
          <p:nvPr>
            <p:ph idx="1"/>
          </p:nvPr>
        </p:nvSpPr>
        <p:spPr>
          <a:xfrm>
            <a:off x="457200" y="1052736"/>
            <a:ext cx="8229600" cy="5073427"/>
          </a:xfrm>
        </p:spPr>
        <p:txBody>
          <a:bodyPr>
            <a:normAutofit/>
          </a:bodyPr>
          <a:lstStyle/>
          <a:p>
            <a:pPr marL="0" indent="0">
              <a:buNone/>
            </a:pPr>
            <a:endParaRPr lang="id-ID" sz="2400" dirty="0" smtClean="0"/>
          </a:p>
          <a:p>
            <a:pPr marL="0" indent="0">
              <a:buNone/>
            </a:pPr>
            <a:endParaRPr lang="id-ID" sz="2400" dirty="0"/>
          </a:p>
          <a:p>
            <a:pPr marL="0" indent="0">
              <a:buNone/>
            </a:pPr>
            <a:endParaRPr lang="id-ID" sz="2400" dirty="0" smtClean="0"/>
          </a:p>
          <a:p>
            <a:pPr marL="0" indent="0">
              <a:buNone/>
            </a:pPr>
            <a:endParaRPr lang="id-ID" sz="2400" dirty="0"/>
          </a:p>
          <a:p>
            <a:pPr marL="0" indent="0">
              <a:buNone/>
            </a:pPr>
            <a:endParaRPr lang="id-ID" sz="2400" dirty="0" smtClean="0"/>
          </a:p>
          <a:p>
            <a:pPr marL="0" indent="0">
              <a:buNone/>
            </a:pPr>
            <a:endParaRPr lang="id-ID" sz="2400" dirty="0"/>
          </a:p>
        </p:txBody>
      </p:sp>
      <p:sp>
        <p:nvSpPr>
          <p:cNvPr id="4" name="Rectangle 3"/>
          <p:cNvSpPr/>
          <p:nvPr/>
        </p:nvSpPr>
        <p:spPr>
          <a:xfrm>
            <a:off x="539552" y="836712"/>
            <a:ext cx="8280920" cy="158417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000" i="1" dirty="0"/>
              <a:t>Lesson learned</a:t>
            </a:r>
            <a:r>
              <a:rPr lang="en-US" sz="2000" dirty="0"/>
              <a:t> </a:t>
            </a:r>
            <a:r>
              <a:rPr lang="en-US" sz="2000" dirty="0" err="1"/>
              <a:t>adalah</a:t>
            </a:r>
            <a:r>
              <a:rPr lang="en-US" sz="2000" dirty="0"/>
              <a:t> </a:t>
            </a:r>
            <a:r>
              <a:rPr lang="en-US" sz="2000" dirty="0" err="1"/>
              <a:t>pelajaran</a:t>
            </a:r>
            <a:r>
              <a:rPr lang="en-US" sz="2000" dirty="0"/>
              <a:t>, </a:t>
            </a:r>
            <a:r>
              <a:rPr lang="en-US" sz="2000" dirty="0" err="1"/>
              <a:t>pengetahuan</a:t>
            </a:r>
            <a:r>
              <a:rPr lang="en-US" sz="2000" dirty="0"/>
              <a:t>, </a:t>
            </a:r>
            <a:r>
              <a:rPr lang="en-US" sz="2000" dirty="0" err="1"/>
              <a:t>pengalaman</a:t>
            </a:r>
            <a:r>
              <a:rPr lang="en-US" sz="2000" dirty="0"/>
              <a:t>, </a:t>
            </a:r>
            <a:r>
              <a:rPr lang="en-US" sz="2000" dirty="0" err="1"/>
              <a:t>segala</a:t>
            </a:r>
            <a:r>
              <a:rPr lang="en-US" sz="2000" dirty="0"/>
              <a:t> </a:t>
            </a:r>
            <a:r>
              <a:rPr lang="en-US" sz="2000" dirty="0" err="1"/>
              <a:t>sesuatu</a:t>
            </a:r>
            <a:r>
              <a:rPr lang="en-US" sz="2000" dirty="0"/>
              <a:t> yang </a:t>
            </a:r>
            <a:r>
              <a:rPr lang="en-US" sz="2000" dirty="0" err="1"/>
              <a:t>diperoleh</a:t>
            </a:r>
            <a:r>
              <a:rPr lang="en-US" sz="2000" dirty="0"/>
              <a:t> </a:t>
            </a:r>
            <a:r>
              <a:rPr lang="en-US" sz="2000" dirty="0" err="1"/>
              <a:t>dari</a:t>
            </a:r>
            <a:r>
              <a:rPr lang="en-US" sz="2000" dirty="0"/>
              <a:t> </a:t>
            </a:r>
            <a:r>
              <a:rPr lang="en-US" sz="2000" dirty="0" err="1"/>
              <a:t>peristiwa</a:t>
            </a:r>
            <a:r>
              <a:rPr lang="en-US" sz="2000" dirty="0"/>
              <a:t> </a:t>
            </a:r>
            <a:r>
              <a:rPr lang="en-US" sz="2000" dirty="0" err="1"/>
              <a:t>masa</a:t>
            </a:r>
            <a:r>
              <a:rPr lang="en-US" sz="2000" dirty="0"/>
              <a:t> </a:t>
            </a:r>
            <a:r>
              <a:rPr lang="en-US" sz="2000" dirty="0" err="1"/>
              <a:t>lalu</a:t>
            </a:r>
            <a:r>
              <a:rPr lang="en-US" sz="2000" dirty="0"/>
              <a:t>. </a:t>
            </a:r>
            <a:r>
              <a:rPr lang="en-US" sz="2000" dirty="0" err="1"/>
              <a:t>Melalui</a:t>
            </a:r>
            <a:r>
              <a:rPr lang="en-US" sz="2000" dirty="0"/>
              <a:t> </a:t>
            </a:r>
            <a:r>
              <a:rPr lang="en-US" sz="2000" dirty="0" err="1"/>
              <a:t>refleksi</a:t>
            </a:r>
            <a:r>
              <a:rPr lang="en-US" sz="2000" dirty="0"/>
              <a:t> </a:t>
            </a:r>
            <a:r>
              <a:rPr lang="en-US" sz="2000" dirty="0" err="1"/>
              <a:t>terhadap</a:t>
            </a:r>
            <a:r>
              <a:rPr lang="en-US" sz="2000" dirty="0"/>
              <a:t> </a:t>
            </a:r>
            <a:r>
              <a:rPr lang="en-US" sz="2000" dirty="0" err="1"/>
              <a:t>peristiwa</a:t>
            </a:r>
            <a:r>
              <a:rPr lang="en-US" sz="2000" dirty="0"/>
              <a:t> </a:t>
            </a:r>
            <a:r>
              <a:rPr lang="en-US" sz="2000" dirty="0" err="1"/>
              <a:t>masa</a:t>
            </a:r>
            <a:r>
              <a:rPr lang="en-US" sz="2000" dirty="0"/>
              <a:t> </a:t>
            </a:r>
            <a:r>
              <a:rPr lang="en-US" sz="2000" dirty="0" err="1"/>
              <a:t>lalu</a:t>
            </a:r>
            <a:r>
              <a:rPr lang="en-US" sz="2000" dirty="0"/>
              <a:t> orang </a:t>
            </a:r>
            <a:r>
              <a:rPr lang="en-US" sz="2000" dirty="0" err="1"/>
              <a:t>dapat</a:t>
            </a:r>
            <a:r>
              <a:rPr lang="en-US" sz="2000" dirty="0"/>
              <a:t> </a:t>
            </a:r>
            <a:r>
              <a:rPr lang="en-US" sz="2000" dirty="0" err="1"/>
              <a:t>mengetahui</a:t>
            </a:r>
            <a:r>
              <a:rPr lang="en-US" sz="2000" dirty="0"/>
              <a:t> </a:t>
            </a:r>
            <a:r>
              <a:rPr lang="en-US" sz="2000" dirty="0" err="1"/>
              <a:t>kebaikan</a:t>
            </a:r>
            <a:r>
              <a:rPr lang="en-US" sz="2000" dirty="0"/>
              <a:t>, </a:t>
            </a:r>
            <a:r>
              <a:rPr lang="en-US" sz="2000" dirty="0" err="1"/>
              <a:t>keburukan</a:t>
            </a:r>
            <a:r>
              <a:rPr lang="en-US" sz="2000" dirty="0"/>
              <a:t>, </a:t>
            </a:r>
            <a:r>
              <a:rPr lang="en-US" sz="2000" dirty="0" err="1"/>
              <a:t>kelemahan</a:t>
            </a:r>
            <a:r>
              <a:rPr lang="en-US" sz="2000" dirty="0"/>
              <a:t>, </a:t>
            </a:r>
            <a:r>
              <a:rPr lang="en-US" sz="2000" dirty="0" err="1"/>
              <a:t>kekuatan</a:t>
            </a:r>
            <a:r>
              <a:rPr lang="en-US" sz="2000" dirty="0"/>
              <a:t>, </a:t>
            </a:r>
            <a:r>
              <a:rPr lang="en-US" sz="2000" dirty="0" err="1"/>
              <a:t>kekurangan</a:t>
            </a:r>
            <a:r>
              <a:rPr lang="en-US" sz="2000" dirty="0"/>
              <a:t>, </a:t>
            </a:r>
            <a:r>
              <a:rPr lang="en-US" sz="2000" dirty="0" err="1"/>
              <a:t>kelebihan</a:t>
            </a:r>
            <a:r>
              <a:rPr lang="en-US" sz="2000" dirty="0"/>
              <a:t> </a:t>
            </a:r>
            <a:r>
              <a:rPr lang="en-US" sz="2000" dirty="0" err="1"/>
              <a:t>dan</a:t>
            </a:r>
            <a:r>
              <a:rPr lang="en-US" sz="2000" dirty="0"/>
              <a:t> </a:t>
            </a:r>
            <a:r>
              <a:rPr lang="en-US" sz="2000" dirty="0" err="1"/>
              <a:t>segala</a:t>
            </a:r>
            <a:r>
              <a:rPr lang="en-US" sz="2000" dirty="0"/>
              <a:t> </a:t>
            </a:r>
            <a:r>
              <a:rPr lang="en-US" sz="2000" dirty="0" err="1"/>
              <a:t>hal</a:t>
            </a:r>
            <a:r>
              <a:rPr lang="en-US" sz="2000" dirty="0"/>
              <a:t> yang </a:t>
            </a:r>
            <a:r>
              <a:rPr lang="en-US" sz="2000" dirty="0" err="1"/>
              <a:t>berkaitan</a:t>
            </a:r>
            <a:r>
              <a:rPr lang="en-US" sz="2000" dirty="0"/>
              <a:t> </a:t>
            </a:r>
            <a:r>
              <a:rPr lang="en-US" sz="2000" dirty="0" err="1"/>
              <a:t>dengan</a:t>
            </a:r>
            <a:r>
              <a:rPr lang="en-US" sz="2000" dirty="0"/>
              <a:t> </a:t>
            </a:r>
            <a:r>
              <a:rPr lang="en-US" sz="2000" dirty="0" err="1"/>
              <a:t>tindakan</a:t>
            </a:r>
            <a:r>
              <a:rPr lang="en-US" sz="2000" dirty="0"/>
              <a:t> yang </a:t>
            </a:r>
            <a:r>
              <a:rPr lang="en-US" sz="2000" dirty="0" err="1"/>
              <a:t>pernah</a:t>
            </a:r>
            <a:r>
              <a:rPr lang="en-US" sz="2000" dirty="0"/>
              <a:t> </a:t>
            </a:r>
            <a:r>
              <a:rPr lang="en-US" sz="2000" dirty="0" err="1"/>
              <a:t>dilakukan</a:t>
            </a:r>
            <a:endParaRPr lang="id-ID" sz="2000" dirty="0"/>
          </a:p>
        </p:txBody>
      </p:sp>
      <p:sp>
        <p:nvSpPr>
          <p:cNvPr id="5" name="Rectangle 4"/>
          <p:cNvSpPr/>
          <p:nvPr/>
        </p:nvSpPr>
        <p:spPr>
          <a:xfrm>
            <a:off x="1187624" y="2636912"/>
            <a:ext cx="6984776" cy="79208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3200" dirty="0" smtClean="0">
                <a:solidFill>
                  <a:srgbClr val="0070C0"/>
                </a:solidFill>
              </a:rPr>
              <a:t>Cara Melakukan Evaluasi Partisipatoris</a:t>
            </a:r>
            <a:endParaRPr lang="id-ID" sz="3200" dirty="0">
              <a:solidFill>
                <a:srgbClr val="0070C0"/>
              </a:solidFill>
            </a:endParaRPr>
          </a:p>
        </p:txBody>
      </p:sp>
      <p:sp>
        <p:nvSpPr>
          <p:cNvPr id="6" name="Rounded Rectangle 5"/>
          <p:cNvSpPr/>
          <p:nvPr/>
        </p:nvSpPr>
        <p:spPr>
          <a:xfrm>
            <a:off x="413694" y="3429000"/>
            <a:ext cx="8424936" cy="230425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id-ID" sz="2000" b="1" dirty="0" smtClean="0">
                <a:solidFill>
                  <a:srgbClr val="0070C0"/>
                </a:solidFill>
              </a:rPr>
              <a:t>Menggunakan pendekatan </a:t>
            </a:r>
            <a:r>
              <a:rPr lang="id-ID" sz="2000" dirty="0" smtClean="0">
                <a:solidFill>
                  <a:srgbClr val="0070C0"/>
                </a:solidFill>
              </a:rPr>
              <a:t>: </a:t>
            </a:r>
            <a:r>
              <a:rPr lang="id-ID" sz="2000" i="1" dirty="0" smtClean="0">
                <a:solidFill>
                  <a:srgbClr val="0070C0"/>
                </a:solidFill>
              </a:rPr>
              <a:t>bottom up</a:t>
            </a:r>
          </a:p>
          <a:p>
            <a:r>
              <a:rPr lang="id-ID" sz="2000" b="1" dirty="0" smtClean="0">
                <a:solidFill>
                  <a:srgbClr val="0070C0"/>
                </a:solidFill>
              </a:rPr>
              <a:t>Dilakukan oleh </a:t>
            </a:r>
            <a:r>
              <a:rPr lang="id-ID" sz="2000" dirty="0" smtClean="0">
                <a:solidFill>
                  <a:srgbClr val="0070C0"/>
                </a:solidFill>
              </a:rPr>
              <a:t>: peserta program yang berkepentingan , staf, anggota panitia, anggota masyarakat</a:t>
            </a:r>
          </a:p>
          <a:p>
            <a:r>
              <a:rPr lang="id-ID" sz="2000" b="1" dirty="0" smtClean="0">
                <a:solidFill>
                  <a:srgbClr val="0070C0"/>
                </a:solidFill>
              </a:rPr>
              <a:t>Yang dilakukan</a:t>
            </a:r>
            <a:r>
              <a:rPr lang="id-ID" sz="2000" dirty="0" smtClean="0">
                <a:solidFill>
                  <a:srgbClr val="0070C0"/>
                </a:solidFill>
              </a:rPr>
              <a:t>: </a:t>
            </a:r>
            <a:r>
              <a:rPr lang="id-ID" sz="2000" dirty="0">
                <a:solidFill>
                  <a:srgbClr val="0070C0"/>
                </a:solidFill>
              </a:rPr>
              <a:t>mengajukan pertanyaan, merencanakan rancangan evaluasi, mengumpulkan dan menganalisis data, dan menentukan tindakan yang perlu diambil berdasarkan atas hasil penelitian</a:t>
            </a:r>
          </a:p>
        </p:txBody>
      </p:sp>
    </p:spTree>
    <p:extLst>
      <p:ext uri="{BB962C8B-B14F-4D97-AF65-F5344CB8AC3E}">
        <p14:creationId xmlns:p14="http://schemas.microsoft.com/office/powerpoint/2010/main" val="33828371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pPr marL="0" indent="0">
              <a:buNone/>
            </a:pPr>
            <a:endParaRPr lang="id-ID" dirty="0" smtClean="0"/>
          </a:p>
          <a:p>
            <a:pPr marL="0" indent="0">
              <a:buNone/>
            </a:pPr>
            <a:endParaRPr lang="id-ID" dirty="0"/>
          </a:p>
        </p:txBody>
      </p:sp>
      <p:graphicFrame>
        <p:nvGraphicFramePr>
          <p:cNvPr id="4" name="Table 3"/>
          <p:cNvGraphicFramePr>
            <a:graphicFrameLocks noGrp="1"/>
          </p:cNvGraphicFramePr>
          <p:nvPr>
            <p:extLst/>
          </p:nvPr>
        </p:nvGraphicFramePr>
        <p:xfrm>
          <a:off x="755576" y="1484784"/>
          <a:ext cx="7560840" cy="4968552"/>
        </p:xfrm>
        <a:graphic>
          <a:graphicData uri="http://schemas.openxmlformats.org/drawingml/2006/table">
            <a:tbl>
              <a:tblPr firstRow="1" firstCol="1" bandRow="1"/>
              <a:tblGrid>
                <a:gridCol w="3780420">
                  <a:extLst>
                    <a:ext uri="{9D8B030D-6E8A-4147-A177-3AD203B41FA5}">
                      <a16:colId xmlns:a16="http://schemas.microsoft.com/office/drawing/2014/main" val="20000"/>
                    </a:ext>
                  </a:extLst>
                </a:gridCol>
                <a:gridCol w="3780420">
                  <a:extLst>
                    <a:ext uri="{9D8B030D-6E8A-4147-A177-3AD203B41FA5}">
                      <a16:colId xmlns:a16="http://schemas.microsoft.com/office/drawing/2014/main" val="20001"/>
                    </a:ext>
                  </a:extLst>
                </a:gridCol>
              </a:tblGrid>
              <a:tr h="331236">
                <a:tc>
                  <a:txBody>
                    <a:bodyPr/>
                    <a:lstStyle/>
                    <a:p>
                      <a:pPr algn="just">
                        <a:spcAft>
                          <a:spcPts val="0"/>
                        </a:spcAft>
                      </a:pPr>
                      <a:r>
                        <a:rPr lang="en-US" sz="1200" b="1" dirty="0" err="1">
                          <a:effectLst/>
                          <a:latin typeface="Times New Roman"/>
                          <a:ea typeface="Times New Roman"/>
                          <a:cs typeface="Times New Roman"/>
                        </a:rPr>
                        <a:t>Keuntungan</a:t>
                      </a:r>
                      <a:endParaRPr lang="id-ID" sz="1000" dirty="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200" b="1">
                          <a:effectLst/>
                          <a:latin typeface="Times New Roman"/>
                          <a:ea typeface="Times New Roman"/>
                          <a:cs typeface="Times New Roman"/>
                        </a:rPr>
                        <a:t>Kerugian</a:t>
                      </a:r>
                      <a:endParaRPr lang="id-ID" sz="10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62474">
                <a:tc>
                  <a:txBody>
                    <a:bodyPr/>
                    <a:lstStyle/>
                    <a:p>
                      <a:pPr>
                        <a:spcAft>
                          <a:spcPts val="0"/>
                        </a:spcAft>
                      </a:pPr>
                      <a:r>
                        <a:rPr lang="en-US" sz="1200">
                          <a:effectLst/>
                          <a:latin typeface="Times New Roman"/>
                          <a:ea typeface="Times New Roman"/>
                          <a:cs typeface="Times New Roman"/>
                        </a:rPr>
                        <a:t>Mungkin beayanya kurang mahal dibandingkan daripada membayar evaluator eksternal </a:t>
                      </a:r>
                      <a:endParaRPr lang="id-ID" sz="10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effectLst/>
                          <a:latin typeface="Times New Roman"/>
                          <a:ea typeface="Times New Roman"/>
                          <a:cs typeface="Times New Roman"/>
                        </a:rPr>
                        <a:t>Prosesnya membutuhkan waktu lebih panjang</a:t>
                      </a:r>
                      <a:endParaRPr lang="id-ID" sz="10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62474">
                <a:tc>
                  <a:txBody>
                    <a:bodyPr/>
                    <a:lstStyle/>
                    <a:p>
                      <a:pPr>
                        <a:spcAft>
                          <a:spcPts val="0"/>
                        </a:spcAft>
                      </a:pPr>
                      <a:r>
                        <a:rPr lang="en-US" sz="1200">
                          <a:effectLst/>
                          <a:latin typeface="Times New Roman"/>
                          <a:ea typeface="Times New Roman"/>
                          <a:cs typeface="Times New Roman"/>
                        </a:rPr>
                        <a:t>Memberi kesempatan kepada peserta program memiliki pengawasan yang lebih dalam pembentukan keputusan </a:t>
                      </a:r>
                      <a:endParaRPr lang="id-ID" sz="10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effectLst/>
                          <a:latin typeface="Times New Roman"/>
                          <a:ea typeface="Times New Roman"/>
                          <a:cs typeface="Times New Roman"/>
                        </a:rPr>
                        <a:t>Menuntut koordinasi yang lebih dan sering lebih menantang untuk difasilitasi </a:t>
                      </a:r>
                      <a:endParaRPr lang="id-ID" sz="10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83298">
                <a:tc>
                  <a:txBody>
                    <a:bodyPr/>
                    <a:lstStyle/>
                    <a:p>
                      <a:pPr>
                        <a:spcAft>
                          <a:spcPts val="0"/>
                        </a:spcAft>
                      </a:pPr>
                      <a:r>
                        <a:rPr lang="en-US" sz="1200">
                          <a:effectLst/>
                          <a:latin typeface="Times New Roman"/>
                          <a:ea typeface="Times New Roman"/>
                          <a:cs typeface="Times New Roman"/>
                        </a:rPr>
                        <a:t>Peserta program merasa lebih bertanggung jawab terhadap hasil dan lebih terlibat terhadap keberhasilan program sampai dengan keberhasilan program</a:t>
                      </a:r>
                      <a:endParaRPr lang="id-ID" sz="10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effectLst/>
                          <a:latin typeface="Times New Roman"/>
                          <a:ea typeface="Times New Roman"/>
                          <a:cs typeface="Times New Roman"/>
                        </a:rPr>
                        <a:t>Membutuhkan investasi di dalam pelatihan bagi para peserta program </a:t>
                      </a:r>
                      <a:endParaRPr lang="id-ID" sz="10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62474">
                <a:tc>
                  <a:txBody>
                    <a:bodyPr/>
                    <a:lstStyle/>
                    <a:p>
                      <a:pPr>
                        <a:spcAft>
                          <a:spcPts val="0"/>
                        </a:spcAft>
                      </a:pPr>
                      <a:r>
                        <a:rPr lang="en-US" sz="1200">
                          <a:effectLst/>
                          <a:latin typeface="Times New Roman"/>
                          <a:ea typeface="Times New Roman"/>
                          <a:cs typeface="Times New Roman"/>
                        </a:rPr>
                        <a:t>Proses kolaboratif membangun dan memperkuat hubungan antar peserta program </a:t>
                      </a:r>
                      <a:endParaRPr lang="id-ID" sz="10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effectLst/>
                          <a:latin typeface="Times New Roman"/>
                          <a:ea typeface="Times New Roman"/>
                          <a:cs typeface="Times New Roman"/>
                        </a:rPr>
                        <a:t>Menghendaki peserta program yang lebih bertanggung jawab dan bermotivasi </a:t>
                      </a:r>
                      <a:endParaRPr lang="id-ID" sz="10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62474">
                <a:tc>
                  <a:txBody>
                    <a:bodyPr/>
                    <a:lstStyle/>
                    <a:p>
                      <a:pPr>
                        <a:spcAft>
                          <a:spcPts val="0"/>
                        </a:spcAft>
                      </a:pPr>
                      <a:r>
                        <a:rPr lang="en-US" sz="1200">
                          <a:effectLst/>
                          <a:latin typeface="Times New Roman"/>
                          <a:ea typeface="Times New Roman"/>
                          <a:cs typeface="Times New Roman"/>
                        </a:rPr>
                        <a:t>Hasil-hasil evaluasi lebih mungkin untuk dilakukan tindakan (ditindak lanjuti) </a:t>
                      </a:r>
                      <a:endParaRPr lang="id-ID" sz="10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effectLst/>
                          <a:latin typeface="Times New Roman"/>
                          <a:ea typeface="Times New Roman"/>
                          <a:cs typeface="Times New Roman"/>
                        </a:rPr>
                        <a:t>Penggantian staf pada waktu yang tidak tepat akan sangat mengganggu </a:t>
                      </a:r>
                      <a:endParaRPr lang="id-ID" sz="10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104122">
                <a:tc>
                  <a:txBody>
                    <a:bodyPr/>
                    <a:lstStyle/>
                    <a:p>
                      <a:pPr>
                        <a:spcAft>
                          <a:spcPts val="0"/>
                        </a:spcAft>
                      </a:pPr>
                      <a:r>
                        <a:rPr lang="en-US" sz="1200">
                          <a:effectLst/>
                          <a:latin typeface="Times New Roman"/>
                          <a:ea typeface="Times New Roman"/>
                          <a:cs typeface="Times New Roman"/>
                        </a:rPr>
                        <a:t>Meningkatkan pengetahuan peserta program mengenai program, ketrampilan kepemimpinan, pembuatan keputusan kelompok, dan meningkatkan pengetahuan dalam bidang evaluasi. </a:t>
                      </a:r>
                      <a:endParaRPr lang="id-ID" sz="10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effectLst/>
                          <a:latin typeface="Times New Roman"/>
                          <a:ea typeface="Times New Roman"/>
                          <a:cs typeface="Times New Roman"/>
                        </a:rPr>
                        <a:t> </a:t>
                      </a:r>
                      <a:endParaRPr lang="id-ID" sz="1000" dirty="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5" name="Rectangle 4"/>
          <p:cNvSpPr/>
          <p:nvPr/>
        </p:nvSpPr>
        <p:spPr>
          <a:xfrm>
            <a:off x="1259632" y="548680"/>
            <a:ext cx="6480720"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t>Keuntungan dan Kerugian Evaluasi Partisipatoris</a:t>
            </a:r>
            <a:endParaRPr lang="id-ID" sz="2400" dirty="0"/>
          </a:p>
        </p:txBody>
      </p:sp>
    </p:spTree>
    <p:extLst>
      <p:ext uri="{BB962C8B-B14F-4D97-AF65-F5344CB8AC3E}">
        <p14:creationId xmlns:p14="http://schemas.microsoft.com/office/powerpoint/2010/main" val="4406053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solidFill>
                  <a:srgbClr val="FF0000"/>
                </a:solidFill>
              </a:rPr>
              <a:t>Mengapa menggunakan Evaluasi Partisipatoris</a:t>
            </a:r>
            <a:endParaRPr lang="id-ID" sz="3200" dirty="0">
              <a:solidFill>
                <a:srgbClr val="FF0000"/>
              </a:solidFill>
            </a:endParaRPr>
          </a:p>
        </p:txBody>
      </p:sp>
      <p:sp>
        <p:nvSpPr>
          <p:cNvPr id="3" name="Content Placeholder 2"/>
          <p:cNvSpPr>
            <a:spLocks noGrp="1"/>
          </p:cNvSpPr>
          <p:nvPr>
            <p:ph idx="1"/>
          </p:nvPr>
        </p:nvSpPr>
        <p:spPr>
          <a:xfrm>
            <a:off x="457200" y="1196752"/>
            <a:ext cx="8229600" cy="4929411"/>
          </a:xfrm>
        </p:spPr>
        <p:txBody>
          <a:bodyPr>
            <a:normAutofit/>
          </a:bodyPr>
          <a:lstStyle/>
          <a:p>
            <a:pPr marL="0" indent="0" algn="ctr">
              <a:buNone/>
            </a:pPr>
            <a:r>
              <a:rPr lang="en-US" sz="2000" dirty="0" err="1" smtClean="0">
                <a:solidFill>
                  <a:srgbClr val="00B050"/>
                </a:solidFill>
              </a:rPr>
              <a:t>Pendekatan</a:t>
            </a:r>
            <a:r>
              <a:rPr lang="en-US" sz="2000" dirty="0" smtClean="0">
                <a:solidFill>
                  <a:srgbClr val="00B050"/>
                </a:solidFill>
              </a:rPr>
              <a:t> </a:t>
            </a:r>
            <a:r>
              <a:rPr lang="en-US" sz="2000" dirty="0" err="1">
                <a:solidFill>
                  <a:srgbClr val="00B050"/>
                </a:solidFill>
              </a:rPr>
              <a:t>evaluasi</a:t>
            </a:r>
            <a:r>
              <a:rPr lang="en-US" sz="2000" dirty="0">
                <a:solidFill>
                  <a:srgbClr val="00B050"/>
                </a:solidFill>
              </a:rPr>
              <a:t> </a:t>
            </a:r>
            <a:r>
              <a:rPr lang="en-US" sz="2000" dirty="0" err="1">
                <a:solidFill>
                  <a:srgbClr val="00B050"/>
                </a:solidFill>
              </a:rPr>
              <a:t>partisipatoris</a:t>
            </a:r>
            <a:r>
              <a:rPr lang="en-US" sz="2000" dirty="0">
                <a:solidFill>
                  <a:srgbClr val="00B050"/>
                </a:solidFill>
              </a:rPr>
              <a:t> </a:t>
            </a:r>
            <a:r>
              <a:rPr lang="en-US" sz="2000" dirty="0" err="1">
                <a:solidFill>
                  <a:srgbClr val="00B050"/>
                </a:solidFill>
              </a:rPr>
              <a:t>menuntut</a:t>
            </a:r>
            <a:r>
              <a:rPr lang="en-US" sz="2000" dirty="0">
                <a:solidFill>
                  <a:srgbClr val="00B050"/>
                </a:solidFill>
              </a:rPr>
              <a:t> </a:t>
            </a:r>
            <a:r>
              <a:rPr lang="en-US" sz="2000" dirty="0" err="1">
                <a:solidFill>
                  <a:srgbClr val="00B050"/>
                </a:solidFill>
              </a:rPr>
              <a:t>adanya</a:t>
            </a:r>
            <a:r>
              <a:rPr lang="en-US" sz="2000" dirty="0">
                <a:solidFill>
                  <a:srgbClr val="00B050"/>
                </a:solidFill>
              </a:rPr>
              <a:t> </a:t>
            </a:r>
            <a:r>
              <a:rPr lang="en-US" sz="2000" dirty="0" err="1">
                <a:solidFill>
                  <a:srgbClr val="00B050"/>
                </a:solidFill>
              </a:rPr>
              <a:t>komitmen</a:t>
            </a:r>
            <a:r>
              <a:rPr lang="en-US" sz="2000" dirty="0">
                <a:solidFill>
                  <a:srgbClr val="00B050"/>
                </a:solidFill>
              </a:rPr>
              <a:t> </a:t>
            </a:r>
            <a:r>
              <a:rPr lang="en-US" sz="2000" dirty="0" err="1">
                <a:solidFill>
                  <a:srgbClr val="00B050"/>
                </a:solidFill>
              </a:rPr>
              <a:t>dan</a:t>
            </a:r>
            <a:r>
              <a:rPr lang="en-US" sz="2000" dirty="0">
                <a:solidFill>
                  <a:srgbClr val="00B050"/>
                </a:solidFill>
              </a:rPr>
              <a:t> </a:t>
            </a:r>
            <a:r>
              <a:rPr lang="en-US" sz="2000" dirty="0" err="1">
                <a:solidFill>
                  <a:srgbClr val="00B050"/>
                </a:solidFill>
              </a:rPr>
              <a:t>memerlukan</a:t>
            </a:r>
            <a:r>
              <a:rPr lang="en-US" sz="2000" dirty="0">
                <a:solidFill>
                  <a:srgbClr val="00B050"/>
                </a:solidFill>
              </a:rPr>
              <a:t> </a:t>
            </a:r>
            <a:r>
              <a:rPr lang="en-US" sz="2000" dirty="0" err="1">
                <a:solidFill>
                  <a:srgbClr val="00B050"/>
                </a:solidFill>
              </a:rPr>
              <a:t>waktu</a:t>
            </a:r>
            <a:r>
              <a:rPr lang="en-US" sz="2000" dirty="0">
                <a:solidFill>
                  <a:srgbClr val="00B050"/>
                </a:solidFill>
              </a:rPr>
              <a:t> </a:t>
            </a:r>
            <a:r>
              <a:rPr lang="en-US" sz="2000" dirty="0" err="1">
                <a:solidFill>
                  <a:srgbClr val="00B050"/>
                </a:solidFill>
              </a:rPr>
              <a:t>dan</a:t>
            </a:r>
            <a:r>
              <a:rPr lang="en-US" sz="2000" dirty="0">
                <a:solidFill>
                  <a:srgbClr val="00B050"/>
                </a:solidFill>
              </a:rPr>
              <a:t> </a:t>
            </a:r>
            <a:r>
              <a:rPr lang="en-US" sz="2000" dirty="0" err="1">
                <a:solidFill>
                  <a:srgbClr val="00B050"/>
                </a:solidFill>
              </a:rPr>
              <a:t>uang</a:t>
            </a:r>
            <a:r>
              <a:rPr lang="en-US" sz="2000" dirty="0">
                <a:solidFill>
                  <a:srgbClr val="00B050"/>
                </a:solidFill>
              </a:rPr>
              <a:t> yang </a:t>
            </a:r>
            <a:r>
              <a:rPr lang="en-US" sz="2000" dirty="0" err="1">
                <a:solidFill>
                  <a:srgbClr val="00B050"/>
                </a:solidFill>
              </a:rPr>
              <a:t>bernilai</a:t>
            </a:r>
            <a:r>
              <a:rPr lang="en-US" sz="2000" dirty="0">
                <a:solidFill>
                  <a:srgbClr val="00B050"/>
                </a:solidFill>
              </a:rPr>
              <a:t>. </a:t>
            </a:r>
            <a:r>
              <a:rPr lang="en-US" sz="2000" dirty="0" err="1">
                <a:solidFill>
                  <a:srgbClr val="00B050"/>
                </a:solidFill>
              </a:rPr>
              <a:t>Karenanya</a:t>
            </a:r>
            <a:r>
              <a:rPr lang="en-US" sz="2000" dirty="0">
                <a:solidFill>
                  <a:srgbClr val="00B050"/>
                </a:solidFill>
              </a:rPr>
              <a:t> </a:t>
            </a:r>
            <a:r>
              <a:rPr lang="en-US" sz="2000" dirty="0" err="1">
                <a:solidFill>
                  <a:srgbClr val="00B050"/>
                </a:solidFill>
              </a:rPr>
              <a:t>keuntungannya</a:t>
            </a:r>
            <a:r>
              <a:rPr lang="en-US" sz="2000" dirty="0">
                <a:solidFill>
                  <a:srgbClr val="00B050"/>
                </a:solidFill>
              </a:rPr>
              <a:t> </a:t>
            </a:r>
            <a:r>
              <a:rPr lang="en-US" sz="2000" dirty="0" err="1">
                <a:solidFill>
                  <a:srgbClr val="00B050"/>
                </a:solidFill>
              </a:rPr>
              <a:t>adalah</a:t>
            </a:r>
            <a:r>
              <a:rPr lang="en-US" sz="2000" dirty="0">
                <a:solidFill>
                  <a:srgbClr val="00B050"/>
                </a:solidFill>
              </a:rPr>
              <a:t> </a:t>
            </a:r>
            <a:r>
              <a:rPr lang="en-US" sz="2000" dirty="0" err="1" smtClean="0">
                <a:solidFill>
                  <a:srgbClr val="00B050"/>
                </a:solidFill>
              </a:rPr>
              <a:t>jangkauan</a:t>
            </a:r>
            <a:r>
              <a:rPr lang="en-US" sz="2000" dirty="0" smtClean="0">
                <a:solidFill>
                  <a:srgbClr val="00B050"/>
                </a:solidFill>
              </a:rPr>
              <a:t> </a:t>
            </a:r>
            <a:r>
              <a:rPr lang="en-US" sz="2000" dirty="0" err="1">
                <a:solidFill>
                  <a:srgbClr val="00B050"/>
                </a:solidFill>
              </a:rPr>
              <a:t>panjang</a:t>
            </a:r>
            <a:r>
              <a:rPr lang="en-US" sz="2000" dirty="0">
                <a:solidFill>
                  <a:srgbClr val="00B050"/>
                </a:solidFill>
              </a:rPr>
              <a:t>.</a:t>
            </a:r>
            <a:endParaRPr lang="id-ID" sz="2000" dirty="0">
              <a:solidFill>
                <a:srgbClr val="00B050"/>
              </a:solidFill>
            </a:endParaRPr>
          </a:p>
          <a:p>
            <a:pPr marL="0" indent="0" algn="ctr">
              <a:buNone/>
            </a:pPr>
            <a:r>
              <a:rPr lang="en-US" sz="2000" dirty="0" err="1">
                <a:solidFill>
                  <a:srgbClr val="00B050"/>
                </a:solidFill>
              </a:rPr>
              <a:t>Evaluasi</a:t>
            </a:r>
            <a:r>
              <a:rPr lang="en-US" sz="2000" dirty="0">
                <a:solidFill>
                  <a:srgbClr val="00B050"/>
                </a:solidFill>
              </a:rPr>
              <a:t> </a:t>
            </a:r>
            <a:r>
              <a:rPr lang="en-US" sz="2000" dirty="0" err="1">
                <a:solidFill>
                  <a:srgbClr val="00B050"/>
                </a:solidFill>
              </a:rPr>
              <a:t>partisipatoris</a:t>
            </a:r>
            <a:r>
              <a:rPr lang="en-US" sz="2000" dirty="0">
                <a:solidFill>
                  <a:srgbClr val="00B050"/>
                </a:solidFill>
              </a:rPr>
              <a:t> </a:t>
            </a:r>
            <a:r>
              <a:rPr lang="en-US" sz="2000" dirty="0" err="1">
                <a:solidFill>
                  <a:srgbClr val="00B050"/>
                </a:solidFill>
              </a:rPr>
              <a:t>mengijinkan</a:t>
            </a:r>
            <a:r>
              <a:rPr lang="en-US" sz="2000" dirty="0">
                <a:solidFill>
                  <a:srgbClr val="00B050"/>
                </a:solidFill>
              </a:rPr>
              <a:t> </a:t>
            </a:r>
            <a:r>
              <a:rPr lang="en-US" sz="2000" dirty="0" err="1">
                <a:solidFill>
                  <a:srgbClr val="00B050"/>
                </a:solidFill>
              </a:rPr>
              <a:t>kelompok</a:t>
            </a:r>
            <a:r>
              <a:rPr lang="en-US" sz="2000" dirty="0">
                <a:solidFill>
                  <a:srgbClr val="00B050"/>
                </a:solidFill>
              </a:rPr>
              <a:t> </a:t>
            </a:r>
            <a:r>
              <a:rPr lang="en-US" sz="2000" dirty="0" err="1">
                <a:solidFill>
                  <a:srgbClr val="00B050"/>
                </a:solidFill>
              </a:rPr>
              <a:t>untuk</a:t>
            </a:r>
            <a:r>
              <a:rPr lang="en-US" sz="2000" dirty="0" smtClean="0">
                <a:solidFill>
                  <a:srgbClr val="00B050"/>
                </a:solidFill>
              </a:rPr>
              <a:t>:</a:t>
            </a:r>
            <a:endParaRPr lang="id-ID" sz="2000" dirty="0" smtClean="0">
              <a:solidFill>
                <a:srgbClr val="00B050"/>
              </a:solidFill>
            </a:endParaRPr>
          </a:p>
          <a:p>
            <a:pPr marL="0" indent="0" algn="ctr">
              <a:buNone/>
            </a:pPr>
            <a:endParaRPr lang="id-ID" sz="2000" dirty="0"/>
          </a:p>
          <a:p>
            <a:pPr marL="457200" lvl="0" indent="-457200">
              <a:buFont typeface="+mj-lt"/>
              <a:buAutoNum type="arabicPeriod"/>
            </a:pPr>
            <a:r>
              <a:rPr lang="en-US" sz="2000" i="1" dirty="0" err="1">
                <a:solidFill>
                  <a:srgbClr val="0070C0"/>
                </a:solidFill>
              </a:rPr>
              <a:t>Mengidentifikasi</a:t>
            </a:r>
            <a:r>
              <a:rPr lang="en-US" sz="2000" i="1" dirty="0">
                <a:solidFill>
                  <a:srgbClr val="0070C0"/>
                </a:solidFill>
              </a:rPr>
              <a:t> </a:t>
            </a:r>
            <a:r>
              <a:rPr lang="en-US" sz="2000" i="1" dirty="0" err="1">
                <a:solidFill>
                  <a:srgbClr val="0070C0"/>
                </a:solidFill>
              </a:rPr>
              <a:t>pertanyaan-pertanyaan</a:t>
            </a:r>
            <a:r>
              <a:rPr lang="en-US" sz="2000" i="1" dirty="0">
                <a:solidFill>
                  <a:srgbClr val="0070C0"/>
                </a:solidFill>
              </a:rPr>
              <a:t> yang </a:t>
            </a:r>
            <a:r>
              <a:rPr lang="en-US" sz="2000" i="1" dirty="0" err="1">
                <a:solidFill>
                  <a:srgbClr val="0070C0"/>
                </a:solidFill>
              </a:rPr>
              <a:t>bersifat</a:t>
            </a:r>
            <a:r>
              <a:rPr lang="en-US" sz="2000" i="1" dirty="0">
                <a:solidFill>
                  <a:srgbClr val="0070C0"/>
                </a:solidFill>
              </a:rPr>
              <a:t> local yang </a:t>
            </a:r>
            <a:r>
              <a:rPr lang="en-US" sz="2000" i="1" dirty="0" err="1">
                <a:solidFill>
                  <a:srgbClr val="0070C0"/>
                </a:solidFill>
              </a:rPr>
              <a:t>relevan</a:t>
            </a:r>
            <a:r>
              <a:rPr lang="en-US" sz="2000" i="1" dirty="0">
                <a:solidFill>
                  <a:srgbClr val="0070C0"/>
                </a:solidFill>
              </a:rPr>
              <a:t>.</a:t>
            </a:r>
            <a:endParaRPr lang="id-ID" sz="2000" dirty="0">
              <a:solidFill>
                <a:srgbClr val="0070C0"/>
              </a:solidFill>
            </a:endParaRPr>
          </a:p>
          <a:p>
            <a:pPr marL="457200" indent="-457200">
              <a:buFont typeface="+mj-lt"/>
              <a:buAutoNum type="arabicPeriod"/>
            </a:pPr>
            <a:r>
              <a:rPr lang="en-US" sz="2000" i="1" dirty="0" err="1" smtClean="0">
                <a:solidFill>
                  <a:srgbClr val="0070C0"/>
                </a:solidFill>
              </a:rPr>
              <a:t>Memperbaiki</a:t>
            </a:r>
            <a:r>
              <a:rPr lang="en-US" sz="2000" i="1" dirty="0" smtClean="0">
                <a:solidFill>
                  <a:srgbClr val="0070C0"/>
                </a:solidFill>
              </a:rPr>
              <a:t> </a:t>
            </a:r>
            <a:r>
              <a:rPr lang="en-US" sz="2000" i="1" dirty="0" err="1">
                <a:solidFill>
                  <a:srgbClr val="0070C0"/>
                </a:solidFill>
              </a:rPr>
              <a:t>kinerja</a:t>
            </a:r>
            <a:r>
              <a:rPr lang="en-US" sz="2000" i="1" dirty="0">
                <a:solidFill>
                  <a:srgbClr val="0070C0"/>
                </a:solidFill>
              </a:rPr>
              <a:t> program</a:t>
            </a:r>
            <a:r>
              <a:rPr lang="en-US" sz="2000" i="1" dirty="0" smtClean="0">
                <a:solidFill>
                  <a:srgbClr val="0070C0"/>
                </a:solidFill>
              </a:rPr>
              <a:t>.</a:t>
            </a:r>
            <a:endParaRPr lang="id-ID" sz="2000" i="1" dirty="0" smtClean="0">
              <a:solidFill>
                <a:srgbClr val="0070C0"/>
              </a:solidFill>
            </a:endParaRPr>
          </a:p>
          <a:p>
            <a:pPr marL="457200" lvl="0" indent="-457200">
              <a:buFont typeface="+mj-lt"/>
              <a:buAutoNum type="arabicPeriod"/>
            </a:pPr>
            <a:r>
              <a:rPr lang="en-US" sz="2000" i="1" dirty="0" err="1">
                <a:solidFill>
                  <a:srgbClr val="0070C0"/>
                </a:solidFill>
              </a:rPr>
              <a:t>Memberdayakan</a:t>
            </a:r>
            <a:r>
              <a:rPr lang="en-US" sz="2000" i="1" dirty="0">
                <a:solidFill>
                  <a:srgbClr val="0070C0"/>
                </a:solidFill>
              </a:rPr>
              <a:t> </a:t>
            </a:r>
            <a:r>
              <a:rPr lang="en-US" sz="2000" i="1" dirty="0" err="1">
                <a:solidFill>
                  <a:srgbClr val="0070C0"/>
                </a:solidFill>
              </a:rPr>
              <a:t>peserta</a:t>
            </a:r>
            <a:endParaRPr lang="id-ID" sz="2000" dirty="0">
              <a:solidFill>
                <a:srgbClr val="0070C0"/>
              </a:solidFill>
            </a:endParaRPr>
          </a:p>
          <a:p>
            <a:pPr marL="457200" lvl="0" indent="-457200">
              <a:buFont typeface="+mj-lt"/>
              <a:buAutoNum type="arabicPeriod"/>
            </a:pPr>
            <a:r>
              <a:rPr lang="en-US" sz="2000" i="1" dirty="0" err="1">
                <a:solidFill>
                  <a:srgbClr val="0070C0"/>
                </a:solidFill>
              </a:rPr>
              <a:t>Membangun</a:t>
            </a:r>
            <a:r>
              <a:rPr lang="en-US" sz="2000" i="1" dirty="0">
                <a:solidFill>
                  <a:srgbClr val="0070C0"/>
                </a:solidFill>
              </a:rPr>
              <a:t> </a:t>
            </a:r>
            <a:r>
              <a:rPr lang="en-US" sz="2000" i="1" dirty="0" err="1">
                <a:solidFill>
                  <a:srgbClr val="0070C0"/>
                </a:solidFill>
              </a:rPr>
              <a:t>kapasitas</a:t>
            </a:r>
            <a:endParaRPr lang="id-ID" sz="2000" dirty="0">
              <a:solidFill>
                <a:srgbClr val="0070C0"/>
              </a:solidFill>
            </a:endParaRPr>
          </a:p>
          <a:p>
            <a:pPr marL="457200" lvl="0" indent="-457200">
              <a:buFont typeface="+mj-lt"/>
              <a:buAutoNum type="arabicPeriod"/>
            </a:pPr>
            <a:r>
              <a:rPr lang="en-US" sz="2000" i="1" dirty="0" err="1">
                <a:solidFill>
                  <a:srgbClr val="0070C0"/>
                </a:solidFill>
              </a:rPr>
              <a:t>Menumbuhkan</a:t>
            </a:r>
            <a:r>
              <a:rPr lang="en-US" sz="2000" i="1" dirty="0">
                <a:solidFill>
                  <a:srgbClr val="0070C0"/>
                </a:solidFill>
              </a:rPr>
              <a:t> </a:t>
            </a:r>
            <a:r>
              <a:rPr lang="en-US" sz="2000" i="1" dirty="0" err="1">
                <a:solidFill>
                  <a:srgbClr val="0070C0"/>
                </a:solidFill>
              </a:rPr>
              <a:t>pemimpin-pemimpin</a:t>
            </a:r>
            <a:r>
              <a:rPr lang="en-US" sz="2000" i="1" dirty="0">
                <a:solidFill>
                  <a:srgbClr val="0070C0"/>
                </a:solidFill>
              </a:rPr>
              <a:t> </a:t>
            </a:r>
            <a:r>
              <a:rPr lang="en-US" sz="2000" i="1" dirty="0" err="1">
                <a:solidFill>
                  <a:srgbClr val="0070C0"/>
                </a:solidFill>
              </a:rPr>
              <a:t>dan</a:t>
            </a:r>
            <a:r>
              <a:rPr lang="en-US" sz="2000" i="1" dirty="0">
                <a:solidFill>
                  <a:srgbClr val="0070C0"/>
                </a:solidFill>
              </a:rPr>
              <a:t> </a:t>
            </a:r>
            <a:r>
              <a:rPr lang="en-US" sz="2000" i="1" dirty="0" err="1">
                <a:solidFill>
                  <a:srgbClr val="0070C0"/>
                </a:solidFill>
              </a:rPr>
              <a:t>membangun</a:t>
            </a:r>
            <a:r>
              <a:rPr lang="en-US" sz="2000" i="1" dirty="0">
                <a:solidFill>
                  <a:srgbClr val="0070C0"/>
                </a:solidFill>
              </a:rPr>
              <a:t> </a:t>
            </a:r>
            <a:r>
              <a:rPr lang="en-US" sz="2000" i="1" dirty="0" err="1">
                <a:solidFill>
                  <a:srgbClr val="0070C0"/>
                </a:solidFill>
              </a:rPr>
              <a:t>tim</a:t>
            </a:r>
            <a:endParaRPr lang="id-ID" sz="2000" dirty="0">
              <a:solidFill>
                <a:srgbClr val="0070C0"/>
              </a:solidFill>
            </a:endParaRPr>
          </a:p>
          <a:p>
            <a:pPr marL="457200" lvl="0" indent="-457200">
              <a:buFont typeface="+mj-lt"/>
              <a:buAutoNum type="arabicPeriod"/>
            </a:pPr>
            <a:r>
              <a:rPr lang="en-US" sz="2000" i="1" dirty="0" err="1">
                <a:solidFill>
                  <a:srgbClr val="0070C0"/>
                </a:solidFill>
              </a:rPr>
              <a:t>Melangsungkan</a:t>
            </a:r>
            <a:r>
              <a:rPr lang="en-US" sz="2000" i="1" dirty="0">
                <a:solidFill>
                  <a:srgbClr val="0070C0"/>
                </a:solidFill>
              </a:rPr>
              <a:t> </a:t>
            </a:r>
            <a:r>
              <a:rPr lang="en-US" sz="2000" i="1" dirty="0" err="1">
                <a:solidFill>
                  <a:srgbClr val="0070C0"/>
                </a:solidFill>
              </a:rPr>
              <a:t>pertumbuhan</a:t>
            </a:r>
            <a:r>
              <a:rPr lang="en-US" sz="2000" i="1" dirty="0">
                <a:solidFill>
                  <a:srgbClr val="0070C0"/>
                </a:solidFill>
              </a:rPr>
              <a:t> </a:t>
            </a:r>
            <a:r>
              <a:rPr lang="en-US" sz="2000" i="1" dirty="0" err="1">
                <a:solidFill>
                  <a:srgbClr val="0070C0"/>
                </a:solidFill>
              </a:rPr>
              <a:t>dan</a:t>
            </a:r>
            <a:r>
              <a:rPr lang="en-US" sz="2000" i="1" dirty="0">
                <a:solidFill>
                  <a:srgbClr val="0070C0"/>
                </a:solidFill>
              </a:rPr>
              <a:t> </a:t>
            </a:r>
            <a:r>
              <a:rPr lang="en-US" sz="2000" i="1" dirty="0" err="1">
                <a:solidFill>
                  <a:srgbClr val="0070C0"/>
                </a:solidFill>
              </a:rPr>
              <a:t>pembelajaran</a:t>
            </a:r>
            <a:r>
              <a:rPr lang="en-US" sz="2000" i="1" dirty="0">
                <a:solidFill>
                  <a:srgbClr val="0070C0"/>
                </a:solidFill>
              </a:rPr>
              <a:t> </a:t>
            </a:r>
            <a:r>
              <a:rPr lang="en-US" sz="2000" i="1" dirty="0" err="1">
                <a:solidFill>
                  <a:srgbClr val="0070C0"/>
                </a:solidFill>
              </a:rPr>
              <a:t>organisasi</a:t>
            </a:r>
            <a:r>
              <a:rPr lang="en-US" sz="2000" i="1" dirty="0">
                <a:solidFill>
                  <a:srgbClr val="0070C0"/>
                </a:solidFill>
              </a:rPr>
              <a:t>. </a:t>
            </a:r>
            <a:endParaRPr lang="id-ID" sz="2000" dirty="0">
              <a:solidFill>
                <a:srgbClr val="0070C0"/>
              </a:solidFill>
            </a:endParaRPr>
          </a:p>
          <a:p>
            <a:pPr marL="457200" indent="-457200">
              <a:buFont typeface="+mj-lt"/>
              <a:buAutoNum type="arabicPeriod"/>
            </a:pPr>
            <a:endParaRPr lang="id-ID" sz="2000" dirty="0"/>
          </a:p>
        </p:txBody>
      </p:sp>
    </p:spTree>
    <p:extLst>
      <p:ext uri="{BB962C8B-B14F-4D97-AF65-F5344CB8AC3E}">
        <p14:creationId xmlns:p14="http://schemas.microsoft.com/office/powerpoint/2010/main" val="20115680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marL="0" indent="0" algn="ctr">
              <a:buNone/>
            </a:pPr>
            <a:r>
              <a:rPr lang="id-ID" sz="2400" dirty="0" smtClean="0">
                <a:solidFill>
                  <a:schemeClr val="accent6">
                    <a:lumMod val="75000"/>
                  </a:schemeClr>
                </a:solidFill>
              </a:rPr>
              <a:t>Perbedaan antara evaluasi partisipatoris dan evaluasi konvensional</a:t>
            </a:r>
          </a:p>
          <a:p>
            <a:pPr marL="0" indent="0">
              <a:buNone/>
            </a:pPr>
            <a:endParaRPr lang="id-ID" sz="2400" dirty="0">
              <a:solidFill>
                <a:schemeClr val="accent6">
                  <a:lumMod val="75000"/>
                </a:schemeClr>
              </a:solidFill>
            </a:endParaRPr>
          </a:p>
        </p:txBody>
      </p:sp>
      <p:graphicFrame>
        <p:nvGraphicFramePr>
          <p:cNvPr id="5" name="Table 4"/>
          <p:cNvGraphicFramePr>
            <a:graphicFrameLocks noGrp="1"/>
          </p:cNvGraphicFramePr>
          <p:nvPr>
            <p:extLst/>
          </p:nvPr>
        </p:nvGraphicFramePr>
        <p:xfrm>
          <a:off x="827583" y="1340768"/>
          <a:ext cx="7560840" cy="4999478"/>
        </p:xfrm>
        <a:graphic>
          <a:graphicData uri="http://schemas.openxmlformats.org/drawingml/2006/table">
            <a:tbl>
              <a:tblPr firstRow="1" firstCol="1" bandRow="1">
                <a:tableStyleId>{5C22544A-7EE6-4342-B048-85BDC9FD1C3A}</a:tableStyleId>
              </a:tblPr>
              <a:tblGrid>
                <a:gridCol w="2520280">
                  <a:extLst>
                    <a:ext uri="{9D8B030D-6E8A-4147-A177-3AD203B41FA5}">
                      <a16:colId xmlns:a16="http://schemas.microsoft.com/office/drawing/2014/main" val="20000"/>
                    </a:ext>
                  </a:extLst>
                </a:gridCol>
                <a:gridCol w="2520280">
                  <a:extLst>
                    <a:ext uri="{9D8B030D-6E8A-4147-A177-3AD203B41FA5}">
                      <a16:colId xmlns:a16="http://schemas.microsoft.com/office/drawing/2014/main" val="20001"/>
                    </a:ext>
                  </a:extLst>
                </a:gridCol>
                <a:gridCol w="2520280">
                  <a:extLst>
                    <a:ext uri="{9D8B030D-6E8A-4147-A177-3AD203B41FA5}">
                      <a16:colId xmlns:a16="http://schemas.microsoft.com/office/drawing/2014/main" val="20002"/>
                    </a:ext>
                  </a:extLst>
                </a:gridCol>
              </a:tblGrid>
              <a:tr h="336038">
                <a:tc>
                  <a:txBody>
                    <a:bodyPr/>
                    <a:lstStyle/>
                    <a:p>
                      <a:r>
                        <a:rPr lang="en-US" sz="1800" dirty="0">
                          <a:effectLst/>
                        </a:rPr>
                        <a:t> </a:t>
                      </a:r>
                      <a:endParaRPr lang="id-ID" sz="1800" dirty="0">
                        <a:effectLst/>
                        <a:latin typeface="Calibri"/>
                        <a:ea typeface="Times New Roman"/>
                        <a:cs typeface="Times New Roman"/>
                      </a:endParaRPr>
                    </a:p>
                  </a:txBody>
                  <a:tcPr marL="68580" marR="68580" marT="0" marB="0"/>
                </a:tc>
                <a:tc>
                  <a:txBody>
                    <a:bodyPr/>
                    <a:lstStyle/>
                    <a:p>
                      <a:pPr algn="ctr"/>
                      <a:r>
                        <a:rPr lang="en-US" sz="1800">
                          <a:effectLst/>
                        </a:rPr>
                        <a:t>Evaluasi partisipatoris</a:t>
                      </a:r>
                      <a:endParaRPr lang="id-ID" sz="1800">
                        <a:effectLst/>
                        <a:latin typeface="Calibri"/>
                        <a:ea typeface="Times New Roman"/>
                        <a:cs typeface="Times New Roman"/>
                      </a:endParaRPr>
                    </a:p>
                  </a:txBody>
                  <a:tcPr marL="68580" marR="68580" marT="0" marB="0"/>
                </a:tc>
                <a:tc>
                  <a:txBody>
                    <a:bodyPr/>
                    <a:lstStyle/>
                    <a:p>
                      <a:pPr algn="ctr"/>
                      <a:r>
                        <a:rPr lang="en-US" sz="1800" dirty="0" err="1">
                          <a:effectLst/>
                        </a:rPr>
                        <a:t>Evaluasi</a:t>
                      </a:r>
                      <a:r>
                        <a:rPr lang="en-US" sz="1800" dirty="0">
                          <a:effectLst/>
                        </a:rPr>
                        <a:t> </a:t>
                      </a:r>
                      <a:r>
                        <a:rPr lang="en-US" sz="1800" dirty="0" err="1">
                          <a:effectLst/>
                        </a:rPr>
                        <a:t>konvensional</a:t>
                      </a:r>
                      <a:endParaRPr lang="id-ID" sz="1800" dirty="0">
                        <a:effectLst/>
                        <a:latin typeface="Calibri"/>
                        <a:ea typeface="Times New Roman"/>
                        <a:cs typeface="Times New Roman"/>
                      </a:endParaRPr>
                    </a:p>
                  </a:txBody>
                  <a:tcPr marL="68580" marR="68580" marT="0" marB="0"/>
                </a:tc>
                <a:extLst>
                  <a:ext uri="{0D108BD9-81ED-4DB2-BD59-A6C34878D82A}">
                    <a16:rowId xmlns:a16="http://schemas.microsoft.com/office/drawing/2014/main" val="10000"/>
                  </a:ext>
                </a:extLst>
              </a:tr>
              <a:tr h="744082">
                <a:tc>
                  <a:txBody>
                    <a:bodyPr/>
                    <a:lstStyle/>
                    <a:p>
                      <a:r>
                        <a:rPr lang="en-US" sz="1800">
                          <a:effectLst/>
                        </a:rPr>
                        <a:t>Siapa yang mendorong evaluasi?</a:t>
                      </a:r>
                      <a:endParaRPr lang="id-ID" sz="1800">
                        <a:effectLst/>
                        <a:latin typeface="Calibri"/>
                        <a:ea typeface="Times New Roman"/>
                        <a:cs typeface="Times New Roman"/>
                      </a:endParaRPr>
                    </a:p>
                  </a:txBody>
                  <a:tcPr marL="68580" marR="68580" marT="0" marB="0"/>
                </a:tc>
                <a:tc>
                  <a:txBody>
                    <a:bodyPr/>
                    <a:lstStyle/>
                    <a:p>
                      <a:r>
                        <a:rPr lang="en-US" sz="1800" dirty="0" err="1">
                          <a:effectLst/>
                        </a:rPr>
                        <a:t>Masyarakat</a:t>
                      </a:r>
                      <a:r>
                        <a:rPr lang="en-US" sz="1800" dirty="0">
                          <a:effectLst/>
                        </a:rPr>
                        <a:t> </a:t>
                      </a:r>
                      <a:r>
                        <a:rPr lang="en-US" sz="1800" dirty="0" err="1">
                          <a:effectLst/>
                        </a:rPr>
                        <a:t>setempat</a:t>
                      </a:r>
                      <a:r>
                        <a:rPr lang="en-US" sz="1800" dirty="0">
                          <a:effectLst/>
                        </a:rPr>
                        <a:t>, </a:t>
                      </a:r>
                      <a:r>
                        <a:rPr lang="en-US" sz="1800" dirty="0" err="1">
                          <a:effectLst/>
                        </a:rPr>
                        <a:t>staf</a:t>
                      </a:r>
                      <a:r>
                        <a:rPr lang="en-US" sz="1800" dirty="0">
                          <a:effectLst/>
                        </a:rPr>
                        <a:t> </a:t>
                      </a:r>
                      <a:r>
                        <a:rPr lang="en-US" sz="1800" dirty="0" err="1">
                          <a:effectLst/>
                        </a:rPr>
                        <a:t>proyek</a:t>
                      </a:r>
                      <a:r>
                        <a:rPr lang="en-US" sz="1800" dirty="0">
                          <a:effectLst/>
                        </a:rPr>
                        <a:t> </a:t>
                      </a:r>
                      <a:r>
                        <a:rPr lang="en-US" sz="1800" dirty="0" err="1">
                          <a:effectLst/>
                        </a:rPr>
                        <a:t>dan</a:t>
                      </a:r>
                      <a:r>
                        <a:rPr lang="en-US" sz="1800" dirty="0">
                          <a:effectLst/>
                        </a:rPr>
                        <a:t> stakeholder yang lain. </a:t>
                      </a:r>
                      <a:endParaRPr lang="id-ID" sz="1800" dirty="0">
                        <a:effectLst/>
                        <a:latin typeface="Calibri"/>
                        <a:ea typeface="Times New Roman"/>
                        <a:cs typeface="Times New Roman"/>
                      </a:endParaRPr>
                    </a:p>
                  </a:txBody>
                  <a:tcPr marL="68580" marR="68580" marT="0" marB="0"/>
                </a:tc>
                <a:tc>
                  <a:txBody>
                    <a:bodyPr/>
                    <a:lstStyle/>
                    <a:p>
                      <a:r>
                        <a:rPr lang="id-ID" sz="1800" dirty="0">
                          <a:effectLst/>
                        </a:rPr>
                        <a:t>Penyandang dana dan manajer program.</a:t>
                      </a:r>
                      <a:endParaRPr lang="id-ID" sz="1800" dirty="0">
                        <a:effectLst/>
                        <a:latin typeface="Calibri"/>
                        <a:ea typeface="Times New Roman"/>
                        <a:cs typeface="Times New Roman"/>
                      </a:endParaRPr>
                    </a:p>
                  </a:txBody>
                  <a:tcPr marL="68580" marR="68580" marT="0" marB="0"/>
                </a:tc>
                <a:extLst>
                  <a:ext uri="{0D108BD9-81ED-4DB2-BD59-A6C34878D82A}">
                    <a16:rowId xmlns:a16="http://schemas.microsoft.com/office/drawing/2014/main" val="10001"/>
                  </a:ext>
                </a:extLst>
              </a:tr>
              <a:tr h="960105">
                <a:tc>
                  <a:txBody>
                    <a:bodyPr/>
                    <a:lstStyle/>
                    <a:p>
                      <a:pPr>
                        <a:spcAft>
                          <a:spcPts val="0"/>
                        </a:spcAft>
                      </a:pPr>
                      <a:r>
                        <a:rPr lang="id-ID" sz="1800">
                          <a:effectLst/>
                        </a:rPr>
                        <a:t>Siapa yang menentukan indikator kemajuan program? </a:t>
                      </a:r>
                    </a:p>
                    <a:p>
                      <a:r>
                        <a:rPr lang="id-ID" sz="1800">
                          <a:effectLst/>
                        </a:rPr>
                        <a:t> </a:t>
                      </a:r>
                      <a:endParaRPr lang="id-ID" sz="1800">
                        <a:effectLst/>
                        <a:latin typeface="Calibri"/>
                        <a:ea typeface="Times New Roman"/>
                        <a:cs typeface="Times New Roman"/>
                      </a:endParaRPr>
                    </a:p>
                  </a:txBody>
                  <a:tcPr marL="68580" marR="68580" marT="0" marB="0"/>
                </a:tc>
                <a:tc>
                  <a:txBody>
                    <a:bodyPr/>
                    <a:lstStyle/>
                    <a:p>
                      <a:pPr>
                        <a:spcAft>
                          <a:spcPts val="0"/>
                        </a:spcAft>
                      </a:pPr>
                      <a:r>
                        <a:rPr lang="en-US" sz="1800">
                          <a:effectLst/>
                        </a:rPr>
                        <a:t>Anggota kelompok-kelompok masyarakat, staf proyek dan stakehoder yang lain, evaluator</a:t>
                      </a:r>
                      <a:endParaRPr lang="id-ID" sz="1800">
                        <a:effectLst/>
                        <a:latin typeface="Times New Roman"/>
                        <a:ea typeface="Times New Roman"/>
                        <a:cs typeface="Times New Roman"/>
                      </a:endParaRPr>
                    </a:p>
                  </a:txBody>
                  <a:tcPr marL="68580" marR="68580" marT="0" marB="0"/>
                </a:tc>
                <a:tc>
                  <a:txBody>
                    <a:bodyPr/>
                    <a:lstStyle/>
                    <a:p>
                      <a:r>
                        <a:rPr lang="en-US" sz="1800" dirty="0">
                          <a:effectLst/>
                        </a:rPr>
                        <a:t>Evaluator professional </a:t>
                      </a:r>
                      <a:r>
                        <a:rPr lang="en-US" sz="1800" dirty="0" err="1">
                          <a:effectLst/>
                        </a:rPr>
                        <a:t>dan</a:t>
                      </a:r>
                      <a:r>
                        <a:rPr lang="en-US" sz="1800" dirty="0">
                          <a:effectLst/>
                        </a:rPr>
                        <a:t> </a:t>
                      </a:r>
                      <a:r>
                        <a:rPr lang="en-US" sz="1800" dirty="0" err="1">
                          <a:effectLst/>
                        </a:rPr>
                        <a:t>para</a:t>
                      </a:r>
                      <a:r>
                        <a:rPr lang="en-US" sz="1800" dirty="0">
                          <a:effectLst/>
                        </a:rPr>
                        <a:t> </a:t>
                      </a:r>
                      <a:r>
                        <a:rPr lang="en-US" sz="1800" dirty="0" err="1">
                          <a:effectLst/>
                        </a:rPr>
                        <a:t>pakar</a:t>
                      </a:r>
                      <a:r>
                        <a:rPr lang="en-US" sz="1800" dirty="0">
                          <a:effectLst/>
                        </a:rPr>
                        <a:t> </a:t>
                      </a:r>
                      <a:r>
                        <a:rPr lang="en-US" sz="1800" dirty="0" err="1">
                          <a:effectLst/>
                        </a:rPr>
                        <a:t>dari</a:t>
                      </a:r>
                      <a:r>
                        <a:rPr lang="en-US" sz="1800" dirty="0">
                          <a:effectLst/>
                        </a:rPr>
                        <a:t> </a:t>
                      </a:r>
                      <a:r>
                        <a:rPr lang="en-US" sz="1800" dirty="0" err="1">
                          <a:effectLst/>
                        </a:rPr>
                        <a:t>luar</a:t>
                      </a:r>
                      <a:r>
                        <a:rPr lang="en-US" sz="1800" dirty="0">
                          <a:effectLst/>
                        </a:rPr>
                        <a:t>.</a:t>
                      </a:r>
                      <a:endParaRPr lang="id-ID" sz="1800" dirty="0">
                        <a:effectLst/>
                        <a:latin typeface="Calibri"/>
                        <a:ea typeface="Times New Roman"/>
                        <a:cs typeface="Times New Roman"/>
                      </a:endParaRPr>
                    </a:p>
                  </a:txBody>
                  <a:tcPr marL="68580" marR="68580" marT="0" marB="0"/>
                </a:tc>
                <a:extLst>
                  <a:ext uri="{0D108BD9-81ED-4DB2-BD59-A6C34878D82A}">
                    <a16:rowId xmlns:a16="http://schemas.microsoft.com/office/drawing/2014/main" val="10002"/>
                  </a:ext>
                </a:extLst>
              </a:tr>
              <a:tr h="1429842">
                <a:tc>
                  <a:txBody>
                    <a:bodyPr/>
                    <a:lstStyle/>
                    <a:p>
                      <a:pPr>
                        <a:spcAft>
                          <a:spcPts val="0"/>
                        </a:spcAft>
                      </a:pPr>
                      <a:r>
                        <a:rPr lang="en-US" sz="1800">
                          <a:effectLst/>
                        </a:rPr>
                        <a:t>Siapa yang bertanggung jawab terhadap pengumpulan data, analisis dan penyiapan laporan akhir?</a:t>
                      </a:r>
                      <a:endParaRPr lang="id-ID" sz="1800">
                        <a:effectLst/>
                      </a:endParaRPr>
                    </a:p>
                    <a:p>
                      <a:pPr>
                        <a:spcAft>
                          <a:spcPts val="0"/>
                        </a:spcAft>
                      </a:pPr>
                      <a:r>
                        <a:rPr lang="en-US" sz="1800">
                          <a:effectLst/>
                        </a:rPr>
                        <a:t> </a:t>
                      </a:r>
                      <a:endParaRPr lang="id-ID" sz="1800">
                        <a:effectLst/>
                        <a:latin typeface="Times New Roman"/>
                        <a:ea typeface="Times New Roman"/>
                        <a:cs typeface="Times New Roman"/>
                      </a:endParaRPr>
                    </a:p>
                  </a:txBody>
                  <a:tcPr marL="68580" marR="68580" marT="0" marB="0"/>
                </a:tc>
                <a:tc>
                  <a:txBody>
                    <a:bodyPr/>
                    <a:lstStyle/>
                    <a:p>
                      <a:pPr>
                        <a:spcAft>
                          <a:spcPts val="0"/>
                        </a:spcAft>
                      </a:pPr>
                      <a:r>
                        <a:rPr lang="en-US" sz="1800">
                          <a:effectLst/>
                        </a:rPr>
                        <a:t>Tanggung jawab bersama antara evaluator dan para stakeholder yang berpartisipasi </a:t>
                      </a:r>
                      <a:endParaRPr lang="id-ID" sz="1800">
                        <a:effectLst/>
                      </a:endParaRPr>
                    </a:p>
                    <a:p>
                      <a:pPr>
                        <a:spcAft>
                          <a:spcPts val="0"/>
                        </a:spcAft>
                      </a:pPr>
                      <a:r>
                        <a:rPr lang="en-US" sz="1800">
                          <a:effectLst/>
                        </a:rPr>
                        <a:t> </a:t>
                      </a:r>
                      <a:endParaRPr lang="id-ID" sz="1800">
                        <a:effectLst/>
                        <a:latin typeface="Times New Roman"/>
                        <a:ea typeface="Times New Roman"/>
                        <a:cs typeface="Times New Roman"/>
                      </a:endParaRPr>
                    </a:p>
                  </a:txBody>
                  <a:tcPr marL="68580" marR="68580" marT="0" marB="0"/>
                </a:tc>
                <a:tc>
                  <a:txBody>
                    <a:bodyPr/>
                    <a:lstStyle/>
                    <a:p>
                      <a:r>
                        <a:rPr lang="en-US" sz="1800" dirty="0">
                          <a:effectLst/>
                        </a:rPr>
                        <a:t>Evaluator professional </a:t>
                      </a:r>
                      <a:r>
                        <a:rPr lang="en-US" sz="1800" dirty="0" err="1">
                          <a:effectLst/>
                        </a:rPr>
                        <a:t>dan</a:t>
                      </a:r>
                      <a:r>
                        <a:rPr lang="en-US" sz="1800" dirty="0">
                          <a:effectLst/>
                        </a:rPr>
                        <a:t> </a:t>
                      </a:r>
                      <a:r>
                        <a:rPr lang="en-US" sz="1800" dirty="0" err="1">
                          <a:effectLst/>
                        </a:rPr>
                        <a:t>para</a:t>
                      </a:r>
                      <a:r>
                        <a:rPr lang="en-US" sz="1800" dirty="0">
                          <a:effectLst/>
                        </a:rPr>
                        <a:t> </a:t>
                      </a:r>
                      <a:r>
                        <a:rPr lang="en-US" sz="1800" dirty="0" err="1">
                          <a:effectLst/>
                        </a:rPr>
                        <a:t>pakar</a:t>
                      </a:r>
                      <a:r>
                        <a:rPr lang="en-US" sz="1800" dirty="0">
                          <a:effectLst/>
                        </a:rPr>
                        <a:t> </a:t>
                      </a:r>
                      <a:r>
                        <a:rPr lang="en-US" sz="1800" dirty="0" err="1">
                          <a:effectLst/>
                        </a:rPr>
                        <a:t>dari</a:t>
                      </a:r>
                      <a:r>
                        <a:rPr lang="en-US" sz="1800" dirty="0">
                          <a:effectLst/>
                        </a:rPr>
                        <a:t> </a:t>
                      </a:r>
                      <a:r>
                        <a:rPr lang="en-US" sz="1800" dirty="0" err="1">
                          <a:effectLst/>
                        </a:rPr>
                        <a:t>luar</a:t>
                      </a:r>
                      <a:r>
                        <a:rPr lang="en-US" sz="1800" dirty="0">
                          <a:effectLst/>
                        </a:rPr>
                        <a:t> </a:t>
                      </a:r>
                      <a:endParaRPr lang="id-ID" sz="1800" dirty="0">
                        <a:effectLst/>
                        <a:latin typeface="Calibri"/>
                        <a:ea typeface="Times New Roman"/>
                        <a:cs typeface="Times New Roman"/>
                      </a:endParaRPr>
                    </a:p>
                  </a:txBody>
                  <a:tcPr marL="68580" marR="68580" marT="0" marB="0"/>
                </a:tc>
                <a:extLst>
                  <a:ext uri="{0D108BD9-81ED-4DB2-BD59-A6C34878D82A}">
                    <a16:rowId xmlns:a16="http://schemas.microsoft.com/office/drawing/2014/main" val="10003"/>
                  </a:ext>
                </a:extLst>
              </a:tr>
              <a:tr h="672075">
                <a:tc>
                  <a:txBody>
                    <a:bodyPr/>
                    <a:lstStyle/>
                    <a:p>
                      <a:pPr>
                        <a:spcAft>
                          <a:spcPts val="0"/>
                        </a:spcAft>
                      </a:pPr>
                      <a:r>
                        <a:rPr lang="en-US" sz="1800">
                          <a:effectLst/>
                        </a:rPr>
                        <a:t>Apa peranan evaluator setempat? </a:t>
                      </a:r>
                      <a:endParaRPr lang="id-ID" sz="1800">
                        <a:effectLst/>
                        <a:latin typeface="Times New Roman"/>
                        <a:ea typeface="Times New Roman"/>
                        <a:cs typeface="Times New Roman"/>
                      </a:endParaRPr>
                    </a:p>
                  </a:txBody>
                  <a:tcPr marL="68580" marR="68580" marT="0" marB="0"/>
                </a:tc>
                <a:tc>
                  <a:txBody>
                    <a:bodyPr/>
                    <a:lstStyle/>
                    <a:p>
                      <a:pPr>
                        <a:spcAft>
                          <a:spcPts val="0"/>
                        </a:spcAft>
                      </a:pPr>
                      <a:r>
                        <a:rPr lang="en-US" sz="1800">
                          <a:effectLst/>
                        </a:rPr>
                        <a:t>Pelatih, fasilitator, negosiator, dan “teman yang kritis” </a:t>
                      </a:r>
                      <a:endParaRPr lang="id-ID" sz="1800">
                        <a:effectLst/>
                        <a:latin typeface="Times New Roman"/>
                        <a:ea typeface="Times New Roman"/>
                        <a:cs typeface="Times New Roman"/>
                      </a:endParaRPr>
                    </a:p>
                  </a:txBody>
                  <a:tcPr marL="68580" marR="68580" marT="0" marB="0"/>
                </a:tc>
                <a:tc>
                  <a:txBody>
                    <a:bodyPr/>
                    <a:lstStyle/>
                    <a:p>
                      <a:r>
                        <a:rPr lang="en-US" sz="1800" dirty="0" err="1">
                          <a:effectLst/>
                        </a:rPr>
                        <a:t>Ahli</a:t>
                      </a:r>
                      <a:r>
                        <a:rPr lang="en-US" sz="1800" dirty="0">
                          <a:effectLst/>
                        </a:rPr>
                        <a:t>, </a:t>
                      </a:r>
                      <a:r>
                        <a:rPr lang="en-US" sz="1800" dirty="0" err="1">
                          <a:effectLst/>
                        </a:rPr>
                        <a:t>pemimpin</a:t>
                      </a:r>
                      <a:r>
                        <a:rPr lang="en-US" sz="1800" dirty="0">
                          <a:effectLst/>
                        </a:rPr>
                        <a:t> </a:t>
                      </a:r>
                      <a:endParaRPr lang="id-ID" sz="1800" dirty="0">
                        <a:effectLst/>
                        <a:latin typeface="Calibri"/>
                        <a:ea typeface="Times New Roman"/>
                        <a:cs typeface="Times New Roman"/>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1503089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611560" y="457200"/>
          <a:ext cx="7992888" cy="6400800"/>
        </p:xfrm>
        <a:graphic>
          <a:graphicData uri="http://schemas.openxmlformats.org/drawingml/2006/table">
            <a:tbl>
              <a:tblPr firstRow="1" firstCol="1" bandRow="1">
                <a:tableStyleId>{5C22544A-7EE6-4342-B048-85BDC9FD1C3A}</a:tableStyleId>
              </a:tblPr>
              <a:tblGrid>
                <a:gridCol w="2664296">
                  <a:extLst>
                    <a:ext uri="{9D8B030D-6E8A-4147-A177-3AD203B41FA5}">
                      <a16:colId xmlns:a16="http://schemas.microsoft.com/office/drawing/2014/main" val="20000"/>
                    </a:ext>
                  </a:extLst>
                </a:gridCol>
                <a:gridCol w="2664296">
                  <a:extLst>
                    <a:ext uri="{9D8B030D-6E8A-4147-A177-3AD203B41FA5}">
                      <a16:colId xmlns:a16="http://schemas.microsoft.com/office/drawing/2014/main" val="20001"/>
                    </a:ext>
                  </a:extLst>
                </a:gridCol>
                <a:gridCol w="2664296">
                  <a:extLst>
                    <a:ext uri="{9D8B030D-6E8A-4147-A177-3AD203B41FA5}">
                      <a16:colId xmlns:a16="http://schemas.microsoft.com/office/drawing/2014/main" val="20002"/>
                    </a:ext>
                  </a:extLst>
                </a:gridCol>
              </a:tblGrid>
              <a:tr h="2611760">
                <a:tc>
                  <a:txBody>
                    <a:bodyPr/>
                    <a:lstStyle/>
                    <a:p>
                      <a:pPr>
                        <a:spcAft>
                          <a:spcPts val="0"/>
                        </a:spcAft>
                      </a:pPr>
                      <a:r>
                        <a:rPr lang="en-US" sz="1400" dirty="0" err="1">
                          <a:effectLst/>
                        </a:rPr>
                        <a:t>Bilamanakah</a:t>
                      </a:r>
                      <a:r>
                        <a:rPr lang="en-US" sz="1400" dirty="0">
                          <a:effectLst/>
                        </a:rPr>
                        <a:t> </a:t>
                      </a:r>
                      <a:r>
                        <a:rPr lang="en-US" sz="1400" dirty="0" err="1">
                          <a:effectLst/>
                        </a:rPr>
                        <a:t>tipe</a:t>
                      </a:r>
                      <a:r>
                        <a:rPr lang="en-US" sz="1400" dirty="0">
                          <a:effectLst/>
                        </a:rPr>
                        <a:t> </a:t>
                      </a:r>
                      <a:r>
                        <a:rPr lang="en-US" sz="1400" dirty="0" err="1">
                          <a:effectLst/>
                        </a:rPr>
                        <a:t>evaluasi</a:t>
                      </a:r>
                      <a:r>
                        <a:rPr lang="en-US" sz="1400" dirty="0">
                          <a:effectLst/>
                        </a:rPr>
                        <a:t> </a:t>
                      </a:r>
                      <a:r>
                        <a:rPr lang="en-US" sz="1400" dirty="0" err="1">
                          <a:effectLst/>
                        </a:rPr>
                        <a:t>ini</a:t>
                      </a:r>
                      <a:r>
                        <a:rPr lang="en-US" sz="1400" dirty="0">
                          <a:effectLst/>
                        </a:rPr>
                        <a:t> paling </a:t>
                      </a:r>
                      <a:r>
                        <a:rPr lang="en-US" sz="1400" dirty="0" err="1">
                          <a:effectLst/>
                        </a:rPr>
                        <a:t>bermanfaat</a:t>
                      </a:r>
                      <a:r>
                        <a:rPr lang="en-US" sz="1400" dirty="0">
                          <a:effectLst/>
                        </a:rPr>
                        <a:t>? </a:t>
                      </a:r>
                      <a:endParaRPr lang="id-ID" sz="1400" dirty="0">
                        <a:effectLst/>
                      </a:endParaRPr>
                    </a:p>
                    <a:p>
                      <a:pPr>
                        <a:spcAft>
                          <a:spcPts val="0"/>
                        </a:spcAft>
                      </a:pPr>
                      <a:r>
                        <a:rPr lang="en-US" sz="1400" dirty="0">
                          <a:effectLst/>
                        </a:rPr>
                        <a:t> </a:t>
                      </a:r>
                      <a:endParaRPr lang="id-ID" sz="1400" dirty="0">
                        <a:effectLst/>
                        <a:latin typeface="Times New Roman"/>
                        <a:ea typeface="Times New Roman"/>
                        <a:cs typeface="Times New Roman"/>
                      </a:endParaRPr>
                    </a:p>
                  </a:txBody>
                  <a:tcPr marL="68580" marR="68580" marT="0" marB="0"/>
                </a:tc>
                <a:tc>
                  <a:txBody>
                    <a:bodyPr/>
                    <a:lstStyle/>
                    <a:p>
                      <a:pPr>
                        <a:spcAft>
                          <a:spcPts val="0"/>
                        </a:spcAft>
                      </a:pPr>
                      <a:r>
                        <a:rPr lang="en-US" sz="1400">
                          <a:effectLst/>
                        </a:rPr>
                        <a:t>Bila:</a:t>
                      </a:r>
                      <a:endParaRPr lang="id-ID" sz="1400">
                        <a:effectLst/>
                      </a:endParaRPr>
                    </a:p>
                    <a:p>
                      <a:pPr>
                        <a:spcAft>
                          <a:spcPts val="0"/>
                        </a:spcAft>
                      </a:pPr>
                      <a:r>
                        <a:rPr lang="en-US" sz="1400">
                          <a:effectLst/>
                        </a:rPr>
                        <a:t>• ada pertanyaan mengenai kesulitan-kesulitan dalam pelaksanaan program </a:t>
                      </a:r>
                      <a:endParaRPr lang="id-ID" sz="1400">
                        <a:effectLst/>
                      </a:endParaRPr>
                    </a:p>
                    <a:p>
                      <a:pPr>
                        <a:spcAft>
                          <a:spcPts val="0"/>
                        </a:spcAft>
                      </a:pPr>
                      <a:r>
                        <a:rPr lang="en-US" sz="1400">
                          <a:effectLst/>
                        </a:rPr>
                        <a:t>• ada pertanyaan mengenai dampak program terhadap orang-orang yang diuntungkan (beneficiaries)</a:t>
                      </a:r>
                      <a:endParaRPr lang="id-ID" sz="1400">
                        <a:effectLst/>
                      </a:endParaRPr>
                    </a:p>
                    <a:p>
                      <a:pPr>
                        <a:spcAft>
                          <a:spcPts val="0"/>
                        </a:spcAft>
                      </a:pPr>
                      <a:r>
                        <a:rPr lang="en-US" sz="1400">
                          <a:effectLst/>
                        </a:rPr>
                        <a:t>• informasi diinginkan mengenai pengetahuan tentang program dan mengenai pandangan mengenai kemajuan </a:t>
                      </a:r>
                      <a:endParaRPr lang="id-ID" sz="1400">
                        <a:effectLst/>
                      </a:endParaRPr>
                    </a:p>
                    <a:p>
                      <a:pPr>
                        <a:spcAft>
                          <a:spcPts val="0"/>
                        </a:spcAft>
                      </a:pPr>
                      <a:r>
                        <a:rPr lang="en-US" sz="1400">
                          <a:effectLst/>
                        </a:rPr>
                        <a:t> </a:t>
                      </a:r>
                      <a:endParaRPr lang="id-ID" sz="1400">
                        <a:effectLst/>
                        <a:latin typeface="Times New Roman"/>
                        <a:ea typeface="Times New Roman"/>
                        <a:cs typeface="Times New Roman"/>
                      </a:endParaRPr>
                    </a:p>
                  </a:txBody>
                  <a:tcPr marL="68580" marR="68580" marT="0" marB="0"/>
                </a:tc>
                <a:tc>
                  <a:txBody>
                    <a:bodyPr/>
                    <a:lstStyle/>
                    <a:p>
                      <a:pPr>
                        <a:spcAft>
                          <a:spcPts val="0"/>
                        </a:spcAft>
                      </a:pPr>
                      <a:r>
                        <a:rPr lang="en-US" sz="1400" dirty="0" err="1">
                          <a:effectLst/>
                        </a:rPr>
                        <a:t>Bila</a:t>
                      </a:r>
                      <a:r>
                        <a:rPr lang="en-US" sz="1400" dirty="0">
                          <a:effectLst/>
                        </a:rPr>
                        <a:t>:</a:t>
                      </a:r>
                      <a:endParaRPr lang="id-ID" sz="1400" dirty="0">
                        <a:effectLst/>
                      </a:endParaRPr>
                    </a:p>
                    <a:p>
                      <a:pPr>
                        <a:spcAft>
                          <a:spcPts val="0"/>
                        </a:spcAft>
                      </a:pPr>
                      <a:r>
                        <a:rPr lang="en-US" sz="1400" dirty="0">
                          <a:effectLst/>
                        </a:rPr>
                        <a:t>• </a:t>
                      </a:r>
                      <a:r>
                        <a:rPr lang="en-US" sz="1400" dirty="0" err="1">
                          <a:effectLst/>
                        </a:rPr>
                        <a:t>ada</a:t>
                      </a:r>
                      <a:r>
                        <a:rPr lang="en-US" sz="1400" dirty="0">
                          <a:effectLst/>
                        </a:rPr>
                        <a:t> </a:t>
                      </a:r>
                      <a:r>
                        <a:rPr lang="en-US" sz="1400" dirty="0" err="1">
                          <a:effectLst/>
                        </a:rPr>
                        <a:t>kebutuhan</a:t>
                      </a:r>
                      <a:r>
                        <a:rPr lang="en-US" sz="1400" dirty="0">
                          <a:effectLst/>
                        </a:rPr>
                        <a:t> </a:t>
                      </a:r>
                      <a:r>
                        <a:rPr lang="en-US" sz="1400" dirty="0" err="1">
                          <a:effectLst/>
                        </a:rPr>
                        <a:t>akan</a:t>
                      </a:r>
                      <a:r>
                        <a:rPr lang="en-US" sz="1400" dirty="0">
                          <a:effectLst/>
                        </a:rPr>
                        <a:t> </a:t>
                      </a:r>
                      <a:r>
                        <a:rPr lang="en-US" sz="1400" dirty="0" err="1">
                          <a:effectLst/>
                        </a:rPr>
                        <a:t>adanya</a:t>
                      </a:r>
                      <a:r>
                        <a:rPr lang="en-US" sz="1400" dirty="0">
                          <a:effectLst/>
                        </a:rPr>
                        <a:t> </a:t>
                      </a:r>
                      <a:r>
                        <a:rPr lang="en-US" sz="1400" dirty="0" err="1">
                          <a:effectLst/>
                        </a:rPr>
                        <a:t>penilai</a:t>
                      </a:r>
                      <a:r>
                        <a:rPr lang="en-US" sz="1400" dirty="0">
                          <a:effectLst/>
                        </a:rPr>
                        <a:t> yang </a:t>
                      </a:r>
                      <a:r>
                        <a:rPr lang="en-US" sz="1400" dirty="0" err="1">
                          <a:effectLst/>
                        </a:rPr>
                        <a:t>independen</a:t>
                      </a:r>
                      <a:r>
                        <a:rPr lang="en-US" sz="1400" dirty="0">
                          <a:effectLst/>
                        </a:rPr>
                        <a:t> </a:t>
                      </a:r>
                      <a:endParaRPr lang="id-ID" sz="1400" dirty="0">
                        <a:effectLst/>
                      </a:endParaRPr>
                    </a:p>
                    <a:p>
                      <a:pPr>
                        <a:spcAft>
                          <a:spcPts val="0"/>
                        </a:spcAft>
                      </a:pPr>
                      <a:r>
                        <a:rPr lang="en-US" sz="1400" dirty="0">
                          <a:effectLst/>
                        </a:rPr>
                        <a:t>• </a:t>
                      </a:r>
                      <a:r>
                        <a:rPr lang="en-US" sz="1400" dirty="0" err="1">
                          <a:effectLst/>
                        </a:rPr>
                        <a:t>informasi</a:t>
                      </a:r>
                      <a:r>
                        <a:rPr lang="en-US" sz="1400" dirty="0">
                          <a:effectLst/>
                        </a:rPr>
                        <a:t> </a:t>
                      </a:r>
                      <a:r>
                        <a:rPr lang="en-US" sz="1400" dirty="0" err="1">
                          <a:effectLst/>
                        </a:rPr>
                        <a:t>khusus</a:t>
                      </a:r>
                      <a:r>
                        <a:rPr lang="en-US" sz="1400" dirty="0">
                          <a:effectLst/>
                        </a:rPr>
                        <a:t> </a:t>
                      </a:r>
                      <a:r>
                        <a:rPr lang="en-US" sz="1400" dirty="0" err="1">
                          <a:effectLst/>
                        </a:rPr>
                        <a:t>diperlukan</a:t>
                      </a:r>
                      <a:r>
                        <a:rPr lang="en-US" sz="1400" dirty="0">
                          <a:effectLst/>
                        </a:rPr>
                        <a:t> yang </a:t>
                      </a:r>
                      <a:r>
                        <a:rPr lang="en-US" sz="1400" dirty="0" err="1">
                          <a:effectLst/>
                        </a:rPr>
                        <a:t>hanya</a:t>
                      </a:r>
                      <a:r>
                        <a:rPr lang="en-US" sz="1400" dirty="0">
                          <a:effectLst/>
                        </a:rPr>
                        <a:t> </a:t>
                      </a:r>
                      <a:r>
                        <a:rPr lang="en-US" sz="1400" dirty="0" err="1">
                          <a:effectLst/>
                        </a:rPr>
                        <a:t>ahlinya</a:t>
                      </a:r>
                      <a:r>
                        <a:rPr lang="en-US" sz="1400" dirty="0">
                          <a:effectLst/>
                        </a:rPr>
                        <a:t> yang </a:t>
                      </a:r>
                      <a:r>
                        <a:rPr lang="en-US" sz="1400" dirty="0" err="1">
                          <a:effectLst/>
                        </a:rPr>
                        <a:t>dapat</a:t>
                      </a:r>
                      <a:r>
                        <a:rPr lang="en-US" sz="1400" dirty="0">
                          <a:effectLst/>
                        </a:rPr>
                        <a:t> </a:t>
                      </a:r>
                      <a:r>
                        <a:rPr lang="en-US" sz="1400" dirty="0" err="1">
                          <a:effectLst/>
                        </a:rPr>
                        <a:t>memberikan</a:t>
                      </a:r>
                      <a:r>
                        <a:rPr lang="en-US" sz="1400" dirty="0">
                          <a:effectLst/>
                        </a:rPr>
                        <a:t> </a:t>
                      </a:r>
                      <a:endParaRPr lang="id-ID" sz="1400" dirty="0">
                        <a:effectLst/>
                      </a:endParaRPr>
                    </a:p>
                    <a:p>
                      <a:pPr>
                        <a:spcAft>
                          <a:spcPts val="0"/>
                        </a:spcAft>
                      </a:pPr>
                      <a:r>
                        <a:rPr lang="en-US" sz="1400" dirty="0">
                          <a:effectLst/>
                        </a:rPr>
                        <a:t>• </a:t>
                      </a:r>
                      <a:r>
                        <a:rPr lang="en-US" sz="1400" dirty="0" err="1">
                          <a:effectLst/>
                        </a:rPr>
                        <a:t>indikator</a:t>
                      </a:r>
                      <a:r>
                        <a:rPr lang="en-US" sz="1400" dirty="0">
                          <a:effectLst/>
                        </a:rPr>
                        <a:t> program </a:t>
                      </a:r>
                      <a:r>
                        <a:rPr lang="en-US" sz="1400" dirty="0" err="1">
                          <a:effectLst/>
                        </a:rPr>
                        <a:t>terbakukan</a:t>
                      </a:r>
                      <a:r>
                        <a:rPr lang="en-US" sz="1400" dirty="0">
                          <a:effectLst/>
                        </a:rPr>
                        <a:t> </a:t>
                      </a:r>
                      <a:r>
                        <a:rPr lang="en-US" sz="1400" dirty="0" err="1">
                          <a:effectLst/>
                        </a:rPr>
                        <a:t>katimbang</a:t>
                      </a:r>
                      <a:r>
                        <a:rPr lang="en-US" sz="1400" dirty="0">
                          <a:effectLst/>
                        </a:rPr>
                        <a:t> </a:t>
                      </a:r>
                      <a:r>
                        <a:rPr lang="en-US" sz="1400" dirty="0" err="1">
                          <a:effectLst/>
                        </a:rPr>
                        <a:t>secara</a:t>
                      </a:r>
                      <a:r>
                        <a:rPr lang="en-US" sz="1400" dirty="0">
                          <a:effectLst/>
                        </a:rPr>
                        <a:t> </a:t>
                      </a:r>
                      <a:r>
                        <a:rPr lang="en-US" sz="1400" dirty="0" err="1">
                          <a:effectLst/>
                        </a:rPr>
                        <a:t>khusus</a:t>
                      </a:r>
                      <a:r>
                        <a:rPr lang="en-US" sz="1400" dirty="0">
                          <a:effectLst/>
                        </a:rPr>
                        <a:t> </a:t>
                      </a:r>
                      <a:r>
                        <a:rPr lang="en-US" sz="1400" dirty="0" err="1">
                          <a:effectLst/>
                        </a:rPr>
                        <a:t>mengenai</a:t>
                      </a:r>
                      <a:r>
                        <a:rPr lang="en-US" sz="1400" dirty="0">
                          <a:effectLst/>
                        </a:rPr>
                        <a:t> </a:t>
                      </a:r>
                      <a:r>
                        <a:rPr lang="en-US" sz="1400" dirty="0" err="1">
                          <a:effectLst/>
                        </a:rPr>
                        <a:t>suatu</a:t>
                      </a:r>
                      <a:r>
                        <a:rPr lang="en-US" sz="1400" dirty="0">
                          <a:effectLst/>
                        </a:rPr>
                        <a:t> program </a:t>
                      </a:r>
                      <a:endParaRPr lang="id-ID" sz="1400" dirty="0">
                        <a:effectLst/>
                      </a:endParaRPr>
                    </a:p>
                    <a:p>
                      <a:r>
                        <a:rPr lang="en-US" sz="1400" dirty="0">
                          <a:effectLst/>
                        </a:rPr>
                        <a:t> </a:t>
                      </a:r>
                      <a:endParaRPr lang="id-ID" sz="1400" dirty="0">
                        <a:effectLst/>
                        <a:latin typeface="Calibri"/>
                        <a:ea typeface="Times New Roman"/>
                        <a:cs typeface="Times New Roman"/>
                      </a:endParaRPr>
                    </a:p>
                  </a:txBody>
                  <a:tcPr marL="68580" marR="68580" marT="0" marB="0"/>
                </a:tc>
                <a:extLst>
                  <a:ext uri="{0D108BD9-81ED-4DB2-BD59-A6C34878D82A}">
                    <a16:rowId xmlns:a16="http://schemas.microsoft.com/office/drawing/2014/main" val="10000"/>
                  </a:ext>
                </a:extLst>
              </a:tr>
              <a:tr h="1709597">
                <a:tc>
                  <a:txBody>
                    <a:bodyPr/>
                    <a:lstStyle/>
                    <a:p>
                      <a:pPr>
                        <a:spcAft>
                          <a:spcPts val="0"/>
                        </a:spcAft>
                      </a:pPr>
                      <a:r>
                        <a:rPr lang="en-US" sz="1400">
                          <a:effectLst/>
                        </a:rPr>
                        <a:t>Bagaimana mengenai beaya/ costs? </a:t>
                      </a:r>
                      <a:endParaRPr lang="id-ID" sz="1400">
                        <a:effectLst/>
                        <a:latin typeface="Times New Roman"/>
                        <a:ea typeface="Times New Roman"/>
                        <a:cs typeface="Times New Roman"/>
                      </a:endParaRPr>
                    </a:p>
                  </a:txBody>
                  <a:tcPr marL="68580" marR="68580" marT="0" marB="0"/>
                </a:tc>
                <a:tc>
                  <a:txBody>
                    <a:bodyPr/>
                    <a:lstStyle/>
                    <a:p>
                      <a:pPr>
                        <a:spcAft>
                          <a:spcPts val="0"/>
                        </a:spcAft>
                      </a:pPr>
                      <a:r>
                        <a:rPr lang="en-US" sz="1400">
                          <a:effectLst/>
                        </a:rPr>
                        <a:t>• Waktu, tenaga dan keterlibatan dari penduduk setempat, staf proyek dan stakeholder lain </a:t>
                      </a:r>
                      <a:endParaRPr lang="id-ID" sz="1400">
                        <a:effectLst/>
                      </a:endParaRPr>
                    </a:p>
                    <a:p>
                      <a:pPr>
                        <a:spcAft>
                          <a:spcPts val="0"/>
                        </a:spcAft>
                      </a:pPr>
                      <a:r>
                        <a:rPr lang="en-US" sz="1400">
                          <a:effectLst/>
                        </a:rPr>
                        <a:t>• Koordinasi terhadap berbagai pemain/pelaku </a:t>
                      </a:r>
                      <a:endParaRPr lang="id-ID" sz="1400">
                        <a:effectLst/>
                      </a:endParaRPr>
                    </a:p>
                    <a:p>
                      <a:pPr>
                        <a:spcAft>
                          <a:spcPts val="0"/>
                        </a:spcAft>
                      </a:pPr>
                      <a:r>
                        <a:rPr lang="en-US" sz="1400">
                          <a:effectLst/>
                        </a:rPr>
                        <a:t>• Pelatihan, pengembangan ketrampilan dan dukungan dari pelaku-pelaku kunci </a:t>
                      </a:r>
                      <a:endParaRPr lang="id-ID" sz="1400">
                        <a:effectLst/>
                      </a:endParaRPr>
                    </a:p>
                    <a:p>
                      <a:pPr>
                        <a:spcAft>
                          <a:spcPts val="0"/>
                        </a:spcAft>
                      </a:pPr>
                      <a:r>
                        <a:rPr lang="en-US" sz="1400">
                          <a:effectLst/>
                        </a:rPr>
                        <a:t>• Potensial terjadinya konflik</a:t>
                      </a:r>
                      <a:endParaRPr lang="id-ID" sz="1400">
                        <a:effectLst/>
                        <a:latin typeface="Times New Roman"/>
                        <a:ea typeface="Times New Roman"/>
                        <a:cs typeface="Times New Roman"/>
                      </a:endParaRPr>
                    </a:p>
                  </a:txBody>
                  <a:tcPr marL="68580" marR="68580" marT="0" marB="0"/>
                </a:tc>
                <a:tc>
                  <a:txBody>
                    <a:bodyPr/>
                    <a:lstStyle/>
                    <a:p>
                      <a:pPr>
                        <a:spcAft>
                          <a:spcPts val="0"/>
                        </a:spcAft>
                      </a:pPr>
                      <a:r>
                        <a:rPr lang="en-US" sz="1400" dirty="0">
                          <a:effectLst/>
                        </a:rPr>
                        <a:t>• Dana </a:t>
                      </a:r>
                      <a:r>
                        <a:rPr lang="en-US" sz="1400" dirty="0" err="1">
                          <a:effectLst/>
                        </a:rPr>
                        <a:t>bagi</a:t>
                      </a:r>
                      <a:r>
                        <a:rPr lang="en-US" sz="1400" dirty="0">
                          <a:effectLst/>
                        </a:rPr>
                        <a:t> </a:t>
                      </a:r>
                      <a:r>
                        <a:rPr lang="en-US" sz="1400" dirty="0" err="1">
                          <a:effectLst/>
                        </a:rPr>
                        <a:t>konsultan</a:t>
                      </a:r>
                      <a:r>
                        <a:rPr lang="en-US" sz="1400" dirty="0">
                          <a:effectLst/>
                        </a:rPr>
                        <a:t> </a:t>
                      </a:r>
                      <a:r>
                        <a:rPr lang="en-US" sz="1400" dirty="0" err="1">
                          <a:effectLst/>
                        </a:rPr>
                        <a:t>dan</a:t>
                      </a:r>
                      <a:r>
                        <a:rPr lang="en-US" sz="1400" dirty="0">
                          <a:effectLst/>
                        </a:rPr>
                        <a:t> </a:t>
                      </a:r>
                      <a:r>
                        <a:rPr lang="en-US" sz="1400" dirty="0" err="1">
                          <a:effectLst/>
                        </a:rPr>
                        <a:t>ahli</a:t>
                      </a:r>
                      <a:r>
                        <a:rPr lang="en-US" sz="1400" dirty="0">
                          <a:effectLst/>
                        </a:rPr>
                        <a:t> </a:t>
                      </a:r>
                      <a:endParaRPr lang="id-ID" sz="1400" dirty="0">
                        <a:effectLst/>
                      </a:endParaRPr>
                    </a:p>
                    <a:p>
                      <a:pPr>
                        <a:spcAft>
                          <a:spcPts val="0"/>
                        </a:spcAft>
                      </a:pPr>
                      <a:r>
                        <a:rPr lang="en-US" sz="1400" dirty="0">
                          <a:effectLst/>
                        </a:rPr>
                        <a:t>• </a:t>
                      </a:r>
                      <a:r>
                        <a:rPr lang="en-US" sz="1400" dirty="0" err="1">
                          <a:effectLst/>
                        </a:rPr>
                        <a:t>Hilangnya</a:t>
                      </a:r>
                      <a:r>
                        <a:rPr lang="en-US" sz="1400" dirty="0">
                          <a:effectLst/>
                        </a:rPr>
                        <a:t> </a:t>
                      </a:r>
                      <a:r>
                        <a:rPr lang="en-US" sz="1400" dirty="0" err="1">
                          <a:effectLst/>
                        </a:rPr>
                        <a:t>informasi</a:t>
                      </a:r>
                      <a:r>
                        <a:rPr lang="en-US" sz="1400" dirty="0">
                          <a:effectLst/>
                        </a:rPr>
                        <a:t> </a:t>
                      </a:r>
                      <a:r>
                        <a:rPr lang="en-US" sz="1400" dirty="0" err="1">
                          <a:effectLst/>
                        </a:rPr>
                        <a:t>penting</a:t>
                      </a:r>
                      <a:r>
                        <a:rPr lang="en-US" sz="1400" dirty="0">
                          <a:effectLst/>
                        </a:rPr>
                        <a:t> yang </a:t>
                      </a:r>
                      <a:r>
                        <a:rPr lang="en-US" sz="1400" dirty="0" err="1">
                          <a:effectLst/>
                        </a:rPr>
                        <a:t>hanya</a:t>
                      </a:r>
                      <a:r>
                        <a:rPr lang="en-US" sz="1400" dirty="0">
                          <a:effectLst/>
                        </a:rPr>
                        <a:t> </a:t>
                      </a:r>
                      <a:r>
                        <a:rPr lang="en-US" sz="1400" dirty="0" err="1">
                          <a:effectLst/>
                        </a:rPr>
                        <a:t>dapat</a:t>
                      </a:r>
                      <a:r>
                        <a:rPr lang="en-US" sz="1400" dirty="0">
                          <a:effectLst/>
                        </a:rPr>
                        <a:t> </a:t>
                      </a:r>
                      <a:r>
                        <a:rPr lang="en-US" sz="1400" dirty="0" err="1">
                          <a:effectLst/>
                        </a:rPr>
                        <a:t>diberikan</a:t>
                      </a:r>
                      <a:r>
                        <a:rPr lang="en-US" sz="1400" dirty="0">
                          <a:effectLst/>
                        </a:rPr>
                        <a:t> </a:t>
                      </a:r>
                      <a:r>
                        <a:rPr lang="en-US" sz="1400" dirty="0" err="1">
                          <a:effectLst/>
                        </a:rPr>
                        <a:t>oleh</a:t>
                      </a:r>
                      <a:r>
                        <a:rPr lang="en-US" sz="1400" dirty="0">
                          <a:effectLst/>
                        </a:rPr>
                        <a:t> stakeholder </a:t>
                      </a:r>
                      <a:endParaRPr lang="id-ID" sz="1400" dirty="0">
                        <a:effectLst/>
                      </a:endParaRPr>
                    </a:p>
                    <a:p>
                      <a:pPr>
                        <a:spcAft>
                          <a:spcPts val="0"/>
                        </a:spcAft>
                      </a:pPr>
                      <a:r>
                        <a:rPr lang="en-US" sz="1400" dirty="0">
                          <a:effectLst/>
                        </a:rPr>
                        <a:t> </a:t>
                      </a:r>
                      <a:endParaRPr lang="id-ID" sz="1400" dirty="0">
                        <a:effectLst/>
                        <a:latin typeface="Times New Roman"/>
                        <a:ea typeface="Times New Roman"/>
                        <a:cs typeface="Times New Roman"/>
                      </a:endParaRPr>
                    </a:p>
                  </a:txBody>
                  <a:tcPr marL="68580" marR="68580" marT="0" marB="0"/>
                </a:tc>
                <a:extLst>
                  <a:ext uri="{0D108BD9-81ED-4DB2-BD59-A6C34878D82A}">
                    <a16:rowId xmlns:a16="http://schemas.microsoft.com/office/drawing/2014/main" val="10001"/>
                  </a:ext>
                </a:extLst>
              </a:tr>
              <a:tr h="1367677">
                <a:tc>
                  <a:txBody>
                    <a:bodyPr/>
                    <a:lstStyle/>
                    <a:p>
                      <a:pPr>
                        <a:spcAft>
                          <a:spcPts val="0"/>
                        </a:spcAft>
                      </a:pPr>
                      <a:r>
                        <a:rPr lang="en-US" sz="1400">
                          <a:effectLst/>
                        </a:rPr>
                        <a:t>Apa keuntungannya?</a:t>
                      </a:r>
                      <a:endParaRPr lang="id-ID" sz="1400">
                        <a:effectLst/>
                        <a:latin typeface="Times New Roman"/>
                        <a:ea typeface="Times New Roman"/>
                        <a:cs typeface="Times New Roman"/>
                      </a:endParaRPr>
                    </a:p>
                  </a:txBody>
                  <a:tcPr marL="68580" marR="68580" marT="0" marB="0"/>
                </a:tc>
                <a:tc>
                  <a:txBody>
                    <a:bodyPr/>
                    <a:lstStyle/>
                    <a:p>
                      <a:pPr>
                        <a:spcAft>
                          <a:spcPts val="0"/>
                        </a:spcAft>
                      </a:pPr>
                      <a:r>
                        <a:rPr lang="en-US" sz="1400">
                          <a:effectLst/>
                        </a:rPr>
                        <a:t>• Pengetahuan </a:t>
                      </a:r>
                      <a:endParaRPr lang="id-ID" sz="1400">
                        <a:effectLst/>
                      </a:endParaRPr>
                    </a:p>
                    <a:p>
                      <a:pPr>
                        <a:spcAft>
                          <a:spcPts val="0"/>
                        </a:spcAft>
                      </a:pPr>
                      <a:r>
                        <a:rPr lang="en-US" sz="1400">
                          <a:effectLst/>
                        </a:rPr>
                        <a:t>• Pembuktian informasi dari para pelaku kunci </a:t>
                      </a:r>
                      <a:endParaRPr lang="id-ID" sz="1400">
                        <a:effectLst/>
                      </a:endParaRPr>
                    </a:p>
                    <a:p>
                      <a:pPr>
                        <a:spcAft>
                          <a:spcPts val="0"/>
                        </a:spcAft>
                      </a:pPr>
                      <a:r>
                        <a:rPr lang="en-US" sz="1400">
                          <a:effectLst/>
                        </a:rPr>
                        <a:t>• Membangun pengetahuan, ketrampilan dan hubungan antar warga masyarakat dan stakeholder yang lainnya. </a:t>
                      </a:r>
                      <a:endParaRPr lang="id-ID" sz="1400">
                        <a:effectLst/>
                      </a:endParaRPr>
                    </a:p>
                    <a:p>
                      <a:pPr>
                        <a:spcAft>
                          <a:spcPts val="0"/>
                        </a:spcAft>
                      </a:pPr>
                      <a:r>
                        <a:rPr lang="en-US" sz="1400">
                          <a:effectLst/>
                        </a:rPr>
                        <a:t> </a:t>
                      </a:r>
                      <a:endParaRPr lang="id-ID" sz="1400">
                        <a:effectLst/>
                        <a:latin typeface="Times New Roman"/>
                        <a:ea typeface="Times New Roman"/>
                        <a:cs typeface="Times New Roman"/>
                      </a:endParaRPr>
                    </a:p>
                  </a:txBody>
                  <a:tcPr marL="68580" marR="68580" marT="0" marB="0"/>
                </a:tc>
                <a:tc>
                  <a:txBody>
                    <a:bodyPr/>
                    <a:lstStyle/>
                    <a:p>
                      <a:pPr>
                        <a:spcAft>
                          <a:spcPts val="0"/>
                        </a:spcAft>
                      </a:pPr>
                      <a:r>
                        <a:rPr lang="en-US" sz="1400" dirty="0">
                          <a:effectLst/>
                        </a:rPr>
                        <a:t>• </a:t>
                      </a:r>
                      <a:r>
                        <a:rPr lang="en-US" sz="1400" dirty="0" err="1">
                          <a:effectLst/>
                        </a:rPr>
                        <a:t>Penilaian</a:t>
                      </a:r>
                      <a:r>
                        <a:rPr lang="en-US" sz="1400" dirty="0">
                          <a:effectLst/>
                        </a:rPr>
                        <a:t> yang </a:t>
                      </a:r>
                      <a:r>
                        <a:rPr lang="en-US" sz="1400" dirty="0" err="1">
                          <a:effectLst/>
                        </a:rPr>
                        <a:t>bersifat</a:t>
                      </a:r>
                      <a:r>
                        <a:rPr lang="en-US" sz="1400" dirty="0">
                          <a:effectLst/>
                        </a:rPr>
                        <a:t> </a:t>
                      </a:r>
                      <a:r>
                        <a:rPr lang="en-US" sz="1400" dirty="0" err="1">
                          <a:effectLst/>
                        </a:rPr>
                        <a:t>independen</a:t>
                      </a:r>
                      <a:r>
                        <a:rPr lang="en-US" sz="1400" dirty="0">
                          <a:effectLst/>
                        </a:rPr>
                        <a:t> </a:t>
                      </a:r>
                      <a:endParaRPr lang="id-ID" sz="1400" dirty="0">
                        <a:effectLst/>
                      </a:endParaRPr>
                    </a:p>
                    <a:p>
                      <a:pPr>
                        <a:spcAft>
                          <a:spcPts val="0"/>
                        </a:spcAft>
                      </a:pPr>
                      <a:r>
                        <a:rPr lang="en-US" sz="1400" dirty="0">
                          <a:effectLst/>
                        </a:rPr>
                        <a:t>• </a:t>
                      </a:r>
                      <a:r>
                        <a:rPr lang="en-US" sz="1400" dirty="0" err="1">
                          <a:effectLst/>
                        </a:rPr>
                        <a:t>Indikator</a:t>
                      </a:r>
                      <a:r>
                        <a:rPr lang="en-US" sz="1400" dirty="0">
                          <a:effectLst/>
                        </a:rPr>
                        <a:t> yang </a:t>
                      </a:r>
                      <a:r>
                        <a:rPr lang="en-US" sz="1400" dirty="0" err="1">
                          <a:effectLst/>
                        </a:rPr>
                        <a:t>terbakukan</a:t>
                      </a:r>
                      <a:r>
                        <a:rPr lang="en-US" sz="1400" dirty="0">
                          <a:effectLst/>
                        </a:rPr>
                        <a:t> </a:t>
                      </a:r>
                      <a:r>
                        <a:rPr lang="en-US" sz="1400" dirty="0" err="1">
                          <a:effectLst/>
                        </a:rPr>
                        <a:t>memungkinkan</a:t>
                      </a:r>
                      <a:r>
                        <a:rPr lang="en-US" sz="1400" dirty="0">
                          <a:effectLst/>
                        </a:rPr>
                        <a:t> </a:t>
                      </a:r>
                      <a:r>
                        <a:rPr lang="en-US" sz="1400" dirty="0" err="1">
                          <a:effectLst/>
                        </a:rPr>
                        <a:t>pembandingan</a:t>
                      </a:r>
                      <a:r>
                        <a:rPr lang="en-US" sz="1400" dirty="0">
                          <a:effectLst/>
                        </a:rPr>
                        <a:t> </a:t>
                      </a:r>
                      <a:r>
                        <a:rPr lang="en-US" sz="1400" dirty="0" err="1">
                          <a:effectLst/>
                        </a:rPr>
                        <a:t>dengan</a:t>
                      </a:r>
                      <a:r>
                        <a:rPr lang="en-US" sz="1400" dirty="0">
                          <a:effectLst/>
                        </a:rPr>
                        <a:t> </a:t>
                      </a:r>
                      <a:r>
                        <a:rPr lang="en-US" sz="1400" dirty="0" err="1">
                          <a:effectLst/>
                        </a:rPr>
                        <a:t>temuan</a:t>
                      </a:r>
                      <a:r>
                        <a:rPr lang="en-US" sz="1400" dirty="0">
                          <a:effectLst/>
                        </a:rPr>
                        <a:t> </a:t>
                      </a:r>
                      <a:r>
                        <a:rPr lang="en-US" sz="1400" dirty="0" err="1">
                          <a:effectLst/>
                        </a:rPr>
                        <a:t>penelian</a:t>
                      </a:r>
                      <a:r>
                        <a:rPr lang="en-US" sz="1400" dirty="0">
                          <a:effectLst/>
                        </a:rPr>
                        <a:t> yang lain.</a:t>
                      </a:r>
                      <a:endParaRPr lang="id-ID" sz="1400" dirty="0">
                        <a:effectLst/>
                        <a:latin typeface="Times New Roman"/>
                        <a:ea typeface="Times New Roman"/>
                        <a:cs typeface="Times New Roman"/>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4123199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style>
          <a:lnRef idx="3">
            <a:schemeClr val="lt1"/>
          </a:lnRef>
          <a:fillRef idx="1">
            <a:schemeClr val="accent6"/>
          </a:fillRef>
          <a:effectRef idx="1">
            <a:schemeClr val="accent6"/>
          </a:effectRef>
          <a:fontRef idx="minor">
            <a:schemeClr val="lt1"/>
          </a:fontRef>
        </p:style>
        <p:txBody>
          <a:bodyPr>
            <a:normAutofit/>
          </a:bodyPr>
          <a:lstStyle/>
          <a:p>
            <a:r>
              <a:rPr lang="id-ID" sz="3200" dirty="0" smtClean="0"/>
              <a:t>Garis besar pemahaman Evaluasi Partisipatoris</a:t>
            </a:r>
            <a:endParaRPr lang="id-ID" sz="3200" dirty="0"/>
          </a:p>
        </p:txBody>
      </p:sp>
      <p:sp>
        <p:nvSpPr>
          <p:cNvPr id="3" name="Content Placeholder 2"/>
          <p:cNvSpPr>
            <a:spLocks noGrp="1"/>
          </p:cNvSpPr>
          <p:nvPr>
            <p:ph idx="1"/>
          </p:nvPr>
        </p:nvSpPr>
        <p:spPr>
          <a:xfrm>
            <a:off x="457200" y="1052736"/>
            <a:ext cx="8229600" cy="5400600"/>
          </a:xfrm>
        </p:spPr>
        <p:style>
          <a:lnRef idx="1">
            <a:schemeClr val="accent6"/>
          </a:lnRef>
          <a:fillRef idx="2">
            <a:schemeClr val="accent6"/>
          </a:fillRef>
          <a:effectRef idx="1">
            <a:schemeClr val="accent6"/>
          </a:effectRef>
          <a:fontRef idx="minor">
            <a:schemeClr val="dk1"/>
          </a:fontRef>
        </p:style>
        <p:txBody>
          <a:bodyPr>
            <a:normAutofit/>
          </a:bodyPr>
          <a:lstStyle/>
          <a:p>
            <a:pPr marL="457200" indent="-457200">
              <a:buAutoNum type="arabicPeriod"/>
            </a:pPr>
            <a:r>
              <a:rPr lang="en-US" sz="2000" dirty="0" err="1" smtClean="0"/>
              <a:t>Evaluasi</a:t>
            </a:r>
            <a:r>
              <a:rPr lang="en-US" sz="2000" dirty="0" smtClean="0"/>
              <a:t> </a:t>
            </a:r>
            <a:r>
              <a:rPr lang="en-US" sz="2000" dirty="0" err="1"/>
              <a:t>partisipatoris</a:t>
            </a:r>
            <a:r>
              <a:rPr lang="en-US" sz="2000" dirty="0"/>
              <a:t> </a:t>
            </a:r>
            <a:r>
              <a:rPr lang="en-US" sz="2000" dirty="0" err="1"/>
              <a:t>adalah</a:t>
            </a:r>
            <a:r>
              <a:rPr lang="en-US" sz="2000" dirty="0"/>
              <a:t> </a:t>
            </a:r>
            <a:r>
              <a:rPr lang="en-US" sz="2000" dirty="0" err="1"/>
              <a:t>suatu</a:t>
            </a:r>
            <a:r>
              <a:rPr lang="en-US" sz="2000" dirty="0"/>
              <a:t> proses yang </a:t>
            </a:r>
            <a:r>
              <a:rPr lang="en-US" sz="2000" dirty="0" err="1"/>
              <a:t>melibatkan</a:t>
            </a:r>
            <a:r>
              <a:rPr lang="en-US" sz="2000" dirty="0"/>
              <a:t> </a:t>
            </a:r>
            <a:r>
              <a:rPr lang="en-US" sz="2000" dirty="0" err="1"/>
              <a:t>berbagai</a:t>
            </a:r>
            <a:r>
              <a:rPr lang="en-US" sz="2000" dirty="0"/>
              <a:t> </a:t>
            </a:r>
            <a:r>
              <a:rPr lang="en-US" sz="2000" dirty="0" err="1"/>
              <a:t>perwakilan</a:t>
            </a:r>
            <a:r>
              <a:rPr lang="en-US" sz="2000" dirty="0"/>
              <a:t> </a:t>
            </a:r>
            <a:r>
              <a:rPr lang="en-US" sz="2000" dirty="0" err="1"/>
              <a:t>dari</a:t>
            </a:r>
            <a:r>
              <a:rPr lang="en-US" sz="2000" dirty="0"/>
              <a:t> </a:t>
            </a:r>
            <a:r>
              <a:rPr lang="en-US" sz="2000" dirty="0" err="1"/>
              <a:t>seluruh</a:t>
            </a:r>
            <a:r>
              <a:rPr lang="en-US" sz="2000" dirty="0"/>
              <a:t> </a:t>
            </a:r>
            <a:r>
              <a:rPr lang="en-US" sz="2000" dirty="0" err="1"/>
              <a:t>kelompok</a:t>
            </a:r>
            <a:r>
              <a:rPr lang="en-US" sz="2000" dirty="0"/>
              <a:t> </a:t>
            </a:r>
            <a:r>
              <a:rPr lang="en-US" sz="2000" i="1" dirty="0"/>
              <a:t>stakeholders</a:t>
            </a:r>
            <a:r>
              <a:rPr lang="en-US" sz="2000" dirty="0"/>
              <a:t> yang </a:t>
            </a:r>
            <a:r>
              <a:rPr lang="en-US" sz="2000" dirty="0" err="1"/>
              <a:t>terlibat</a:t>
            </a:r>
            <a:r>
              <a:rPr lang="en-US" sz="2000" dirty="0"/>
              <a:t> di </a:t>
            </a:r>
            <a:r>
              <a:rPr lang="en-US" sz="2000" dirty="0" err="1"/>
              <a:t>dalam</a:t>
            </a:r>
            <a:r>
              <a:rPr lang="en-US" sz="2000" dirty="0"/>
              <a:t> </a:t>
            </a:r>
            <a:r>
              <a:rPr lang="en-US" sz="2000" dirty="0" err="1"/>
              <a:t>suatu</a:t>
            </a:r>
            <a:r>
              <a:rPr lang="en-US" sz="2000" dirty="0"/>
              <a:t> program </a:t>
            </a:r>
            <a:r>
              <a:rPr lang="en-US" sz="2000" dirty="0" err="1"/>
              <a:t>intervensi</a:t>
            </a:r>
            <a:r>
              <a:rPr lang="en-US" sz="2000" dirty="0"/>
              <a:t>  </a:t>
            </a:r>
            <a:r>
              <a:rPr lang="en-US" sz="2000" dirty="0" err="1"/>
              <a:t>untuk</a:t>
            </a:r>
            <a:r>
              <a:rPr lang="en-US" sz="2000" dirty="0"/>
              <a:t> </a:t>
            </a:r>
            <a:r>
              <a:rPr lang="en-US" sz="2000" dirty="0" err="1"/>
              <a:t>menilai</a:t>
            </a:r>
            <a:r>
              <a:rPr lang="en-US" sz="2000" dirty="0"/>
              <a:t> </a:t>
            </a:r>
            <a:r>
              <a:rPr lang="en-US" sz="2000" dirty="0" err="1"/>
              <a:t>sejauh</a:t>
            </a:r>
            <a:r>
              <a:rPr lang="en-US" sz="2000" dirty="0"/>
              <a:t> </a:t>
            </a:r>
            <a:r>
              <a:rPr lang="en-US" sz="2000" dirty="0" err="1"/>
              <a:t>mana</a:t>
            </a:r>
            <a:r>
              <a:rPr lang="en-US" sz="2000" dirty="0"/>
              <a:t> program </a:t>
            </a:r>
            <a:r>
              <a:rPr lang="en-US" sz="2000" dirty="0" err="1"/>
              <a:t>intervensi</a:t>
            </a:r>
            <a:r>
              <a:rPr lang="en-US" sz="2000" dirty="0"/>
              <a:t> yang </a:t>
            </a:r>
            <a:r>
              <a:rPr lang="en-US" sz="2000" dirty="0" err="1"/>
              <a:t>dilaksanakan</a:t>
            </a:r>
            <a:r>
              <a:rPr lang="en-US" sz="2000" dirty="0"/>
              <a:t> </a:t>
            </a:r>
            <a:r>
              <a:rPr lang="en-US" sz="2000" dirty="0" err="1"/>
              <a:t>telah</a:t>
            </a:r>
            <a:r>
              <a:rPr lang="en-US" sz="2000" dirty="0"/>
              <a:t> </a:t>
            </a:r>
            <a:r>
              <a:rPr lang="en-US" sz="2000" dirty="0" err="1"/>
              <a:t>tercapai</a:t>
            </a:r>
            <a:r>
              <a:rPr lang="en-US" sz="2000" dirty="0"/>
              <a:t> </a:t>
            </a:r>
            <a:r>
              <a:rPr lang="en-US" sz="2000" dirty="0" err="1"/>
              <a:t>dan</a:t>
            </a:r>
            <a:r>
              <a:rPr lang="en-US" sz="2000" dirty="0"/>
              <a:t> </a:t>
            </a:r>
            <a:r>
              <a:rPr lang="en-US" sz="2000" dirty="0" err="1"/>
              <a:t>menemukan</a:t>
            </a:r>
            <a:r>
              <a:rPr lang="en-US" sz="2000" dirty="0"/>
              <a:t> </a:t>
            </a:r>
            <a:r>
              <a:rPr lang="en-US" sz="2000" dirty="0" err="1"/>
              <a:t>faktor-faktor</a:t>
            </a:r>
            <a:r>
              <a:rPr lang="en-US" sz="2000" dirty="0"/>
              <a:t> yang </a:t>
            </a:r>
            <a:r>
              <a:rPr lang="en-US" sz="2000" dirty="0" err="1"/>
              <a:t>memberikan</a:t>
            </a:r>
            <a:r>
              <a:rPr lang="en-US" sz="2000" dirty="0"/>
              <a:t> </a:t>
            </a:r>
            <a:r>
              <a:rPr lang="en-US" sz="2000" dirty="0" err="1"/>
              <a:t>sumbangan</a:t>
            </a:r>
            <a:r>
              <a:rPr lang="en-US" sz="2000" dirty="0"/>
              <a:t> </a:t>
            </a:r>
            <a:r>
              <a:rPr lang="en-US" sz="2000" dirty="0" err="1"/>
              <a:t>bagi</a:t>
            </a:r>
            <a:r>
              <a:rPr lang="en-US" sz="2000" dirty="0"/>
              <a:t> </a:t>
            </a:r>
            <a:r>
              <a:rPr lang="en-US" sz="2000" dirty="0" err="1"/>
              <a:t>keberhasilan</a:t>
            </a:r>
            <a:r>
              <a:rPr lang="en-US" sz="2000" dirty="0"/>
              <a:t> </a:t>
            </a:r>
            <a:r>
              <a:rPr lang="en-US" sz="2000" dirty="0" err="1"/>
              <a:t>atau</a:t>
            </a:r>
            <a:r>
              <a:rPr lang="en-US" sz="2000" dirty="0"/>
              <a:t> </a:t>
            </a:r>
            <a:r>
              <a:rPr lang="en-US" sz="2000" dirty="0" err="1"/>
              <a:t>kegagalan</a:t>
            </a:r>
            <a:r>
              <a:rPr lang="en-US" sz="2000" dirty="0"/>
              <a:t> </a:t>
            </a:r>
            <a:r>
              <a:rPr lang="en-US" sz="2000" dirty="0" err="1"/>
              <a:t>suatu</a:t>
            </a:r>
            <a:r>
              <a:rPr lang="en-US" sz="2000" dirty="0"/>
              <a:t> </a:t>
            </a:r>
            <a:r>
              <a:rPr lang="en-US" sz="2000" dirty="0" err="1"/>
              <a:t>intervensi</a:t>
            </a:r>
            <a:r>
              <a:rPr lang="en-US" sz="2000" dirty="0"/>
              <a:t>. </a:t>
            </a:r>
            <a:endParaRPr lang="id-ID" sz="2000" dirty="0" smtClean="0"/>
          </a:p>
          <a:p>
            <a:pPr marL="457200" indent="-457200">
              <a:buAutoNum type="arabicPeriod"/>
            </a:pPr>
            <a:r>
              <a:rPr lang="en-US" sz="2000" dirty="0" err="1">
                <a:ea typeface="Times New Roman"/>
              </a:rPr>
              <a:t>Evaluasi</a:t>
            </a:r>
            <a:r>
              <a:rPr lang="en-US" sz="2000" dirty="0">
                <a:ea typeface="Times New Roman"/>
              </a:rPr>
              <a:t> </a:t>
            </a:r>
            <a:r>
              <a:rPr lang="en-US" sz="2000" dirty="0" err="1">
                <a:ea typeface="Times New Roman"/>
              </a:rPr>
              <a:t>partisipatoris</a:t>
            </a:r>
            <a:r>
              <a:rPr lang="en-US" sz="2000" dirty="0">
                <a:ea typeface="Times New Roman"/>
              </a:rPr>
              <a:t> </a:t>
            </a:r>
            <a:r>
              <a:rPr lang="en-US" sz="2000" dirty="0" err="1">
                <a:ea typeface="Times New Roman"/>
              </a:rPr>
              <a:t>tidak</a:t>
            </a:r>
            <a:r>
              <a:rPr lang="en-US" sz="2000" dirty="0">
                <a:ea typeface="Times New Roman"/>
              </a:rPr>
              <a:t> </a:t>
            </a:r>
            <a:r>
              <a:rPr lang="en-US" sz="2000" dirty="0" err="1">
                <a:ea typeface="Times New Roman"/>
              </a:rPr>
              <a:t>mengandalkan</a:t>
            </a:r>
            <a:r>
              <a:rPr lang="en-US" sz="2000" dirty="0">
                <a:ea typeface="Times New Roman"/>
              </a:rPr>
              <a:t> </a:t>
            </a:r>
            <a:r>
              <a:rPr lang="en-US" sz="2000" dirty="0" err="1">
                <a:ea typeface="Times New Roman"/>
              </a:rPr>
              <a:t>pada</a:t>
            </a:r>
            <a:r>
              <a:rPr lang="en-US" sz="2000" dirty="0">
                <a:ea typeface="Times New Roman"/>
              </a:rPr>
              <a:t> </a:t>
            </a:r>
            <a:r>
              <a:rPr lang="en-US" sz="2000" dirty="0" err="1">
                <a:ea typeface="Times New Roman"/>
              </a:rPr>
              <a:t>peneliti</a:t>
            </a:r>
            <a:r>
              <a:rPr lang="en-US" sz="2000" dirty="0">
                <a:ea typeface="Times New Roman"/>
              </a:rPr>
              <a:t> </a:t>
            </a:r>
            <a:r>
              <a:rPr lang="en-US" sz="2000" dirty="0" err="1">
                <a:ea typeface="Times New Roman"/>
              </a:rPr>
              <a:t>luar</a:t>
            </a:r>
            <a:r>
              <a:rPr lang="en-US" sz="2000" dirty="0">
                <a:ea typeface="Times New Roman"/>
              </a:rPr>
              <a:t> </a:t>
            </a:r>
            <a:r>
              <a:rPr lang="en-US" sz="2000" dirty="0" err="1">
                <a:ea typeface="Times New Roman"/>
              </a:rPr>
              <a:t>untuk</a:t>
            </a:r>
            <a:r>
              <a:rPr lang="en-US" sz="2000" dirty="0">
                <a:ea typeface="Times New Roman"/>
              </a:rPr>
              <a:t> </a:t>
            </a:r>
            <a:r>
              <a:rPr lang="en-US" sz="2000" dirty="0" err="1">
                <a:ea typeface="Times New Roman"/>
              </a:rPr>
              <a:t>mengatakan</a:t>
            </a:r>
            <a:r>
              <a:rPr lang="en-US" sz="2000" dirty="0">
                <a:ea typeface="Times New Roman"/>
              </a:rPr>
              <a:t> </a:t>
            </a:r>
            <a:r>
              <a:rPr lang="en-US" sz="2000" dirty="0" err="1">
                <a:ea typeface="Times New Roman"/>
              </a:rPr>
              <a:t>apakah</a:t>
            </a:r>
            <a:r>
              <a:rPr lang="en-US" sz="2000" dirty="0">
                <a:ea typeface="Times New Roman"/>
              </a:rPr>
              <a:t> </a:t>
            </a:r>
            <a:r>
              <a:rPr lang="en-US" sz="2000" dirty="0" err="1">
                <a:ea typeface="Times New Roman"/>
              </a:rPr>
              <a:t>usaha-usaha</a:t>
            </a:r>
            <a:r>
              <a:rPr lang="en-US" sz="2000" dirty="0">
                <a:ea typeface="Times New Roman"/>
              </a:rPr>
              <a:t> yang </a:t>
            </a:r>
            <a:r>
              <a:rPr lang="en-US" sz="2000" dirty="0" err="1">
                <a:ea typeface="Times New Roman"/>
              </a:rPr>
              <a:t>telah</a:t>
            </a:r>
            <a:r>
              <a:rPr lang="en-US" sz="2000" dirty="0">
                <a:ea typeface="Times New Roman"/>
              </a:rPr>
              <a:t> </a:t>
            </a:r>
            <a:r>
              <a:rPr lang="en-US" sz="2000" dirty="0" err="1">
                <a:ea typeface="Times New Roman"/>
              </a:rPr>
              <a:t>dilakukan</a:t>
            </a:r>
            <a:r>
              <a:rPr lang="en-US" sz="2000" dirty="0">
                <a:ea typeface="Times New Roman"/>
              </a:rPr>
              <a:t> </a:t>
            </a:r>
            <a:r>
              <a:rPr lang="en-US" sz="2000" dirty="0" err="1">
                <a:ea typeface="Times New Roman"/>
              </a:rPr>
              <a:t>itu</a:t>
            </a:r>
            <a:r>
              <a:rPr lang="en-US" sz="2000" dirty="0">
                <a:ea typeface="Times New Roman"/>
              </a:rPr>
              <a:t> </a:t>
            </a:r>
            <a:r>
              <a:rPr lang="en-US" sz="2000" dirty="0" err="1">
                <a:ea typeface="Times New Roman"/>
              </a:rPr>
              <a:t>mencapai</a:t>
            </a:r>
            <a:r>
              <a:rPr lang="en-US" sz="2000" dirty="0">
                <a:ea typeface="Times New Roman"/>
              </a:rPr>
              <a:t> </a:t>
            </a:r>
            <a:r>
              <a:rPr lang="en-US" sz="2000" dirty="0" err="1">
                <a:ea typeface="Times New Roman"/>
              </a:rPr>
              <a:t>tujuan</a:t>
            </a:r>
            <a:r>
              <a:rPr lang="en-US" sz="2000" dirty="0">
                <a:ea typeface="Times New Roman"/>
              </a:rPr>
              <a:t> </a:t>
            </a:r>
            <a:r>
              <a:rPr lang="en-US" sz="2000" dirty="0" err="1">
                <a:ea typeface="Times New Roman"/>
              </a:rPr>
              <a:t>sesuai</a:t>
            </a:r>
            <a:r>
              <a:rPr lang="en-US" sz="2000" dirty="0">
                <a:ea typeface="Times New Roman"/>
              </a:rPr>
              <a:t> </a:t>
            </a:r>
            <a:r>
              <a:rPr lang="en-US" sz="2000" dirty="0" err="1">
                <a:ea typeface="Times New Roman"/>
              </a:rPr>
              <a:t>dengan</a:t>
            </a:r>
            <a:r>
              <a:rPr lang="en-US" sz="2000" dirty="0">
                <a:ea typeface="Times New Roman"/>
              </a:rPr>
              <a:t> yang </a:t>
            </a:r>
            <a:r>
              <a:rPr lang="en-US" sz="2000" dirty="0" err="1">
                <a:ea typeface="Times New Roman"/>
              </a:rPr>
              <a:t>dirumuskan</a:t>
            </a:r>
            <a:r>
              <a:rPr lang="en-US" sz="2000" dirty="0">
                <a:ea typeface="Times New Roman"/>
              </a:rPr>
              <a:t>. </a:t>
            </a:r>
            <a:endParaRPr lang="id-ID" sz="2000" dirty="0" smtClean="0">
              <a:ea typeface="Times New Roman"/>
            </a:endParaRPr>
          </a:p>
          <a:p>
            <a:pPr marL="457200" indent="-457200">
              <a:buAutoNum type="arabicPeriod"/>
            </a:pPr>
            <a:r>
              <a:rPr lang="en-US" sz="2000" dirty="0" err="1"/>
              <a:t>Evaluasi</a:t>
            </a:r>
            <a:r>
              <a:rPr lang="en-US" sz="2000" dirty="0"/>
              <a:t> </a:t>
            </a:r>
            <a:r>
              <a:rPr lang="en-US" sz="2000" dirty="0" err="1"/>
              <a:t>partisipatoris</a:t>
            </a:r>
            <a:r>
              <a:rPr lang="en-US" sz="2000" dirty="0"/>
              <a:t> </a:t>
            </a:r>
            <a:r>
              <a:rPr lang="en-US" sz="2000" dirty="0" err="1"/>
              <a:t>berkeyakinan</a:t>
            </a:r>
            <a:r>
              <a:rPr lang="en-US" sz="2000" dirty="0"/>
              <a:t> </a:t>
            </a:r>
            <a:r>
              <a:rPr lang="en-US" sz="2000" dirty="0" err="1"/>
              <a:t>bahwa</a:t>
            </a:r>
            <a:r>
              <a:rPr lang="en-US" sz="2000" dirty="0"/>
              <a:t> </a:t>
            </a:r>
            <a:r>
              <a:rPr lang="en-US" sz="2000" dirty="0" err="1"/>
              <a:t>para</a:t>
            </a:r>
            <a:r>
              <a:rPr lang="en-US" sz="2000" dirty="0"/>
              <a:t> </a:t>
            </a:r>
            <a:r>
              <a:rPr lang="en-US" sz="2000" i="1" dirty="0"/>
              <a:t>stakeholders</a:t>
            </a:r>
            <a:r>
              <a:rPr lang="en-US" sz="2000" dirty="0"/>
              <a:t> </a:t>
            </a:r>
            <a:r>
              <a:rPr lang="en-US" sz="2000" dirty="0" err="1"/>
              <a:t>dapat</a:t>
            </a:r>
            <a:r>
              <a:rPr lang="en-US" sz="2000" dirty="0"/>
              <a:t> </a:t>
            </a:r>
            <a:r>
              <a:rPr lang="en-US" sz="2000" dirty="0" err="1"/>
              <a:t>turut</a:t>
            </a:r>
            <a:r>
              <a:rPr lang="en-US" sz="2000" dirty="0"/>
              <a:t> </a:t>
            </a:r>
            <a:r>
              <a:rPr lang="en-US" sz="2000" dirty="0" err="1"/>
              <a:t>serta</a:t>
            </a:r>
            <a:r>
              <a:rPr lang="en-US" sz="2000" dirty="0"/>
              <a:t> </a:t>
            </a:r>
            <a:r>
              <a:rPr lang="en-US" sz="2000" dirty="0" err="1"/>
              <a:t>melakukan</a:t>
            </a:r>
            <a:r>
              <a:rPr lang="en-US" sz="2000" dirty="0"/>
              <a:t> </a:t>
            </a:r>
            <a:r>
              <a:rPr lang="en-US" sz="2000" dirty="0" err="1"/>
              <a:t>evaluasi</a:t>
            </a:r>
            <a:r>
              <a:rPr lang="en-US" sz="2000" dirty="0"/>
              <a:t> </a:t>
            </a:r>
            <a:r>
              <a:rPr lang="en-US" sz="2000" dirty="0" err="1"/>
              <a:t>partisipatoris</a:t>
            </a:r>
            <a:r>
              <a:rPr lang="en-US" sz="2000" dirty="0"/>
              <a:t> </a:t>
            </a:r>
            <a:r>
              <a:rPr lang="en-US" sz="2000" dirty="0" err="1"/>
              <a:t>dan</a:t>
            </a:r>
            <a:r>
              <a:rPr lang="en-US" sz="2000" dirty="0"/>
              <a:t> </a:t>
            </a:r>
            <a:r>
              <a:rPr lang="en-US" sz="2000" dirty="0" err="1"/>
              <a:t>mereka</a:t>
            </a:r>
            <a:r>
              <a:rPr lang="en-US" sz="2000" dirty="0"/>
              <a:t> </a:t>
            </a:r>
            <a:r>
              <a:rPr lang="en-US" sz="2000" dirty="0" err="1"/>
              <a:t>mampu</a:t>
            </a:r>
            <a:r>
              <a:rPr lang="en-US" sz="2000" dirty="0"/>
              <a:t> </a:t>
            </a:r>
            <a:r>
              <a:rPr lang="en-US" sz="2000" dirty="0" err="1"/>
              <a:t>menceritkan</a:t>
            </a:r>
            <a:r>
              <a:rPr lang="en-US" sz="2000" dirty="0"/>
              <a:t> </a:t>
            </a:r>
            <a:r>
              <a:rPr lang="en-US" sz="2000" dirty="0" err="1"/>
              <a:t>kisah-kisah</a:t>
            </a:r>
            <a:r>
              <a:rPr lang="en-US" sz="2000" dirty="0"/>
              <a:t> </a:t>
            </a:r>
            <a:r>
              <a:rPr lang="en-US" sz="2000" dirty="0" err="1"/>
              <a:t>sukses</a:t>
            </a:r>
            <a:r>
              <a:rPr lang="en-US" sz="2000" dirty="0"/>
              <a:t> </a:t>
            </a:r>
            <a:r>
              <a:rPr lang="en-US" sz="2000" dirty="0" err="1"/>
              <a:t>atau</a:t>
            </a:r>
            <a:r>
              <a:rPr lang="en-US" sz="2000" dirty="0"/>
              <a:t> </a:t>
            </a:r>
            <a:r>
              <a:rPr lang="en-US" sz="2000" dirty="0" err="1"/>
              <a:t>kisah-kisah</a:t>
            </a:r>
            <a:r>
              <a:rPr lang="en-US" sz="2000" dirty="0"/>
              <a:t> </a:t>
            </a:r>
            <a:r>
              <a:rPr lang="en-US" sz="2000" dirty="0" err="1"/>
              <a:t>kegagalan</a:t>
            </a:r>
            <a:r>
              <a:rPr lang="en-US" sz="2000" dirty="0"/>
              <a:t> </a:t>
            </a:r>
            <a:r>
              <a:rPr lang="en-US" sz="2000" dirty="0" err="1"/>
              <a:t>berdasarkan</a:t>
            </a:r>
            <a:r>
              <a:rPr lang="en-US" sz="2000" dirty="0"/>
              <a:t> </a:t>
            </a:r>
            <a:r>
              <a:rPr lang="en-US" sz="2000" dirty="0" err="1"/>
              <a:t>pada</a:t>
            </a:r>
            <a:r>
              <a:rPr lang="en-US" sz="2000" dirty="0"/>
              <a:t> </a:t>
            </a:r>
            <a:r>
              <a:rPr lang="en-US" sz="2000" dirty="0" err="1"/>
              <a:t>pengetahuan</a:t>
            </a:r>
            <a:r>
              <a:rPr lang="en-US" sz="2000" dirty="0"/>
              <a:t> yang </a:t>
            </a:r>
            <a:r>
              <a:rPr lang="en-US" sz="2000" dirty="0" err="1"/>
              <a:t>mereka</a:t>
            </a:r>
            <a:r>
              <a:rPr lang="en-US" sz="2000" dirty="0"/>
              <a:t> </a:t>
            </a:r>
            <a:r>
              <a:rPr lang="en-US" sz="2000" dirty="0" err="1"/>
              <a:t>serap</a:t>
            </a:r>
            <a:r>
              <a:rPr lang="en-US" sz="2000" dirty="0" smtClean="0"/>
              <a:t>.</a:t>
            </a:r>
            <a:endParaRPr lang="id-ID" sz="2000" dirty="0" smtClean="0"/>
          </a:p>
          <a:p>
            <a:pPr marL="457200" indent="-457200">
              <a:buAutoNum type="arabicPeriod"/>
            </a:pPr>
            <a:r>
              <a:rPr lang="en-US" sz="2000" dirty="0"/>
              <a:t>Proses </a:t>
            </a:r>
            <a:r>
              <a:rPr lang="en-US" sz="2000" dirty="0" err="1"/>
              <a:t>evaluasi</a:t>
            </a:r>
            <a:r>
              <a:rPr lang="en-US" sz="2000" dirty="0"/>
              <a:t> </a:t>
            </a:r>
            <a:r>
              <a:rPr lang="en-US" sz="2000" dirty="0" err="1"/>
              <a:t>partisipatoris</a:t>
            </a:r>
            <a:r>
              <a:rPr lang="en-US" sz="2000" dirty="0"/>
              <a:t> </a:t>
            </a:r>
            <a:r>
              <a:rPr lang="en-US" sz="2000" dirty="0" err="1"/>
              <a:t>percaya</a:t>
            </a:r>
            <a:r>
              <a:rPr lang="en-US" sz="2000" dirty="0"/>
              <a:t> </a:t>
            </a:r>
            <a:r>
              <a:rPr lang="en-US" sz="2000" dirty="0" err="1"/>
              <a:t>akan</a:t>
            </a:r>
            <a:r>
              <a:rPr lang="en-US" sz="2000" dirty="0"/>
              <a:t> </a:t>
            </a:r>
            <a:r>
              <a:rPr lang="en-US" sz="2000" dirty="0" err="1"/>
              <a:t>kemampuan</a:t>
            </a:r>
            <a:r>
              <a:rPr lang="en-US" sz="2000" dirty="0"/>
              <a:t> </a:t>
            </a:r>
            <a:r>
              <a:rPr lang="en-US" sz="2000" i="1" dirty="0"/>
              <a:t>stakeholders</a:t>
            </a:r>
            <a:r>
              <a:rPr lang="en-US" sz="2000" dirty="0"/>
              <a:t> </a:t>
            </a:r>
            <a:r>
              <a:rPr lang="en-US" sz="2000" dirty="0" err="1"/>
              <a:t>melihat</a:t>
            </a:r>
            <a:r>
              <a:rPr lang="en-US" sz="2000" dirty="0"/>
              <a:t> </a:t>
            </a:r>
            <a:r>
              <a:rPr lang="en-US" sz="2000" dirty="0" err="1"/>
              <a:t>seluruh</a:t>
            </a:r>
            <a:r>
              <a:rPr lang="en-US" sz="2000" dirty="0"/>
              <a:t> </a:t>
            </a:r>
            <a:r>
              <a:rPr lang="en-US" sz="2000" dirty="0" err="1"/>
              <a:t>pengalaman</a:t>
            </a:r>
            <a:r>
              <a:rPr lang="en-US" sz="2000" dirty="0"/>
              <a:t> </a:t>
            </a:r>
            <a:r>
              <a:rPr lang="en-US" sz="2000" dirty="0" err="1"/>
              <a:t>dan</a:t>
            </a:r>
            <a:r>
              <a:rPr lang="en-US" sz="2000" dirty="0"/>
              <a:t> </a:t>
            </a:r>
            <a:r>
              <a:rPr lang="en-US" sz="2000" dirty="0" err="1"/>
              <a:t>mengidentifikasi</a:t>
            </a:r>
            <a:r>
              <a:rPr lang="en-US" sz="2000" dirty="0"/>
              <a:t> </a:t>
            </a:r>
            <a:r>
              <a:rPr lang="en-US" sz="2000" dirty="0" err="1"/>
              <a:t>apa</a:t>
            </a:r>
            <a:r>
              <a:rPr lang="en-US" sz="2000" dirty="0"/>
              <a:t> yang </a:t>
            </a:r>
            <a:r>
              <a:rPr lang="en-US" sz="2000" dirty="0" err="1"/>
              <a:t>menghasilkan</a:t>
            </a:r>
            <a:r>
              <a:rPr lang="en-US" sz="2000" dirty="0"/>
              <a:t> </a:t>
            </a:r>
            <a:r>
              <a:rPr lang="en-US" sz="2000" dirty="0" err="1"/>
              <a:t>perubahan-perubahan</a:t>
            </a:r>
            <a:endParaRPr lang="id-ID" sz="2000" dirty="0"/>
          </a:p>
          <a:p>
            <a:pPr marL="0" indent="0">
              <a:buNone/>
            </a:pPr>
            <a:endParaRPr lang="id-ID" sz="2000" dirty="0"/>
          </a:p>
        </p:txBody>
      </p:sp>
    </p:spTree>
    <p:extLst>
      <p:ext uri="{BB962C8B-B14F-4D97-AF65-F5344CB8AC3E}">
        <p14:creationId xmlns:p14="http://schemas.microsoft.com/office/powerpoint/2010/main" val="1239354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pPr marL="0" indent="0">
              <a:buNone/>
            </a:pPr>
            <a:endParaRPr lang="id-ID" sz="2800" dirty="0"/>
          </a:p>
        </p:txBody>
      </p:sp>
      <p:sp>
        <p:nvSpPr>
          <p:cNvPr id="4" name="Round Same Side Corner Rectangle 3"/>
          <p:cNvSpPr/>
          <p:nvPr/>
        </p:nvSpPr>
        <p:spPr>
          <a:xfrm>
            <a:off x="323528" y="548680"/>
            <a:ext cx="2592288" cy="2376264"/>
          </a:xfrm>
          <a:prstGeom prst="round2Same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id-ID" dirty="0" smtClean="0">
                <a:solidFill>
                  <a:srgbClr val="7030A0"/>
                </a:solidFill>
              </a:rPr>
              <a:t>Istilah lain evaluasi partisipatoris (EP):</a:t>
            </a:r>
          </a:p>
          <a:p>
            <a:r>
              <a:rPr lang="id-ID" dirty="0" smtClean="0">
                <a:solidFill>
                  <a:srgbClr val="7030A0"/>
                </a:solidFill>
              </a:rPr>
              <a:t>Penilaian partisipasi (Partisipatory Assesment), Partisipatory Rural Appraisal, Partisipatory Rapid Appraisal</a:t>
            </a:r>
            <a:endParaRPr lang="id-ID" dirty="0">
              <a:solidFill>
                <a:srgbClr val="7030A0"/>
              </a:solidFill>
            </a:endParaRPr>
          </a:p>
        </p:txBody>
      </p:sp>
      <p:sp>
        <p:nvSpPr>
          <p:cNvPr id="2" name="Round Same Side Corner Rectangle 1"/>
          <p:cNvSpPr/>
          <p:nvPr/>
        </p:nvSpPr>
        <p:spPr>
          <a:xfrm>
            <a:off x="2915816" y="552995"/>
            <a:ext cx="2664296" cy="2948013"/>
          </a:xfrm>
          <a:prstGeom prst="round2SameRect">
            <a:avLst/>
          </a:prstGeom>
        </p:spPr>
        <p:style>
          <a:lnRef idx="1">
            <a:schemeClr val="accent3"/>
          </a:lnRef>
          <a:fillRef idx="2">
            <a:schemeClr val="accent3"/>
          </a:fillRef>
          <a:effectRef idx="1">
            <a:schemeClr val="accent3"/>
          </a:effectRef>
          <a:fontRef idx="minor">
            <a:schemeClr val="dk1"/>
          </a:fontRef>
        </p:style>
        <p:txBody>
          <a:bodyPr rtlCol="0" anchor="ctr"/>
          <a:lstStyle/>
          <a:p>
            <a:pPr marL="176213" indent="-176213">
              <a:buFont typeface="Arial" pitchFamily="34" charset="0"/>
              <a:buChar char="•"/>
              <a:tabLst>
                <a:tab pos="176213" algn="l"/>
              </a:tabLst>
            </a:pPr>
            <a:r>
              <a:rPr lang="id-ID" dirty="0" smtClean="0">
                <a:solidFill>
                  <a:srgbClr val="7030A0"/>
                </a:solidFill>
              </a:rPr>
              <a:t>1970---- telah banyak diterapkan EP dibidang pembangunan.</a:t>
            </a:r>
          </a:p>
          <a:p>
            <a:pPr marL="176213" indent="-176213">
              <a:buFont typeface="Arial" pitchFamily="34" charset="0"/>
              <a:buChar char="•"/>
              <a:tabLst>
                <a:tab pos="176213" algn="l"/>
              </a:tabLst>
            </a:pPr>
            <a:r>
              <a:rPr lang="id-ID" dirty="0" smtClean="0">
                <a:solidFill>
                  <a:srgbClr val="7030A0"/>
                </a:solidFill>
              </a:rPr>
              <a:t>Pengguna: praktisi bidang pembangunan, peneliti sosial, </a:t>
            </a:r>
          </a:p>
          <a:p>
            <a:pPr marL="176213" indent="-176213">
              <a:buFont typeface="Arial" pitchFamily="34" charset="0"/>
              <a:buChar char="•"/>
              <a:tabLst>
                <a:tab pos="176213" algn="l"/>
              </a:tabLst>
            </a:pPr>
            <a:r>
              <a:rPr lang="id-ID" dirty="0" smtClean="0">
                <a:solidFill>
                  <a:srgbClr val="7030A0"/>
                </a:solidFill>
              </a:rPr>
              <a:t>Menjadi bagian  UNDP, LSM </a:t>
            </a:r>
            <a:endParaRPr lang="id-ID" dirty="0">
              <a:solidFill>
                <a:srgbClr val="7030A0"/>
              </a:solidFill>
            </a:endParaRPr>
          </a:p>
        </p:txBody>
      </p:sp>
      <p:sp>
        <p:nvSpPr>
          <p:cNvPr id="5" name="Round Same Side Corner Rectangle 4"/>
          <p:cNvSpPr/>
          <p:nvPr/>
        </p:nvSpPr>
        <p:spPr>
          <a:xfrm>
            <a:off x="5580112" y="552995"/>
            <a:ext cx="3168352" cy="3452069"/>
          </a:xfrm>
          <a:prstGeom prst="round2SameRect">
            <a:avLst/>
          </a:prstGeom>
        </p:spPr>
        <p:style>
          <a:lnRef idx="1">
            <a:schemeClr val="accent4"/>
          </a:lnRef>
          <a:fillRef idx="2">
            <a:schemeClr val="accent4"/>
          </a:fillRef>
          <a:effectRef idx="1">
            <a:schemeClr val="accent4"/>
          </a:effectRef>
          <a:fontRef idx="minor">
            <a:schemeClr val="dk1"/>
          </a:fontRef>
        </p:style>
        <p:txBody>
          <a:bodyPr rtlCol="0" anchor="ctr"/>
          <a:lstStyle/>
          <a:p>
            <a:pPr marL="176213" indent="-176213">
              <a:buFont typeface="Arial" pitchFamily="34" charset="0"/>
              <a:buChar char="•"/>
            </a:pPr>
            <a:r>
              <a:rPr lang="id-ID" dirty="0" smtClean="0"/>
              <a:t>Muncul beriringan dengan gagasan pembangunan partisipatoris. </a:t>
            </a:r>
          </a:p>
          <a:p>
            <a:pPr marL="176213"/>
            <a:r>
              <a:rPr lang="id-ID" dirty="0" smtClean="0"/>
              <a:t>Gagasannya muncul karena ada ketimpangan yang muncul, yaitu si miskin tak memiliki hak suara dan didominasi kelompok tidak miskin.</a:t>
            </a:r>
            <a:endParaRPr lang="id-ID" dirty="0"/>
          </a:p>
        </p:txBody>
      </p:sp>
      <p:sp>
        <p:nvSpPr>
          <p:cNvPr id="6" name="Snip Diagonal Corner Rectangle 5"/>
          <p:cNvSpPr/>
          <p:nvPr/>
        </p:nvSpPr>
        <p:spPr>
          <a:xfrm>
            <a:off x="323528" y="3212976"/>
            <a:ext cx="2736304" cy="3312368"/>
          </a:xfrm>
          <a:prstGeom prst="snip2Diag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id-ID" dirty="0" smtClean="0">
                <a:solidFill>
                  <a:srgbClr val="7030A0"/>
                </a:solidFill>
              </a:rPr>
              <a:t>Pembangunan partisipatoris dipandang sebagai ideologi pembebasan</a:t>
            </a:r>
          </a:p>
          <a:p>
            <a:r>
              <a:rPr lang="id-ID" dirty="0" smtClean="0">
                <a:solidFill>
                  <a:srgbClr val="7030A0"/>
                </a:solidFill>
              </a:rPr>
              <a:t>Dipandang sebagai penyelidikan yang memulainya dengan menggunakan teknik/alat yang responsif pada tingkatan akar rumput</a:t>
            </a:r>
            <a:endParaRPr lang="id-ID" dirty="0">
              <a:solidFill>
                <a:srgbClr val="7030A0"/>
              </a:solidFill>
            </a:endParaRPr>
          </a:p>
        </p:txBody>
      </p:sp>
      <p:cxnSp>
        <p:nvCxnSpPr>
          <p:cNvPr id="8" name="Straight Connector 7"/>
          <p:cNvCxnSpPr>
            <a:stCxn id="6" idx="0"/>
          </p:cNvCxnSpPr>
          <p:nvPr/>
        </p:nvCxnSpPr>
        <p:spPr>
          <a:xfrm>
            <a:off x="3059832" y="4869160"/>
            <a:ext cx="504056" cy="0"/>
          </a:xfrm>
          <a:prstGeom prst="lin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nip and Round Single Corner Rectangle 8"/>
          <p:cNvSpPr/>
          <p:nvPr/>
        </p:nvSpPr>
        <p:spPr>
          <a:xfrm>
            <a:off x="3563888" y="4293096"/>
            <a:ext cx="5184576" cy="1656184"/>
          </a:xfrm>
          <a:prstGeom prst="snip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id-ID" dirty="0" smtClean="0"/>
              <a:t>Melibatkan: kaum miskin, stake holder proyek, orang-orang yang memperoleh keuntungan  (beneficiaries) dari adanya proyek</a:t>
            </a:r>
            <a:endParaRPr lang="id-ID" dirty="0"/>
          </a:p>
        </p:txBody>
      </p:sp>
    </p:spTree>
    <p:extLst>
      <p:ext uri="{BB962C8B-B14F-4D97-AF65-F5344CB8AC3E}">
        <p14:creationId xmlns:p14="http://schemas.microsoft.com/office/powerpoint/2010/main" val="32086489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style>
          <a:lnRef idx="1">
            <a:schemeClr val="accent6"/>
          </a:lnRef>
          <a:fillRef idx="2">
            <a:schemeClr val="accent6"/>
          </a:fillRef>
          <a:effectRef idx="1">
            <a:schemeClr val="accent6"/>
          </a:effectRef>
          <a:fontRef idx="minor">
            <a:schemeClr val="dk1"/>
          </a:fontRef>
        </p:style>
        <p:txBody>
          <a:bodyPr>
            <a:normAutofit/>
          </a:bodyPr>
          <a:lstStyle/>
          <a:p>
            <a:pPr marL="265113" indent="-265113">
              <a:buNone/>
            </a:pPr>
            <a:r>
              <a:rPr lang="id-ID" sz="2000" dirty="0" smtClean="0"/>
              <a:t>5. </a:t>
            </a:r>
            <a:r>
              <a:rPr lang="en-US" sz="2000" dirty="0" err="1"/>
              <a:t>Melaksanakan</a:t>
            </a:r>
            <a:r>
              <a:rPr lang="en-US" sz="2000" dirty="0"/>
              <a:t> </a:t>
            </a:r>
            <a:r>
              <a:rPr lang="en-US" sz="2000" dirty="0" err="1"/>
              <a:t>evaluasi</a:t>
            </a:r>
            <a:r>
              <a:rPr lang="en-US" sz="2000" dirty="0"/>
              <a:t> </a:t>
            </a:r>
            <a:r>
              <a:rPr lang="en-US" sz="2000" dirty="0" err="1"/>
              <a:t>partisipatoris</a:t>
            </a:r>
            <a:r>
              <a:rPr lang="en-US" sz="2000" dirty="0"/>
              <a:t> </a:t>
            </a:r>
            <a:r>
              <a:rPr lang="en-US" sz="2000" dirty="0" err="1"/>
              <a:t>harus</a:t>
            </a:r>
            <a:r>
              <a:rPr lang="en-US" sz="2000" dirty="0"/>
              <a:t> </a:t>
            </a:r>
            <a:r>
              <a:rPr lang="en-US" sz="2000" dirty="0" err="1"/>
              <a:t>juga</a:t>
            </a:r>
            <a:r>
              <a:rPr lang="en-US" sz="2000" dirty="0"/>
              <a:t> </a:t>
            </a:r>
            <a:r>
              <a:rPr lang="en-US" sz="2000" dirty="0" err="1"/>
              <a:t>memungkinkan</a:t>
            </a:r>
            <a:r>
              <a:rPr lang="en-US" sz="2000" dirty="0"/>
              <a:t> </a:t>
            </a:r>
            <a:r>
              <a:rPr lang="en-US" sz="2000" dirty="0" err="1"/>
              <a:t>seluruh</a:t>
            </a:r>
            <a:r>
              <a:rPr lang="en-US" sz="2000" dirty="0"/>
              <a:t> </a:t>
            </a:r>
            <a:r>
              <a:rPr lang="en-US" sz="2000" i="1" dirty="0"/>
              <a:t>stakeholders </a:t>
            </a:r>
            <a:r>
              <a:rPr lang="en-US" sz="2000" dirty="0" err="1"/>
              <a:t>bergerak</a:t>
            </a:r>
            <a:r>
              <a:rPr lang="en-US" sz="2000" dirty="0"/>
              <a:t>  </a:t>
            </a:r>
            <a:r>
              <a:rPr lang="en-US" sz="2000" dirty="0" err="1"/>
              <a:t>maju</a:t>
            </a:r>
            <a:r>
              <a:rPr lang="en-US" sz="2000" dirty="0"/>
              <a:t> </a:t>
            </a:r>
            <a:r>
              <a:rPr lang="en-US" sz="2000" dirty="0" err="1"/>
              <a:t>dan</a:t>
            </a:r>
            <a:r>
              <a:rPr lang="en-US" sz="2000" dirty="0"/>
              <a:t> </a:t>
            </a:r>
            <a:r>
              <a:rPr lang="en-US" sz="2000" dirty="0" err="1"/>
              <a:t>memperoleh</a:t>
            </a:r>
            <a:r>
              <a:rPr lang="en-US" sz="2000" dirty="0"/>
              <a:t> </a:t>
            </a:r>
            <a:r>
              <a:rPr lang="en-US" sz="2000" dirty="0" err="1"/>
              <a:t>keuntungan</a:t>
            </a:r>
            <a:r>
              <a:rPr lang="en-US" sz="2000" dirty="0"/>
              <a:t> </a:t>
            </a:r>
            <a:r>
              <a:rPr lang="en-US" sz="2000" dirty="0" err="1"/>
              <a:t>dengan</a:t>
            </a:r>
            <a:r>
              <a:rPr lang="en-US" sz="2000" dirty="0"/>
              <a:t> </a:t>
            </a:r>
            <a:r>
              <a:rPr lang="en-US" sz="2000" dirty="0" err="1"/>
              <a:t>adanya</a:t>
            </a:r>
            <a:r>
              <a:rPr lang="en-US" sz="2000" dirty="0"/>
              <a:t> </a:t>
            </a:r>
            <a:r>
              <a:rPr lang="en-US" sz="2000" dirty="0" err="1"/>
              <a:t>evaluasi</a:t>
            </a:r>
            <a:r>
              <a:rPr lang="en-US" sz="2000" dirty="0"/>
              <a:t>. </a:t>
            </a:r>
            <a:endParaRPr lang="id-ID" sz="2000" dirty="0" smtClean="0"/>
          </a:p>
          <a:p>
            <a:pPr marL="265113" indent="-265113">
              <a:buNone/>
            </a:pPr>
            <a:r>
              <a:rPr lang="id-ID" sz="2000" dirty="0" smtClean="0"/>
              <a:t>6. </a:t>
            </a:r>
            <a:r>
              <a:rPr lang="en-US" sz="2000" dirty="0" err="1"/>
              <a:t>Melaksanakan</a:t>
            </a:r>
            <a:r>
              <a:rPr lang="en-US" sz="2000" dirty="0"/>
              <a:t> </a:t>
            </a:r>
            <a:r>
              <a:rPr lang="en-US" sz="2000" dirty="0" err="1"/>
              <a:t>evaluasi</a:t>
            </a:r>
            <a:r>
              <a:rPr lang="en-US" sz="2000" dirty="0"/>
              <a:t> </a:t>
            </a:r>
            <a:r>
              <a:rPr lang="en-US" sz="2000" dirty="0" err="1"/>
              <a:t>partisipatoris</a:t>
            </a:r>
            <a:r>
              <a:rPr lang="en-US" sz="2000" dirty="0"/>
              <a:t> </a:t>
            </a:r>
            <a:r>
              <a:rPr lang="en-US" sz="2000" dirty="0" err="1"/>
              <a:t>harus</a:t>
            </a:r>
            <a:r>
              <a:rPr lang="en-US" sz="2000" dirty="0"/>
              <a:t> </a:t>
            </a:r>
            <a:r>
              <a:rPr lang="en-US" sz="2000" dirty="0" err="1"/>
              <a:t>membantu</a:t>
            </a:r>
            <a:r>
              <a:rPr lang="en-US" sz="2000" dirty="0"/>
              <a:t> </a:t>
            </a:r>
            <a:r>
              <a:rPr lang="en-US" sz="2000" dirty="0" err="1"/>
              <a:t>mereka</a:t>
            </a:r>
            <a:r>
              <a:rPr lang="en-US" sz="2000" dirty="0"/>
              <a:t> </a:t>
            </a:r>
            <a:r>
              <a:rPr lang="en-US" sz="2000" dirty="0" err="1"/>
              <a:t>menyadari</a:t>
            </a:r>
            <a:r>
              <a:rPr lang="en-US" sz="2000" dirty="0"/>
              <a:t> </a:t>
            </a:r>
            <a:r>
              <a:rPr lang="en-US" sz="2000" dirty="0" err="1"/>
              <a:t>apakah</a:t>
            </a:r>
            <a:r>
              <a:rPr lang="en-US" sz="2000" dirty="0"/>
              <a:t> </a:t>
            </a:r>
            <a:r>
              <a:rPr lang="en-US" sz="2000" dirty="0" err="1"/>
              <a:t>keputusan</a:t>
            </a:r>
            <a:r>
              <a:rPr lang="en-US" sz="2000" dirty="0"/>
              <a:t> yang </a:t>
            </a:r>
            <a:r>
              <a:rPr lang="en-US" sz="2000" dirty="0" err="1"/>
              <a:t>diambil</a:t>
            </a:r>
            <a:r>
              <a:rPr lang="en-US" sz="2000" dirty="0"/>
              <a:t> </a:t>
            </a:r>
            <a:r>
              <a:rPr lang="en-US" sz="2000" dirty="0" err="1"/>
              <a:t>sekarang</a:t>
            </a:r>
            <a:r>
              <a:rPr lang="en-US" sz="2000" dirty="0"/>
              <a:t> </a:t>
            </a:r>
            <a:r>
              <a:rPr lang="en-US" sz="2000" dirty="0" err="1"/>
              <a:t>ini</a:t>
            </a:r>
            <a:r>
              <a:rPr lang="en-US" sz="2000" dirty="0"/>
              <a:t> </a:t>
            </a:r>
            <a:r>
              <a:rPr lang="en-US" sz="2000" dirty="0" err="1"/>
              <a:t>dapat</a:t>
            </a:r>
            <a:r>
              <a:rPr lang="en-US" sz="2000" dirty="0"/>
              <a:t> </a:t>
            </a:r>
            <a:r>
              <a:rPr lang="en-US" sz="2000" dirty="0" err="1"/>
              <a:t>membantu</a:t>
            </a:r>
            <a:r>
              <a:rPr lang="en-US" sz="2000" dirty="0"/>
              <a:t> </a:t>
            </a:r>
            <a:r>
              <a:rPr lang="en-US" sz="2000" dirty="0" err="1"/>
              <a:t>mereka</a:t>
            </a:r>
            <a:r>
              <a:rPr lang="en-US" sz="2000" dirty="0"/>
              <a:t> </a:t>
            </a:r>
            <a:r>
              <a:rPr lang="en-US" sz="2000" dirty="0" err="1"/>
              <a:t>melangsungkan</a:t>
            </a:r>
            <a:r>
              <a:rPr lang="en-US" sz="2000" dirty="0"/>
              <a:t> </a:t>
            </a:r>
            <a:r>
              <a:rPr lang="en-US" sz="2000" dirty="0" err="1"/>
              <a:t>capaian-capaian</a:t>
            </a:r>
            <a:r>
              <a:rPr lang="en-US" sz="2000" dirty="0"/>
              <a:t> yang </a:t>
            </a:r>
            <a:r>
              <a:rPr lang="en-US" sz="2000" dirty="0" err="1"/>
              <a:t>sekarang</a:t>
            </a:r>
            <a:r>
              <a:rPr lang="en-US" sz="2000" dirty="0"/>
              <a:t> </a:t>
            </a:r>
            <a:r>
              <a:rPr lang="en-US" sz="2000" dirty="0" err="1"/>
              <a:t>ini</a:t>
            </a:r>
            <a:r>
              <a:rPr lang="en-US" sz="2000" dirty="0"/>
              <a:t> </a:t>
            </a:r>
            <a:r>
              <a:rPr lang="en-US" sz="2000" dirty="0" err="1"/>
              <a:t>dan</a:t>
            </a:r>
            <a:r>
              <a:rPr lang="en-US" sz="2000" dirty="0"/>
              <a:t> </a:t>
            </a:r>
            <a:r>
              <a:rPr lang="en-US" sz="2000" dirty="0" err="1"/>
              <a:t>mendekatkan</a:t>
            </a:r>
            <a:r>
              <a:rPr lang="en-US" sz="2000" dirty="0"/>
              <a:t> </a:t>
            </a:r>
            <a:r>
              <a:rPr lang="en-US" sz="2000" dirty="0" err="1"/>
              <a:t>mereka</a:t>
            </a:r>
            <a:r>
              <a:rPr lang="en-US" sz="2000" dirty="0"/>
              <a:t> </a:t>
            </a:r>
            <a:r>
              <a:rPr lang="en-US" sz="2000" dirty="0" err="1"/>
              <a:t>kearah</a:t>
            </a:r>
            <a:r>
              <a:rPr lang="en-US" sz="2000" dirty="0"/>
              <a:t> </a:t>
            </a:r>
            <a:r>
              <a:rPr lang="en-US" sz="2000" dirty="0" err="1"/>
              <a:t>pencapaian</a:t>
            </a:r>
            <a:r>
              <a:rPr lang="en-US" sz="2000" dirty="0"/>
              <a:t> yang </a:t>
            </a:r>
            <a:r>
              <a:rPr lang="en-US" sz="2000" dirty="0" err="1"/>
              <a:t>lebih</a:t>
            </a:r>
            <a:r>
              <a:rPr lang="en-US" sz="2000" dirty="0"/>
              <a:t> </a:t>
            </a:r>
            <a:r>
              <a:rPr lang="en-US" sz="2000" dirty="0" err="1"/>
              <a:t>dekat</a:t>
            </a:r>
            <a:r>
              <a:rPr lang="en-US" sz="2000" dirty="0"/>
              <a:t> </a:t>
            </a:r>
            <a:r>
              <a:rPr lang="en-US" sz="2000" dirty="0" err="1"/>
              <a:t>pada</a:t>
            </a:r>
            <a:r>
              <a:rPr lang="en-US" sz="2000" dirty="0"/>
              <a:t> </a:t>
            </a:r>
            <a:r>
              <a:rPr lang="en-US" sz="2000" dirty="0" err="1" smtClean="0"/>
              <a:t>tujuan</a:t>
            </a:r>
            <a:r>
              <a:rPr lang="id-ID" sz="2000" dirty="0" smtClean="0"/>
              <a:t>.</a:t>
            </a:r>
          </a:p>
          <a:p>
            <a:pPr marL="265113" indent="-265113">
              <a:buNone/>
            </a:pPr>
            <a:r>
              <a:rPr lang="id-ID" sz="2000" dirty="0" smtClean="0"/>
              <a:t>7. </a:t>
            </a:r>
            <a:r>
              <a:rPr lang="id-ID" sz="2000" dirty="0" err="1"/>
              <a:t>E</a:t>
            </a:r>
            <a:r>
              <a:rPr lang="en-US" sz="2000" dirty="0" err="1" smtClean="0"/>
              <a:t>valuasi</a:t>
            </a:r>
            <a:r>
              <a:rPr lang="en-US" sz="2000" dirty="0" smtClean="0"/>
              <a:t> </a:t>
            </a:r>
            <a:r>
              <a:rPr lang="en-US" sz="2000" dirty="0" err="1"/>
              <a:t>partisipatoris</a:t>
            </a:r>
            <a:r>
              <a:rPr lang="en-US" sz="2000" dirty="0"/>
              <a:t> </a:t>
            </a:r>
            <a:r>
              <a:rPr lang="en-US" sz="2000" dirty="0" err="1"/>
              <a:t>harus</a:t>
            </a:r>
            <a:r>
              <a:rPr lang="en-US" sz="2000" dirty="0"/>
              <a:t> </a:t>
            </a:r>
            <a:r>
              <a:rPr lang="en-US" sz="2000" dirty="0" err="1"/>
              <a:t>membantu</a:t>
            </a:r>
            <a:r>
              <a:rPr lang="en-US" sz="2000" dirty="0"/>
              <a:t> </a:t>
            </a:r>
            <a:r>
              <a:rPr lang="en-US" sz="2000" dirty="0" err="1"/>
              <a:t>mereka</a:t>
            </a:r>
            <a:r>
              <a:rPr lang="en-US" sz="2000" dirty="0"/>
              <a:t> </a:t>
            </a:r>
            <a:r>
              <a:rPr lang="en-US" sz="2000" dirty="0" err="1"/>
              <a:t>merumuskan</a:t>
            </a:r>
            <a:r>
              <a:rPr lang="en-US" sz="2000" dirty="0"/>
              <a:t> </a:t>
            </a:r>
            <a:r>
              <a:rPr lang="en-US" sz="2000" dirty="0" err="1"/>
              <a:t>perencanaan</a:t>
            </a:r>
            <a:r>
              <a:rPr lang="en-US" sz="2000" dirty="0"/>
              <a:t> yang </a:t>
            </a:r>
            <a:r>
              <a:rPr lang="en-US" sz="2000" dirty="0" err="1"/>
              <a:t>lebih</a:t>
            </a:r>
            <a:r>
              <a:rPr lang="en-US" sz="2000" dirty="0"/>
              <a:t> </a:t>
            </a:r>
            <a:r>
              <a:rPr lang="en-US" sz="2000" dirty="0" err="1"/>
              <a:t>baik</a:t>
            </a:r>
            <a:r>
              <a:rPr lang="en-US" sz="2000" dirty="0"/>
              <a:t> </a:t>
            </a:r>
            <a:r>
              <a:rPr lang="en-US" sz="2000" dirty="0" err="1"/>
              <a:t>dan</a:t>
            </a:r>
            <a:r>
              <a:rPr lang="en-US" sz="2000" dirty="0"/>
              <a:t> </a:t>
            </a:r>
            <a:r>
              <a:rPr lang="en-US" sz="2000" dirty="0" err="1"/>
              <a:t>memperbaiki</a:t>
            </a:r>
            <a:r>
              <a:rPr lang="en-US" sz="2000" dirty="0"/>
              <a:t> </a:t>
            </a:r>
            <a:r>
              <a:rPr lang="en-US" sz="2000" dirty="0" err="1"/>
              <a:t>cara</a:t>
            </a:r>
            <a:r>
              <a:rPr lang="en-US" sz="2000" dirty="0"/>
              <a:t> </a:t>
            </a:r>
            <a:r>
              <a:rPr lang="en-US" sz="2000" dirty="0" err="1"/>
              <a:t>mereka</a:t>
            </a:r>
            <a:r>
              <a:rPr lang="en-US" sz="2000" dirty="0"/>
              <a:t> </a:t>
            </a:r>
            <a:r>
              <a:rPr lang="en-US" sz="2000" dirty="0" err="1"/>
              <a:t>melakukan</a:t>
            </a:r>
            <a:r>
              <a:rPr lang="en-US" sz="2000" dirty="0"/>
              <a:t> </a:t>
            </a:r>
            <a:r>
              <a:rPr lang="en-US" sz="2000" dirty="0" err="1"/>
              <a:t>sesuatu</a:t>
            </a:r>
            <a:endParaRPr lang="id-ID" sz="2000" dirty="0" smtClean="0"/>
          </a:p>
          <a:p>
            <a:pPr marL="0" indent="0">
              <a:buNone/>
            </a:pPr>
            <a:endParaRPr lang="id-ID" sz="2000" dirty="0"/>
          </a:p>
        </p:txBody>
      </p:sp>
    </p:spTree>
    <p:extLst>
      <p:ext uri="{BB962C8B-B14F-4D97-AF65-F5344CB8AC3E}">
        <p14:creationId xmlns:p14="http://schemas.microsoft.com/office/powerpoint/2010/main" val="28698183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normAutofit fontScale="90000"/>
          </a:bodyPr>
          <a:lstStyle/>
          <a:p>
            <a:r>
              <a:rPr lang="id-ID" sz="2400" dirty="0" smtClean="0"/>
              <a:t>Jika peserta program orang miskin, maka merekalah yang paling dapat memberikan pemahaman mendalam apa arti kemiskinan dan penanganannya</a:t>
            </a:r>
            <a:endParaRPr lang="id-ID" sz="2400" dirty="0"/>
          </a:p>
        </p:txBody>
      </p:sp>
      <p:sp>
        <p:nvSpPr>
          <p:cNvPr id="3" name="Content Placeholder 2"/>
          <p:cNvSpPr>
            <a:spLocks noGrp="1"/>
          </p:cNvSpPr>
          <p:nvPr>
            <p:ph idx="1"/>
          </p:nvPr>
        </p:nvSpPr>
        <p:spPr>
          <a:xfrm>
            <a:off x="457200" y="1600200"/>
            <a:ext cx="8229600" cy="4781128"/>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marL="0" indent="0">
              <a:buNone/>
            </a:pPr>
            <a:r>
              <a:rPr lang="id-ID" sz="2400" dirty="0" smtClean="0"/>
              <a:t>Maka kesertaan mereka bermaksud untuk :</a:t>
            </a:r>
          </a:p>
          <a:p>
            <a:pPr lvl="0"/>
            <a:r>
              <a:rPr lang="id-ID" sz="2400" dirty="0" err="1"/>
              <a:t>M</a:t>
            </a:r>
            <a:r>
              <a:rPr lang="en-US" sz="2400" dirty="0" err="1" smtClean="0"/>
              <a:t>emberikan</a:t>
            </a:r>
            <a:r>
              <a:rPr lang="en-US" sz="2400" dirty="0" smtClean="0"/>
              <a:t> </a:t>
            </a:r>
            <a:r>
              <a:rPr lang="en-US" sz="2400" dirty="0" err="1"/>
              <a:t>ruang</a:t>
            </a:r>
            <a:r>
              <a:rPr lang="en-US" sz="2400" dirty="0"/>
              <a:t> </a:t>
            </a:r>
            <a:r>
              <a:rPr lang="en-US" sz="2400" dirty="0" err="1"/>
              <a:t>bagi</a:t>
            </a:r>
            <a:r>
              <a:rPr lang="en-US" sz="2400" dirty="0"/>
              <a:t> </a:t>
            </a:r>
            <a:r>
              <a:rPr lang="en-US" sz="2400" dirty="0" err="1"/>
              <a:t>si</a:t>
            </a:r>
            <a:r>
              <a:rPr lang="en-US" sz="2400" dirty="0"/>
              <a:t> </a:t>
            </a:r>
            <a:r>
              <a:rPr lang="en-US" sz="2400" dirty="0" err="1"/>
              <a:t>miskin</a:t>
            </a:r>
            <a:r>
              <a:rPr lang="en-US" sz="2400" dirty="0"/>
              <a:t> </a:t>
            </a:r>
            <a:r>
              <a:rPr lang="en-US" sz="2400" dirty="0" err="1"/>
              <a:t>untuk</a:t>
            </a:r>
            <a:r>
              <a:rPr lang="en-US" sz="2400" dirty="0"/>
              <a:t> </a:t>
            </a:r>
            <a:r>
              <a:rPr lang="en-US" sz="2400" dirty="0" err="1"/>
              <a:t>bersuara</a:t>
            </a:r>
            <a:r>
              <a:rPr lang="en-US" sz="2400" dirty="0"/>
              <a:t>.</a:t>
            </a:r>
            <a:endParaRPr lang="id-ID" sz="2400" dirty="0"/>
          </a:p>
          <a:p>
            <a:pPr lvl="0"/>
            <a:r>
              <a:rPr lang="en-US" sz="2400" dirty="0" err="1"/>
              <a:t>Memperoleh</a:t>
            </a:r>
            <a:r>
              <a:rPr lang="en-US" sz="2400" dirty="0"/>
              <a:t> </a:t>
            </a:r>
            <a:r>
              <a:rPr lang="en-US" sz="2400" dirty="0" err="1"/>
              <a:t>pemahaman</a:t>
            </a:r>
            <a:r>
              <a:rPr lang="en-US" sz="2400" dirty="0"/>
              <a:t> yang </a:t>
            </a:r>
            <a:r>
              <a:rPr lang="en-US" sz="2400" dirty="0" err="1"/>
              <a:t>mendalam</a:t>
            </a:r>
            <a:r>
              <a:rPr lang="en-US" sz="2400" dirty="0"/>
              <a:t> </a:t>
            </a:r>
            <a:r>
              <a:rPr lang="en-US" sz="2400" dirty="0" err="1"/>
              <a:t>tentang</a:t>
            </a:r>
            <a:r>
              <a:rPr lang="en-US" sz="2400" dirty="0"/>
              <a:t> </a:t>
            </a:r>
            <a:r>
              <a:rPr lang="en-US" sz="2400" dirty="0" err="1"/>
              <a:t>dinamika</a:t>
            </a:r>
            <a:r>
              <a:rPr lang="en-US" sz="2400" dirty="0"/>
              <a:t> </a:t>
            </a:r>
            <a:r>
              <a:rPr lang="en-US" sz="2400" dirty="0" err="1"/>
              <a:t>kemiskinan</a:t>
            </a:r>
            <a:r>
              <a:rPr lang="en-US" sz="2400" dirty="0"/>
              <a:t> </a:t>
            </a:r>
            <a:r>
              <a:rPr lang="en-US" sz="2400" dirty="0" err="1"/>
              <a:t>serta</a:t>
            </a:r>
            <a:r>
              <a:rPr lang="en-US" sz="2400" dirty="0"/>
              <a:t> </a:t>
            </a:r>
            <a:r>
              <a:rPr lang="en-US" sz="2400" dirty="0" err="1"/>
              <a:t>konteks</a:t>
            </a:r>
            <a:r>
              <a:rPr lang="en-US" sz="2400" dirty="0"/>
              <a:t> </a:t>
            </a:r>
            <a:r>
              <a:rPr lang="en-US" sz="2400" dirty="0" err="1"/>
              <a:t>regionalnya</a:t>
            </a:r>
            <a:r>
              <a:rPr lang="en-US" sz="2400" dirty="0"/>
              <a:t>.</a:t>
            </a:r>
            <a:endParaRPr lang="id-ID" sz="2400" dirty="0"/>
          </a:p>
          <a:p>
            <a:pPr lvl="0"/>
            <a:r>
              <a:rPr lang="en-US" sz="2400" dirty="0" err="1"/>
              <a:t>Menemukan</a:t>
            </a:r>
            <a:r>
              <a:rPr lang="en-US" sz="2400" dirty="0"/>
              <a:t> </a:t>
            </a:r>
            <a:r>
              <a:rPr lang="en-US" sz="2400" dirty="0" err="1"/>
              <a:t>cara-cara</a:t>
            </a:r>
            <a:r>
              <a:rPr lang="en-US" sz="2400" dirty="0"/>
              <a:t> </a:t>
            </a:r>
            <a:r>
              <a:rPr lang="en-US" sz="2400" dirty="0" err="1"/>
              <a:t>mekanisme</a:t>
            </a:r>
            <a:r>
              <a:rPr lang="en-US" sz="2400" dirty="0"/>
              <a:t> yang </a:t>
            </a:r>
            <a:r>
              <a:rPr lang="en-US" sz="2400" dirty="0" err="1"/>
              <a:t>dapat</a:t>
            </a:r>
            <a:r>
              <a:rPr lang="en-US" sz="2400" dirty="0"/>
              <a:t> </a:t>
            </a:r>
            <a:r>
              <a:rPr lang="en-US" sz="2400" dirty="0" err="1"/>
              <a:t>diterima</a:t>
            </a:r>
            <a:r>
              <a:rPr lang="en-US" sz="2400" dirty="0"/>
              <a:t> </a:t>
            </a:r>
            <a:r>
              <a:rPr lang="en-US" sz="2400" dirty="0" err="1"/>
              <a:t>oleh</a:t>
            </a:r>
            <a:r>
              <a:rPr lang="en-US" sz="2400" dirty="0"/>
              <a:t> </a:t>
            </a:r>
            <a:r>
              <a:rPr lang="en-US" sz="2400" dirty="0" err="1"/>
              <a:t>kaum</a:t>
            </a:r>
            <a:r>
              <a:rPr lang="en-US" sz="2400" dirty="0"/>
              <a:t> </a:t>
            </a:r>
            <a:r>
              <a:rPr lang="en-US" sz="2400" dirty="0" err="1"/>
              <a:t>miskin</a:t>
            </a:r>
            <a:r>
              <a:rPr lang="en-US" sz="2400" dirty="0"/>
              <a:t>, </a:t>
            </a:r>
            <a:r>
              <a:rPr lang="en-US" sz="2400" dirty="0" err="1"/>
              <a:t>memahami</a:t>
            </a:r>
            <a:r>
              <a:rPr lang="en-US" sz="2400" dirty="0"/>
              <a:t> </a:t>
            </a:r>
            <a:r>
              <a:rPr lang="en-US" sz="2400" dirty="0" err="1"/>
              <a:t>persepsi</a:t>
            </a:r>
            <a:r>
              <a:rPr lang="en-US" sz="2400" dirty="0"/>
              <a:t> </a:t>
            </a:r>
            <a:r>
              <a:rPr lang="en-US" sz="2400" dirty="0" err="1"/>
              <a:t>lokal</a:t>
            </a:r>
            <a:r>
              <a:rPr lang="en-US" sz="2400" dirty="0"/>
              <a:t> </a:t>
            </a:r>
            <a:r>
              <a:rPr lang="en-US" sz="2400" dirty="0" err="1"/>
              <a:t>tentang</a:t>
            </a:r>
            <a:r>
              <a:rPr lang="en-US" sz="2400" dirty="0"/>
              <a:t> </a:t>
            </a:r>
            <a:r>
              <a:rPr lang="en-US" sz="2400" dirty="0" err="1"/>
              <a:t>persoalan</a:t>
            </a:r>
            <a:r>
              <a:rPr lang="en-US" sz="2400" dirty="0"/>
              <a:t> </a:t>
            </a:r>
            <a:r>
              <a:rPr lang="en-US" sz="2400" dirty="0" err="1"/>
              <a:t>dan</a:t>
            </a:r>
            <a:r>
              <a:rPr lang="en-US" sz="2400" dirty="0"/>
              <a:t> </a:t>
            </a:r>
            <a:r>
              <a:rPr lang="en-US" sz="2400" dirty="0" err="1"/>
              <a:t>prioritas</a:t>
            </a:r>
            <a:r>
              <a:rPr lang="en-US" sz="2400" dirty="0"/>
              <a:t> </a:t>
            </a:r>
            <a:r>
              <a:rPr lang="en-US" sz="2400" dirty="0" err="1"/>
              <a:t>cara</a:t>
            </a:r>
            <a:r>
              <a:rPr lang="en-US" sz="2400" dirty="0"/>
              <a:t> </a:t>
            </a:r>
            <a:r>
              <a:rPr lang="en-US" sz="2400" dirty="0" err="1"/>
              <a:t>mengatasinya</a:t>
            </a:r>
            <a:r>
              <a:rPr lang="en-US" sz="2400" dirty="0"/>
              <a:t>.</a:t>
            </a:r>
            <a:endParaRPr lang="id-ID" sz="2400" dirty="0"/>
          </a:p>
          <a:p>
            <a:pPr lvl="0"/>
            <a:r>
              <a:rPr lang="en-US" sz="2400" dirty="0" err="1"/>
              <a:t>Mendalami</a:t>
            </a:r>
            <a:r>
              <a:rPr lang="en-US" sz="2400" dirty="0"/>
              <a:t> </a:t>
            </a:r>
            <a:r>
              <a:rPr lang="en-US" sz="2400" dirty="0" err="1"/>
              <a:t>pengalaman</a:t>
            </a:r>
            <a:r>
              <a:rPr lang="en-US" sz="2400" dirty="0"/>
              <a:t> </a:t>
            </a:r>
            <a:r>
              <a:rPr lang="en-US" sz="2400" dirty="0" err="1"/>
              <a:t>hidup</a:t>
            </a:r>
            <a:r>
              <a:rPr lang="en-US" sz="2400" dirty="0"/>
              <a:t> orang </a:t>
            </a:r>
            <a:r>
              <a:rPr lang="en-US" sz="2400" dirty="0" err="1"/>
              <a:t>miskin</a:t>
            </a:r>
            <a:r>
              <a:rPr lang="en-US" sz="2400" dirty="0"/>
              <a:t>, </a:t>
            </a:r>
            <a:r>
              <a:rPr lang="en-US" sz="2400" dirty="0" err="1"/>
              <a:t>konsepsi</a:t>
            </a:r>
            <a:r>
              <a:rPr lang="en-US" sz="2400" dirty="0"/>
              <a:t> </a:t>
            </a:r>
            <a:r>
              <a:rPr lang="en-US" sz="2400" dirty="0" err="1"/>
              <a:t>mereka</a:t>
            </a:r>
            <a:r>
              <a:rPr lang="en-US" sz="2400" dirty="0"/>
              <a:t> </a:t>
            </a:r>
            <a:r>
              <a:rPr lang="en-US" sz="2400" dirty="0" err="1"/>
              <a:t>tentang</a:t>
            </a:r>
            <a:r>
              <a:rPr lang="en-US" sz="2400" dirty="0"/>
              <a:t> </a:t>
            </a:r>
            <a:r>
              <a:rPr lang="en-US" sz="2400" dirty="0" err="1"/>
              <a:t>kekayaan</a:t>
            </a:r>
            <a:r>
              <a:rPr lang="en-US" sz="2400" dirty="0"/>
              <a:t>, </a:t>
            </a:r>
            <a:r>
              <a:rPr lang="en-US" sz="2400" dirty="0" err="1"/>
              <a:t>kemiskinan</a:t>
            </a:r>
            <a:r>
              <a:rPr lang="en-US" sz="2400" dirty="0"/>
              <a:t>, </a:t>
            </a:r>
            <a:r>
              <a:rPr lang="en-US" sz="2400" dirty="0" err="1"/>
              <a:t>dan</a:t>
            </a:r>
            <a:r>
              <a:rPr lang="en-US" sz="2400" dirty="0"/>
              <a:t> </a:t>
            </a:r>
            <a:r>
              <a:rPr lang="en-US" sz="2400" dirty="0" err="1"/>
              <a:t>kesejahteraan</a:t>
            </a:r>
            <a:r>
              <a:rPr lang="en-US" sz="2400" dirty="0"/>
              <a:t>.</a:t>
            </a:r>
            <a:endParaRPr lang="id-ID" sz="2400" dirty="0"/>
          </a:p>
          <a:p>
            <a:pPr lvl="0"/>
            <a:r>
              <a:rPr lang="en-US" sz="2400" dirty="0"/>
              <a:t>Agar </a:t>
            </a:r>
            <a:r>
              <a:rPr lang="en-US" sz="2400" dirty="0" err="1"/>
              <a:t>para</a:t>
            </a:r>
            <a:r>
              <a:rPr lang="en-US" sz="2400" dirty="0"/>
              <a:t> </a:t>
            </a:r>
            <a:r>
              <a:rPr lang="en-US" sz="2400" dirty="0" err="1"/>
              <a:t>perumus</a:t>
            </a:r>
            <a:r>
              <a:rPr lang="en-US" sz="2400" dirty="0"/>
              <a:t> </a:t>
            </a:r>
            <a:r>
              <a:rPr lang="en-US" sz="2400" dirty="0" err="1"/>
              <a:t>kebijakan</a:t>
            </a:r>
            <a:r>
              <a:rPr lang="en-US" sz="2400" dirty="0"/>
              <a:t> </a:t>
            </a:r>
            <a:r>
              <a:rPr lang="en-US" sz="2400" dirty="0" err="1"/>
              <a:t>mengubah</a:t>
            </a:r>
            <a:r>
              <a:rPr lang="en-US" sz="2400" dirty="0"/>
              <a:t> </a:t>
            </a:r>
            <a:r>
              <a:rPr lang="en-US" sz="2400" dirty="0" err="1"/>
              <a:t>sikap</a:t>
            </a:r>
            <a:r>
              <a:rPr lang="en-US" sz="2400" dirty="0"/>
              <a:t> </a:t>
            </a:r>
            <a:r>
              <a:rPr lang="en-US" sz="2400" dirty="0" err="1"/>
              <a:t>mereka</a:t>
            </a:r>
            <a:r>
              <a:rPr lang="en-US" sz="2400" dirty="0"/>
              <a:t> </a:t>
            </a:r>
            <a:r>
              <a:rPr lang="en-US" sz="2400" dirty="0" err="1"/>
              <a:t>dalam</a:t>
            </a:r>
            <a:r>
              <a:rPr lang="en-US" sz="2400" dirty="0"/>
              <a:t> </a:t>
            </a:r>
            <a:r>
              <a:rPr lang="en-US" sz="2400" dirty="0" err="1"/>
              <a:t>memecahkan</a:t>
            </a:r>
            <a:r>
              <a:rPr lang="en-US" sz="2400" dirty="0"/>
              <a:t> </a:t>
            </a:r>
            <a:r>
              <a:rPr lang="en-US" sz="2400" dirty="0" err="1"/>
              <a:t>masalah</a:t>
            </a:r>
            <a:r>
              <a:rPr lang="en-US" sz="2400" dirty="0"/>
              <a:t> </a:t>
            </a:r>
            <a:r>
              <a:rPr lang="en-US" sz="2400" dirty="0" err="1"/>
              <a:t>kemiskinan</a:t>
            </a:r>
            <a:r>
              <a:rPr lang="en-US" sz="2400" dirty="0"/>
              <a:t>.</a:t>
            </a:r>
            <a:endParaRPr lang="id-ID" sz="2400" dirty="0"/>
          </a:p>
          <a:p>
            <a:pPr lvl="0"/>
            <a:r>
              <a:rPr lang="en-US" sz="2400" dirty="0" err="1"/>
              <a:t>Memperkuat</a:t>
            </a:r>
            <a:r>
              <a:rPr lang="en-US" sz="2400" dirty="0"/>
              <a:t> </a:t>
            </a:r>
            <a:r>
              <a:rPr lang="en-US" sz="2400" dirty="0" err="1"/>
              <a:t>kerangka</a:t>
            </a:r>
            <a:r>
              <a:rPr lang="en-US" sz="2400" dirty="0"/>
              <a:t> </a:t>
            </a:r>
            <a:r>
              <a:rPr lang="en-US" sz="2400" dirty="0" err="1"/>
              <a:t>kerja</a:t>
            </a:r>
            <a:r>
              <a:rPr lang="en-US" sz="2400" dirty="0"/>
              <a:t> </a:t>
            </a:r>
            <a:r>
              <a:rPr lang="en-US" sz="2400" dirty="0" err="1"/>
              <a:t>kebijakan</a:t>
            </a:r>
            <a:r>
              <a:rPr lang="en-US" sz="2400" dirty="0"/>
              <a:t> di </a:t>
            </a:r>
            <a:r>
              <a:rPr lang="en-US" sz="2400" dirty="0" err="1"/>
              <a:t>dalam</a:t>
            </a:r>
            <a:r>
              <a:rPr lang="en-US" sz="2400" dirty="0"/>
              <a:t> </a:t>
            </a:r>
            <a:r>
              <a:rPr lang="en-US" sz="2400" dirty="0" err="1"/>
              <a:t>pelayanan</a:t>
            </a:r>
            <a:r>
              <a:rPr lang="en-US" sz="2400" dirty="0"/>
              <a:t>.</a:t>
            </a:r>
            <a:endParaRPr lang="id-ID" sz="2400" dirty="0"/>
          </a:p>
          <a:p>
            <a:pPr marL="0" indent="0">
              <a:buNone/>
            </a:pPr>
            <a:endParaRPr lang="id-ID" sz="2400" dirty="0"/>
          </a:p>
        </p:txBody>
      </p:sp>
    </p:spTree>
    <p:extLst>
      <p:ext uri="{BB962C8B-B14F-4D97-AF65-F5344CB8AC3E}">
        <p14:creationId xmlns:p14="http://schemas.microsoft.com/office/powerpoint/2010/main" val="9729058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style>
          <a:lnRef idx="1">
            <a:schemeClr val="accent3"/>
          </a:lnRef>
          <a:fillRef idx="3">
            <a:schemeClr val="accent3"/>
          </a:fillRef>
          <a:effectRef idx="2">
            <a:schemeClr val="accent3"/>
          </a:effectRef>
          <a:fontRef idx="minor">
            <a:schemeClr val="lt1"/>
          </a:fontRef>
        </p:style>
        <p:txBody>
          <a:bodyPr>
            <a:normAutofit fontScale="90000"/>
          </a:bodyPr>
          <a:lstStyle/>
          <a:p>
            <a:r>
              <a:rPr lang="id-ID" sz="2800" b="1" dirty="0" smtClean="0"/>
              <a:t/>
            </a:r>
            <a:br>
              <a:rPr lang="id-ID" sz="2800" b="1" dirty="0" smtClean="0"/>
            </a:br>
            <a:r>
              <a:rPr lang="en-US" sz="2800" b="1" dirty="0" err="1" smtClean="0"/>
              <a:t>Karakteristik</a:t>
            </a:r>
            <a:r>
              <a:rPr lang="en-US" sz="2800" b="1" dirty="0" smtClean="0"/>
              <a:t> </a:t>
            </a:r>
            <a:r>
              <a:rPr lang="en-US" sz="2800" b="1" dirty="0" err="1"/>
              <a:t>Evaluasi</a:t>
            </a:r>
            <a:r>
              <a:rPr lang="en-US" sz="2800" b="1" dirty="0"/>
              <a:t> </a:t>
            </a:r>
            <a:r>
              <a:rPr lang="en-US" sz="2800" b="1" dirty="0" err="1"/>
              <a:t>Partisipatoris</a:t>
            </a:r>
            <a:r>
              <a:rPr lang="en-US" sz="2800" b="1" dirty="0"/>
              <a:t>.</a:t>
            </a:r>
            <a:r>
              <a:rPr lang="id-ID" sz="2800" dirty="0"/>
              <a:t/>
            </a:r>
            <a:br>
              <a:rPr lang="id-ID" sz="2800" dirty="0"/>
            </a:br>
            <a:endParaRPr lang="id-ID" sz="2800" dirty="0"/>
          </a:p>
        </p:txBody>
      </p:sp>
      <p:sp>
        <p:nvSpPr>
          <p:cNvPr id="3" name="Content Placeholder 2"/>
          <p:cNvSpPr>
            <a:spLocks noGrp="1"/>
          </p:cNvSpPr>
          <p:nvPr>
            <p:ph idx="1"/>
          </p:nvPr>
        </p:nvSpPr>
        <p:spPr>
          <a:xfrm>
            <a:off x="457200" y="1124744"/>
            <a:ext cx="8229600" cy="5472608"/>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lvl="0"/>
            <a:r>
              <a:rPr lang="en-US" sz="2400" dirty="0" err="1"/>
              <a:t>Mendukung</a:t>
            </a:r>
            <a:r>
              <a:rPr lang="en-US" sz="2400" dirty="0"/>
              <a:t> </a:t>
            </a:r>
            <a:r>
              <a:rPr lang="en-US" sz="2400" dirty="0" err="1"/>
              <a:t>dan</a:t>
            </a:r>
            <a:r>
              <a:rPr lang="en-US" sz="2400" dirty="0"/>
              <a:t> </a:t>
            </a:r>
            <a:r>
              <a:rPr lang="en-US" sz="2400" dirty="0" err="1"/>
              <a:t>memperluas</a:t>
            </a:r>
            <a:r>
              <a:rPr lang="en-US" sz="2400" dirty="0"/>
              <a:t> model </a:t>
            </a:r>
            <a:r>
              <a:rPr lang="en-US" sz="2400" dirty="0" err="1"/>
              <a:t>pembangunan</a:t>
            </a:r>
            <a:r>
              <a:rPr lang="en-US" sz="2400" dirty="0"/>
              <a:t> </a:t>
            </a:r>
            <a:r>
              <a:rPr lang="en-US" sz="2400" dirty="0" err="1"/>
              <a:t>partisipatoris</a:t>
            </a:r>
            <a:r>
              <a:rPr lang="en-US" sz="2400" dirty="0"/>
              <a:t>.</a:t>
            </a:r>
            <a:endParaRPr lang="id-ID" sz="2400" dirty="0"/>
          </a:p>
          <a:p>
            <a:pPr lvl="0"/>
            <a:r>
              <a:rPr lang="en-US" sz="2400" dirty="0" err="1"/>
              <a:t>Memberdayakan</a:t>
            </a:r>
            <a:r>
              <a:rPr lang="en-US" sz="2400" dirty="0"/>
              <a:t> </a:t>
            </a:r>
            <a:r>
              <a:rPr lang="en-US" sz="2400" dirty="0" err="1"/>
              <a:t>masyarakat</a:t>
            </a:r>
            <a:r>
              <a:rPr lang="en-US" sz="2400" dirty="0"/>
              <a:t>, </a:t>
            </a:r>
            <a:r>
              <a:rPr lang="en-US" sz="2400" dirty="0" err="1"/>
              <a:t>organisasi</a:t>
            </a:r>
            <a:r>
              <a:rPr lang="en-US" sz="2400" dirty="0"/>
              <a:t>, </a:t>
            </a:r>
            <a:r>
              <a:rPr lang="en-US" sz="2400" dirty="0" err="1"/>
              <a:t>dan</a:t>
            </a:r>
            <a:r>
              <a:rPr lang="en-US" sz="2400" dirty="0"/>
              <a:t> </a:t>
            </a:r>
            <a:r>
              <a:rPr lang="en-US" sz="2400" dirty="0" err="1"/>
              <a:t>individu-individu</a:t>
            </a:r>
            <a:r>
              <a:rPr lang="en-US" sz="2400" dirty="0"/>
              <a:t> agar </a:t>
            </a:r>
            <a:r>
              <a:rPr lang="en-US" sz="2400" dirty="0" err="1"/>
              <a:t>dapat</a:t>
            </a:r>
            <a:r>
              <a:rPr lang="en-US" sz="2400" dirty="0"/>
              <a:t> </a:t>
            </a:r>
            <a:r>
              <a:rPr lang="en-US" sz="2400" dirty="0" err="1"/>
              <a:t>menganalisis</a:t>
            </a:r>
            <a:r>
              <a:rPr lang="en-US" sz="2400" dirty="0"/>
              <a:t> </a:t>
            </a:r>
            <a:r>
              <a:rPr lang="en-US" sz="2400" dirty="0" err="1"/>
              <a:t>dan</a:t>
            </a:r>
            <a:r>
              <a:rPr lang="en-US" sz="2400" dirty="0"/>
              <a:t> </a:t>
            </a:r>
            <a:r>
              <a:rPr lang="en-US" sz="2400" dirty="0" err="1"/>
              <a:t>memecahkan</a:t>
            </a:r>
            <a:r>
              <a:rPr lang="en-US" sz="2400" dirty="0"/>
              <a:t> </a:t>
            </a:r>
            <a:r>
              <a:rPr lang="en-US" sz="2400" dirty="0" err="1"/>
              <a:t>persoalan</a:t>
            </a:r>
            <a:r>
              <a:rPr lang="en-US" sz="2400" dirty="0"/>
              <a:t> </a:t>
            </a:r>
            <a:r>
              <a:rPr lang="en-US" sz="2400" dirty="0" err="1"/>
              <a:t>mereka</a:t>
            </a:r>
            <a:r>
              <a:rPr lang="en-US" sz="2400" dirty="0"/>
              <a:t> </a:t>
            </a:r>
            <a:r>
              <a:rPr lang="en-US" sz="2400" dirty="0" err="1"/>
              <a:t>sendiri</a:t>
            </a:r>
            <a:r>
              <a:rPr lang="en-US" sz="2400" dirty="0"/>
              <a:t>.</a:t>
            </a:r>
            <a:endParaRPr lang="id-ID" sz="2400" dirty="0"/>
          </a:p>
          <a:p>
            <a:pPr lvl="0"/>
            <a:r>
              <a:rPr lang="en-US" sz="2400" dirty="0" err="1"/>
              <a:t>Menilai</a:t>
            </a:r>
            <a:r>
              <a:rPr lang="en-US" sz="2400" dirty="0"/>
              <a:t> </a:t>
            </a:r>
            <a:r>
              <a:rPr lang="en-US" sz="2400" dirty="0" err="1"/>
              <a:t>pengetahuan</a:t>
            </a:r>
            <a:r>
              <a:rPr lang="en-US" sz="2400" dirty="0"/>
              <a:t> </a:t>
            </a:r>
            <a:r>
              <a:rPr lang="en-US" sz="2400" dirty="0" err="1"/>
              <a:t>dan</a:t>
            </a:r>
            <a:r>
              <a:rPr lang="en-US" sz="2400" dirty="0"/>
              <a:t> </a:t>
            </a:r>
            <a:r>
              <a:rPr lang="en-US" sz="2400" dirty="0" err="1"/>
              <a:t>pengalaman</a:t>
            </a:r>
            <a:r>
              <a:rPr lang="en-US" sz="2400" dirty="0"/>
              <a:t> </a:t>
            </a:r>
            <a:r>
              <a:rPr lang="en-US" sz="2400" dirty="0" err="1"/>
              <a:t>penduduk</a:t>
            </a:r>
            <a:r>
              <a:rPr lang="en-US" sz="2400" dirty="0"/>
              <a:t> </a:t>
            </a:r>
            <a:r>
              <a:rPr lang="en-US" sz="2400" dirty="0" err="1"/>
              <a:t>lokal</a:t>
            </a:r>
            <a:r>
              <a:rPr lang="en-US" sz="2400" dirty="0"/>
              <a:t> </a:t>
            </a:r>
            <a:r>
              <a:rPr lang="en-US" sz="2400" dirty="0" err="1"/>
              <a:t>dalam</a:t>
            </a:r>
            <a:r>
              <a:rPr lang="en-US" sz="2400" dirty="0"/>
              <a:t> </a:t>
            </a:r>
            <a:r>
              <a:rPr lang="en-US" sz="2400" dirty="0" err="1"/>
              <a:t>menganalisis</a:t>
            </a:r>
            <a:r>
              <a:rPr lang="en-US" sz="2400" dirty="0"/>
              <a:t> </a:t>
            </a:r>
            <a:r>
              <a:rPr lang="en-US" sz="2400" dirty="0" err="1"/>
              <a:t>kenyataan</a:t>
            </a:r>
            <a:r>
              <a:rPr lang="en-US" sz="2400" dirty="0"/>
              <a:t> </a:t>
            </a:r>
            <a:r>
              <a:rPr lang="en-US" sz="2400" dirty="0" err="1"/>
              <a:t>ekonomi</a:t>
            </a:r>
            <a:r>
              <a:rPr lang="en-US" sz="2400" dirty="0"/>
              <a:t>, </a:t>
            </a:r>
            <a:r>
              <a:rPr lang="en-US" sz="2400" dirty="0" err="1"/>
              <a:t>politik</a:t>
            </a:r>
            <a:r>
              <a:rPr lang="en-US" sz="2400" dirty="0"/>
              <a:t>, </a:t>
            </a:r>
            <a:r>
              <a:rPr lang="en-US" sz="2400" dirty="0" err="1"/>
              <a:t>sosial</a:t>
            </a:r>
            <a:r>
              <a:rPr lang="en-US" sz="2400" dirty="0"/>
              <a:t> </a:t>
            </a:r>
            <a:r>
              <a:rPr lang="en-US" sz="2400" dirty="0" err="1"/>
              <a:t>dan</a:t>
            </a:r>
            <a:r>
              <a:rPr lang="en-US" sz="2400" dirty="0"/>
              <a:t> </a:t>
            </a:r>
            <a:r>
              <a:rPr lang="en-US" sz="2400" dirty="0" err="1"/>
              <a:t>budaya</a:t>
            </a:r>
            <a:r>
              <a:rPr lang="en-US" sz="2400" dirty="0"/>
              <a:t> </a:t>
            </a:r>
            <a:r>
              <a:rPr lang="en-US" sz="2400" dirty="0" err="1"/>
              <a:t>mereka</a:t>
            </a:r>
            <a:r>
              <a:rPr lang="en-US" sz="2400" dirty="0"/>
              <a:t>.</a:t>
            </a:r>
            <a:endParaRPr lang="id-ID" sz="2400" dirty="0"/>
          </a:p>
          <a:p>
            <a:pPr lvl="0"/>
            <a:r>
              <a:rPr lang="en-US" sz="2400" dirty="0" err="1"/>
              <a:t>Menggunakan</a:t>
            </a:r>
            <a:r>
              <a:rPr lang="en-US" sz="2400" dirty="0"/>
              <a:t> </a:t>
            </a:r>
            <a:r>
              <a:rPr lang="en-US" sz="2400" dirty="0" err="1"/>
              <a:t>pembelajaran</a:t>
            </a:r>
            <a:r>
              <a:rPr lang="en-US" sz="2400" dirty="0"/>
              <a:t> </a:t>
            </a:r>
            <a:r>
              <a:rPr lang="en-US" sz="2400" dirty="0" err="1"/>
              <a:t>dan</a:t>
            </a:r>
            <a:r>
              <a:rPr lang="en-US" sz="2400" dirty="0"/>
              <a:t> </a:t>
            </a:r>
            <a:r>
              <a:rPr lang="en-US" sz="2400" dirty="0" err="1"/>
              <a:t>pendidikan</a:t>
            </a:r>
            <a:r>
              <a:rPr lang="en-US" sz="2400" dirty="0"/>
              <a:t> </a:t>
            </a:r>
            <a:r>
              <a:rPr lang="en-US" sz="2400" dirty="0" err="1"/>
              <a:t>untuk</a:t>
            </a:r>
            <a:r>
              <a:rPr lang="en-US" sz="2400" dirty="0"/>
              <a:t> </a:t>
            </a:r>
            <a:r>
              <a:rPr lang="en-US" sz="2400" dirty="0" err="1"/>
              <a:t>meningkatkan</a:t>
            </a:r>
            <a:r>
              <a:rPr lang="en-US" sz="2400" dirty="0"/>
              <a:t> </a:t>
            </a:r>
            <a:r>
              <a:rPr lang="en-US" sz="2400" dirty="0" err="1"/>
              <a:t>kemampuan</a:t>
            </a:r>
            <a:r>
              <a:rPr lang="en-US" sz="2400" dirty="0"/>
              <a:t> </a:t>
            </a:r>
            <a:r>
              <a:rPr lang="en-US" sz="2400" dirty="0" err="1"/>
              <a:t>menganalisis</a:t>
            </a:r>
            <a:r>
              <a:rPr lang="en-US" sz="2400" dirty="0"/>
              <a:t> </a:t>
            </a:r>
            <a:r>
              <a:rPr lang="en-US" sz="2400" dirty="0" err="1"/>
              <a:t>dan</a:t>
            </a:r>
            <a:r>
              <a:rPr lang="en-US" sz="2400" dirty="0"/>
              <a:t> </a:t>
            </a:r>
            <a:r>
              <a:rPr lang="en-US" sz="2400" dirty="0" err="1"/>
              <a:t>merefleksi</a:t>
            </a:r>
            <a:r>
              <a:rPr lang="en-US" sz="2400" dirty="0"/>
              <a:t> </a:t>
            </a:r>
            <a:r>
              <a:rPr lang="en-US" sz="2400" dirty="0" err="1"/>
              <a:t>secara</a:t>
            </a:r>
            <a:r>
              <a:rPr lang="en-US" sz="2400" dirty="0"/>
              <a:t> </a:t>
            </a:r>
            <a:r>
              <a:rPr lang="en-US" sz="2400" dirty="0" err="1"/>
              <a:t>kritis</a:t>
            </a:r>
            <a:r>
              <a:rPr lang="en-US" sz="2400" dirty="0"/>
              <a:t> </a:t>
            </a:r>
            <a:r>
              <a:rPr lang="en-US" sz="2400" dirty="0" err="1"/>
              <a:t>baik</a:t>
            </a:r>
            <a:r>
              <a:rPr lang="en-US" sz="2400" dirty="0"/>
              <a:t> </a:t>
            </a:r>
            <a:r>
              <a:rPr lang="en-US" sz="2400" dirty="0" err="1"/>
              <a:t>oleh</a:t>
            </a:r>
            <a:r>
              <a:rPr lang="en-US" sz="2400" dirty="0"/>
              <a:t> </a:t>
            </a:r>
            <a:r>
              <a:rPr lang="en-US" sz="2400" dirty="0" err="1"/>
              <a:t>para</a:t>
            </a:r>
            <a:r>
              <a:rPr lang="en-US" sz="2400" dirty="0"/>
              <a:t> </a:t>
            </a:r>
            <a:r>
              <a:rPr lang="en-US" sz="2400" dirty="0" err="1"/>
              <a:t>peserta</a:t>
            </a:r>
            <a:r>
              <a:rPr lang="en-US" sz="2400" dirty="0"/>
              <a:t> program </a:t>
            </a:r>
            <a:r>
              <a:rPr lang="en-US" sz="2400" dirty="0" err="1"/>
              <a:t>maupun</a:t>
            </a:r>
            <a:r>
              <a:rPr lang="en-US" sz="2400" dirty="0"/>
              <a:t> </a:t>
            </a:r>
            <a:r>
              <a:rPr lang="en-US" sz="2400" dirty="0" err="1"/>
              <a:t>oleh</a:t>
            </a:r>
            <a:r>
              <a:rPr lang="en-US" sz="2400" dirty="0"/>
              <a:t> </a:t>
            </a:r>
            <a:r>
              <a:rPr lang="en-US" sz="2400" dirty="0" err="1"/>
              <a:t>para</a:t>
            </a:r>
            <a:r>
              <a:rPr lang="en-US" sz="2400" dirty="0"/>
              <a:t> </a:t>
            </a:r>
            <a:r>
              <a:rPr lang="en-US" sz="2400" dirty="0" err="1"/>
              <a:t>staf</a:t>
            </a:r>
            <a:r>
              <a:rPr lang="en-US" sz="2400" dirty="0"/>
              <a:t> program.</a:t>
            </a:r>
            <a:endParaRPr lang="id-ID" sz="2400" dirty="0"/>
          </a:p>
          <a:p>
            <a:pPr lvl="0"/>
            <a:r>
              <a:rPr lang="en-US" sz="2400" dirty="0" err="1"/>
              <a:t>Memperbaiki</a:t>
            </a:r>
            <a:r>
              <a:rPr lang="en-US" sz="2400" dirty="0"/>
              <a:t> program </a:t>
            </a:r>
            <a:r>
              <a:rPr lang="en-US" sz="2400" dirty="0" err="1"/>
              <a:t>dan</a:t>
            </a:r>
            <a:r>
              <a:rPr lang="en-US" sz="2400" dirty="0"/>
              <a:t> </a:t>
            </a:r>
            <a:r>
              <a:rPr lang="en-US" sz="2400" dirty="0" err="1"/>
              <a:t>organisasinya</a:t>
            </a:r>
            <a:r>
              <a:rPr lang="en-US" sz="2400" dirty="0"/>
              <a:t> </a:t>
            </a:r>
            <a:r>
              <a:rPr lang="en-US" sz="2400" dirty="0" err="1"/>
              <a:t>pada</a:t>
            </a:r>
            <a:r>
              <a:rPr lang="en-US" sz="2400" dirty="0"/>
              <a:t> </a:t>
            </a:r>
            <a:r>
              <a:rPr lang="en-US" sz="2400" dirty="0" err="1"/>
              <a:t>bidang</a:t>
            </a:r>
            <a:r>
              <a:rPr lang="en-US" sz="2400" dirty="0"/>
              <a:t> </a:t>
            </a:r>
            <a:r>
              <a:rPr lang="en-US" sz="2400" dirty="0" err="1"/>
              <a:t>pembangunan</a:t>
            </a:r>
            <a:r>
              <a:rPr lang="en-US" sz="2400" dirty="0"/>
              <a:t> </a:t>
            </a:r>
            <a:r>
              <a:rPr lang="en-US" sz="2400" dirty="0" err="1"/>
              <a:t>tertentu</a:t>
            </a:r>
            <a:r>
              <a:rPr lang="en-US" sz="2400" dirty="0"/>
              <a:t> </a:t>
            </a:r>
            <a:r>
              <a:rPr lang="en-US" sz="2400" dirty="0" err="1"/>
              <a:t>dengan</a:t>
            </a:r>
            <a:r>
              <a:rPr lang="en-US" sz="2400" dirty="0"/>
              <a:t> </a:t>
            </a:r>
            <a:r>
              <a:rPr lang="en-US" sz="2400" dirty="0" err="1"/>
              <a:t>berorientasikan</a:t>
            </a:r>
            <a:r>
              <a:rPr lang="en-US" sz="2400" dirty="0"/>
              <a:t> </a:t>
            </a:r>
            <a:r>
              <a:rPr lang="en-US" sz="2400" dirty="0" err="1"/>
              <a:t>pada</a:t>
            </a:r>
            <a:r>
              <a:rPr lang="en-US" sz="2400" dirty="0"/>
              <a:t> </a:t>
            </a:r>
            <a:r>
              <a:rPr lang="en-US" sz="2400" dirty="0" err="1"/>
              <a:t>kepentingan</a:t>
            </a:r>
            <a:r>
              <a:rPr lang="en-US" sz="2400" dirty="0"/>
              <a:t> </a:t>
            </a:r>
            <a:r>
              <a:rPr lang="en-US" sz="2400" dirty="0" err="1"/>
              <a:t>pemanfaat</a:t>
            </a:r>
            <a:r>
              <a:rPr lang="en-US" sz="2400" dirty="0"/>
              <a:t> program.</a:t>
            </a:r>
            <a:endParaRPr lang="id-ID" sz="2400" dirty="0"/>
          </a:p>
          <a:p>
            <a:pPr lvl="0"/>
            <a:r>
              <a:rPr lang="en-US" sz="2400" dirty="0" err="1"/>
              <a:t>Menunbuhkan</a:t>
            </a:r>
            <a:r>
              <a:rPr lang="en-US" sz="2400" dirty="0"/>
              <a:t> </a:t>
            </a:r>
            <a:r>
              <a:rPr lang="en-US" sz="2400" dirty="0" err="1"/>
              <a:t>dan</a:t>
            </a:r>
            <a:r>
              <a:rPr lang="en-US" sz="2400" dirty="0"/>
              <a:t> </a:t>
            </a:r>
            <a:r>
              <a:rPr lang="en-US" sz="2400" dirty="0" err="1"/>
              <a:t>meningkatkan</a:t>
            </a:r>
            <a:r>
              <a:rPr lang="en-US" sz="2400" dirty="0"/>
              <a:t> rasa </a:t>
            </a:r>
            <a:r>
              <a:rPr lang="en-US" sz="2400" dirty="0" err="1"/>
              <a:t>memiliki</a:t>
            </a:r>
            <a:r>
              <a:rPr lang="en-US" sz="2400" dirty="0"/>
              <a:t> </a:t>
            </a:r>
            <a:r>
              <a:rPr lang="en-US" sz="2400" dirty="0" err="1"/>
              <a:t>dari</a:t>
            </a:r>
            <a:r>
              <a:rPr lang="en-US" sz="2400" dirty="0"/>
              <a:t> </a:t>
            </a:r>
            <a:r>
              <a:rPr lang="en-US" sz="2400" dirty="0" err="1"/>
              <a:t>para</a:t>
            </a:r>
            <a:r>
              <a:rPr lang="en-US" sz="2400" dirty="0"/>
              <a:t> </a:t>
            </a:r>
            <a:r>
              <a:rPr lang="en-US" sz="2400" dirty="0" err="1"/>
              <a:t>pemanfaat</a:t>
            </a:r>
            <a:r>
              <a:rPr lang="en-US" sz="2400" dirty="0"/>
              <a:t> program.</a:t>
            </a:r>
            <a:endParaRPr lang="id-ID" sz="2400" dirty="0"/>
          </a:p>
          <a:p>
            <a:pPr lvl="0"/>
            <a:r>
              <a:rPr lang="en-US" sz="2400" dirty="0" err="1"/>
              <a:t>Menggunakan</a:t>
            </a:r>
            <a:r>
              <a:rPr lang="en-US" sz="2400" dirty="0"/>
              <a:t> </a:t>
            </a:r>
            <a:r>
              <a:rPr lang="en-US" sz="2400" dirty="0" err="1"/>
              <a:t>metode</a:t>
            </a:r>
            <a:r>
              <a:rPr lang="en-US" sz="2400" dirty="0"/>
              <a:t> </a:t>
            </a:r>
            <a:r>
              <a:rPr lang="en-US" sz="2400" dirty="0" err="1"/>
              <a:t>partisipatoris</a:t>
            </a:r>
            <a:r>
              <a:rPr lang="en-US" sz="2400" dirty="0"/>
              <a:t> </a:t>
            </a:r>
            <a:r>
              <a:rPr lang="en-US" sz="2400" dirty="0" err="1"/>
              <a:t>dalam</a:t>
            </a:r>
            <a:r>
              <a:rPr lang="en-US" sz="2400" dirty="0"/>
              <a:t> </a:t>
            </a:r>
            <a:r>
              <a:rPr lang="en-US" sz="2400" dirty="0" err="1"/>
              <a:t>memperoleh</a:t>
            </a:r>
            <a:r>
              <a:rPr lang="en-US" sz="2400" dirty="0"/>
              <a:t> data </a:t>
            </a:r>
            <a:r>
              <a:rPr lang="en-US" sz="2400" dirty="0" err="1"/>
              <a:t>dan</a:t>
            </a:r>
            <a:r>
              <a:rPr lang="en-US" sz="2400" dirty="0"/>
              <a:t> </a:t>
            </a:r>
            <a:r>
              <a:rPr lang="en-US" sz="2400" dirty="0" err="1"/>
              <a:t>menggali</a:t>
            </a:r>
            <a:r>
              <a:rPr lang="en-US" sz="2400" dirty="0"/>
              <a:t> </a:t>
            </a:r>
            <a:r>
              <a:rPr lang="en-US" sz="2400" dirty="0" err="1"/>
              <a:t>pengetahuan</a:t>
            </a:r>
            <a:r>
              <a:rPr lang="en-US" sz="2400" dirty="0"/>
              <a:t>, </a:t>
            </a:r>
            <a:r>
              <a:rPr lang="en-US" sz="2400" dirty="0" err="1"/>
              <a:t>dengan</a:t>
            </a:r>
            <a:r>
              <a:rPr lang="en-US" sz="2400" dirty="0"/>
              <a:t> </a:t>
            </a:r>
            <a:r>
              <a:rPr lang="en-US" sz="2400" dirty="0" err="1"/>
              <a:t>cara</a:t>
            </a:r>
            <a:r>
              <a:rPr lang="en-US" sz="2400" dirty="0"/>
              <a:t> </a:t>
            </a:r>
            <a:r>
              <a:rPr lang="en-US" sz="2400" dirty="0" err="1"/>
              <a:t>menggunakan</a:t>
            </a:r>
            <a:r>
              <a:rPr lang="en-US" sz="2400" dirty="0"/>
              <a:t> model </a:t>
            </a:r>
            <a:r>
              <a:rPr lang="en-US" sz="2400" dirty="0" err="1"/>
              <a:t>penelitian</a:t>
            </a:r>
            <a:r>
              <a:rPr lang="en-US" sz="2400" dirty="0"/>
              <a:t> </a:t>
            </a:r>
            <a:r>
              <a:rPr lang="en-US" sz="2400" dirty="0" err="1"/>
              <a:t>kualitatif</a:t>
            </a:r>
            <a:r>
              <a:rPr lang="en-US" sz="2400" dirty="0"/>
              <a:t> </a:t>
            </a:r>
            <a:r>
              <a:rPr lang="en-US" sz="2400" dirty="0" err="1"/>
              <a:t>secara</a:t>
            </a:r>
            <a:r>
              <a:rPr lang="en-US" sz="2400" dirty="0"/>
              <a:t> </a:t>
            </a:r>
            <a:r>
              <a:rPr lang="en-US" sz="2400" dirty="0" err="1"/>
              <a:t>dominan</a:t>
            </a:r>
            <a:r>
              <a:rPr lang="en-US" sz="2400" dirty="0"/>
              <a:t>, yang </a:t>
            </a:r>
            <a:r>
              <a:rPr lang="en-US" sz="2400" dirty="0" err="1"/>
              <a:t>kadangkala</a:t>
            </a:r>
            <a:r>
              <a:rPr lang="en-US" sz="2400" dirty="0"/>
              <a:t> </a:t>
            </a:r>
            <a:r>
              <a:rPr lang="en-US" sz="2400" dirty="0" err="1"/>
              <a:t>dikombinasikan</a:t>
            </a:r>
            <a:r>
              <a:rPr lang="en-US" sz="2400" dirty="0"/>
              <a:t> </a:t>
            </a:r>
            <a:r>
              <a:rPr lang="en-US" sz="2400" dirty="0" err="1"/>
              <a:t>dengan</a:t>
            </a:r>
            <a:r>
              <a:rPr lang="en-US" sz="2400" dirty="0"/>
              <a:t> model </a:t>
            </a:r>
            <a:r>
              <a:rPr lang="en-US" sz="2400" dirty="0" err="1"/>
              <a:t>penelitian</a:t>
            </a:r>
            <a:r>
              <a:rPr lang="en-US" sz="2400" dirty="0"/>
              <a:t> </a:t>
            </a:r>
            <a:r>
              <a:rPr lang="en-US" sz="2400" dirty="0" err="1"/>
              <a:t>kuantitatif</a:t>
            </a:r>
            <a:r>
              <a:rPr lang="en-US" sz="2400" dirty="0"/>
              <a:t>.</a:t>
            </a:r>
            <a:endParaRPr lang="id-ID" sz="2400" dirty="0"/>
          </a:p>
          <a:p>
            <a:pPr lvl="0"/>
            <a:r>
              <a:rPr lang="en-US" sz="2400" dirty="0" err="1"/>
              <a:t>Untuk</a:t>
            </a:r>
            <a:r>
              <a:rPr lang="en-US" sz="2400" dirty="0"/>
              <a:t> </a:t>
            </a:r>
            <a:r>
              <a:rPr lang="en-US" sz="2400" dirty="0" err="1"/>
              <a:t>memperoleh</a:t>
            </a:r>
            <a:r>
              <a:rPr lang="en-US" sz="2400" dirty="0"/>
              <a:t> </a:t>
            </a:r>
            <a:r>
              <a:rPr lang="en-US" sz="2400" dirty="0" err="1"/>
              <a:t>pengetahuan</a:t>
            </a:r>
            <a:r>
              <a:rPr lang="en-US" sz="2400" dirty="0"/>
              <a:t> yang </a:t>
            </a:r>
            <a:r>
              <a:rPr lang="en-US" sz="2400" dirty="0" err="1"/>
              <a:t>lebih</a:t>
            </a:r>
            <a:r>
              <a:rPr lang="en-US" sz="2400" dirty="0"/>
              <a:t> </a:t>
            </a:r>
            <a:r>
              <a:rPr lang="en-US" sz="2400" dirty="0" err="1"/>
              <a:t>mengakar</a:t>
            </a:r>
            <a:r>
              <a:rPr lang="en-US" sz="2400" dirty="0"/>
              <a:t>, </a:t>
            </a:r>
            <a:r>
              <a:rPr lang="en-US" sz="2400" dirty="0" err="1"/>
              <a:t>lebih</a:t>
            </a:r>
            <a:r>
              <a:rPr lang="en-US" sz="2400" dirty="0"/>
              <a:t> </a:t>
            </a:r>
            <a:r>
              <a:rPr lang="en-US" sz="2400" dirty="0" err="1"/>
              <a:t>baik</a:t>
            </a:r>
            <a:r>
              <a:rPr lang="en-US" sz="2400" dirty="0"/>
              <a:t>, </a:t>
            </a:r>
            <a:r>
              <a:rPr lang="en-US" sz="2400" dirty="0" err="1"/>
              <a:t>dan</a:t>
            </a:r>
            <a:r>
              <a:rPr lang="en-US" sz="2400" dirty="0"/>
              <a:t> </a:t>
            </a:r>
            <a:r>
              <a:rPr lang="en-US" sz="2400" dirty="0" err="1"/>
              <a:t>lebih</a:t>
            </a:r>
            <a:r>
              <a:rPr lang="en-US" sz="2400" dirty="0"/>
              <a:t> </a:t>
            </a:r>
            <a:r>
              <a:rPr lang="en-US" sz="2400" dirty="0" err="1"/>
              <a:t>mendalam</a:t>
            </a:r>
            <a:r>
              <a:rPr lang="en-US" sz="2400" dirty="0"/>
              <a:t>  </a:t>
            </a:r>
            <a:r>
              <a:rPr lang="en-US" sz="2400" dirty="0" err="1"/>
              <a:t>mengenai</a:t>
            </a:r>
            <a:r>
              <a:rPr lang="en-US" sz="2400" dirty="0"/>
              <a:t> </a:t>
            </a:r>
            <a:r>
              <a:rPr lang="en-US" sz="2400" dirty="0" err="1"/>
              <a:t>kinerja</a:t>
            </a:r>
            <a:r>
              <a:rPr lang="en-US" sz="2400" dirty="0"/>
              <a:t> </a:t>
            </a:r>
            <a:r>
              <a:rPr lang="en-US" sz="2400" dirty="0" err="1"/>
              <a:t>dan</a:t>
            </a:r>
            <a:r>
              <a:rPr lang="en-US" sz="2400" dirty="0"/>
              <a:t> </a:t>
            </a:r>
            <a:r>
              <a:rPr lang="en-US" sz="2400" dirty="0" err="1"/>
              <a:t>dampak</a:t>
            </a:r>
            <a:r>
              <a:rPr lang="en-US" sz="2400" dirty="0"/>
              <a:t> </a:t>
            </a:r>
            <a:r>
              <a:rPr lang="en-US" sz="2400" dirty="0" err="1"/>
              <a:t>campur</a:t>
            </a:r>
            <a:r>
              <a:rPr lang="en-US" sz="2400" dirty="0"/>
              <a:t> </a:t>
            </a:r>
            <a:r>
              <a:rPr lang="en-US" sz="2400" dirty="0" err="1"/>
              <a:t>tangan</a:t>
            </a:r>
            <a:r>
              <a:rPr lang="en-US" sz="2400" dirty="0"/>
              <a:t> </a:t>
            </a:r>
            <a:r>
              <a:rPr lang="en-US" sz="2400" dirty="0" err="1"/>
              <a:t>pembangunan</a:t>
            </a:r>
            <a:r>
              <a:rPr lang="en-US" sz="2400" dirty="0"/>
              <a:t>.</a:t>
            </a:r>
            <a:endParaRPr lang="id-ID" sz="2400" dirty="0"/>
          </a:p>
          <a:p>
            <a:pPr marL="0" indent="0">
              <a:buNone/>
            </a:pPr>
            <a:endParaRPr lang="id-ID" sz="2400" dirty="0"/>
          </a:p>
        </p:txBody>
      </p:sp>
    </p:spTree>
    <p:extLst>
      <p:ext uri="{BB962C8B-B14F-4D97-AF65-F5344CB8AC3E}">
        <p14:creationId xmlns:p14="http://schemas.microsoft.com/office/powerpoint/2010/main" val="36584006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style>
          <a:lnRef idx="3">
            <a:schemeClr val="lt1"/>
          </a:lnRef>
          <a:fillRef idx="1">
            <a:schemeClr val="accent4"/>
          </a:fillRef>
          <a:effectRef idx="1">
            <a:schemeClr val="accent4"/>
          </a:effectRef>
          <a:fontRef idx="minor">
            <a:schemeClr val="lt1"/>
          </a:fontRef>
        </p:style>
        <p:txBody>
          <a:bodyPr>
            <a:normAutofit/>
          </a:bodyPr>
          <a:lstStyle/>
          <a:p>
            <a:r>
              <a:rPr lang="id-ID" sz="2800" dirty="0" smtClean="0"/>
              <a:t>Langkah-langkah praktis dalam Evaluasi Partisipatoris</a:t>
            </a:r>
            <a:endParaRPr lang="id-ID" sz="2800" dirty="0"/>
          </a:p>
        </p:txBody>
      </p:sp>
      <p:sp>
        <p:nvSpPr>
          <p:cNvPr id="3" name="Content Placeholder 2"/>
          <p:cNvSpPr>
            <a:spLocks noGrp="1"/>
          </p:cNvSpPr>
          <p:nvPr>
            <p:ph idx="1"/>
          </p:nvPr>
        </p:nvSpPr>
        <p:spPr>
          <a:xfrm>
            <a:off x="457200" y="908720"/>
            <a:ext cx="8229600" cy="5472608"/>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marL="457200" lvl="0" indent="-457200">
              <a:buFont typeface="+mj-lt"/>
              <a:buAutoNum type="arabicPeriod"/>
            </a:pPr>
            <a:r>
              <a:rPr lang="en-US" sz="2000" dirty="0" err="1"/>
              <a:t>Semua</a:t>
            </a:r>
            <a:r>
              <a:rPr lang="en-US" sz="2000" dirty="0"/>
              <a:t> orang yang </a:t>
            </a:r>
            <a:r>
              <a:rPr lang="en-US" sz="2000" dirty="0" err="1"/>
              <a:t>terlibat</a:t>
            </a:r>
            <a:r>
              <a:rPr lang="en-US" sz="2000" dirty="0"/>
              <a:t> </a:t>
            </a:r>
            <a:r>
              <a:rPr lang="en-US" sz="2000" dirty="0" err="1"/>
              <a:t>didalam</a:t>
            </a:r>
            <a:r>
              <a:rPr lang="en-US" sz="2000" dirty="0"/>
              <a:t> program </a:t>
            </a:r>
            <a:r>
              <a:rPr lang="en-US" sz="2000" dirty="0" err="1"/>
              <a:t>bersama</a:t>
            </a:r>
            <a:r>
              <a:rPr lang="en-US" sz="2000" dirty="0"/>
              <a:t> </a:t>
            </a:r>
            <a:r>
              <a:rPr lang="en-US" sz="2000" dirty="0" err="1"/>
              <a:t>dengan</a:t>
            </a:r>
            <a:r>
              <a:rPr lang="en-US" sz="2000" dirty="0"/>
              <a:t> </a:t>
            </a:r>
            <a:r>
              <a:rPr lang="en-US" sz="2000" dirty="0" err="1"/>
              <a:t>peneliti</a:t>
            </a:r>
            <a:r>
              <a:rPr lang="en-US" sz="2000" dirty="0"/>
              <a:t> </a:t>
            </a:r>
            <a:r>
              <a:rPr lang="en-US" sz="2000" dirty="0" err="1"/>
              <a:t>dari</a:t>
            </a:r>
            <a:r>
              <a:rPr lang="en-US" sz="2000" dirty="0"/>
              <a:t> </a:t>
            </a:r>
            <a:r>
              <a:rPr lang="en-US" sz="2000" dirty="0" err="1"/>
              <a:t>luar</a:t>
            </a:r>
            <a:r>
              <a:rPr lang="en-US" sz="2000" dirty="0"/>
              <a:t> </a:t>
            </a:r>
            <a:r>
              <a:rPr lang="en-US" sz="2000" dirty="0" err="1"/>
              <a:t>perlu</a:t>
            </a:r>
            <a:r>
              <a:rPr lang="en-US" sz="2000" dirty="0"/>
              <a:t> </a:t>
            </a:r>
            <a:r>
              <a:rPr lang="en-US" sz="2000" dirty="0" err="1"/>
              <a:t>bersepakat</a:t>
            </a:r>
            <a:r>
              <a:rPr lang="en-US" sz="2000" dirty="0"/>
              <a:t> </a:t>
            </a:r>
            <a:r>
              <a:rPr lang="en-US" sz="2000" dirty="0" err="1"/>
              <a:t>untuk</a:t>
            </a:r>
            <a:r>
              <a:rPr lang="en-US" sz="2000" dirty="0"/>
              <a:t> </a:t>
            </a:r>
            <a:r>
              <a:rPr lang="en-US" sz="2000" dirty="0" err="1"/>
              <a:t>menggunakan</a:t>
            </a:r>
            <a:r>
              <a:rPr lang="en-US" sz="2000" dirty="0"/>
              <a:t> </a:t>
            </a:r>
            <a:r>
              <a:rPr lang="en-US" sz="2000" dirty="0" err="1"/>
              <a:t>pendekatan</a:t>
            </a:r>
            <a:r>
              <a:rPr lang="en-US" sz="2000" dirty="0"/>
              <a:t> </a:t>
            </a:r>
            <a:r>
              <a:rPr lang="en-US" sz="2000" dirty="0" err="1"/>
              <a:t>partisipatoris</a:t>
            </a:r>
            <a:r>
              <a:rPr lang="en-US" sz="2000" dirty="0"/>
              <a:t>.</a:t>
            </a:r>
            <a:endParaRPr lang="id-ID" sz="2000" dirty="0"/>
          </a:p>
          <a:p>
            <a:pPr marL="457200" lvl="0" indent="-457200">
              <a:buFont typeface="+mj-lt"/>
              <a:buAutoNum type="arabicPeriod"/>
            </a:pPr>
            <a:r>
              <a:rPr lang="en-US" sz="2000" dirty="0" err="1"/>
              <a:t>Kemudian</a:t>
            </a:r>
            <a:r>
              <a:rPr lang="en-US" sz="2000" dirty="0"/>
              <a:t>, </a:t>
            </a:r>
            <a:r>
              <a:rPr lang="en-US" sz="2000" dirty="0" err="1"/>
              <a:t>mereka</a:t>
            </a:r>
            <a:r>
              <a:rPr lang="en-US" sz="2000" dirty="0"/>
              <a:t> </a:t>
            </a:r>
            <a:r>
              <a:rPr lang="en-US" sz="2000" dirty="0" err="1"/>
              <a:t>secara</a:t>
            </a:r>
            <a:r>
              <a:rPr lang="en-US" sz="2000" dirty="0"/>
              <a:t> </a:t>
            </a:r>
            <a:r>
              <a:rPr lang="en-US" sz="2000" dirty="0" err="1"/>
              <a:t>bersama-sama</a:t>
            </a:r>
            <a:r>
              <a:rPr lang="en-US" sz="2000" dirty="0"/>
              <a:t> </a:t>
            </a:r>
            <a:r>
              <a:rPr lang="en-US" sz="2000" dirty="0" err="1"/>
              <a:t>menetapkakan</a:t>
            </a:r>
            <a:r>
              <a:rPr lang="en-US" sz="2000" dirty="0"/>
              <a:t> </a:t>
            </a:r>
            <a:r>
              <a:rPr lang="en-US" sz="2000" dirty="0" err="1"/>
              <a:t>secara</a:t>
            </a:r>
            <a:r>
              <a:rPr lang="en-US" sz="2000" dirty="0"/>
              <a:t> </a:t>
            </a:r>
            <a:r>
              <a:rPr lang="en-US" sz="2000" dirty="0" err="1"/>
              <a:t>pasti</a:t>
            </a:r>
            <a:r>
              <a:rPr lang="en-US" sz="2000" dirty="0"/>
              <a:t> </a:t>
            </a:r>
            <a:r>
              <a:rPr lang="en-US" sz="2000" dirty="0" err="1"/>
              <a:t>sasaran</a:t>
            </a:r>
            <a:r>
              <a:rPr lang="en-US" sz="2000" dirty="0"/>
              <a:t> </a:t>
            </a:r>
            <a:r>
              <a:rPr lang="en-US" sz="2000" dirty="0" err="1"/>
              <a:t>evaluasi</a:t>
            </a:r>
            <a:r>
              <a:rPr lang="en-US" sz="2000" dirty="0"/>
              <a:t> (</a:t>
            </a:r>
            <a:r>
              <a:rPr lang="en-US" sz="2000" dirty="0" err="1"/>
              <a:t>periksa</a:t>
            </a:r>
            <a:r>
              <a:rPr lang="en-US" sz="2000" dirty="0"/>
              <a:t> </a:t>
            </a:r>
            <a:r>
              <a:rPr lang="en-US" sz="2000" dirty="0" err="1"/>
              <a:t>penjelasan</a:t>
            </a:r>
            <a:r>
              <a:rPr lang="en-US" sz="2000" dirty="0"/>
              <a:t> </a:t>
            </a:r>
            <a:r>
              <a:rPr lang="en-US" sz="2000" dirty="0" err="1"/>
              <a:t>tentang</a:t>
            </a:r>
            <a:r>
              <a:rPr lang="en-US" sz="2000" dirty="0"/>
              <a:t> </a:t>
            </a:r>
            <a:r>
              <a:rPr lang="en-US" sz="2000" dirty="0" err="1"/>
              <a:t>tujuan</a:t>
            </a:r>
            <a:r>
              <a:rPr lang="en-US" sz="2000" dirty="0"/>
              <a:t> </a:t>
            </a:r>
            <a:r>
              <a:rPr lang="en-US" sz="2000" dirty="0" err="1"/>
              <a:t>evaluasi</a:t>
            </a:r>
            <a:r>
              <a:rPr lang="en-US" sz="2000" dirty="0"/>
              <a:t>).</a:t>
            </a:r>
            <a:endParaRPr lang="id-ID" sz="2000" dirty="0"/>
          </a:p>
          <a:p>
            <a:pPr marL="457200" lvl="0" indent="-457200">
              <a:buFont typeface="+mj-lt"/>
              <a:buAutoNum type="arabicPeriod"/>
            </a:pPr>
            <a:r>
              <a:rPr lang="en-US" sz="2000" dirty="0" err="1"/>
              <a:t>Bila</a:t>
            </a:r>
            <a:r>
              <a:rPr lang="en-US" sz="2000" dirty="0"/>
              <a:t> </a:t>
            </a:r>
            <a:r>
              <a:rPr lang="en-US" sz="2000" dirty="0" err="1"/>
              <a:t>telah</a:t>
            </a:r>
            <a:r>
              <a:rPr lang="en-US" sz="2000" dirty="0"/>
              <a:t> </a:t>
            </a:r>
            <a:r>
              <a:rPr lang="en-US" sz="2000" dirty="0" err="1"/>
              <a:t>mencapai</a:t>
            </a:r>
            <a:r>
              <a:rPr lang="en-US" sz="2000" dirty="0"/>
              <a:t> </a:t>
            </a:r>
            <a:r>
              <a:rPr lang="en-US" sz="2000" dirty="0" err="1"/>
              <a:t>kesepakatan</a:t>
            </a:r>
            <a:r>
              <a:rPr lang="en-US" sz="2000" dirty="0"/>
              <a:t> </a:t>
            </a:r>
            <a:r>
              <a:rPr lang="en-US" sz="2000" dirty="0" err="1"/>
              <a:t>mengenai</a:t>
            </a:r>
            <a:r>
              <a:rPr lang="en-US" sz="2000" dirty="0"/>
              <a:t> </a:t>
            </a:r>
            <a:r>
              <a:rPr lang="en-US" sz="2000" dirty="0" err="1"/>
              <a:t>sasaran</a:t>
            </a:r>
            <a:r>
              <a:rPr lang="en-US" sz="2000" dirty="0"/>
              <a:t> </a:t>
            </a:r>
            <a:r>
              <a:rPr lang="en-US" sz="2000" dirty="0" err="1"/>
              <a:t>evaluasi</a:t>
            </a:r>
            <a:r>
              <a:rPr lang="en-US" sz="2000" dirty="0"/>
              <a:t>, </a:t>
            </a:r>
            <a:r>
              <a:rPr lang="en-US" sz="2000" dirty="0" err="1"/>
              <a:t>langkah</a:t>
            </a:r>
            <a:r>
              <a:rPr lang="en-US" sz="2000" dirty="0"/>
              <a:t> </a:t>
            </a:r>
            <a:r>
              <a:rPr lang="en-US" sz="2000" dirty="0" err="1"/>
              <a:t>berikutnya</a:t>
            </a:r>
            <a:r>
              <a:rPr lang="en-US" sz="2000" dirty="0"/>
              <a:t> </a:t>
            </a:r>
            <a:r>
              <a:rPr lang="en-US" sz="2000" dirty="0" err="1"/>
              <a:t>adalah</a:t>
            </a:r>
            <a:r>
              <a:rPr lang="en-US" sz="2000" dirty="0"/>
              <a:t> </a:t>
            </a:r>
            <a:r>
              <a:rPr lang="en-US" sz="2000" dirty="0" err="1"/>
              <a:t>membentuk</a:t>
            </a:r>
            <a:r>
              <a:rPr lang="en-US" sz="2000" dirty="0"/>
              <a:t> </a:t>
            </a:r>
            <a:r>
              <a:rPr lang="en-US" sz="2000" dirty="0" err="1"/>
              <a:t>kelompok</a:t>
            </a:r>
            <a:r>
              <a:rPr lang="en-US" sz="2000" dirty="0"/>
              <a:t> </a:t>
            </a:r>
            <a:r>
              <a:rPr lang="en-US" sz="2000" dirty="0" err="1"/>
              <a:t>kecil</a:t>
            </a:r>
            <a:r>
              <a:rPr lang="en-US" sz="2000" dirty="0"/>
              <a:t> </a:t>
            </a:r>
            <a:r>
              <a:rPr lang="en-US" sz="2000" dirty="0" err="1"/>
              <a:t>sebagai</a:t>
            </a:r>
            <a:r>
              <a:rPr lang="en-US" sz="2000" dirty="0"/>
              <a:t> </a:t>
            </a:r>
            <a:r>
              <a:rPr lang="en-US" sz="2000" dirty="0" err="1"/>
              <a:t>koordinator</a:t>
            </a:r>
            <a:r>
              <a:rPr lang="en-US" sz="2000" dirty="0"/>
              <a:t> </a:t>
            </a:r>
            <a:r>
              <a:rPr lang="en-US" sz="2000" dirty="0" err="1"/>
              <a:t>evaluasi</a:t>
            </a:r>
            <a:r>
              <a:rPr lang="en-US" sz="2000" dirty="0"/>
              <a:t> </a:t>
            </a:r>
            <a:r>
              <a:rPr lang="en-US" sz="2000" dirty="0" err="1"/>
              <a:t>untuk</a:t>
            </a:r>
            <a:r>
              <a:rPr lang="en-US" sz="2000" dirty="0"/>
              <a:t> </a:t>
            </a:r>
            <a:r>
              <a:rPr lang="en-US" sz="2000" dirty="0" err="1"/>
              <a:t>merancang</a:t>
            </a:r>
            <a:r>
              <a:rPr lang="en-US" sz="2000" dirty="0"/>
              <a:t> </a:t>
            </a:r>
            <a:r>
              <a:rPr lang="en-US" sz="2000" dirty="0" err="1"/>
              <a:t>secara</a:t>
            </a:r>
            <a:r>
              <a:rPr lang="en-US" sz="2000" dirty="0"/>
              <a:t>  </a:t>
            </a:r>
            <a:r>
              <a:rPr lang="en-US" sz="2000" dirty="0" err="1"/>
              <a:t>cermat</a:t>
            </a:r>
            <a:r>
              <a:rPr lang="en-US" sz="2000" dirty="0"/>
              <a:t> </a:t>
            </a:r>
            <a:r>
              <a:rPr lang="en-US" sz="2000" dirty="0" err="1"/>
              <a:t>dan</a:t>
            </a:r>
            <a:r>
              <a:rPr lang="en-US" sz="2000" dirty="0"/>
              <a:t> </a:t>
            </a:r>
            <a:r>
              <a:rPr lang="en-US" sz="2000" dirty="0" err="1"/>
              <a:t>mengorganisir</a:t>
            </a:r>
            <a:r>
              <a:rPr lang="en-US" sz="2000" dirty="0"/>
              <a:t> </a:t>
            </a:r>
            <a:r>
              <a:rPr lang="en-US" sz="2000" dirty="0" err="1"/>
              <a:t>semua</a:t>
            </a:r>
            <a:r>
              <a:rPr lang="en-US" sz="2000" dirty="0"/>
              <a:t> </a:t>
            </a:r>
            <a:r>
              <a:rPr lang="en-US" sz="2000" dirty="0" err="1"/>
              <a:t>rincian</a:t>
            </a:r>
            <a:r>
              <a:rPr lang="en-US" sz="2000" dirty="0"/>
              <a:t> </a:t>
            </a:r>
            <a:r>
              <a:rPr lang="en-US" sz="2000" dirty="0" err="1"/>
              <a:t>evaluasi</a:t>
            </a:r>
            <a:r>
              <a:rPr lang="en-US" sz="2000" dirty="0"/>
              <a:t>.</a:t>
            </a:r>
            <a:endParaRPr lang="id-ID" sz="2000" dirty="0"/>
          </a:p>
          <a:p>
            <a:pPr marL="457200" lvl="0" indent="-457200">
              <a:buFont typeface="+mj-lt"/>
              <a:buAutoNum type="arabicPeriod"/>
            </a:pPr>
            <a:r>
              <a:rPr lang="en-US" sz="2000" dirty="0" err="1"/>
              <a:t>Selanjutnya</a:t>
            </a:r>
            <a:r>
              <a:rPr lang="en-US" sz="2000" dirty="0"/>
              <a:t> </a:t>
            </a:r>
            <a:r>
              <a:rPr lang="en-US" sz="2000" dirty="0" err="1"/>
              <a:t>adalah</a:t>
            </a:r>
            <a:r>
              <a:rPr lang="en-US" sz="2000" dirty="0"/>
              <a:t> </a:t>
            </a:r>
            <a:r>
              <a:rPr lang="en-US" sz="2000" dirty="0" err="1"/>
              <a:t>menentukan</a:t>
            </a:r>
            <a:r>
              <a:rPr lang="en-US" sz="2000" dirty="0"/>
              <a:t> </a:t>
            </a:r>
            <a:r>
              <a:rPr lang="en-US" sz="2000" dirty="0" err="1"/>
              <a:t>metode</a:t>
            </a:r>
            <a:r>
              <a:rPr lang="en-US" sz="2000" dirty="0"/>
              <a:t> </a:t>
            </a:r>
            <a:r>
              <a:rPr lang="en-US" sz="2000" dirty="0" err="1"/>
              <a:t>apa</a:t>
            </a:r>
            <a:r>
              <a:rPr lang="en-US" sz="2000" dirty="0"/>
              <a:t> yang paling </a:t>
            </a:r>
            <a:r>
              <a:rPr lang="en-US" sz="2000" dirty="0" err="1"/>
              <a:t>baik</a:t>
            </a:r>
            <a:r>
              <a:rPr lang="en-US" sz="2000" dirty="0"/>
              <a:t> </a:t>
            </a:r>
            <a:r>
              <a:rPr lang="en-US" sz="2000" dirty="0" err="1"/>
              <a:t>untuk</a:t>
            </a:r>
            <a:r>
              <a:rPr lang="en-US" sz="2000" dirty="0"/>
              <a:t> </a:t>
            </a:r>
            <a:r>
              <a:rPr lang="en-US" sz="2000" dirty="0" err="1"/>
              <a:t>mencapai</a:t>
            </a:r>
            <a:r>
              <a:rPr lang="en-US" sz="2000" dirty="0"/>
              <a:t> </a:t>
            </a:r>
            <a:r>
              <a:rPr lang="en-US" sz="2000" dirty="0" err="1"/>
              <a:t>tujuan-tujuan</a:t>
            </a:r>
            <a:r>
              <a:rPr lang="en-US" sz="2000" dirty="0"/>
              <a:t> </a:t>
            </a:r>
            <a:r>
              <a:rPr lang="en-US" sz="2000" dirty="0" err="1"/>
              <a:t>evaluasi</a:t>
            </a:r>
            <a:r>
              <a:rPr lang="en-US" sz="2000" dirty="0"/>
              <a:t>.</a:t>
            </a:r>
            <a:endParaRPr lang="id-ID" sz="2000" dirty="0"/>
          </a:p>
          <a:p>
            <a:pPr marL="457200" lvl="0" indent="-457200">
              <a:buFont typeface="+mj-lt"/>
              <a:buAutoNum type="arabicPeriod"/>
            </a:pPr>
            <a:r>
              <a:rPr lang="en-US" sz="2000" dirty="0" err="1"/>
              <a:t>Setelah</a:t>
            </a:r>
            <a:r>
              <a:rPr lang="en-US" sz="2000" dirty="0"/>
              <a:t> </a:t>
            </a:r>
            <a:r>
              <a:rPr lang="en-US" sz="2000" dirty="0" err="1"/>
              <a:t>keputusan</a:t>
            </a:r>
            <a:r>
              <a:rPr lang="en-US" sz="2000" dirty="0"/>
              <a:t> </a:t>
            </a:r>
            <a:r>
              <a:rPr lang="en-US" sz="2000" dirty="0" err="1"/>
              <a:t>diambil</a:t>
            </a:r>
            <a:r>
              <a:rPr lang="en-US" sz="2000" dirty="0"/>
              <a:t>, </a:t>
            </a:r>
            <a:r>
              <a:rPr lang="en-US" sz="2000" dirty="0" err="1"/>
              <a:t>langkah</a:t>
            </a:r>
            <a:r>
              <a:rPr lang="en-US" sz="2000" dirty="0"/>
              <a:t> </a:t>
            </a:r>
            <a:r>
              <a:rPr lang="en-US" sz="2000" dirty="0" err="1"/>
              <a:t>berikutnya</a:t>
            </a:r>
            <a:r>
              <a:rPr lang="en-US" sz="2000" dirty="0"/>
              <a:t> </a:t>
            </a:r>
            <a:r>
              <a:rPr lang="en-US" sz="2000" dirty="0" err="1"/>
              <a:t>adalah</a:t>
            </a:r>
            <a:r>
              <a:rPr lang="en-US" sz="2000" dirty="0"/>
              <a:t> </a:t>
            </a:r>
            <a:r>
              <a:rPr lang="en-US" sz="2000" dirty="0" err="1"/>
              <a:t>menyusun</a:t>
            </a:r>
            <a:r>
              <a:rPr lang="en-US" sz="2000" dirty="0"/>
              <a:t> </a:t>
            </a:r>
            <a:r>
              <a:rPr lang="en-US" sz="2000" dirty="0" err="1"/>
              <a:t>rancangan</a:t>
            </a:r>
            <a:r>
              <a:rPr lang="en-US" sz="2000" dirty="0"/>
              <a:t> </a:t>
            </a:r>
            <a:r>
              <a:rPr lang="en-US" sz="2000" dirty="0" err="1"/>
              <a:t>evaluasi</a:t>
            </a:r>
            <a:r>
              <a:rPr lang="en-US" sz="2000" dirty="0"/>
              <a:t>.</a:t>
            </a:r>
            <a:endParaRPr lang="id-ID" sz="2000" dirty="0"/>
          </a:p>
          <a:p>
            <a:pPr marL="457200" lvl="0" indent="-457200">
              <a:buFont typeface="+mj-lt"/>
              <a:buAutoNum type="arabicPeriod"/>
            </a:pPr>
            <a:r>
              <a:rPr lang="en-US" sz="2000" dirty="0" err="1"/>
              <a:t>Langkah</a:t>
            </a:r>
            <a:r>
              <a:rPr lang="en-US" sz="2000" dirty="0"/>
              <a:t> </a:t>
            </a:r>
            <a:r>
              <a:rPr lang="en-US" sz="2000" dirty="0" err="1"/>
              <a:t>berikutnya</a:t>
            </a:r>
            <a:r>
              <a:rPr lang="en-US" sz="2000" dirty="0"/>
              <a:t> </a:t>
            </a:r>
            <a:r>
              <a:rPr lang="en-US" sz="2000" dirty="0" err="1"/>
              <a:t>adalah</a:t>
            </a:r>
            <a:r>
              <a:rPr lang="en-US" sz="2000" dirty="0"/>
              <a:t> </a:t>
            </a:r>
            <a:r>
              <a:rPr lang="en-US" sz="2000" dirty="0" err="1"/>
              <a:t>menyiapkan</a:t>
            </a:r>
            <a:r>
              <a:rPr lang="en-US" sz="2000" dirty="0"/>
              <a:t> </a:t>
            </a:r>
            <a:r>
              <a:rPr lang="en-US" sz="2000" dirty="0" err="1"/>
              <a:t>tim</a:t>
            </a:r>
            <a:r>
              <a:rPr lang="en-US" sz="2000" dirty="0"/>
              <a:t> </a:t>
            </a:r>
            <a:r>
              <a:rPr lang="en-US" sz="2000" dirty="0" err="1"/>
              <a:t>peneliti</a:t>
            </a:r>
            <a:r>
              <a:rPr lang="en-US" sz="2000" dirty="0"/>
              <a:t> </a:t>
            </a:r>
            <a:r>
              <a:rPr lang="en-US" sz="2000" dirty="0" err="1"/>
              <a:t>untuk</a:t>
            </a:r>
            <a:r>
              <a:rPr lang="en-US" sz="2000" dirty="0"/>
              <a:t> </a:t>
            </a:r>
            <a:r>
              <a:rPr lang="en-US" sz="2000" dirty="0" err="1"/>
              <a:t>dilatih</a:t>
            </a:r>
            <a:r>
              <a:rPr lang="en-US" sz="2000" dirty="0"/>
              <a:t> </a:t>
            </a:r>
            <a:r>
              <a:rPr lang="en-US" sz="2000" dirty="0" err="1"/>
              <a:t>melakukan</a:t>
            </a:r>
            <a:r>
              <a:rPr lang="en-US" sz="2000" dirty="0"/>
              <a:t> </a:t>
            </a:r>
            <a:r>
              <a:rPr lang="en-US" sz="2000" dirty="0" err="1"/>
              <a:t>evaluasi</a:t>
            </a:r>
            <a:r>
              <a:rPr lang="en-US" sz="2000" dirty="0"/>
              <a:t>. </a:t>
            </a:r>
            <a:r>
              <a:rPr lang="en-US" sz="2000" dirty="0" err="1"/>
              <a:t>Anggota</a:t>
            </a:r>
            <a:r>
              <a:rPr lang="en-US" sz="2000" dirty="0"/>
              <a:t> </a:t>
            </a:r>
            <a:r>
              <a:rPr lang="en-US" sz="2000" dirty="0" err="1"/>
              <a:t>masyarakat</a:t>
            </a:r>
            <a:r>
              <a:rPr lang="en-US" sz="2000" dirty="0"/>
              <a:t> yang </a:t>
            </a:r>
            <a:r>
              <a:rPr lang="en-US" sz="2000" dirty="0" err="1"/>
              <a:t>terpilih</a:t>
            </a:r>
            <a:r>
              <a:rPr lang="en-US" sz="2000" dirty="0"/>
              <a:t> </a:t>
            </a:r>
            <a:r>
              <a:rPr lang="en-US" sz="2000" dirty="0" err="1"/>
              <a:t>harus</a:t>
            </a:r>
            <a:r>
              <a:rPr lang="en-US" sz="2000" dirty="0"/>
              <a:t> </a:t>
            </a:r>
            <a:r>
              <a:rPr lang="en-US" sz="2000" dirty="0" err="1"/>
              <a:t>menjadi</a:t>
            </a:r>
            <a:r>
              <a:rPr lang="en-US" sz="2000" dirty="0"/>
              <a:t> </a:t>
            </a:r>
            <a:r>
              <a:rPr lang="en-US" sz="2000" dirty="0" err="1"/>
              <a:t>bagian</a:t>
            </a:r>
            <a:r>
              <a:rPr lang="en-US" sz="2000" dirty="0"/>
              <a:t> </a:t>
            </a:r>
            <a:r>
              <a:rPr lang="en-US" sz="2000" dirty="0" err="1"/>
              <a:t>dari</a:t>
            </a:r>
            <a:r>
              <a:rPr lang="en-US" sz="2000" dirty="0"/>
              <a:t> </a:t>
            </a:r>
            <a:r>
              <a:rPr lang="en-US" sz="2000" dirty="0" err="1"/>
              <a:t>tim</a:t>
            </a:r>
            <a:r>
              <a:rPr lang="en-US" sz="2000" dirty="0"/>
              <a:t> </a:t>
            </a:r>
            <a:r>
              <a:rPr lang="en-US" sz="2000" dirty="0" err="1"/>
              <a:t>pengumpul</a:t>
            </a:r>
            <a:r>
              <a:rPr lang="en-US" sz="2000" dirty="0"/>
              <a:t> data.</a:t>
            </a:r>
            <a:endParaRPr lang="id-ID" sz="2000" dirty="0"/>
          </a:p>
          <a:p>
            <a:pPr marL="457200" lvl="0" indent="-457200">
              <a:buFont typeface="+mj-lt"/>
              <a:buAutoNum type="arabicPeriod"/>
            </a:pPr>
            <a:r>
              <a:rPr lang="en-US" sz="2000" dirty="0" err="1"/>
              <a:t>Langkah</a:t>
            </a:r>
            <a:r>
              <a:rPr lang="en-US" sz="2000" dirty="0"/>
              <a:t> </a:t>
            </a:r>
            <a:r>
              <a:rPr lang="en-US" sz="2000" dirty="0" err="1"/>
              <a:t>berikutnya</a:t>
            </a:r>
            <a:r>
              <a:rPr lang="en-US" sz="2000" dirty="0"/>
              <a:t> </a:t>
            </a:r>
            <a:r>
              <a:rPr lang="en-US" sz="2000" dirty="0" err="1"/>
              <a:t>adalah</a:t>
            </a:r>
            <a:r>
              <a:rPr lang="en-US" sz="2000" dirty="0"/>
              <a:t> </a:t>
            </a:r>
            <a:r>
              <a:rPr lang="en-US" sz="2000" dirty="0" err="1"/>
              <a:t>menyiapkan</a:t>
            </a:r>
            <a:r>
              <a:rPr lang="en-US" sz="2000" dirty="0"/>
              <a:t> </a:t>
            </a:r>
            <a:r>
              <a:rPr lang="en-US" sz="2000" dirty="0" err="1"/>
              <a:t>dan</a:t>
            </a:r>
            <a:r>
              <a:rPr lang="en-US" sz="2000" dirty="0"/>
              <a:t> </a:t>
            </a:r>
            <a:r>
              <a:rPr lang="en-US" sz="2000" dirty="0" err="1"/>
              <a:t>melakukan</a:t>
            </a:r>
            <a:r>
              <a:rPr lang="en-US" sz="2000" dirty="0"/>
              <a:t> </a:t>
            </a:r>
            <a:r>
              <a:rPr lang="en-US" sz="2000" dirty="0" err="1"/>
              <a:t>uji</a:t>
            </a:r>
            <a:r>
              <a:rPr lang="en-US" sz="2000" dirty="0"/>
              <a:t> </a:t>
            </a:r>
            <a:r>
              <a:rPr lang="en-US" sz="2000" dirty="0" err="1"/>
              <a:t>coba</a:t>
            </a:r>
            <a:r>
              <a:rPr lang="en-US" sz="2000" dirty="0"/>
              <a:t> </a:t>
            </a:r>
            <a:r>
              <a:rPr lang="en-US" sz="2000" dirty="0" err="1"/>
              <a:t>metode</a:t>
            </a:r>
            <a:r>
              <a:rPr lang="en-US" sz="2000" dirty="0"/>
              <a:t> </a:t>
            </a:r>
            <a:r>
              <a:rPr lang="en-US" sz="2000" dirty="0" err="1"/>
              <a:t>evaluasi</a:t>
            </a:r>
            <a:r>
              <a:rPr lang="en-US" sz="2000" dirty="0"/>
              <a:t> </a:t>
            </a:r>
            <a:r>
              <a:rPr lang="en-US" sz="2000" dirty="0" err="1"/>
              <a:t>untuk</a:t>
            </a:r>
            <a:r>
              <a:rPr lang="en-US" sz="2000" dirty="0"/>
              <a:t> </a:t>
            </a:r>
            <a:r>
              <a:rPr lang="en-US" sz="2000" dirty="0" err="1"/>
              <a:t>melihat</a:t>
            </a:r>
            <a:r>
              <a:rPr lang="en-US" sz="2000" dirty="0"/>
              <a:t> </a:t>
            </a:r>
            <a:r>
              <a:rPr lang="en-US" sz="2000" dirty="0" err="1"/>
              <a:t>apakah</a:t>
            </a:r>
            <a:r>
              <a:rPr lang="en-US" sz="2000" dirty="0"/>
              <a:t> </a:t>
            </a:r>
            <a:r>
              <a:rPr lang="en-US" sz="2000" dirty="0" err="1"/>
              <a:t>metode</a:t>
            </a:r>
            <a:r>
              <a:rPr lang="en-US" sz="2000" dirty="0"/>
              <a:t> yang </a:t>
            </a:r>
            <a:r>
              <a:rPr lang="en-US" sz="2000" dirty="0" err="1"/>
              <a:t>dipilih</a:t>
            </a:r>
            <a:r>
              <a:rPr lang="en-US" sz="2000" dirty="0"/>
              <a:t> </a:t>
            </a:r>
            <a:r>
              <a:rPr lang="en-US" sz="2000" dirty="0" err="1"/>
              <a:t>itu</a:t>
            </a:r>
            <a:r>
              <a:rPr lang="en-US" sz="2000" dirty="0"/>
              <a:t> </a:t>
            </a:r>
            <a:r>
              <a:rPr lang="en-US" sz="2000" dirty="0" err="1"/>
              <a:t>tepat</a:t>
            </a:r>
            <a:r>
              <a:rPr lang="en-US" sz="2000" dirty="0"/>
              <a:t>, </a:t>
            </a:r>
            <a:r>
              <a:rPr lang="en-US" sz="2000" dirty="0" err="1"/>
              <a:t>perlu</a:t>
            </a:r>
            <a:r>
              <a:rPr lang="en-US" sz="2000" dirty="0"/>
              <a:t> </a:t>
            </a:r>
            <a:r>
              <a:rPr lang="en-US" sz="2000" dirty="0" err="1"/>
              <a:t>penyempurnaan</a:t>
            </a:r>
            <a:r>
              <a:rPr lang="en-US" sz="2000" dirty="0"/>
              <a:t>, </a:t>
            </a:r>
            <a:r>
              <a:rPr lang="en-US" sz="2000" dirty="0" err="1"/>
              <a:t>atau</a:t>
            </a:r>
            <a:r>
              <a:rPr lang="en-US" sz="2000" dirty="0"/>
              <a:t> </a:t>
            </a:r>
            <a:r>
              <a:rPr lang="en-US" sz="2000" dirty="0" err="1"/>
              <a:t>diganti</a:t>
            </a:r>
            <a:r>
              <a:rPr lang="en-US" sz="2000" dirty="0"/>
              <a:t> </a:t>
            </a:r>
            <a:r>
              <a:rPr lang="en-US" sz="2000" dirty="0" err="1"/>
              <a:t>dengan</a:t>
            </a:r>
            <a:r>
              <a:rPr lang="en-US" sz="2000" dirty="0"/>
              <a:t> </a:t>
            </a:r>
            <a:r>
              <a:rPr lang="en-US" sz="2000" dirty="0" err="1"/>
              <a:t>metode</a:t>
            </a:r>
            <a:r>
              <a:rPr lang="en-US" sz="2000" dirty="0"/>
              <a:t> lain yang </a:t>
            </a:r>
            <a:r>
              <a:rPr lang="en-US" sz="2000" dirty="0" err="1"/>
              <a:t>lebih</a:t>
            </a:r>
            <a:r>
              <a:rPr lang="en-US" sz="2000" dirty="0"/>
              <a:t> pas </a:t>
            </a:r>
            <a:r>
              <a:rPr lang="en-US" sz="2000" dirty="0" err="1"/>
              <a:t>sesuai</a:t>
            </a:r>
            <a:r>
              <a:rPr lang="en-US" sz="2000" dirty="0"/>
              <a:t> </a:t>
            </a:r>
            <a:r>
              <a:rPr lang="en-US" sz="2000" dirty="0" err="1"/>
              <a:t>dengan</a:t>
            </a:r>
            <a:r>
              <a:rPr lang="en-US" sz="2000" dirty="0"/>
              <a:t> </a:t>
            </a:r>
            <a:r>
              <a:rPr lang="en-US" sz="2000" dirty="0" err="1"/>
              <a:t>keadaan</a:t>
            </a:r>
            <a:r>
              <a:rPr lang="en-US" sz="2000" dirty="0"/>
              <a:t> </a:t>
            </a:r>
            <a:r>
              <a:rPr lang="en-US" sz="2000" dirty="0" err="1"/>
              <a:t>masyarakat</a:t>
            </a:r>
            <a:r>
              <a:rPr lang="en-US" sz="2000" dirty="0"/>
              <a:t>, </a:t>
            </a:r>
            <a:r>
              <a:rPr lang="en-US" sz="2000" dirty="0" err="1"/>
              <a:t>kemampuan</a:t>
            </a:r>
            <a:r>
              <a:rPr lang="en-US" sz="2000" dirty="0"/>
              <a:t> </a:t>
            </a:r>
            <a:r>
              <a:rPr lang="en-US" sz="2000" dirty="0" err="1"/>
              <a:t>peneliti</a:t>
            </a:r>
            <a:r>
              <a:rPr lang="en-US" sz="2000" dirty="0"/>
              <a:t>, </a:t>
            </a:r>
            <a:r>
              <a:rPr lang="en-US" sz="2000" dirty="0" err="1"/>
              <a:t>waktu</a:t>
            </a:r>
            <a:r>
              <a:rPr lang="en-US" sz="2000" dirty="0"/>
              <a:t>, </a:t>
            </a:r>
            <a:r>
              <a:rPr lang="en-US" sz="2000" dirty="0" err="1"/>
              <a:t>dan</a:t>
            </a:r>
            <a:r>
              <a:rPr lang="en-US" sz="2000" dirty="0"/>
              <a:t> </a:t>
            </a:r>
            <a:r>
              <a:rPr lang="en-US" sz="2000" dirty="0" err="1"/>
              <a:t>faktor-faktor</a:t>
            </a:r>
            <a:r>
              <a:rPr lang="en-US" sz="2000" dirty="0"/>
              <a:t> lain yang </a:t>
            </a:r>
            <a:r>
              <a:rPr lang="en-US" sz="2000" dirty="0" err="1"/>
              <a:t>mempengaruhi</a:t>
            </a:r>
            <a:r>
              <a:rPr lang="en-US" sz="2000" dirty="0"/>
              <a:t> </a:t>
            </a:r>
            <a:r>
              <a:rPr lang="en-US" sz="2000" dirty="0" err="1"/>
              <a:t>pemilihan</a:t>
            </a:r>
            <a:r>
              <a:rPr lang="en-US" sz="2000" dirty="0"/>
              <a:t> </a:t>
            </a:r>
            <a:r>
              <a:rPr lang="en-US" sz="2000" dirty="0" err="1"/>
              <a:t>metode</a:t>
            </a:r>
            <a:r>
              <a:rPr lang="en-US" sz="2000" dirty="0"/>
              <a:t>.</a:t>
            </a:r>
            <a:endParaRPr lang="id-ID" sz="2000" dirty="0"/>
          </a:p>
          <a:p>
            <a:pPr marL="0" indent="0">
              <a:buNone/>
            </a:pPr>
            <a:endParaRPr lang="id-ID" sz="2000" dirty="0"/>
          </a:p>
        </p:txBody>
      </p:sp>
    </p:spTree>
    <p:extLst>
      <p:ext uri="{BB962C8B-B14F-4D97-AF65-F5344CB8AC3E}">
        <p14:creationId xmlns:p14="http://schemas.microsoft.com/office/powerpoint/2010/main" val="8190805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832648"/>
          </a:xfrm>
        </p:spPr>
        <p:style>
          <a:lnRef idx="1">
            <a:schemeClr val="accent4"/>
          </a:lnRef>
          <a:fillRef idx="2">
            <a:schemeClr val="accent4"/>
          </a:fillRef>
          <a:effectRef idx="1">
            <a:schemeClr val="accent4"/>
          </a:effectRef>
          <a:fontRef idx="minor">
            <a:schemeClr val="dk1"/>
          </a:fontRef>
        </p:style>
        <p:txBody>
          <a:bodyPr>
            <a:normAutofit/>
          </a:bodyPr>
          <a:lstStyle/>
          <a:p>
            <a:pPr marL="442913" lvl="0" indent="-442913">
              <a:buNone/>
            </a:pPr>
            <a:r>
              <a:rPr lang="id-ID" sz="2000" dirty="0" smtClean="0"/>
              <a:t>8.    </a:t>
            </a:r>
            <a:r>
              <a:rPr lang="en-US" sz="2000" dirty="0" err="1" smtClean="0"/>
              <a:t>Setelah</a:t>
            </a:r>
            <a:r>
              <a:rPr lang="en-US" sz="2000" dirty="0" smtClean="0"/>
              <a:t> </a:t>
            </a:r>
            <a:r>
              <a:rPr lang="en-US" sz="2000" dirty="0" err="1"/>
              <a:t>persiapan</a:t>
            </a:r>
            <a:r>
              <a:rPr lang="en-US" sz="2000" dirty="0"/>
              <a:t> </a:t>
            </a:r>
            <a:r>
              <a:rPr lang="en-US" sz="2000" dirty="0" err="1"/>
              <a:t>dan</a:t>
            </a:r>
            <a:r>
              <a:rPr lang="en-US" sz="2000" dirty="0"/>
              <a:t> </a:t>
            </a:r>
            <a:r>
              <a:rPr lang="en-US" sz="2000" dirty="0" err="1"/>
              <a:t>uji</a:t>
            </a:r>
            <a:r>
              <a:rPr lang="en-US" sz="2000" dirty="0"/>
              <a:t> </a:t>
            </a:r>
            <a:r>
              <a:rPr lang="en-US" sz="2000" dirty="0" err="1"/>
              <a:t>coba</a:t>
            </a:r>
            <a:r>
              <a:rPr lang="en-US" sz="2000" dirty="0"/>
              <a:t> </a:t>
            </a:r>
            <a:r>
              <a:rPr lang="en-US" sz="2000" dirty="0" err="1"/>
              <a:t>metode</a:t>
            </a:r>
            <a:r>
              <a:rPr lang="en-US" sz="2000" dirty="0"/>
              <a:t> </a:t>
            </a:r>
            <a:r>
              <a:rPr lang="en-US" sz="2000" dirty="0" err="1"/>
              <a:t>pengumpulan</a:t>
            </a:r>
            <a:r>
              <a:rPr lang="en-US" sz="2000" dirty="0"/>
              <a:t> data </a:t>
            </a:r>
            <a:r>
              <a:rPr lang="en-US" sz="2000" dirty="0" err="1"/>
              <a:t>telah</a:t>
            </a:r>
            <a:r>
              <a:rPr lang="en-US" sz="2000" dirty="0"/>
              <a:t> </a:t>
            </a:r>
            <a:r>
              <a:rPr lang="en-US" sz="2000" dirty="0" err="1"/>
              <a:t>selesai</a:t>
            </a:r>
            <a:r>
              <a:rPr lang="en-US" sz="2000" dirty="0"/>
              <a:t>, </a:t>
            </a:r>
            <a:r>
              <a:rPr lang="en-US" sz="2000" dirty="0" err="1"/>
              <a:t>langkah</a:t>
            </a:r>
            <a:r>
              <a:rPr lang="en-US" sz="2000" dirty="0"/>
              <a:t> </a:t>
            </a:r>
            <a:r>
              <a:rPr lang="en-US" sz="2000" dirty="0" err="1"/>
              <a:t>berikutnya</a:t>
            </a:r>
            <a:r>
              <a:rPr lang="en-US" sz="2000" dirty="0"/>
              <a:t> </a:t>
            </a:r>
            <a:r>
              <a:rPr lang="en-US" sz="2000" dirty="0" err="1"/>
              <a:t>adalah</a:t>
            </a:r>
            <a:r>
              <a:rPr lang="en-US" sz="2000" dirty="0"/>
              <a:t> </a:t>
            </a:r>
            <a:r>
              <a:rPr lang="en-US" sz="2000" dirty="0" err="1"/>
              <a:t>mengumpulkan</a:t>
            </a:r>
            <a:r>
              <a:rPr lang="en-US" sz="2000" dirty="0"/>
              <a:t> data </a:t>
            </a:r>
            <a:r>
              <a:rPr lang="en-US" sz="2000" dirty="0" err="1"/>
              <a:t>dan</a:t>
            </a:r>
            <a:r>
              <a:rPr lang="en-US" sz="2000" dirty="0"/>
              <a:t> </a:t>
            </a:r>
            <a:r>
              <a:rPr lang="en-US" sz="2000" dirty="0" err="1"/>
              <a:t>informasi</a:t>
            </a:r>
            <a:r>
              <a:rPr lang="en-US" sz="2000" dirty="0"/>
              <a:t> yang </a:t>
            </a:r>
            <a:r>
              <a:rPr lang="en-US" sz="2000" dirty="0" err="1"/>
              <a:t>diperlukan</a:t>
            </a:r>
            <a:r>
              <a:rPr lang="en-US" sz="2000" dirty="0"/>
              <a:t> </a:t>
            </a:r>
            <a:r>
              <a:rPr lang="en-US" sz="2000" dirty="0" err="1"/>
              <a:t>bagi</a:t>
            </a:r>
            <a:r>
              <a:rPr lang="en-US" sz="2000" dirty="0"/>
              <a:t> </a:t>
            </a:r>
            <a:r>
              <a:rPr lang="en-US" sz="2000" dirty="0" err="1"/>
              <a:t>memenuhi</a:t>
            </a:r>
            <a:r>
              <a:rPr lang="en-US" sz="2000" dirty="0"/>
              <a:t> </a:t>
            </a:r>
            <a:r>
              <a:rPr lang="en-US" sz="2000" dirty="0" err="1"/>
              <a:t>tujuan</a:t>
            </a:r>
            <a:r>
              <a:rPr lang="en-US" sz="2000" dirty="0"/>
              <a:t> </a:t>
            </a:r>
            <a:r>
              <a:rPr lang="en-US" sz="2000" dirty="0" err="1"/>
              <a:t>evaluasi</a:t>
            </a:r>
            <a:r>
              <a:rPr lang="en-US" sz="2000" dirty="0"/>
              <a:t>.</a:t>
            </a:r>
            <a:endParaRPr lang="id-ID" sz="2000" dirty="0"/>
          </a:p>
          <a:p>
            <a:pPr marL="442913" lvl="0" indent="-442913">
              <a:buNone/>
            </a:pPr>
            <a:r>
              <a:rPr lang="id-ID" sz="2000" dirty="0" smtClean="0"/>
              <a:t>9.    </a:t>
            </a:r>
            <a:r>
              <a:rPr lang="en-US" sz="2000" dirty="0" err="1" smtClean="0"/>
              <a:t>Langkah</a:t>
            </a:r>
            <a:r>
              <a:rPr lang="en-US" sz="2000" dirty="0" smtClean="0"/>
              <a:t> </a:t>
            </a:r>
            <a:r>
              <a:rPr lang="en-US" sz="2000" dirty="0" err="1"/>
              <a:t>selanjutnya</a:t>
            </a:r>
            <a:r>
              <a:rPr lang="en-US" sz="2000" dirty="0"/>
              <a:t> </a:t>
            </a:r>
            <a:r>
              <a:rPr lang="en-US" sz="2000" dirty="0" err="1"/>
              <a:t>adalah</a:t>
            </a:r>
            <a:r>
              <a:rPr lang="en-US" sz="2000" dirty="0"/>
              <a:t> </a:t>
            </a:r>
            <a:r>
              <a:rPr lang="en-US" sz="2000" dirty="0" err="1"/>
              <a:t>melakukan</a:t>
            </a:r>
            <a:r>
              <a:rPr lang="en-US" sz="2000" dirty="0"/>
              <a:t> </a:t>
            </a:r>
            <a:r>
              <a:rPr lang="en-US" sz="2000" dirty="0" err="1"/>
              <a:t>pengolahan</a:t>
            </a:r>
            <a:r>
              <a:rPr lang="en-US" sz="2000" dirty="0"/>
              <a:t> </a:t>
            </a:r>
            <a:r>
              <a:rPr lang="en-US" sz="2000" dirty="0" err="1"/>
              <a:t>dan</a:t>
            </a:r>
            <a:r>
              <a:rPr lang="en-US" sz="2000" dirty="0"/>
              <a:t> </a:t>
            </a:r>
            <a:r>
              <a:rPr lang="en-US" sz="2000" dirty="0" err="1"/>
              <a:t>analisis</a:t>
            </a:r>
            <a:r>
              <a:rPr lang="en-US" sz="2000" dirty="0"/>
              <a:t> data. Hal </a:t>
            </a:r>
            <a:r>
              <a:rPr lang="en-US" sz="2000" dirty="0" err="1"/>
              <a:t>ini</a:t>
            </a:r>
            <a:r>
              <a:rPr lang="en-US" sz="2000" dirty="0"/>
              <a:t> </a:t>
            </a:r>
            <a:r>
              <a:rPr lang="en-US" sz="2000" dirty="0" err="1"/>
              <a:t>dilakukan</a:t>
            </a:r>
            <a:r>
              <a:rPr lang="en-US" sz="2000" dirty="0"/>
              <a:t> </a:t>
            </a:r>
            <a:r>
              <a:rPr lang="en-US" sz="2000" dirty="0" err="1"/>
              <a:t>oleh</a:t>
            </a:r>
            <a:r>
              <a:rPr lang="en-US" sz="2000" dirty="0"/>
              <a:t> </a:t>
            </a:r>
            <a:r>
              <a:rPr lang="en-US" sz="2000" dirty="0" err="1"/>
              <a:t>kelompok</a:t>
            </a:r>
            <a:r>
              <a:rPr lang="en-US" sz="2000" dirty="0"/>
              <a:t> </a:t>
            </a:r>
            <a:r>
              <a:rPr lang="en-US" sz="2000" dirty="0" err="1"/>
              <a:t>kecil</a:t>
            </a:r>
            <a:r>
              <a:rPr lang="en-US" sz="2000" dirty="0"/>
              <a:t> yang </a:t>
            </a:r>
            <a:r>
              <a:rPr lang="en-US" sz="2000" dirty="0" err="1"/>
              <a:t>terpilih</a:t>
            </a:r>
            <a:r>
              <a:rPr lang="en-US" sz="2000" dirty="0"/>
              <a:t> </a:t>
            </a:r>
            <a:r>
              <a:rPr lang="en-US" sz="2000" dirty="0" err="1"/>
              <a:t>sebagai</a:t>
            </a:r>
            <a:r>
              <a:rPr lang="en-US" sz="2000" dirty="0"/>
              <a:t> </a:t>
            </a:r>
            <a:r>
              <a:rPr lang="en-US" sz="2000" dirty="0" err="1"/>
              <a:t>koordinator</a:t>
            </a:r>
            <a:r>
              <a:rPr lang="en-US" sz="2000" dirty="0"/>
              <a:t>. </a:t>
            </a:r>
            <a:endParaRPr lang="id-ID" sz="2000" dirty="0"/>
          </a:p>
          <a:p>
            <a:pPr marL="442913" lvl="0" indent="-442913">
              <a:buNone/>
            </a:pPr>
            <a:r>
              <a:rPr lang="id-ID" sz="2000" dirty="0" smtClean="0"/>
              <a:t>10.  </a:t>
            </a:r>
            <a:r>
              <a:rPr lang="en-US" sz="2000" dirty="0" err="1" smtClean="0"/>
              <a:t>Langkah</a:t>
            </a:r>
            <a:r>
              <a:rPr lang="en-US" sz="2000" dirty="0" smtClean="0"/>
              <a:t> </a:t>
            </a:r>
            <a:r>
              <a:rPr lang="en-US" sz="2000" dirty="0" err="1"/>
              <a:t>berikutnya</a:t>
            </a:r>
            <a:r>
              <a:rPr lang="en-US" sz="2000" dirty="0"/>
              <a:t> </a:t>
            </a:r>
            <a:r>
              <a:rPr lang="en-US" sz="2000" dirty="0" err="1"/>
              <a:t>penulisan</a:t>
            </a:r>
            <a:r>
              <a:rPr lang="en-US" sz="2000" dirty="0"/>
              <a:t> </a:t>
            </a:r>
            <a:r>
              <a:rPr lang="en-US" sz="2000" dirty="0" err="1"/>
              <a:t>laporan</a:t>
            </a:r>
            <a:r>
              <a:rPr lang="en-US" sz="2000" dirty="0"/>
              <a:t> </a:t>
            </a:r>
            <a:r>
              <a:rPr lang="en-US" sz="2000" dirty="0" err="1"/>
              <a:t>evaluasi</a:t>
            </a:r>
            <a:r>
              <a:rPr lang="en-US" sz="2000" dirty="0"/>
              <a:t>. </a:t>
            </a:r>
            <a:endParaRPr lang="id-ID" sz="2000" dirty="0"/>
          </a:p>
          <a:p>
            <a:pPr marL="442913" lvl="0" indent="-442913">
              <a:buNone/>
            </a:pPr>
            <a:r>
              <a:rPr lang="id-ID" sz="2000" dirty="0" smtClean="0"/>
              <a:t>11.  </a:t>
            </a:r>
            <a:r>
              <a:rPr lang="en-US" sz="2000" dirty="0" err="1" smtClean="0"/>
              <a:t>Berikutnya</a:t>
            </a:r>
            <a:r>
              <a:rPr lang="en-US" sz="2000" dirty="0" smtClean="0"/>
              <a:t> </a:t>
            </a:r>
            <a:r>
              <a:rPr lang="en-US" sz="2000" dirty="0" err="1"/>
              <a:t>adalah</a:t>
            </a:r>
            <a:r>
              <a:rPr lang="en-US" sz="2000" dirty="0"/>
              <a:t> </a:t>
            </a:r>
            <a:r>
              <a:rPr lang="en-US" sz="2000" dirty="0" err="1"/>
              <a:t>penyampaian</a:t>
            </a:r>
            <a:r>
              <a:rPr lang="en-US" sz="2000" dirty="0"/>
              <a:t> </a:t>
            </a:r>
            <a:r>
              <a:rPr lang="en-US" sz="2000" dirty="0" err="1"/>
              <a:t>laporan</a:t>
            </a:r>
            <a:r>
              <a:rPr lang="en-US" sz="2000" dirty="0"/>
              <a:t> </a:t>
            </a:r>
            <a:r>
              <a:rPr lang="en-US" sz="2000" dirty="0" err="1"/>
              <a:t>hasil</a:t>
            </a:r>
            <a:r>
              <a:rPr lang="en-US" sz="2000" dirty="0"/>
              <a:t> </a:t>
            </a:r>
            <a:r>
              <a:rPr lang="en-US" sz="2000" dirty="0" err="1"/>
              <a:t>evaluasi</a:t>
            </a:r>
            <a:r>
              <a:rPr lang="en-US" sz="2000" dirty="0"/>
              <a:t>. </a:t>
            </a:r>
            <a:r>
              <a:rPr lang="en-US" sz="2000" dirty="0" err="1"/>
              <a:t>Hasil</a:t>
            </a:r>
            <a:r>
              <a:rPr lang="en-US" sz="2000" dirty="0"/>
              <a:t> </a:t>
            </a:r>
            <a:r>
              <a:rPr lang="en-US" sz="2000" dirty="0" err="1"/>
              <a:t>evaluasi</a:t>
            </a:r>
            <a:r>
              <a:rPr lang="en-US" sz="2000" dirty="0"/>
              <a:t> </a:t>
            </a:r>
            <a:r>
              <a:rPr lang="en-US" sz="2000" dirty="0" err="1"/>
              <a:t>dapat</a:t>
            </a:r>
            <a:r>
              <a:rPr lang="en-US" sz="2000" dirty="0"/>
              <a:t> </a:t>
            </a:r>
            <a:r>
              <a:rPr lang="en-US" sz="2000" dirty="0" err="1"/>
              <a:t>disampaikan</a:t>
            </a:r>
            <a:r>
              <a:rPr lang="en-US" sz="2000" dirty="0"/>
              <a:t> </a:t>
            </a:r>
            <a:r>
              <a:rPr lang="en-US" sz="2000" dirty="0" err="1"/>
              <a:t>secara</a:t>
            </a:r>
            <a:r>
              <a:rPr lang="en-US" sz="2000" dirty="0"/>
              <a:t> </a:t>
            </a:r>
            <a:r>
              <a:rPr lang="en-US" sz="2000" dirty="0" err="1"/>
              <a:t>lesan</a:t>
            </a:r>
            <a:r>
              <a:rPr lang="en-US" sz="2000" dirty="0"/>
              <a:t>, </a:t>
            </a:r>
            <a:r>
              <a:rPr lang="en-US" sz="2000" dirty="0" err="1"/>
              <a:t>tertulis</a:t>
            </a:r>
            <a:r>
              <a:rPr lang="en-US" sz="2000" dirty="0"/>
              <a:t>, </a:t>
            </a:r>
            <a:r>
              <a:rPr lang="en-US" sz="2000" dirty="0" err="1"/>
              <a:t>atau</a:t>
            </a:r>
            <a:r>
              <a:rPr lang="en-US" sz="2000" dirty="0"/>
              <a:t> </a:t>
            </a:r>
            <a:r>
              <a:rPr lang="en-US" sz="2000" dirty="0" err="1"/>
              <a:t>dengan</a:t>
            </a:r>
            <a:r>
              <a:rPr lang="en-US" sz="2000" dirty="0"/>
              <a:t> </a:t>
            </a:r>
            <a:r>
              <a:rPr lang="en-US" sz="2000" dirty="0" err="1"/>
              <a:t>menggunakan</a:t>
            </a:r>
            <a:r>
              <a:rPr lang="en-US" sz="2000" dirty="0"/>
              <a:t> </a:t>
            </a:r>
            <a:r>
              <a:rPr lang="en-US" sz="2000" dirty="0" err="1"/>
              <a:t>alat-alat</a:t>
            </a:r>
            <a:r>
              <a:rPr lang="en-US" sz="2000" dirty="0"/>
              <a:t> </a:t>
            </a:r>
            <a:r>
              <a:rPr lang="en-US" sz="2000" dirty="0" err="1"/>
              <a:t>peraga</a:t>
            </a:r>
            <a:r>
              <a:rPr lang="en-US" sz="2000" dirty="0"/>
              <a:t> lain </a:t>
            </a:r>
            <a:r>
              <a:rPr lang="en-US" sz="2000" dirty="0" err="1"/>
              <a:t>seperti</a:t>
            </a:r>
            <a:r>
              <a:rPr lang="en-US" sz="2000" dirty="0"/>
              <a:t> </a:t>
            </a:r>
            <a:r>
              <a:rPr lang="en-US" sz="2000" dirty="0" err="1"/>
              <a:t>vidio</a:t>
            </a:r>
            <a:r>
              <a:rPr lang="en-US" sz="2000" dirty="0"/>
              <a:t>, photo, </a:t>
            </a:r>
            <a:r>
              <a:rPr lang="en-US" sz="2000" dirty="0" err="1"/>
              <a:t>gambar</a:t>
            </a:r>
            <a:r>
              <a:rPr lang="en-US" sz="2000" dirty="0"/>
              <a:t>, </a:t>
            </a:r>
            <a:r>
              <a:rPr lang="en-US" sz="2000" dirty="0" err="1"/>
              <a:t>dan</a:t>
            </a:r>
            <a:r>
              <a:rPr lang="en-US" sz="2000" dirty="0"/>
              <a:t> lain-lain yang </a:t>
            </a:r>
            <a:r>
              <a:rPr lang="en-US" sz="2000" dirty="0" err="1"/>
              <a:t>semuanya</a:t>
            </a:r>
            <a:r>
              <a:rPr lang="en-US" sz="2000" dirty="0"/>
              <a:t> </a:t>
            </a:r>
            <a:r>
              <a:rPr lang="en-US" sz="2000" dirty="0" err="1"/>
              <a:t>itu</a:t>
            </a:r>
            <a:r>
              <a:rPr lang="en-US" sz="2000" dirty="0"/>
              <a:t> </a:t>
            </a:r>
            <a:r>
              <a:rPr lang="en-US" sz="2000" dirty="0" err="1"/>
              <a:t>mendukung</a:t>
            </a:r>
            <a:r>
              <a:rPr lang="en-US" sz="2000" dirty="0"/>
              <a:t> </a:t>
            </a:r>
            <a:r>
              <a:rPr lang="en-US" sz="2000" dirty="0" err="1"/>
              <a:t>temuan</a:t>
            </a:r>
            <a:r>
              <a:rPr lang="en-US" sz="2000" dirty="0"/>
              <a:t> yang </a:t>
            </a:r>
            <a:r>
              <a:rPr lang="en-US" sz="2000" dirty="0" err="1"/>
              <a:t>ada</a:t>
            </a:r>
            <a:r>
              <a:rPr lang="en-US" sz="2000" dirty="0"/>
              <a:t> di </a:t>
            </a:r>
            <a:r>
              <a:rPr lang="en-US" sz="2000" dirty="0" err="1"/>
              <a:t>lapangan</a:t>
            </a:r>
            <a:r>
              <a:rPr lang="en-US" sz="2000" dirty="0"/>
              <a:t>.</a:t>
            </a:r>
            <a:endParaRPr lang="id-ID" sz="2000" dirty="0"/>
          </a:p>
          <a:p>
            <a:pPr marL="442913" lvl="0" indent="-442913">
              <a:buNone/>
            </a:pPr>
            <a:r>
              <a:rPr lang="id-ID" sz="2000" dirty="0" smtClean="0"/>
              <a:t>12. </a:t>
            </a:r>
            <a:r>
              <a:rPr lang="en-US" sz="2000" dirty="0" err="1" smtClean="0"/>
              <a:t>Berikutnya</a:t>
            </a:r>
            <a:r>
              <a:rPr lang="en-US" sz="2000" dirty="0" smtClean="0"/>
              <a:t> </a:t>
            </a:r>
            <a:r>
              <a:rPr lang="en-US" sz="2000" dirty="0" err="1"/>
              <a:t>adalah</a:t>
            </a:r>
            <a:r>
              <a:rPr lang="en-US" sz="2000" dirty="0"/>
              <a:t> </a:t>
            </a:r>
            <a:r>
              <a:rPr lang="en-US" sz="2000" dirty="0" err="1"/>
              <a:t>mendiskusikan</a:t>
            </a:r>
            <a:r>
              <a:rPr lang="en-US" sz="2000" dirty="0"/>
              <a:t> </a:t>
            </a:r>
            <a:r>
              <a:rPr lang="en-US" sz="2000" dirty="0" err="1"/>
              <a:t>temuan</a:t>
            </a:r>
            <a:r>
              <a:rPr lang="en-US" sz="2000" dirty="0"/>
              <a:t> </a:t>
            </a:r>
            <a:r>
              <a:rPr lang="en-US" sz="2000" dirty="0" err="1"/>
              <a:t>evaluasi</a:t>
            </a:r>
            <a:r>
              <a:rPr lang="en-US" sz="2000" dirty="0"/>
              <a:t> </a:t>
            </a:r>
            <a:r>
              <a:rPr lang="en-US" sz="2000" dirty="0" err="1"/>
              <a:t>bersama</a:t>
            </a:r>
            <a:r>
              <a:rPr lang="en-US" sz="2000" dirty="0"/>
              <a:t> </a:t>
            </a:r>
            <a:r>
              <a:rPr lang="en-US" sz="2000" dirty="0" err="1"/>
              <a:t>dengan</a:t>
            </a:r>
            <a:r>
              <a:rPr lang="en-US" sz="2000" dirty="0"/>
              <a:t> </a:t>
            </a:r>
            <a:r>
              <a:rPr lang="en-US" sz="2000" dirty="0" err="1"/>
              <a:t>masyarakat</a:t>
            </a:r>
            <a:r>
              <a:rPr lang="en-US" sz="2000" dirty="0"/>
              <a:t> yang </a:t>
            </a:r>
            <a:r>
              <a:rPr lang="en-US" sz="2000" dirty="0" err="1"/>
              <a:t>dikenai</a:t>
            </a:r>
            <a:r>
              <a:rPr lang="en-US" sz="2000" dirty="0"/>
              <a:t> program, sponsor, </a:t>
            </a:r>
            <a:r>
              <a:rPr lang="en-US" sz="2000" dirty="0" err="1"/>
              <a:t>para</a:t>
            </a:r>
            <a:r>
              <a:rPr lang="en-US" sz="2000" dirty="0"/>
              <a:t> </a:t>
            </a:r>
            <a:r>
              <a:rPr lang="en-US" sz="2000" dirty="0" err="1"/>
              <a:t>pakar</a:t>
            </a:r>
            <a:r>
              <a:rPr lang="en-US" sz="2000" dirty="0"/>
              <a:t>,</a:t>
            </a:r>
            <a:endParaRPr lang="id-ID" sz="2000" dirty="0"/>
          </a:p>
          <a:p>
            <a:pPr marL="442913" lvl="0" indent="-442913">
              <a:buNone/>
            </a:pPr>
            <a:r>
              <a:rPr lang="id-ID" sz="2000" i="1" dirty="0" smtClean="0"/>
              <a:t>13.  </a:t>
            </a:r>
            <a:r>
              <a:rPr lang="en-US" sz="2000" i="1" dirty="0" smtClean="0"/>
              <a:t>stakeholders</a:t>
            </a:r>
            <a:r>
              <a:rPr lang="en-US" sz="2000" dirty="0"/>
              <a:t>, </a:t>
            </a:r>
            <a:r>
              <a:rPr lang="en-US" sz="2000" dirty="0" err="1"/>
              <a:t>dan</a:t>
            </a:r>
            <a:r>
              <a:rPr lang="en-US" sz="2000" dirty="0"/>
              <a:t> lain-lain yang </a:t>
            </a:r>
            <a:r>
              <a:rPr lang="en-US" sz="2000" dirty="0" err="1"/>
              <a:t>berkepentingan</a:t>
            </a:r>
            <a:r>
              <a:rPr lang="en-US" sz="2000" dirty="0"/>
              <a:t> </a:t>
            </a:r>
            <a:r>
              <a:rPr lang="en-US" sz="2000" dirty="0" err="1"/>
              <a:t>dengan</a:t>
            </a:r>
            <a:r>
              <a:rPr lang="en-US" sz="2000" dirty="0"/>
              <a:t> program.</a:t>
            </a:r>
            <a:endParaRPr lang="id-ID" sz="2000" dirty="0"/>
          </a:p>
          <a:p>
            <a:pPr marL="442913" lvl="0" indent="-442913">
              <a:buNone/>
            </a:pPr>
            <a:r>
              <a:rPr lang="id-ID" sz="2000" dirty="0" smtClean="0"/>
              <a:t>14.  </a:t>
            </a:r>
            <a:r>
              <a:rPr lang="en-US" sz="2000" dirty="0" err="1" smtClean="0"/>
              <a:t>Langkah</a:t>
            </a:r>
            <a:r>
              <a:rPr lang="en-US" sz="2000" dirty="0" smtClean="0"/>
              <a:t> </a:t>
            </a:r>
            <a:r>
              <a:rPr lang="en-US" sz="2000" dirty="0" err="1"/>
              <a:t>berikutnya</a:t>
            </a:r>
            <a:r>
              <a:rPr lang="en-US" sz="2000" dirty="0"/>
              <a:t> </a:t>
            </a:r>
            <a:r>
              <a:rPr lang="en-US" sz="2000" dirty="0" err="1"/>
              <a:t>adalah</a:t>
            </a:r>
            <a:r>
              <a:rPr lang="en-US" sz="2000" dirty="0"/>
              <a:t> </a:t>
            </a:r>
            <a:r>
              <a:rPr lang="en-US" sz="2000" dirty="0" err="1"/>
              <a:t>menyusun</a:t>
            </a:r>
            <a:r>
              <a:rPr lang="en-US" sz="2000" dirty="0"/>
              <a:t> </a:t>
            </a:r>
            <a:r>
              <a:rPr lang="en-US" sz="2000" dirty="0" err="1"/>
              <a:t>laporan</a:t>
            </a:r>
            <a:r>
              <a:rPr lang="en-US" sz="2000" dirty="0"/>
              <a:t> final </a:t>
            </a:r>
            <a:r>
              <a:rPr lang="en-US" sz="2000" dirty="0" err="1"/>
              <a:t>berdasarkan</a:t>
            </a:r>
            <a:r>
              <a:rPr lang="en-US" sz="2000" dirty="0"/>
              <a:t>  </a:t>
            </a:r>
            <a:r>
              <a:rPr lang="en-US" sz="2000" dirty="0" err="1"/>
              <a:t>hasil</a:t>
            </a:r>
            <a:r>
              <a:rPr lang="en-US" sz="2000" dirty="0"/>
              <a:t> </a:t>
            </a:r>
            <a:r>
              <a:rPr lang="en-US" sz="2000" dirty="0" err="1" smtClean="0"/>
              <a:t>dari</a:t>
            </a:r>
            <a:r>
              <a:rPr lang="id-ID" sz="2000" dirty="0"/>
              <a:t> </a:t>
            </a:r>
            <a:r>
              <a:rPr lang="en-US" sz="2000" dirty="0" err="1" smtClean="0"/>
              <a:t>diskusi</a:t>
            </a:r>
            <a:r>
              <a:rPr lang="en-US" sz="2000" dirty="0" smtClean="0"/>
              <a:t> </a:t>
            </a:r>
            <a:r>
              <a:rPr lang="en-US" sz="2000" dirty="0" err="1"/>
              <a:t>bersama</a:t>
            </a:r>
            <a:r>
              <a:rPr lang="en-US" sz="2000" dirty="0"/>
              <a:t>.</a:t>
            </a:r>
            <a:endParaRPr lang="id-ID" sz="2000" dirty="0"/>
          </a:p>
          <a:p>
            <a:pPr marL="442913" lvl="0" indent="-442913">
              <a:buNone/>
            </a:pPr>
            <a:r>
              <a:rPr lang="id-ID" sz="2000" dirty="0" smtClean="0"/>
              <a:t>15.  </a:t>
            </a:r>
            <a:r>
              <a:rPr lang="en-US" sz="2000" dirty="0" err="1" smtClean="0"/>
              <a:t>Langkah</a:t>
            </a:r>
            <a:r>
              <a:rPr lang="en-US" sz="2000" dirty="0" smtClean="0"/>
              <a:t> </a:t>
            </a:r>
            <a:r>
              <a:rPr lang="en-US" sz="2000" dirty="0" err="1"/>
              <a:t>terakhir</a:t>
            </a:r>
            <a:r>
              <a:rPr lang="en-US" sz="2000" dirty="0"/>
              <a:t> </a:t>
            </a:r>
            <a:r>
              <a:rPr lang="en-US" sz="2000" dirty="0" err="1"/>
              <a:t>adalah</a:t>
            </a:r>
            <a:r>
              <a:rPr lang="en-US" sz="2000" dirty="0"/>
              <a:t> </a:t>
            </a:r>
            <a:r>
              <a:rPr lang="en-US" sz="2000" dirty="0" err="1"/>
              <a:t>semua</a:t>
            </a:r>
            <a:r>
              <a:rPr lang="en-US" sz="2000" dirty="0"/>
              <a:t> </a:t>
            </a:r>
            <a:r>
              <a:rPr lang="en-US" sz="2000" dirty="0" err="1"/>
              <a:t>pihak</a:t>
            </a:r>
            <a:r>
              <a:rPr lang="en-US" sz="2000" dirty="0"/>
              <a:t> yang </a:t>
            </a:r>
            <a:r>
              <a:rPr lang="en-US" sz="2000" dirty="0" err="1"/>
              <a:t>terlibat</a:t>
            </a:r>
            <a:r>
              <a:rPr lang="en-US" sz="2000" dirty="0"/>
              <a:t> </a:t>
            </a:r>
            <a:r>
              <a:rPr lang="en-US" sz="2000" dirty="0" err="1"/>
              <a:t>dengan</a:t>
            </a:r>
            <a:r>
              <a:rPr lang="en-US" sz="2000" dirty="0"/>
              <a:t> </a:t>
            </a:r>
            <a:r>
              <a:rPr lang="en-US" sz="2000" dirty="0" err="1"/>
              <a:t>kepentingan</a:t>
            </a:r>
            <a:r>
              <a:rPr lang="en-US" sz="2000" dirty="0"/>
              <a:t> program </a:t>
            </a:r>
            <a:r>
              <a:rPr lang="en-US" sz="2000" dirty="0" err="1"/>
              <a:t>memanfaatkan</a:t>
            </a:r>
            <a:r>
              <a:rPr lang="en-US" sz="2000" dirty="0"/>
              <a:t> </a:t>
            </a:r>
            <a:r>
              <a:rPr lang="en-US" sz="2000" dirty="0" err="1"/>
              <a:t>hasil</a:t>
            </a:r>
            <a:r>
              <a:rPr lang="en-US" sz="2000" dirty="0"/>
              <a:t> </a:t>
            </a:r>
            <a:r>
              <a:rPr lang="en-US" sz="2000" dirty="0" err="1"/>
              <a:t>evaluasi</a:t>
            </a:r>
            <a:r>
              <a:rPr lang="en-US" sz="2000" dirty="0"/>
              <a:t>.</a:t>
            </a:r>
            <a:endParaRPr lang="id-ID" sz="2000" dirty="0"/>
          </a:p>
        </p:txBody>
      </p:sp>
    </p:spTree>
    <p:extLst>
      <p:ext uri="{BB962C8B-B14F-4D97-AF65-F5344CB8AC3E}">
        <p14:creationId xmlns:p14="http://schemas.microsoft.com/office/powerpoint/2010/main" val="30743779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26170"/>
          </a:xfrm>
        </p:spPr>
        <p:style>
          <a:lnRef idx="3">
            <a:schemeClr val="lt1"/>
          </a:lnRef>
          <a:fillRef idx="1">
            <a:schemeClr val="accent1"/>
          </a:fillRef>
          <a:effectRef idx="1">
            <a:schemeClr val="accent1"/>
          </a:effectRef>
          <a:fontRef idx="minor">
            <a:schemeClr val="lt1"/>
          </a:fontRef>
        </p:style>
        <p:txBody>
          <a:bodyPr>
            <a:noAutofit/>
          </a:bodyPr>
          <a:lstStyle/>
          <a:p>
            <a:r>
              <a:rPr lang="id-ID" sz="2400" dirty="0" smtClean="0"/>
              <a:t/>
            </a:r>
            <a:br>
              <a:rPr lang="id-ID" sz="2400" dirty="0" smtClean="0"/>
            </a:br>
            <a:r>
              <a:rPr lang="id-ID" sz="2400" dirty="0" smtClean="0"/>
              <a:t>Bilamana </a:t>
            </a:r>
            <a:r>
              <a:rPr lang="id-ID" sz="2400" dirty="0"/>
              <a:t>dilihat dari tiga sisi: pilihan masalah , pilihan metode, dan pilihan hasil, penelitian evaluasi partisipatoris adalah sebagai berikut:</a:t>
            </a:r>
            <a:br>
              <a:rPr lang="id-ID" sz="2400" dirty="0"/>
            </a:br>
            <a:endParaRPr lang="id-ID" sz="2400" dirty="0"/>
          </a:p>
        </p:txBody>
      </p:sp>
      <p:sp>
        <p:nvSpPr>
          <p:cNvPr id="3" name="Content Placeholder 2"/>
          <p:cNvSpPr>
            <a:spLocks noGrp="1"/>
          </p:cNvSpPr>
          <p:nvPr>
            <p:ph idx="1"/>
          </p:nvPr>
        </p:nvSpPr>
        <p:spPr>
          <a:xfrm>
            <a:off x="457200" y="1600200"/>
            <a:ext cx="8229600" cy="4997152"/>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0" indent="0">
              <a:buNone/>
            </a:pPr>
            <a:endParaRPr lang="id-ID" sz="2000" b="1" dirty="0" smtClean="0"/>
          </a:p>
          <a:p>
            <a:pPr marL="0" indent="0">
              <a:buNone/>
            </a:pPr>
            <a:r>
              <a:rPr lang="id-ID" sz="2000" b="1" smtClean="0"/>
              <a:t>Pilihan </a:t>
            </a:r>
            <a:r>
              <a:rPr lang="id-ID" sz="2000" b="1" dirty="0"/>
              <a:t>masalah</a:t>
            </a:r>
            <a:r>
              <a:rPr lang="id-ID" sz="2000" dirty="0"/>
              <a:t>: Pilihan masalah ditentukan atas dasar permasalah yang langsung dirasakan  (misalnya mengapa partisipasi masyarakat di dalam </a:t>
            </a:r>
            <a:r>
              <a:rPr lang="id-ID" sz="2000"/>
              <a:t>program </a:t>
            </a:r>
            <a:r>
              <a:rPr lang="id-ID" sz="2000" smtClean="0"/>
              <a:t>begitu </a:t>
            </a:r>
            <a:r>
              <a:rPr lang="id-ID" sz="2000" dirty="0"/>
              <a:t>rendah? </a:t>
            </a:r>
            <a:endParaRPr lang="id-ID" sz="2000" dirty="0" smtClean="0"/>
          </a:p>
          <a:p>
            <a:pPr marL="0" indent="0">
              <a:buNone/>
            </a:pPr>
            <a:r>
              <a:rPr lang="id-ID" sz="2000" b="1" dirty="0"/>
              <a:t>Pilihan Metode</a:t>
            </a:r>
            <a:r>
              <a:rPr lang="id-ID" sz="2000" dirty="0"/>
              <a:t>: Pilihan rancangan penelitian didasarkan pada konsensus (kata sepakat) antara masyarakat dan peneliti. Dalam kegiatan penelitian lebih banyak menggunakan alat pengumpulan data yang empatik, dalam arti si peneliti turut serta merasakan apa yang dialami oleh para peserta program. Metode analisisnya pun mendasarkan pada analisis yang kompleks, artinya melihat permasalahan dari berbagai sudut, menyeluruh. Penyusunan rencana penelitian, pengumpulan data, dan analisis data dilakukan bersama-sama atara peneliti yang profesional dengan masyarakat yang diteliti/dikenai program.</a:t>
            </a:r>
          </a:p>
          <a:p>
            <a:pPr marL="0" indent="0">
              <a:buNone/>
            </a:pPr>
            <a:r>
              <a:rPr lang="id-ID" sz="2000" b="1" dirty="0"/>
              <a:t>Pilihan Hasil</a:t>
            </a:r>
            <a:r>
              <a:rPr lang="id-ID" sz="2000" dirty="0"/>
              <a:t>: Hasil yang diharapkan ialah adanya perubahan situasi, peningkatan pengetahuan dan kemampuan masyarakat untuk melihat dan mengubah situasi mereka. Perubahan yang diharapkan ini pun dilakukan bersama-sama antara peneliti profesional dan masyarakat.  </a:t>
            </a:r>
          </a:p>
          <a:p>
            <a:pPr marL="0" indent="0">
              <a:buNone/>
            </a:pPr>
            <a:endParaRPr lang="id-ID" sz="2000" dirty="0"/>
          </a:p>
        </p:txBody>
      </p:sp>
    </p:spTree>
    <p:extLst>
      <p:ext uri="{BB962C8B-B14F-4D97-AF65-F5344CB8AC3E}">
        <p14:creationId xmlns:p14="http://schemas.microsoft.com/office/powerpoint/2010/main" val="454327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style>
          <a:lnRef idx="2">
            <a:schemeClr val="accent1"/>
          </a:lnRef>
          <a:fillRef idx="1">
            <a:schemeClr val="lt1"/>
          </a:fillRef>
          <a:effectRef idx="0">
            <a:schemeClr val="accent1"/>
          </a:effectRef>
          <a:fontRef idx="minor">
            <a:schemeClr val="dk1"/>
          </a:fontRef>
        </p:style>
        <p:txBody>
          <a:bodyPr>
            <a:normAutofit/>
          </a:bodyPr>
          <a:lstStyle/>
          <a:p>
            <a:r>
              <a:rPr lang="id-ID" sz="3200" dirty="0" smtClean="0"/>
              <a:t>Participatory Action Research (PAR)</a:t>
            </a:r>
            <a:endParaRPr lang="id-ID" sz="3200" dirty="0"/>
          </a:p>
        </p:txBody>
      </p:sp>
      <p:sp>
        <p:nvSpPr>
          <p:cNvPr id="3" name="Content Placeholder 2"/>
          <p:cNvSpPr>
            <a:spLocks noGrp="1"/>
          </p:cNvSpPr>
          <p:nvPr>
            <p:ph idx="1"/>
          </p:nvPr>
        </p:nvSpPr>
        <p:spPr>
          <a:xfrm>
            <a:off x="457200" y="1268760"/>
            <a:ext cx="8229600" cy="4857403"/>
          </a:xfrm>
        </p:spPr>
        <p:txBody>
          <a:bodyPr/>
          <a:lstStyle/>
          <a:p>
            <a:pPr marL="0" indent="0">
              <a:buNone/>
            </a:pPr>
            <a:endParaRPr lang="id-ID" dirty="0"/>
          </a:p>
        </p:txBody>
      </p:sp>
      <p:sp>
        <p:nvSpPr>
          <p:cNvPr id="4" name="Hexagon 3"/>
          <p:cNvSpPr/>
          <p:nvPr/>
        </p:nvSpPr>
        <p:spPr>
          <a:xfrm>
            <a:off x="539552" y="1340768"/>
            <a:ext cx="2736304" cy="1728192"/>
          </a:xfrm>
          <a:prstGeom prst="hexagon">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id-ID" dirty="0" smtClean="0">
                <a:solidFill>
                  <a:srgbClr val="7030A0"/>
                </a:solidFill>
              </a:rPr>
              <a:t>Ilmuwan yang mempengaruhi:</a:t>
            </a:r>
          </a:p>
          <a:p>
            <a:pPr algn="ctr"/>
            <a:r>
              <a:rPr lang="id-ID" dirty="0" smtClean="0">
                <a:solidFill>
                  <a:srgbClr val="7030A0"/>
                </a:solidFill>
              </a:rPr>
              <a:t>Paulo Freire, Orlando Fals-Bonda, Moh. Anisur Rahman</a:t>
            </a:r>
            <a:endParaRPr lang="id-ID" dirty="0">
              <a:solidFill>
                <a:srgbClr val="7030A0"/>
              </a:solidFill>
            </a:endParaRPr>
          </a:p>
        </p:txBody>
      </p:sp>
      <p:sp>
        <p:nvSpPr>
          <p:cNvPr id="5" name="Hexagon 4"/>
          <p:cNvSpPr/>
          <p:nvPr/>
        </p:nvSpPr>
        <p:spPr>
          <a:xfrm>
            <a:off x="219708" y="3085881"/>
            <a:ext cx="3375992" cy="2664296"/>
          </a:xfrm>
          <a:prstGeom prst="hexagon">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id-ID" dirty="0" smtClean="0">
                <a:solidFill>
                  <a:srgbClr val="7030A0"/>
                </a:solidFill>
              </a:rPr>
              <a:t>Ide dasar PAR: kesadaran diri orang, yaitu mereka yang miskin dan tertekan , akan secara tegas dan progresif mengubah lingkungan mereka melalui pemikiran praksis mereka sendiri</a:t>
            </a:r>
            <a:endParaRPr lang="id-ID" dirty="0">
              <a:solidFill>
                <a:srgbClr val="7030A0"/>
              </a:solidFill>
            </a:endParaRPr>
          </a:p>
        </p:txBody>
      </p:sp>
      <p:sp>
        <p:nvSpPr>
          <p:cNvPr id="6" name="Diamond 5"/>
          <p:cNvSpPr/>
          <p:nvPr/>
        </p:nvSpPr>
        <p:spPr>
          <a:xfrm>
            <a:off x="2826152" y="1439238"/>
            <a:ext cx="3762071" cy="3259444"/>
          </a:xfrm>
          <a:prstGeom prst="diamond">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id-ID" dirty="0" smtClean="0"/>
              <a:t>Orang lain: berperan sebagai katalisator dan berperan untuk mendukung, tetapi tidak mendominasi (Fals-Bonda, 1991)</a:t>
            </a:r>
            <a:endParaRPr lang="id-ID" dirty="0"/>
          </a:p>
        </p:txBody>
      </p:sp>
      <p:sp>
        <p:nvSpPr>
          <p:cNvPr id="7" name="Rectangle 6"/>
          <p:cNvSpPr/>
          <p:nvPr/>
        </p:nvSpPr>
        <p:spPr>
          <a:xfrm>
            <a:off x="6588223" y="1340768"/>
            <a:ext cx="2016225" cy="4248472"/>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id-ID" dirty="0" smtClean="0"/>
              <a:t>Ide dasar PAR:</a:t>
            </a:r>
          </a:p>
          <a:p>
            <a:pPr algn="ctr"/>
            <a:r>
              <a:rPr lang="id-ID" dirty="0" smtClean="0"/>
              <a:t>Kebodohan dan kelesuan kaum miskin karena akibat langsung dominasi ekonomi , sosial dan politik (Paulo Freire)</a:t>
            </a:r>
          </a:p>
          <a:p>
            <a:pPr algn="ctr"/>
            <a:r>
              <a:rPr lang="id-ID" dirty="0" smtClean="0"/>
              <a:t>Melalui pendidikan yang benar, setiap makluk dapat mengembangkan kesadaran diri yang baru, memiliki hak untuk didengar</a:t>
            </a:r>
            <a:endParaRPr lang="id-ID" dirty="0"/>
          </a:p>
        </p:txBody>
      </p:sp>
    </p:spTree>
    <p:extLst>
      <p:ext uri="{BB962C8B-B14F-4D97-AF65-F5344CB8AC3E}">
        <p14:creationId xmlns:p14="http://schemas.microsoft.com/office/powerpoint/2010/main" val="2699822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a:bodyPr>
          <a:lstStyle/>
          <a:p>
            <a:r>
              <a:rPr lang="id-ID" sz="3200" dirty="0" smtClean="0"/>
              <a:t>Rapid Rural Appraisal  dan Participatory Learing and Action</a:t>
            </a:r>
            <a:endParaRPr lang="id-ID" sz="3200" dirty="0"/>
          </a:p>
        </p:txBody>
      </p:sp>
      <p:sp>
        <p:nvSpPr>
          <p:cNvPr id="3" name="Content Placeholder 2"/>
          <p:cNvSpPr>
            <a:spLocks noGrp="1"/>
          </p:cNvSpPr>
          <p:nvPr>
            <p:ph idx="1"/>
          </p:nvPr>
        </p:nvSpPr>
        <p:spPr/>
        <p:txBody>
          <a:bodyPr>
            <a:normAutofit/>
          </a:bodyPr>
          <a:lstStyle/>
          <a:p>
            <a:pPr marL="0" indent="0">
              <a:buNone/>
            </a:pPr>
            <a:endParaRPr lang="id-ID" sz="2000" dirty="0"/>
          </a:p>
        </p:txBody>
      </p:sp>
      <p:sp>
        <p:nvSpPr>
          <p:cNvPr id="4" name="Rectangle 3"/>
          <p:cNvSpPr/>
          <p:nvPr/>
        </p:nvSpPr>
        <p:spPr>
          <a:xfrm>
            <a:off x="467544" y="2060848"/>
            <a:ext cx="2376264" cy="259228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id-ID" dirty="0" smtClean="0">
                <a:solidFill>
                  <a:schemeClr val="tx1"/>
                </a:solidFill>
              </a:rPr>
              <a:t>RRA, berkembang tahun 1970-an. Di University of Sussex, Inggris. Dicetuskan Robert Chambers</a:t>
            </a:r>
          </a:p>
          <a:p>
            <a:r>
              <a:rPr lang="id-ID" dirty="0" smtClean="0">
                <a:solidFill>
                  <a:schemeClr val="tx1"/>
                </a:solidFill>
              </a:rPr>
              <a:t>RRA sebagai jawaban ths metode evaluasi yang berkepanjangan</a:t>
            </a:r>
          </a:p>
        </p:txBody>
      </p:sp>
      <p:sp>
        <p:nvSpPr>
          <p:cNvPr id="5" name="Rectangle 4"/>
          <p:cNvSpPr/>
          <p:nvPr/>
        </p:nvSpPr>
        <p:spPr>
          <a:xfrm>
            <a:off x="2843808" y="1628800"/>
            <a:ext cx="2880320" cy="302433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id-ID" dirty="0">
                <a:solidFill>
                  <a:schemeClr val="tx1"/>
                </a:solidFill>
              </a:rPr>
              <a:t>Dasar kerjanya: memudahkan penyandang dana mencari </a:t>
            </a:r>
            <a:r>
              <a:rPr lang="id-ID" dirty="0" smtClean="0">
                <a:solidFill>
                  <a:schemeClr val="tx1"/>
                </a:solidFill>
              </a:rPr>
              <a:t>informasi dan melihat kedalaman secara cepat dari penduduk setempat mengenai kondisi setempat</a:t>
            </a:r>
          </a:p>
          <a:p>
            <a:r>
              <a:rPr lang="id-ID" dirty="0" smtClean="0">
                <a:solidFill>
                  <a:schemeClr val="tx1"/>
                </a:solidFill>
              </a:rPr>
              <a:t>RRA kurang bersifat mendasar, melainkan lebih bersifat partisipatif dalam pengumpulan data</a:t>
            </a:r>
            <a:endParaRPr lang="id-ID" dirty="0">
              <a:solidFill>
                <a:schemeClr val="tx1"/>
              </a:solidFill>
            </a:endParaRPr>
          </a:p>
        </p:txBody>
      </p:sp>
      <p:sp>
        <p:nvSpPr>
          <p:cNvPr id="6" name="Rectangle 5"/>
          <p:cNvSpPr/>
          <p:nvPr/>
        </p:nvSpPr>
        <p:spPr>
          <a:xfrm>
            <a:off x="5724128" y="1628800"/>
            <a:ext cx="2952328" cy="30243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rgbClr val="FFC000"/>
                </a:solidFill>
              </a:rPr>
              <a:t>Pelibatan pengumpulan data:</a:t>
            </a:r>
          </a:p>
          <a:p>
            <a:pPr algn="ctr"/>
            <a:r>
              <a:rPr lang="id-ID" dirty="0" smtClean="0"/>
              <a:t>Penduduk setempat</a:t>
            </a:r>
          </a:p>
          <a:p>
            <a:pPr algn="ctr"/>
            <a:r>
              <a:rPr lang="id-ID" dirty="0" smtClean="0">
                <a:solidFill>
                  <a:srgbClr val="FFC000"/>
                </a:solidFill>
              </a:rPr>
              <a:t>Analisis: </a:t>
            </a:r>
          </a:p>
          <a:p>
            <a:pPr algn="ctr"/>
            <a:r>
              <a:rPr lang="id-ID" dirty="0" smtClean="0"/>
              <a:t>menggunakan metode pendidikan rakyat: pemetaan, transect walk, scoring, rangking dengan dengan biji-bijian, batu dan tongkat, pembuatan diagram kelembagaan </a:t>
            </a:r>
            <a:endParaRPr lang="id-ID" dirty="0"/>
          </a:p>
        </p:txBody>
      </p:sp>
      <p:sp>
        <p:nvSpPr>
          <p:cNvPr id="7" name="Rectangle 6"/>
          <p:cNvSpPr/>
          <p:nvPr/>
        </p:nvSpPr>
        <p:spPr>
          <a:xfrm>
            <a:off x="467544" y="4797152"/>
            <a:ext cx="8208912" cy="129614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id-ID" dirty="0" smtClean="0"/>
              <a:t>Perubahan ke pengumpulan data secara cepat, yaitu kepelibatan terhadap pengguna akhir dan belajar dari pengalaman, RRA dikenal sebagai pembelajaran dan tindakan partisipatoris (participatory learning and action/PLA).</a:t>
            </a:r>
            <a:endParaRPr lang="id-ID" dirty="0"/>
          </a:p>
        </p:txBody>
      </p:sp>
    </p:spTree>
    <p:extLst>
      <p:ext uri="{BB962C8B-B14F-4D97-AF65-F5344CB8AC3E}">
        <p14:creationId xmlns:p14="http://schemas.microsoft.com/office/powerpoint/2010/main" val="4040990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style>
          <a:lnRef idx="3">
            <a:schemeClr val="lt1"/>
          </a:lnRef>
          <a:fillRef idx="1">
            <a:schemeClr val="accent4"/>
          </a:fillRef>
          <a:effectRef idx="1">
            <a:schemeClr val="accent4"/>
          </a:effectRef>
          <a:fontRef idx="minor">
            <a:schemeClr val="lt1"/>
          </a:fontRef>
        </p:style>
        <p:txBody>
          <a:bodyPr>
            <a:normAutofit/>
          </a:bodyPr>
          <a:lstStyle/>
          <a:p>
            <a:r>
              <a:rPr lang="id-ID" sz="3200" dirty="0" smtClean="0"/>
              <a:t>Farming System Research</a:t>
            </a:r>
            <a:endParaRPr lang="id-ID" sz="3200" dirty="0"/>
          </a:p>
        </p:txBody>
      </p:sp>
      <p:sp>
        <p:nvSpPr>
          <p:cNvPr id="3" name="Content Placeholder 2"/>
          <p:cNvSpPr>
            <a:spLocks noGrp="1"/>
          </p:cNvSpPr>
          <p:nvPr>
            <p:ph idx="1"/>
          </p:nvPr>
        </p:nvSpPr>
        <p:spPr>
          <a:xfrm>
            <a:off x="457200" y="1124744"/>
            <a:ext cx="8229600" cy="5001419"/>
          </a:xfrm>
        </p:spPr>
        <p:txBody>
          <a:bodyPr>
            <a:normAutofit/>
          </a:bodyPr>
          <a:lstStyle/>
          <a:p>
            <a:pPr marL="0" indent="0">
              <a:buNone/>
            </a:pPr>
            <a:endParaRPr lang="id-ID" sz="2800" dirty="0"/>
          </a:p>
        </p:txBody>
      </p:sp>
      <p:sp>
        <p:nvSpPr>
          <p:cNvPr id="4" name="Rectangle 3"/>
          <p:cNvSpPr/>
          <p:nvPr/>
        </p:nvSpPr>
        <p:spPr>
          <a:xfrm>
            <a:off x="395536" y="1196752"/>
            <a:ext cx="8352928" cy="108012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id-ID" dirty="0" smtClean="0"/>
              <a:t>Berkembang tahun 1970, dengan mendukung percobaan –percobaan yang dilkembangkan petani sendiri, termasuk pelaksanaannya. Penelitian ini dilakukan untuk mengakui  keluasan pengetahuan petani mengenai sistem produksi dan kehidupan yang saling berkaitan. Selain itu mendukung percobaan oleh petani.</a:t>
            </a:r>
            <a:endParaRPr lang="id-ID" dirty="0"/>
          </a:p>
        </p:txBody>
      </p:sp>
      <p:sp>
        <p:nvSpPr>
          <p:cNvPr id="5" name="Rectangle 4"/>
          <p:cNvSpPr/>
          <p:nvPr/>
        </p:nvSpPr>
        <p:spPr>
          <a:xfrm>
            <a:off x="395536" y="3789040"/>
            <a:ext cx="8352928" cy="144016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id-ID" dirty="0" smtClean="0"/>
              <a:t>Istilah “self-evaluation” menggambarkan proses evaluasi internal dengan melibatkan stafdari seluruh tingkatan atau para beneficiary (orang-orang yang diuntungkan), untuk memperoleh informasi yang dapat digunakan untuk membuat keputusan.</a:t>
            </a:r>
            <a:endParaRPr lang="id-ID" dirty="0"/>
          </a:p>
        </p:txBody>
      </p:sp>
      <p:sp>
        <p:nvSpPr>
          <p:cNvPr id="6" name="Rectangle 5"/>
          <p:cNvSpPr/>
          <p:nvPr/>
        </p:nvSpPr>
        <p:spPr>
          <a:xfrm>
            <a:off x="395536" y="2708920"/>
            <a:ext cx="8352928" cy="720080"/>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id-ID" sz="2800" dirty="0" smtClean="0"/>
              <a:t>Self Evaluation and Beneficiary Assesments</a:t>
            </a:r>
            <a:endParaRPr lang="id-ID" sz="2800" dirty="0"/>
          </a:p>
        </p:txBody>
      </p:sp>
    </p:spTree>
    <p:extLst>
      <p:ext uri="{BB962C8B-B14F-4D97-AF65-F5344CB8AC3E}">
        <p14:creationId xmlns:p14="http://schemas.microsoft.com/office/powerpoint/2010/main" val="1764473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style>
          <a:lnRef idx="1">
            <a:schemeClr val="accent3"/>
          </a:lnRef>
          <a:fillRef idx="2">
            <a:schemeClr val="accent3"/>
          </a:fillRef>
          <a:effectRef idx="1">
            <a:schemeClr val="accent3"/>
          </a:effectRef>
          <a:fontRef idx="minor">
            <a:schemeClr val="dk1"/>
          </a:fontRef>
        </p:style>
        <p:txBody>
          <a:bodyPr>
            <a:normAutofit/>
          </a:bodyPr>
          <a:lstStyle/>
          <a:p>
            <a:r>
              <a:rPr lang="id-ID" sz="3200" dirty="0" smtClean="0"/>
              <a:t>Masalah yang terjadi dalam pelaksanaan</a:t>
            </a:r>
            <a:endParaRPr lang="id-ID" sz="3200" dirty="0"/>
          </a:p>
        </p:txBody>
      </p:sp>
      <p:sp>
        <p:nvSpPr>
          <p:cNvPr id="3" name="Content Placeholder 2"/>
          <p:cNvSpPr>
            <a:spLocks noGrp="1"/>
          </p:cNvSpPr>
          <p:nvPr>
            <p:ph idx="1"/>
          </p:nvPr>
        </p:nvSpPr>
        <p:spPr/>
        <p:txBody>
          <a:bodyPr/>
          <a:lstStyle/>
          <a:p>
            <a:endParaRPr lang="id-ID" dirty="0"/>
          </a:p>
        </p:txBody>
      </p:sp>
      <p:sp>
        <p:nvSpPr>
          <p:cNvPr id="4" name="Folded Corner 3"/>
          <p:cNvSpPr/>
          <p:nvPr/>
        </p:nvSpPr>
        <p:spPr>
          <a:xfrm>
            <a:off x="1835696" y="1340768"/>
            <a:ext cx="5904656" cy="4176464"/>
          </a:xfrm>
          <a:prstGeom prst="foldedCorner">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342900" lvl="1" indent="-342900">
              <a:buAutoNum type="arabicPeriod"/>
            </a:pPr>
            <a:endParaRPr lang="id-ID" dirty="0" smtClean="0"/>
          </a:p>
          <a:p>
            <a:pPr marL="342900" lvl="1" indent="-342900">
              <a:buAutoNum type="arabicPeriod"/>
            </a:pPr>
            <a:endParaRPr lang="id-ID" dirty="0"/>
          </a:p>
          <a:p>
            <a:pPr marL="342900" lvl="1" indent="-342900">
              <a:buAutoNum type="arabicPeriod"/>
            </a:pPr>
            <a:r>
              <a:rPr lang="id-ID" sz="2000" dirty="0" smtClean="0"/>
              <a:t>Kurangnya pemandu PRA yang terampil </a:t>
            </a:r>
          </a:p>
          <a:p>
            <a:pPr marL="342900" lvl="1" indent="-342900">
              <a:buAutoNum type="arabicPeriod"/>
            </a:pPr>
            <a:r>
              <a:rPr lang="id-ID" sz="2000" dirty="0" smtClean="0"/>
              <a:t>Penerapan PRA yang kehilangan arah dan dangkal</a:t>
            </a:r>
          </a:p>
          <a:p>
            <a:pPr marL="342900" indent="-342900">
              <a:buAutoNum type="arabicPeriod" startAt="3"/>
            </a:pPr>
            <a:r>
              <a:rPr lang="id-ID" sz="2000" dirty="0" smtClean="0"/>
              <a:t>Kembali melakukan penyuluhan</a:t>
            </a:r>
          </a:p>
          <a:p>
            <a:pPr marL="342900" indent="-342900">
              <a:buAutoNum type="arabicPeriod" startAt="3"/>
            </a:pPr>
            <a:r>
              <a:rPr lang="id-ID" sz="2000" dirty="0" smtClean="0"/>
              <a:t>Terjadi konflik: </a:t>
            </a:r>
          </a:p>
          <a:p>
            <a:r>
              <a:rPr lang="id-ID" sz="2000" dirty="0"/>
              <a:t> </a:t>
            </a:r>
            <a:r>
              <a:rPr lang="id-ID" sz="2000" dirty="0" smtClean="0"/>
              <a:t>       konflik dalam lembaga</a:t>
            </a:r>
          </a:p>
          <a:p>
            <a:r>
              <a:rPr lang="id-ID" sz="2000" dirty="0"/>
              <a:t> </a:t>
            </a:r>
            <a:r>
              <a:rPr lang="id-ID" sz="2000" dirty="0" smtClean="0"/>
              <a:t>       konflik lembaga  dengan masyarakat</a:t>
            </a:r>
          </a:p>
          <a:p>
            <a:r>
              <a:rPr lang="id-ID" sz="2000" dirty="0"/>
              <a:t> </a:t>
            </a:r>
            <a:r>
              <a:rPr lang="id-ID" sz="2000" dirty="0" smtClean="0"/>
              <a:t>       konflik dalam masyarakat</a:t>
            </a:r>
          </a:p>
          <a:p>
            <a:r>
              <a:rPr lang="id-ID" sz="2000" dirty="0" smtClean="0"/>
              <a:t>5.   Menganggap PRA sebagi resep</a:t>
            </a:r>
          </a:p>
          <a:p>
            <a:pPr marL="342900" indent="-342900">
              <a:buAutoNum type="arabicPeriod" startAt="6"/>
            </a:pPr>
            <a:r>
              <a:rPr lang="id-ID" sz="2000" dirty="0" smtClean="0"/>
              <a:t>Terpatok pada waktu</a:t>
            </a:r>
          </a:p>
          <a:p>
            <a:pPr marL="342900" indent="-342900">
              <a:buAutoNum type="arabicPeriod" startAt="6"/>
            </a:pPr>
            <a:r>
              <a:rPr lang="id-ID" sz="2000" dirty="0" smtClean="0"/>
              <a:t>Merancang PRA dengan biaya mahal</a:t>
            </a:r>
          </a:p>
          <a:p>
            <a:pPr marL="342900" indent="-342900">
              <a:buAutoNum type="arabicPeriod" startAt="6"/>
            </a:pPr>
            <a:r>
              <a:rPr lang="id-ID" sz="2000" dirty="0" smtClean="0"/>
              <a:t>Masih mengutakan target</a:t>
            </a:r>
          </a:p>
          <a:p>
            <a:pPr marL="342900" indent="-342900">
              <a:buAutoNum type="arabicPeriod" startAt="6"/>
            </a:pPr>
            <a:r>
              <a:rPr lang="id-ID" sz="2000" dirty="0" smtClean="0"/>
              <a:t>PRA menjadi rutinitas</a:t>
            </a:r>
            <a:endParaRPr lang="id-ID" sz="2000" dirty="0"/>
          </a:p>
        </p:txBody>
      </p:sp>
    </p:spTree>
    <p:extLst>
      <p:ext uri="{BB962C8B-B14F-4D97-AF65-F5344CB8AC3E}">
        <p14:creationId xmlns:p14="http://schemas.microsoft.com/office/powerpoint/2010/main" val="269594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style>
          <a:lnRef idx="3">
            <a:schemeClr val="lt1"/>
          </a:lnRef>
          <a:fillRef idx="1">
            <a:schemeClr val="accent6"/>
          </a:fillRef>
          <a:effectRef idx="1">
            <a:schemeClr val="accent6"/>
          </a:effectRef>
          <a:fontRef idx="minor">
            <a:schemeClr val="lt1"/>
          </a:fontRef>
        </p:style>
        <p:txBody>
          <a:bodyPr>
            <a:normAutofit/>
          </a:bodyPr>
          <a:lstStyle/>
          <a:p>
            <a:r>
              <a:rPr lang="id-ID" sz="2500" dirty="0" smtClean="0">
                <a:solidFill>
                  <a:srgbClr val="00B050"/>
                </a:solidFill>
              </a:rPr>
              <a:t>Kurangnya pemandu PRA yang terampil</a:t>
            </a:r>
            <a:endParaRPr lang="id-ID" sz="2500" dirty="0">
              <a:solidFill>
                <a:srgbClr val="00B050"/>
              </a:solidFill>
            </a:endParaRPr>
          </a:p>
        </p:txBody>
      </p:sp>
      <p:sp>
        <p:nvSpPr>
          <p:cNvPr id="3" name="Content Placeholder 2"/>
          <p:cNvSpPr>
            <a:spLocks noGrp="1"/>
          </p:cNvSpPr>
          <p:nvPr>
            <p:ph idx="1"/>
          </p:nvPr>
        </p:nvSpPr>
        <p:spPr>
          <a:xfrm>
            <a:off x="457200" y="1196752"/>
            <a:ext cx="8229600" cy="4929411"/>
          </a:xfrm>
        </p:spPr>
        <p:txBody>
          <a:bodyPr>
            <a:normAutofit/>
          </a:bodyPr>
          <a:lstStyle/>
          <a:p>
            <a:pPr marL="0" indent="0">
              <a:buNone/>
            </a:pPr>
            <a:endParaRPr lang="id-ID" sz="2500" dirty="0"/>
          </a:p>
        </p:txBody>
      </p:sp>
      <p:sp>
        <p:nvSpPr>
          <p:cNvPr id="4" name="Rounded Rectangle 3"/>
          <p:cNvSpPr/>
          <p:nvPr/>
        </p:nvSpPr>
        <p:spPr>
          <a:xfrm>
            <a:off x="395536" y="1052736"/>
            <a:ext cx="6912768" cy="244827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ct val="20000"/>
              </a:spcBef>
            </a:pPr>
            <a:r>
              <a:rPr lang="id-ID" sz="2500" dirty="0">
                <a:solidFill>
                  <a:prstClr val="black"/>
                </a:solidFill>
              </a:rPr>
              <a:t>PRA menjadi “trend” di Indonesia ----- kebutuhan pemandu trampil, meningkat. Pemandu bertugas melatih petugas lapangan, yang akan menjadi pemandu PRA dilapangan, (artinya mampu memfasilitasi penerapan PRA bersama masyarakat) </a:t>
            </a:r>
          </a:p>
        </p:txBody>
      </p:sp>
      <p:sp>
        <p:nvSpPr>
          <p:cNvPr id="5" name="Rounded Rectangle 4"/>
          <p:cNvSpPr/>
          <p:nvPr/>
        </p:nvSpPr>
        <p:spPr>
          <a:xfrm>
            <a:off x="1619672" y="3789040"/>
            <a:ext cx="6768752" cy="2376264"/>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dirty="0" smtClean="0">
              <a:solidFill>
                <a:srgbClr val="FF0000"/>
              </a:solidFill>
            </a:endParaRPr>
          </a:p>
          <a:p>
            <a:r>
              <a:rPr lang="id-ID" dirty="0" smtClean="0">
                <a:solidFill>
                  <a:srgbClr val="FF0000"/>
                </a:solidFill>
              </a:rPr>
              <a:t>Permasalahan:</a:t>
            </a:r>
          </a:p>
          <a:p>
            <a:r>
              <a:rPr lang="id-ID" dirty="0" smtClean="0">
                <a:solidFill>
                  <a:srgbClr val="FF0000"/>
                </a:solidFill>
              </a:rPr>
              <a:t>Pemandu trampil tidak cukup hanya dihasilkan dari pelatihan, yang mungkin hanya mampu menggunakan teknik-teknik nya saja. tetapi perlu lebih banyak pengalaman dan mengasah ketrampilan. Yang paling penting adalah perubahan perilaku dari pemandu dan petugas lapangan adalah memiliki perilaku partisipatif terlebih dahulu, agar mereka mampu memfasilitasi partisipasi masyarakat.</a:t>
            </a:r>
          </a:p>
          <a:p>
            <a:endParaRPr lang="id-ID" dirty="0" smtClean="0">
              <a:solidFill>
                <a:srgbClr val="FF0000"/>
              </a:solidFill>
            </a:endParaRPr>
          </a:p>
          <a:p>
            <a:pPr algn="ctr"/>
            <a:endParaRPr lang="id-ID" dirty="0">
              <a:solidFill>
                <a:srgbClr val="FF0000"/>
              </a:solidFill>
            </a:endParaRPr>
          </a:p>
        </p:txBody>
      </p:sp>
    </p:spTree>
    <p:extLst>
      <p:ext uri="{BB962C8B-B14F-4D97-AF65-F5344CB8AC3E}">
        <p14:creationId xmlns:p14="http://schemas.microsoft.com/office/powerpoint/2010/main" val="1017208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a:solidFill>
            <a:schemeClr val="accent5">
              <a:lumMod val="60000"/>
              <a:lumOff val="40000"/>
            </a:schemeClr>
          </a:solidFill>
        </p:spPr>
        <p:txBody>
          <a:bodyPr>
            <a:normAutofit/>
          </a:bodyPr>
          <a:lstStyle/>
          <a:p>
            <a:r>
              <a:rPr lang="id-ID" sz="2500" dirty="0" smtClean="0"/>
              <a:t>Penerapan PRA yang kehilangan arah dan dangkal</a:t>
            </a:r>
            <a:endParaRPr lang="id-ID" sz="2500" dirty="0"/>
          </a:p>
        </p:txBody>
      </p:sp>
      <p:sp>
        <p:nvSpPr>
          <p:cNvPr id="3" name="Content Placeholder 2"/>
          <p:cNvSpPr>
            <a:spLocks noGrp="1"/>
          </p:cNvSpPr>
          <p:nvPr>
            <p:ph idx="1"/>
          </p:nvPr>
        </p:nvSpPr>
        <p:spPr>
          <a:xfrm>
            <a:off x="457200" y="1052736"/>
            <a:ext cx="8229600" cy="5073427"/>
          </a:xfrm>
        </p:spPr>
        <p:txBody>
          <a:bodyPr>
            <a:normAutofit/>
          </a:bodyPr>
          <a:lstStyle/>
          <a:p>
            <a:pPr marL="0" indent="0">
              <a:buNone/>
            </a:pPr>
            <a:endParaRPr lang="id-ID" sz="2500" dirty="0"/>
          </a:p>
        </p:txBody>
      </p:sp>
      <p:sp>
        <p:nvSpPr>
          <p:cNvPr id="4" name="Snip Same Side Corner Rectangle 3"/>
          <p:cNvSpPr/>
          <p:nvPr/>
        </p:nvSpPr>
        <p:spPr>
          <a:xfrm>
            <a:off x="899592" y="1412776"/>
            <a:ext cx="7488832" cy="3888432"/>
          </a:xfrm>
          <a:prstGeom prst="snip2Same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solidFill>
                  <a:schemeClr val="tx1"/>
                </a:solidFill>
              </a:rPr>
              <a:t>Penguasaan prinsip-prinsip dasar PRA belum menguasai. Akibatnya informasi yang terkumpul tidak dapat dimanfaatkan. Sebaliknya kalau informasi dapat dimanfaatkan, ternyata belum di mkupas secara tajam. Dilapangan masih kebingungan dalan menetapkantujuan kajian bersama masyarakat. Mereka sekedar menggunakan teknik-teknik PRA untuk menggali informasi . Tetapi emaknaan terhadap tujuan dasar kegiatan belum dimiliki</a:t>
            </a:r>
            <a:endParaRPr lang="id-ID" sz="2400" dirty="0">
              <a:solidFill>
                <a:schemeClr val="tx1"/>
              </a:solidFill>
            </a:endParaRPr>
          </a:p>
        </p:txBody>
      </p:sp>
    </p:spTree>
    <p:extLst>
      <p:ext uri="{BB962C8B-B14F-4D97-AF65-F5344CB8AC3E}">
        <p14:creationId xmlns:p14="http://schemas.microsoft.com/office/powerpoint/2010/main" val="10126231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501</TotalTime>
  <Words>3302</Words>
  <Application>Microsoft Office PowerPoint</Application>
  <PresentationFormat>On-screen Show (4:3)</PresentationFormat>
  <Paragraphs>244</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Times New Roman</vt:lpstr>
      <vt:lpstr>Office Theme</vt:lpstr>
      <vt:lpstr>METODE PENELITIAN EVALUASI </vt:lpstr>
      <vt:lpstr>Pendekatan Baru dalam evaluasi</vt:lpstr>
      <vt:lpstr>PowerPoint Presentation</vt:lpstr>
      <vt:lpstr>Participatory Action Research (PAR)</vt:lpstr>
      <vt:lpstr>Rapid Rural Appraisal  dan Participatory Learing and Action</vt:lpstr>
      <vt:lpstr>Farming System Research</vt:lpstr>
      <vt:lpstr>Masalah yang terjadi dalam pelaksanaan</vt:lpstr>
      <vt:lpstr>Kurangnya pemandu PRA yang terampil</vt:lpstr>
      <vt:lpstr>Penerapan PRA yang kehilangan arah dan dangkal</vt:lpstr>
      <vt:lpstr>Kembali Melakukan Penyuluhan</vt:lpstr>
      <vt:lpstr>Terjadi konflik</vt:lpstr>
      <vt:lpstr>Menganggap PRA sebagai resep</vt:lpstr>
      <vt:lpstr>Terpatok Pada Waktu</vt:lpstr>
      <vt:lpstr>Merancang PRA dengan biaya yang mahal</vt:lpstr>
      <vt:lpstr>Masih Mengutamakan Target</vt:lpstr>
      <vt:lpstr>PRA menjadi rutinitas</vt:lpstr>
      <vt:lpstr>Bahaya PRA yang muncul kemudian</vt:lpstr>
      <vt:lpstr>Masyarakat sebagai obyek penerapan PRA</vt:lpstr>
      <vt:lpstr>Mengatasnamakan PRA</vt:lpstr>
      <vt:lpstr>Mengecewakan masyarakat</vt:lpstr>
      <vt:lpstr>Penolakan terhadap PRA</vt:lpstr>
      <vt:lpstr>PowerPoint Presentation</vt:lpstr>
      <vt:lpstr>Kegunaan Evaluasi Partisipatoris</vt:lpstr>
      <vt:lpstr>Arti lesson learn</vt:lpstr>
      <vt:lpstr>PowerPoint Presentation</vt:lpstr>
      <vt:lpstr>Mengapa menggunakan Evaluasi Partisipatoris</vt:lpstr>
      <vt:lpstr>PowerPoint Presentation</vt:lpstr>
      <vt:lpstr>PowerPoint Presentation</vt:lpstr>
      <vt:lpstr>Garis besar pemahaman Evaluasi Partisipatoris</vt:lpstr>
      <vt:lpstr>PowerPoint Presentation</vt:lpstr>
      <vt:lpstr>Jika peserta program orang miskin, maka merekalah yang paling dapat memberikan pemahaman mendalam apa arti kemiskinan dan penanganannya</vt:lpstr>
      <vt:lpstr> Karakteristik Evaluasi Partisipatoris. </vt:lpstr>
      <vt:lpstr>Langkah-langkah praktis dalam Evaluasi Partisipatoris</vt:lpstr>
      <vt:lpstr>PowerPoint Presentation</vt:lpstr>
      <vt:lpstr> Bilamana dilihat dari tiga sisi: pilihan masalah , pilihan metode, dan pilihan hasil, penelitian evaluasi partisipatoris adalah sebagai berikut: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METODE PENELITIAN EVALUASI</dc:title>
  <dc:creator>Ratna Devi</dc:creator>
  <cp:lastModifiedBy>ARUM</cp:lastModifiedBy>
  <cp:revision>50</cp:revision>
  <dcterms:created xsi:type="dcterms:W3CDTF">2019-03-14T13:15:06Z</dcterms:created>
  <dcterms:modified xsi:type="dcterms:W3CDTF">2021-03-18T14:24:55Z</dcterms:modified>
</cp:coreProperties>
</file>