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309" r:id="rId3"/>
    <p:sldId id="310" r:id="rId4"/>
    <p:sldId id="311" r:id="rId5"/>
    <p:sldId id="312" r:id="rId6"/>
    <p:sldId id="313" r:id="rId7"/>
    <p:sldId id="314" r:id="rId8"/>
    <p:sldId id="315" r:id="rId9"/>
    <p:sldId id="316" r:id="rId10"/>
    <p:sldId id="31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53" d="100"/>
          <a:sy n="53" d="100"/>
        </p:scale>
        <p:origin x="10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04800"/>
            <a:ext cx="8229600" cy="563563"/>
          </a:xfrm>
        </p:spPr>
        <p:txBody>
          <a:bodyPr/>
          <a:lstStyle/>
          <a:p>
            <a:pPr marL="484632" indent="0" eaLnBrk="1" fontAlgn="auto" hangingPunct="1">
              <a:spcAft>
                <a:spcPts val="0"/>
              </a:spcAft>
              <a:defRPr/>
            </a:pPr>
            <a:r>
              <a:rPr lang="en-US" sz="2400">
                <a:solidFill>
                  <a:schemeClr val="accent1">
                    <a:tint val="83000"/>
                    <a:satMod val="150000"/>
                  </a:schemeClr>
                </a:solidFill>
              </a:rPr>
              <a:t>Sistem Politik Indonesia</a:t>
            </a:r>
          </a:p>
        </p:txBody>
      </p:sp>
      <p:sp>
        <p:nvSpPr>
          <p:cNvPr id="64515" name="Rectangle 3"/>
          <p:cNvSpPr>
            <a:spLocks noGrp="1" noChangeArrowheads="1"/>
          </p:cNvSpPr>
          <p:nvPr>
            <p:ph idx="1"/>
          </p:nvPr>
        </p:nvSpPr>
        <p:spPr>
          <a:xfrm>
            <a:off x="457200" y="838200"/>
            <a:ext cx="8229600" cy="5287963"/>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400"/>
              <a:t>Sistem politik yang dianut di Indonesia adalah sistem politik demokrasi. Pasal 1 ayat (2) UUD Negara Republik Indonesia Tahun 1945 (setelah diamandemen) berbunyi “kedaulatan berada di tangan rakyat dan dilaksanakan menurut Undang-Undang Dasar”.</a:t>
            </a:r>
          </a:p>
          <a:p>
            <a:pPr marL="448056" indent="-384048" eaLnBrk="1" fontAlgn="auto" hangingPunct="1">
              <a:lnSpc>
                <a:spcPct val="80000"/>
              </a:lnSpc>
              <a:spcAft>
                <a:spcPts val="0"/>
              </a:spcAft>
              <a:buFont typeface="Wingdings 2"/>
              <a:buChar char=""/>
              <a:defRPr/>
            </a:pPr>
            <a:r>
              <a:rPr lang="en-US" sz="2400"/>
              <a:t>Inti dari demokrasi adalah kedaulatan rakyat, artinya rakyat mempunyai kekuasaan penuh untuk mengelola Negara, sehingga kemajuan sebuah Negara merupakan tanggung jawab selruh rakyatanya.</a:t>
            </a:r>
          </a:p>
          <a:p>
            <a:pPr marL="448056" indent="-384048" eaLnBrk="1" fontAlgn="auto" hangingPunct="1">
              <a:lnSpc>
                <a:spcPct val="80000"/>
              </a:lnSpc>
              <a:spcAft>
                <a:spcPts val="0"/>
              </a:spcAft>
              <a:buFont typeface="Wingdings 2"/>
              <a:buChar char=""/>
              <a:defRPr/>
            </a:pPr>
            <a:r>
              <a:rPr lang="en-US" sz="2400"/>
              <a:t>Demokrasi di Indonesia menganut sistem demokrasi Pancasila. Karakter utama demokrasi</a:t>
            </a:r>
          </a:p>
          <a:p>
            <a:pPr marL="448056" indent="-384048" eaLnBrk="1" fontAlgn="auto" hangingPunct="1">
              <a:lnSpc>
                <a:spcPct val="80000"/>
              </a:lnSpc>
              <a:spcAft>
                <a:spcPts val="0"/>
              </a:spcAft>
              <a:buFont typeface="Wingdings 2"/>
              <a:buChar char=""/>
              <a:defRPr/>
            </a:pPr>
            <a:r>
              <a:rPr lang="en-US" sz="2400"/>
              <a:t>Pancasila adalah sila keempat, yaitu Kerakyatan yang dipimpin oleh hikmah kebijaksanaan dalam permusyawaratan /perwakilan. Dengan kata lain, demokrasi Pancasila mengandung tiga karakter utama, yaitu kerakyatan, permusyawaratan, dan hikmat kebijaksanaan.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Sistem Ketatanegaraan Indonesia </a:t>
            </a:r>
          </a:p>
        </p:txBody>
      </p:sp>
      <p:sp>
        <p:nvSpPr>
          <p:cNvPr id="62467"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a:t>Proklamasi kemerdekaan bangsa Indonesia merupakan awal dibentuknya Negara Kesatuan Republik Indonesia. Negara Indonesia yang diproklamasikan oleh para pendiri negara adalah negara kesatuan. Pasal 1 ayat (1) UUD Negara Republik Indonesia Tahun 1945 menyatakan, </a:t>
            </a:r>
            <a:r>
              <a:rPr lang="en-US" i="1"/>
              <a:t>“Negara Indonesia adalah negara kesatuan yang berbentuk republik”</a:t>
            </a:r>
            <a:r>
              <a:rPr 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457200" y="304800"/>
            <a:ext cx="8229600" cy="5821363"/>
          </a:xfrm>
        </p:spPr>
        <p:txBody>
          <a:bodyPr/>
          <a:lstStyle/>
          <a:p>
            <a:pPr eaLnBrk="1" hangingPunct="1"/>
            <a:r>
              <a:rPr lang="en-US"/>
              <a:t>Para pendiri negara menekankan pentingnya persatuan dan kesatuan yang diwujudkan dalam kehidupan bangsa Indonesia. Para pendiri negara telah mewariskan nilai-nilai persatuan dan kesatuan dalam Pancasila dan UUD Negara Republik Indonesia Tahun 1945. Pancasila dan UUD Negara Republik Indonesia Tahun 1945 mengatur persatuan dan kesatuan dalam beberapa ketentuan, yaitu sebagai berikut.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64515" name="Rectangle 3"/>
          <p:cNvSpPr>
            <a:spLocks noGrp="1" noChangeArrowheads="1"/>
          </p:cNvSpPr>
          <p:nvPr>
            <p:ph idx="1"/>
          </p:nvPr>
        </p:nvSpPr>
        <p:spPr>
          <a:xfrm>
            <a:off x="457200" y="1882775"/>
            <a:ext cx="8229600" cy="4572000"/>
          </a:xfrm>
        </p:spPr>
        <p:txBody>
          <a:bodyPr/>
          <a:lstStyle/>
          <a:p>
            <a:pPr marL="609600" indent="-609600" eaLnBrk="1" hangingPunct="1">
              <a:buFontTx/>
              <a:buNone/>
            </a:pPr>
            <a:r>
              <a:rPr lang="en-US" sz="2800"/>
              <a:t>a. 	Sila ke-3 Pancasila, “Persatuan Indonesia”;</a:t>
            </a:r>
          </a:p>
          <a:p>
            <a:pPr marL="609600" indent="-609600" eaLnBrk="1" hangingPunct="1">
              <a:buFontTx/>
              <a:buAutoNum type="alphaLcPeriod" startAt="2"/>
            </a:pPr>
            <a:r>
              <a:rPr lang="en-US" sz="2800"/>
              <a:t>Pembukaan UUD 1945 alinea IV, “… Negara Republik Indonesia yang berkedaulatan rakyat dengan berdasarkan kepada … persatuan Indonesia</a:t>
            </a:r>
          </a:p>
          <a:p>
            <a:pPr marL="609600" indent="-609600" eaLnBrk="1" hangingPunct="1">
              <a:buFontTx/>
              <a:buAutoNum type="alphaLcPeriod" startAt="2"/>
            </a:pPr>
            <a:r>
              <a:rPr lang="en-US" sz="2800"/>
              <a:t>Pasal 1 ayat (1) UUD 1945, “Negara Indonesia adalah negara kesatuan yang berbentuk Republik”.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Bentuk pemerintahan republik </a:t>
            </a:r>
          </a:p>
        </p:txBody>
      </p:sp>
      <p:sp>
        <p:nvSpPr>
          <p:cNvPr id="59395"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a:t>Negara Republik pada dasarnya adalah negara yang tampuk pemerintahan akhirnya bercabang dari rakyat bukan dari prinsip keturunan bangsawan. Istilah ini berasal dari Bahasa Latin </a:t>
            </a:r>
            <a:r>
              <a:rPr lang="en-US" sz="2400" i="1"/>
              <a:t>res publica </a:t>
            </a:r>
            <a:r>
              <a:rPr lang="en-US" sz="2400"/>
              <a:t>yang artinya kerajaan dimiliki serta dikawal oleh rakyat. Konsep Republik telah digunakan sejak berabad-abad lamanya. Republik yang paling terkenal adalah Republik Roma, yang bertahan dari 509 SM hingga 44 SM. Dalam bentuk pemerintahan Republik Roma tersebut dipraktikkan dua prinsip utama yang dijalankan negara, yaitu prinsip </a:t>
            </a:r>
            <a:r>
              <a:rPr lang="en-US" sz="2400" i="1"/>
              <a:t>Anuality </a:t>
            </a:r>
            <a:r>
              <a:rPr lang="en-US" sz="2400"/>
              <a:t>(memegang pemerintah selama satu tahun saja) dan </a:t>
            </a:r>
            <a:r>
              <a:rPr lang="en-US" sz="2400" i="1"/>
              <a:t>Collegiality </a:t>
            </a:r>
            <a:r>
              <a:rPr lang="en-US" sz="2400"/>
              <a:t>(dua orang memegang jabatan ketua negara).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457200" y="381000"/>
            <a:ext cx="8229600" cy="5745163"/>
          </a:xfrm>
        </p:spPr>
        <p:txBody>
          <a:bodyPr/>
          <a:lstStyle/>
          <a:p>
            <a:pPr eaLnBrk="1" hangingPunct="1"/>
            <a:r>
              <a:rPr lang="en-US" sz="2800"/>
              <a:t>Pasca Amandemen keempat Undang-Undang Dasar Negara Republik Indonesia Tahun 1945, prinsip negara kesatuan sebagaimana tertuang dalam Pasal 1 Ayat (1) diperkuat oleh Pasal 18 Ayat (1) Undang-Undang Dasar Negara Republik Indonesia tahun 1945, menegaskan bahwa Negara Kesatuan Republik Indonesia dibagi atas daerah-daerah provinsi, dan daerah provinsi dibagi atas kabupaten dan kota. Tiap-tiap provinsi, kabupaten, dan kota mempunyai pemerintahan daerah yang diatur dengan undang-undang.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idx="1"/>
          </p:nvPr>
        </p:nvSpPr>
        <p:spPr>
          <a:xfrm>
            <a:off x="457200" y="685800"/>
            <a:ext cx="8229600" cy="5440363"/>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800"/>
              <a:t>Pasal 37 Ayat (5) Undang-Undang Dasar Negara Republik Indonesia Tahun 1945, sebagai ketentuan penutup menyatakan secara tegas bahwa </a:t>
            </a:r>
            <a:r>
              <a:rPr lang="en-US" sz="2800" i="1"/>
              <a:t>“Khusus mengenai bentuk negara Kesatuan Republik Indonesia tidak dapat dilakukan perubahan”</a:t>
            </a:r>
            <a:r>
              <a:rPr lang="en-US" sz="2800"/>
              <a:t>. Hal ini menunjukan bahwa NKRI merupakan harga mati dan tidak dapat diganggu gugat. Pasal-pasal dalam Undang-Undang Dasar Negara Republik Indonesia Tahun 1945 tersebut merupakan penguatan dan pengokohan prinsip negara kesatuan Republik Indonesia agar semakin kokoh dan terjaga dalam konstitusi negara.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411162"/>
          </a:xfrm>
        </p:spPr>
        <p:txBody>
          <a:bodyPr>
            <a:normAutofit fontScale="90000"/>
          </a:bodyPr>
          <a:lstStyle/>
          <a:p>
            <a:pPr marL="484632" indent="0" eaLnBrk="1" fontAlgn="auto" hangingPunct="1">
              <a:spcAft>
                <a:spcPts val="0"/>
              </a:spcAft>
              <a:defRPr/>
            </a:pPr>
            <a:r>
              <a:rPr lang="en-US" sz="2800">
                <a:solidFill>
                  <a:schemeClr val="accent1">
                    <a:tint val="83000"/>
                    <a:satMod val="150000"/>
                  </a:schemeClr>
                </a:solidFill>
              </a:rPr>
              <a:t>Sistem pemerintahan presidensial</a:t>
            </a:r>
          </a:p>
        </p:txBody>
      </p:sp>
      <p:sp>
        <p:nvSpPr>
          <p:cNvPr id="62467" name="Rectangle 3"/>
          <p:cNvSpPr>
            <a:spLocks noGrp="1" noChangeArrowheads="1"/>
          </p:cNvSpPr>
          <p:nvPr>
            <p:ph idx="1"/>
          </p:nvPr>
        </p:nvSpPr>
        <p:spPr>
          <a:xfrm>
            <a:off x="457200" y="990600"/>
            <a:ext cx="8229600" cy="5135563"/>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200"/>
              <a:t>Ciri-ciri umum sistem presidensial</a:t>
            </a:r>
          </a:p>
          <a:p>
            <a:pPr marL="448056" indent="-384048" eaLnBrk="1" fontAlgn="auto" hangingPunct="1">
              <a:lnSpc>
                <a:spcPct val="80000"/>
              </a:lnSpc>
              <a:spcAft>
                <a:spcPts val="0"/>
              </a:spcAft>
              <a:buFontTx/>
              <a:buNone/>
              <a:defRPr/>
            </a:pPr>
            <a:r>
              <a:rPr lang="en-US" sz="2200"/>
              <a:t>1.	Masa jabatan presiden dan wakil presiden telah ditentukan lebih pasti, misalnya 4 tahun, 5 tahun, 6 tahun, atau telah ditentukan lebih pasti; sehingga presiden dan wakil presiden tidak dapat dihentikan di tengah masa jabatannya karena alasan politik. Di beberapa negara, periode masa jabatan ini biasanya dibatasi dengan jelas, hanya satu kali masa jabatan atau dua kali masa jabatan berturut-turut.</a:t>
            </a:r>
          </a:p>
          <a:p>
            <a:pPr marL="448056" indent="-384048" eaLnBrk="1" fontAlgn="auto" hangingPunct="1">
              <a:lnSpc>
                <a:spcPct val="80000"/>
              </a:lnSpc>
              <a:spcAft>
                <a:spcPts val="0"/>
              </a:spcAft>
              <a:buFontTx/>
              <a:buNone/>
              <a:defRPr/>
            </a:pPr>
            <a:r>
              <a:rPr lang="en-US" sz="2200"/>
              <a:t>2.	Presiden dan wakil presiden tidak bertanggung jawab kepada lembaga politik tertentu yang biasa dikenal sebagai parlemen, melainkan langsung bertanggung jawab kepada rakyat. Presiden dan wakil presiden hanya dapat diberhentikan dari jabatannya karena alasan pelanggaran hukum yang biasanya dibatasi pada kasus tindak pidana tertentu yang bila dibiarkan tanpa pertanggungjawaban dapat menimbulkan masalah hukum yang serius, seperti misalnya pengkhianatan kepada negara dan pelanggaran yang nyata terhadap konstitusi.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457200" y="304800"/>
            <a:ext cx="8229600" cy="5821363"/>
          </a:xfrm>
        </p:spPr>
        <p:txBody>
          <a:bodyPr>
            <a:normAutofit lnSpcReduction="10000"/>
          </a:bodyPr>
          <a:lstStyle/>
          <a:p>
            <a:pPr marL="448056" indent="-384048" eaLnBrk="1" fontAlgn="auto" hangingPunct="1">
              <a:lnSpc>
                <a:spcPct val="80000"/>
              </a:lnSpc>
              <a:spcAft>
                <a:spcPts val="0"/>
              </a:spcAft>
              <a:buFontTx/>
              <a:buNone/>
              <a:defRPr/>
            </a:pPr>
            <a:r>
              <a:rPr lang="en-US" sz="2200"/>
              <a:t>3.	Presiden dan wakil presiden dipilih rakyat secara langsung ataupun melalui mekanisme perantara tertentu yang tidak bersifat perwakilan permanen sebagaimana hakikat lembaga permanen.</a:t>
            </a:r>
          </a:p>
          <a:p>
            <a:pPr marL="448056" indent="-384048" eaLnBrk="1" fontAlgn="auto" hangingPunct="1">
              <a:lnSpc>
                <a:spcPct val="80000"/>
              </a:lnSpc>
              <a:spcAft>
                <a:spcPts val="0"/>
              </a:spcAft>
              <a:buFontTx/>
              <a:buNone/>
              <a:defRPr/>
            </a:pPr>
            <a:r>
              <a:rPr lang="en-US" sz="2200"/>
              <a:t>4.	Dalam hubungannya dengan lembaga parlemen, presiden tidak tunduk kepada parlemen dan tidak membubarkan parlemen. Sebaliknya, parlemen juga tidak dapat menjatuhkan presiden dan membubarkan kabinet sebagaimana dalam praktik sistem parlementer.</a:t>
            </a:r>
          </a:p>
          <a:p>
            <a:pPr marL="448056" indent="-384048" eaLnBrk="1" fontAlgn="auto" hangingPunct="1">
              <a:lnSpc>
                <a:spcPct val="80000"/>
              </a:lnSpc>
              <a:spcAft>
                <a:spcPts val="0"/>
              </a:spcAft>
              <a:buFontTx/>
              <a:buNone/>
              <a:defRPr/>
            </a:pPr>
            <a:r>
              <a:rPr lang="en-US" sz="2200"/>
              <a:t>5.	Dalam sistem presidensial tidak dikenal pembedaan antara fungsi kepala negara dan kepala pemerintahan. Sementara dalam jabatan parlementer, pembedaan dan bahkan pemisahan kedua jabatan, kepala negara dan kepala pemerintahan, merupakan suatu kelaziman dan keniscayaan.</a:t>
            </a:r>
          </a:p>
          <a:p>
            <a:pPr marL="448056" indent="-384048" eaLnBrk="1" fontAlgn="auto" hangingPunct="1">
              <a:lnSpc>
                <a:spcPct val="80000"/>
              </a:lnSpc>
              <a:spcAft>
                <a:spcPts val="0"/>
              </a:spcAft>
              <a:buFontTx/>
              <a:buNone/>
              <a:defRPr/>
            </a:pPr>
            <a:r>
              <a:rPr lang="en-US" sz="2200"/>
              <a:t>6.	Tanggung jawab pemerintahan berada di pundak presiden. Karena itu, presiden yang berwenang membentuk pemerintahan, menyusun kabinet, mengangkat dan memberhentikan menteri serta pejabat-pejabat publik yang pengangkatan dan pemberhentiannya dilakukan berdasarkan penunjukan politik (political appointment).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549</TotalTime>
  <Words>817</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Verdana</vt:lpstr>
      <vt:lpstr>Wingdings 2</vt:lpstr>
      <vt:lpstr>Verve</vt:lpstr>
      <vt:lpstr>PENDIDIKAN KEWARGANEGARAAN </vt:lpstr>
      <vt:lpstr>Sistem Ketatanegaraan Indonesia </vt:lpstr>
      <vt:lpstr>PowerPoint Presentation</vt:lpstr>
      <vt:lpstr>PowerPoint Presentation</vt:lpstr>
      <vt:lpstr>Bentuk pemerintahan republik </vt:lpstr>
      <vt:lpstr>PowerPoint Presentation</vt:lpstr>
      <vt:lpstr>PowerPoint Presentation</vt:lpstr>
      <vt:lpstr>Sistem pemerintahan presidensial</vt:lpstr>
      <vt:lpstr>PowerPoint Presentation</vt:lpstr>
      <vt:lpstr>Sistem Politik Indonesia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2020-11-16T05:40:39Z</dcterms:modified>
</cp:coreProperties>
</file>