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2627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765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173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320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0830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3225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8549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0783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35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816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030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711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240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1498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438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3499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12DAE-F41A-425B-B5BE-4AA8EEEC14FA}" type="datetimeFigureOut">
              <a:rPr lang="en-ID" smtClean="0"/>
              <a:t>23/11/2021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65C64E-AF8B-4D6C-B01D-A48EE664BE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325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66B84-6138-489A-952C-CDBE4EB6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058" y="2419350"/>
            <a:ext cx="8952441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Algerian" panose="04020705040A02060702" pitchFamily="82" charset="0"/>
              </a:rPr>
              <a:t>Para </a:t>
            </a:r>
            <a:r>
              <a:rPr lang="en-US" dirty="0" err="1">
                <a:solidFill>
                  <a:srgbClr val="FF0000"/>
                </a:solidFill>
                <a:latin typeface="Algerian" panose="04020705040A02060702" pitchFamily="82" charset="0"/>
              </a:rPr>
              <a:t>Pengarang</a:t>
            </a:r>
            <a:r>
              <a:rPr lang="en-US" dirty="0">
                <a:solidFill>
                  <a:srgbClr val="FF0000"/>
                </a:solidFill>
                <a:latin typeface="Algerian" panose="04020705040A02060702" pitchFamily="82" charset="0"/>
              </a:rPr>
              <a:t> lain Angkatan ‘45</a:t>
            </a:r>
            <a:endParaRPr lang="en-ID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6766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B388D-078F-4488-A9A9-146B68FAF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148293"/>
            <a:ext cx="8596668" cy="775758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Idrus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39B2A-EF07-4939-9241-6FB4977C5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238374"/>
            <a:ext cx="9400115" cy="394335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Lahir di Padang, 21 September 1921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redaktur</a:t>
            </a:r>
            <a:r>
              <a:rPr lang="en-US" dirty="0"/>
              <a:t> </a:t>
            </a:r>
            <a:r>
              <a:rPr lang="en-US" dirty="0" err="1"/>
              <a:t>Balai</a:t>
            </a:r>
            <a:r>
              <a:rPr lang="en-US" dirty="0"/>
              <a:t> Pustaka. Dimana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bertemu</a:t>
            </a:r>
            <a:r>
              <a:rPr lang="en-US" dirty="0"/>
              <a:t> </a:t>
            </a:r>
            <a:r>
              <a:rPr lang="en-US" dirty="0" err="1"/>
              <a:t>Jassin</a:t>
            </a:r>
            <a:r>
              <a:rPr lang="en-US" dirty="0"/>
              <a:t>, STA, Sanusi Pane,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merombak</a:t>
            </a:r>
            <a:r>
              <a:rPr lang="en-US" dirty="0"/>
              <a:t> dan </a:t>
            </a:r>
            <a:r>
              <a:rPr lang="en-US" dirty="0" err="1"/>
              <a:t>memperbaharui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prosa</a:t>
            </a:r>
            <a:r>
              <a:rPr lang="en-US" dirty="0"/>
              <a:t> sastra Indonesia, </a:t>
            </a:r>
            <a:r>
              <a:rPr lang="en-US" dirty="0" err="1"/>
              <a:t>gaya-menyoal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romantik</a:t>
            </a:r>
            <a:r>
              <a:rPr lang="en-US" dirty="0"/>
              <a:t> </a:t>
            </a:r>
            <a:r>
              <a:rPr lang="en-US" dirty="0" err="1"/>
              <a:t>ttg</a:t>
            </a:r>
            <a:r>
              <a:rPr lang="en-US" dirty="0"/>
              <a:t> pemuda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berjuang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Asia Timur Raya,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i="1" dirty="0">
                <a:solidFill>
                  <a:srgbClr val="FF0000"/>
                </a:solidFill>
              </a:rPr>
              <a:t>Ave Maria</a:t>
            </a:r>
            <a:r>
              <a:rPr lang="en-US" dirty="0"/>
              <a:t>, dan drama </a:t>
            </a:r>
            <a:r>
              <a:rPr lang="en-US" i="1" dirty="0" err="1">
                <a:solidFill>
                  <a:srgbClr val="FF0000"/>
                </a:solidFill>
              </a:rPr>
              <a:t>Kejahatan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Membalas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Dendam</a:t>
            </a:r>
            <a:r>
              <a:rPr lang="en-US" dirty="0"/>
              <a:t>. Ketika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pahit</a:t>
            </a:r>
            <a:r>
              <a:rPr lang="en-US" dirty="0"/>
              <a:t> </a:t>
            </a:r>
            <a:r>
              <a:rPr lang="en-US" dirty="0" err="1"/>
              <a:t>kesengsaraan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Dai Nippon,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hatinya</a:t>
            </a:r>
            <a:r>
              <a:rPr lang="en-US" dirty="0"/>
              <a:t> dan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 Tulisan2 </a:t>
            </a:r>
            <a:r>
              <a:rPr lang="en-US" dirty="0" err="1"/>
              <a:t>itu</a:t>
            </a:r>
            <a:r>
              <a:rPr lang="en-US" dirty="0"/>
              <a:t> pada masa </a:t>
            </a:r>
            <a:r>
              <a:rPr lang="en-US" dirty="0" err="1"/>
              <a:t>Jepang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diumumkan</a:t>
            </a:r>
            <a:r>
              <a:rPr lang="en-US" dirty="0"/>
              <a:t>.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revolusi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Corat-coret</a:t>
            </a:r>
            <a:r>
              <a:rPr lang="en-US" i="1" dirty="0">
                <a:solidFill>
                  <a:srgbClr val="FF0000"/>
                </a:solidFill>
              </a:rPr>
              <a:t> di </a:t>
            </a:r>
            <a:r>
              <a:rPr lang="en-US" i="1" dirty="0" err="1">
                <a:solidFill>
                  <a:srgbClr val="FF0000"/>
                </a:solidFill>
              </a:rPr>
              <a:t>bawah</a:t>
            </a:r>
            <a:r>
              <a:rPr lang="en-US" i="1" dirty="0">
                <a:solidFill>
                  <a:srgbClr val="FF0000"/>
                </a:solidFill>
              </a:rPr>
              <a:t> Tanah</a:t>
            </a:r>
            <a:r>
              <a:rPr lang="en-US" dirty="0"/>
              <a:t>. Tulisan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melukiskan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di zaman </a:t>
            </a:r>
            <a:r>
              <a:rPr lang="en-US" dirty="0" err="1"/>
              <a:t>Jepang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sinis</a:t>
            </a:r>
            <a:r>
              <a:rPr lang="en-US" dirty="0"/>
              <a:t> dan </a:t>
            </a:r>
            <a:r>
              <a:rPr lang="en-US" dirty="0" err="1"/>
              <a:t>kasar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4827630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D6B2D-0F58-426C-A304-94602FF5F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74" y="1005417"/>
            <a:ext cx="8111953" cy="67098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Idrus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C1583-518A-451E-87DA-A309800E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276475"/>
            <a:ext cx="9077325" cy="386185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Menjelang</a:t>
            </a:r>
            <a:r>
              <a:rPr lang="en-US" dirty="0"/>
              <a:t> </a:t>
            </a:r>
            <a:r>
              <a:rPr lang="en-US" dirty="0" err="1"/>
              <a:t>Gestapu</a:t>
            </a:r>
            <a:r>
              <a:rPr lang="en-US" dirty="0"/>
              <a:t>, </a:t>
            </a:r>
            <a:r>
              <a:rPr lang="en-US" dirty="0" err="1"/>
              <a:t>karya-karyanya</a:t>
            </a:r>
            <a:r>
              <a:rPr lang="en-US" dirty="0"/>
              <a:t> </a:t>
            </a:r>
            <a:r>
              <a:rPr lang="en-US" dirty="0" err="1"/>
              <a:t>sempat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Gestapu</a:t>
            </a:r>
            <a:r>
              <a:rPr lang="en-US" dirty="0"/>
              <a:t> Kembali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Karangan2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Dari Ave Maria </a:t>
            </a:r>
            <a:r>
              <a:rPr lang="en-US" i="1" dirty="0" err="1">
                <a:solidFill>
                  <a:srgbClr val="FF0000"/>
                </a:solidFill>
              </a:rPr>
              <a:t>ke</a:t>
            </a:r>
            <a:r>
              <a:rPr lang="en-US" i="1" dirty="0">
                <a:solidFill>
                  <a:srgbClr val="FF0000"/>
                </a:solidFill>
              </a:rPr>
              <a:t> Jalan Lain </a:t>
            </a:r>
            <a:r>
              <a:rPr lang="en-US" i="1" dirty="0" err="1">
                <a:solidFill>
                  <a:srgbClr val="FF0000"/>
                </a:solidFill>
              </a:rPr>
              <a:t>ke</a:t>
            </a:r>
            <a:r>
              <a:rPr lang="en-US" i="1" dirty="0">
                <a:solidFill>
                  <a:srgbClr val="FF0000"/>
                </a:solidFill>
              </a:rPr>
              <a:t> Roma</a:t>
            </a:r>
            <a:r>
              <a:rPr lang="en-US" dirty="0"/>
              <a:t> (1948).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Aki</a:t>
            </a:r>
            <a:r>
              <a:rPr lang="en-US" dirty="0"/>
              <a:t> (1950), dan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sandiwara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Keluarga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Surono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(1948) </a:t>
            </a:r>
            <a:r>
              <a:rPr lang="en-US" dirty="0" err="1"/>
              <a:t>diterbitkan</a:t>
            </a:r>
            <a:r>
              <a:rPr lang="en-US" dirty="0"/>
              <a:t> di Medan.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menerjemahkan</a:t>
            </a:r>
            <a:r>
              <a:rPr lang="en-US" dirty="0"/>
              <a:t> </a:t>
            </a:r>
            <a:r>
              <a:rPr lang="en-US" dirty="0" err="1"/>
              <a:t>karya-karya</a:t>
            </a:r>
            <a:r>
              <a:rPr lang="en-US" dirty="0"/>
              <a:t> Anton Pavlovich Chekhov, Pirandello, Jaroslav </a:t>
            </a:r>
            <a:r>
              <a:rPr lang="en-US" dirty="0" err="1"/>
              <a:t>Hasek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Sempat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dan </a:t>
            </a:r>
            <a:r>
              <a:rPr lang="en-US" dirty="0" err="1"/>
              <a:t>tinggal</a:t>
            </a:r>
            <a:r>
              <a:rPr lang="en-US" dirty="0"/>
              <a:t> di </a:t>
            </a:r>
            <a:r>
              <a:rPr lang="en-US" dirty="0" err="1"/>
              <a:t>Kualalumpur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Australia </a:t>
            </a:r>
            <a:r>
              <a:rPr lang="en-US" dirty="0" err="1"/>
              <a:t>mengajar</a:t>
            </a:r>
            <a:r>
              <a:rPr lang="en-US" dirty="0"/>
              <a:t> sastra Indonesia modern di Monash University.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2023516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C025-B51D-4C57-AF75-E255B87E0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910168"/>
            <a:ext cx="8596668" cy="63288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Achdiat</a:t>
            </a:r>
            <a:r>
              <a:rPr lang="en-US" dirty="0"/>
              <a:t> K. </a:t>
            </a:r>
            <a:r>
              <a:rPr lang="en-US" dirty="0" err="1"/>
              <a:t>Mihardja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7CE4E-B5BA-41BB-BC20-3CF6B72C9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990724"/>
            <a:ext cx="9933515" cy="395710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Lahir di </a:t>
            </a:r>
            <a:r>
              <a:rPr lang="en-US" dirty="0" err="1"/>
              <a:t>Garut</a:t>
            </a:r>
            <a:r>
              <a:rPr lang="en-US" dirty="0"/>
              <a:t>, 6 </a:t>
            </a:r>
            <a:r>
              <a:rPr lang="en-US" dirty="0" err="1"/>
              <a:t>Maret</a:t>
            </a:r>
            <a:r>
              <a:rPr lang="en-US" dirty="0"/>
              <a:t> 1911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kawan</a:t>
            </a:r>
            <a:r>
              <a:rPr lang="en-US" dirty="0"/>
              <a:t> </a:t>
            </a:r>
            <a:r>
              <a:rPr lang="en-US" dirty="0" err="1"/>
              <a:t>sekelas</a:t>
            </a:r>
            <a:r>
              <a:rPr lang="en-US" dirty="0"/>
              <a:t> Amir Hamzah di AMS Solo.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pada Angkatan 45,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di dunia sastra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roman </a:t>
            </a:r>
            <a:r>
              <a:rPr lang="en-US" i="1" dirty="0" err="1">
                <a:solidFill>
                  <a:srgbClr val="FF0000"/>
                </a:solidFill>
              </a:rPr>
              <a:t>Atheis</a:t>
            </a:r>
            <a:r>
              <a:rPr lang="en-US" dirty="0"/>
              <a:t> (1948)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membuatnya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roman </a:t>
            </a:r>
            <a:r>
              <a:rPr lang="en-US" dirty="0" err="1"/>
              <a:t>terkemuka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err="1"/>
              <a:t>Balai</a:t>
            </a:r>
            <a:r>
              <a:rPr lang="en-US" dirty="0"/>
              <a:t> Pustaka,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pemimpinnya</a:t>
            </a:r>
            <a:r>
              <a:rPr lang="en-US" dirty="0"/>
              <a:t>.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 di FSUI. Juga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 drama modern di Canberra, Australia.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Karyanya</a:t>
            </a:r>
            <a:r>
              <a:rPr lang="en-US" dirty="0"/>
              <a:t>: </a:t>
            </a:r>
            <a:r>
              <a:rPr lang="en-US" i="1" dirty="0" err="1">
                <a:solidFill>
                  <a:srgbClr val="FF0000"/>
                </a:solidFill>
              </a:rPr>
              <a:t>Polemik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Kebudayaan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  <a:r>
              <a:rPr lang="en-US" i="1" dirty="0" err="1">
                <a:solidFill>
                  <a:srgbClr val="FF0000"/>
                </a:solidFill>
              </a:rPr>
              <a:t>Bentrokan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dalam</a:t>
            </a:r>
            <a:r>
              <a:rPr lang="en-US" i="1" dirty="0">
                <a:solidFill>
                  <a:srgbClr val="FF0000"/>
                </a:solidFill>
              </a:rPr>
              <a:t> Asrama, </a:t>
            </a:r>
            <a:r>
              <a:rPr lang="en-US" i="1" dirty="0" err="1">
                <a:solidFill>
                  <a:srgbClr val="FF0000"/>
                </a:solidFill>
              </a:rPr>
              <a:t>Keretakan</a:t>
            </a:r>
            <a:r>
              <a:rPr lang="en-US" i="1" dirty="0">
                <a:solidFill>
                  <a:srgbClr val="FF0000"/>
                </a:solidFill>
              </a:rPr>
              <a:t> dan </a:t>
            </a:r>
            <a:r>
              <a:rPr lang="en-US" i="1" dirty="0" err="1">
                <a:solidFill>
                  <a:srgbClr val="FF0000"/>
                </a:solidFill>
              </a:rPr>
              <a:t>Ketegangan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  <a:r>
              <a:rPr lang="en-US" i="1" dirty="0" err="1">
                <a:solidFill>
                  <a:srgbClr val="FF0000"/>
                </a:solidFill>
              </a:rPr>
              <a:t>Kesan</a:t>
            </a:r>
            <a:r>
              <a:rPr lang="en-US" i="1" dirty="0">
                <a:solidFill>
                  <a:srgbClr val="FF0000"/>
                </a:solidFill>
              </a:rPr>
              <a:t> dan </a:t>
            </a:r>
            <a:r>
              <a:rPr lang="en-US" i="1" dirty="0" err="1">
                <a:solidFill>
                  <a:srgbClr val="FF0000"/>
                </a:solidFill>
              </a:rPr>
              <a:t>Kenangan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8483663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0C943-8AF1-445C-BA68-2BD956E13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881592"/>
            <a:ext cx="8596668" cy="74718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Pramoedya Ananta Toer</a:t>
            </a:r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528D3-76CF-44CA-BAB1-6BF904735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047875"/>
            <a:ext cx="10085916" cy="41529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Lahir di </a:t>
            </a:r>
            <a:r>
              <a:rPr lang="en-US" dirty="0" err="1"/>
              <a:t>Blora</a:t>
            </a:r>
            <a:r>
              <a:rPr lang="en-US" dirty="0"/>
              <a:t>, 2 </a:t>
            </a:r>
            <a:r>
              <a:rPr lang="en-US" dirty="0" err="1"/>
              <a:t>Pebruari</a:t>
            </a:r>
            <a:r>
              <a:rPr lang="en-US" dirty="0"/>
              <a:t> 1925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pada masa </a:t>
            </a:r>
            <a:r>
              <a:rPr lang="en-US" dirty="0" err="1"/>
              <a:t>Jepang</a:t>
            </a:r>
            <a:r>
              <a:rPr lang="en-US" dirty="0"/>
              <a:t> dan masa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revolusi</a:t>
            </a:r>
            <a:r>
              <a:rPr lang="en-US" dirty="0"/>
              <a:t> </a:t>
            </a:r>
            <a:r>
              <a:rPr lang="en-US" dirty="0" err="1"/>
              <a:t>menerbitkan</a:t>
            </a:r>
            <a:r>
              <a:rPr lang="en-US" dirty="0"/>
              <a:t> </a:t>
            </a:r>
            <a:r>
              <a:rPr lang="en-US" dirty="0" err="1"/>
              <a:t>Kranji</a:t>
            </a:r>
            <a:r>
              <a:rPr lang="en-US" dirty="0"/>
              <a:t> dan Bekasi </a:t>
            </a:r>
            <a:r>
              <a:rPr lang="en-US" dirty="0" err="1"/>
              <a:t>Jatuh</a:t>
            </a:r>
            <a:r>
              <a:rPr lang="en-US" dirty="0"/>
              <a:t> (1947).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“</a:t>
            </a:r>
            <a:r>
              <a:rPr lang="en-US" dirty="0" err="1">
                <a:solidFill>
                  <a:srgbClr val="00B0F0"/>
                </a:solidFill>
              </a:rPr>
              <a:t>Blora</a:t>
            </a:r>
            <a:r>
              <a:rPr lang="en-US" dirty="0">
                <a:solidFill>
                  <a:srgbClr val="00B0F0"/>
                </a:solidFill>
              </a:rPr>
              <a:t>” </a:t>
            </a:r>
            <a:r>
              <a:rPr lang="en-US" dirty="0"/>
              <a:t>(1949) dan roman </a:t>
            </a:r>
            <a:r>
              <a:rPr lang="en-US" i="1" dirty="0" err="1">
                <a:solidFill>
                  <a:srgbClr val="00B0F0"/>
                </a:solidFill>
              </a:rPr>
              <a:t>Perburuan</a:t>
            </a:r>
            <a:r>
              <a:rPr lang="en-US" dirty="0"/>
              <a:t> (1950)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hadiah</a:t>
            </a:r>
            <a:r>
              <a:rPr lang="en-US" dirty="0"/>
              <a:t> </a:t>
            </a:r>
            <a:r>
              <a:rPr lang="en-US" dirty="0" err="1"/>
              <a:t>sayembara</a:t>
            </a:r>
            <a:r>
              <a:rPr lang="en-US" dirty="0"/>
              <a:t> </a:t>
            </a:r>
            <a:r>
              <a:rPr lang="en-US" dirty="0" err="1"/>
              <a:t>Balai</a:t>
            </a:r>
            <a:r>
              <a:rPr lang="en-US" dirty="0"/>
              <a:t> Pustaka.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sangat </a:t>
            </a:r>
            <a:r>
              <a:rPr lang="en-US" dirty="0" err="1"/>
              <a:t>padat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D" dirty="0"/>
              <a:t>Dari </a:t>
            </a:r>
            <a:r>
              <a:rPr lang="en-ID" dirty="0" err="1"/>
              <a:t>penjara</a:t>
            </a:r>
            <a:r>
              <a:rPr lang="en-ID" dirty="0"/>
              <a:t> </a:t>
            </a:r>
            <a:r>
              <a:rPr lang="en-ID" dirty="0" err="1"/>
              <a:t>dia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melahirkan</a:t>
            </a:r>
            <a:r>
              <a:rPr lang="en-ID" dirty="0"/>
              <a:t> tulisan. Roman </a:t>
            </a:r>
            <a:r>
              <a:rPr lang="en-ID" i="1" dirty="0" err="1">
                <a:solidFill>
                  <a:srgbClr val="00B0F0"/>
                </a:solidFill>
              </a:rPr>
              <a:t>Keluarga</a:t>
            </a:r>
            <a:r>
              <a:rPr lang="en-ID" i="1" dirty="0">
                <a:solidFill>
                  <a:srgbClr val="00B0F0"/>
                </a:solidFill>
              </a:rPr>
              <a:t> </a:t>
            </a:r>
            <a:r>
              <a:rPr lang="en-ID" i="1" dirty="0" err="1">
                <a:solidFill>
                  <a:srgbClr val="00B0F0"/>
                </a:solidFill>
              </a:rPr>
              <a:t>Gerilya</a:t>
            </a:r>
            <a:r>
              <a:rPr lang="en-ID" i="1" dirty="0">
                <a:solidFill>
                  <a:srgbClr val="00B0F0"/>
                </a:solidFill>
              </a:rPr>
              <a:t> </a:t>
            </a:r>
            <a:r>
              <a:rPr lang="en-ID" dirty="0"/>
              <a:t>(1950) dan </a:t>
            </a:r>
            <a:r>
              <a:rPr lang="en-ID" dirty="0" err="1"/>
              <a:t>kumpulan</a:t>
            </a:r>
            <a:r>
              <a:rPr lang="en-ID" dirty="0"/>
              <a:t> </a:t>
            </a:r>
            <a:r>
              <a:rPr lang="en-ID" dirty="0" err="1"/>
              <a:t>cerpen</a:t>
            </a:r>
            <a:r>
              <a:rPr lang="en-ID" dirty="0"/>
              <a:t> </a:t>
            </a:r>
            <a:r>
              <a:rPr lang="en-ID" i="1" dirty="0" err="1">
                <a:solidFill>
                  <a:srgbClr val="00B0F0"/>
                </a:solidFill>
              </a:rPr>
              <a:t>Percikan</a:t>
            </a:r>
            <a:r>
              <a:rPr lang="en-ID" i="1" dirty="0">
                <a:solidFill>
                  <a:srgbClr val="00B0F0"/>
                </a:solidFill>
              </a:rPr>
              <a:t> </a:t>
            </a:r>
            <a:r>
              <a:rPr lang="en-ID" i="1" dirty="0" err="1">
                <a:solidFill>
                  <a:srgbClr val="00B0F0"/>
                </a:solidFill>
              </a:rPr>
              <a:t>Revolusi</a:t>
            </a:r>
            <a:r>
              <a:rPr lang="en-ID" i="1" dirty="0">
                <a:solidFill>
                  <a:srgbClr val="00B0F0"/>
                </a:solidFill>
              </a:rPr>
              <a:t> </a:t>
            </a:r>
            <a:r>
              <a:rPr lang="en-ID" dirty="0"/>
              <a:t>(1950).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D" dirty="0" err="1"/>
              <a:t>Pengarang</a:t>
            </a:r>
            <a:r>
              <a:rPr lang="en-ID" dirty="0"/>
              <a:t> </a:t>
            </a:r>
            <a:r>
              <a:rPr lang="en-ID" dirty="0" err="1"/>
              <a:t>yg</a:t>
            </a:r>
            <a:r>
              <a:rPr lang="en-ID" dirty="0"/>
              <a:t> sangat </a:t>
            </a:r>
            <a:r>
              <a:rPr lang="en-ID" dirty="0" err="1"/>
              <a:t>produktif</a:t>
            </a:r>
            <a:r>
              <a:rPr lang="en-ID" dirty="0"/>
              <a:t>. </a:t>
            </a:r>
            <a:r>
              <a:rPr lang="en-ID" dirty="0" err="1"/>
              <a:t>Menulis</a:t>
            </a:r>
            <a:r>
              <a:rPr lang="en-ID" dirty="0"/>
              <a:t> </a:t>
            </a:r>
            <a:r>
              <a:rPr lang="en-ID" dirty="0" err="1"/>
              <a:t>cerpen</a:t>
            </a:r>
            <a:r>
              <a:rPr lang="en-ID" dirty="0"/>
              <a:t>, roman, </a:t>
            </a:r>
            <a:r>
              <a:rPr lang="en-ID" dirty="0" err="1"/>
              <a:t>esai</a:t>
            </a:r>
            <a:r>
              <a:rPr lang="en-ID" dirty="0"/>
              <a:t> dan </a:t>
            </a:r>
            <a:r>
              <a:rPr lang="en-ID" dirty="0" err="1"/>
              <a:t>kritik</a:t>
            </a:r>
            <a:r>
              <a:rPr lang="en-ID" dirty="0"/>
              <a:t>. </a:t>
            </a:r>
            <a:r>
              <a:rPr lang="en-ID" i="1" dirty="0" err="1">
                <a:solidFill>
                  <a:srgbClr val="00B0F0"/>
                </a:solidFill>
              </a:rPr>
              <a:t>Mereka</a:t>
            </a:r>
            <a:r>
              <a:rPr lang="en-ID" i="1" dirty="0">
                <a:solidFill>
                  <a:srgbClr val="00B0F0"/>
                </a:solidFill>
              </a:rPr>
              <a:t> Yang </a:t>
            </a:r>
            <a:r>
              <a:rPr lang="en-ID" i="1" dirty="0" err="1">
                <a:solidFill>
                  <a:srgbClr val="00B0F0"/>
                </a:solidFill>
              </a:rPr>
              <a:t>Dilumpuhkan</a:t>
            </a:r>
            <a:r>
              <a:rPr lang="en-ID" dirty="0"/>
              <a:t> (1951/1952,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jilid</a:t>
            </a:r>
            <a:r>
              <a:rPr lang="en-ID" dirty="0"/>
              <a:t>),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pengalamannya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di </a:t>
            </a:r>
            <a:r>
              <a:rPr lang="en-ID" dirty="0" err="1"/>
              <a:t>penjara</a:t>
            </a:r>
            <a:r>
              <a:rPr lang="en-ID" dirty="0"/>
              <a:t>. </a:t>
            </a:r>
            <a:r>
              <a:rPr lang="en-ID" i="1" dirty="0" err="1">
                <a:solidFill>
                  <a:srgbClr val="00B0F0"/>
                </a:solidFill>
              </a:rPr>
              <a:t>Cerita</a:t>
            </a:r>
            <a:r>
              <a:rPr lang="en-ID" i="1" dirty="0">
                <a:solidFill>
                  <a:srgbClr val="00B0F0"/>
                </a:solidFill>
              </a:rPr>
              <a:t> </a:t>
            </a:r>
            <a:r>
              <a:rPr lang="en-ID" i="1" dirty="0" err="1">
                <a:solidFill>
                  <a:srgbClr val="00B0F0"/>
                </a:solidFill>
              </a:rPr>
              <a:t>dari</a:t>
            </a:r>
            <a:r>
              <a:rPr lang="en-ID" i="1" dirty="0">
                <a:solidFill>
                  <a:srgbClr val="00B0F0"/>
                </a:solidFill>
              </a:rPr>
              <a:t> </a:t>
            </a:r>
            <a:r>
              <a:rPr lang="en-ID" i="1" dirty="0" err="1">
                <a:solidFill>
                  <a:srgbClr val="00B0F0"/>
                </a:solidFill>
              </a:rPr>
              <a:t>Blora</a:t>
            </a:r>
            <a:r>
              <a:rPr lang="en-ID" i="1" dirty="0">
                <a:solidFill>
                  <a:srgbClr val="00B0F0"/>
                </a:solidFill>
              </a:rPr>
              <a:t> </a:t>
            </a:r>
            <a:r>
              <a:rPr lang="en-ID" dirty="0"/>
              <a:t>(1952) </a:t>
            </a:r>
            <a:r>
              <a:rPr lang="en-ID" dirty="0" err="1"/>
              <a:t>mendapat</a:t>
            </a:r>
            <a:r>
              <a:rPr lang="en-ID" dirty="0"/>
              <a:t> </a:t>
            </a:r>
            <a:r>
              <a:rPr lang="en-ID" dirty="0" err="1"/>
              <a:t>hadiah</a:t>
            </a:r>
            <a:r>
              <a:rPr lang="en-ID" dirty="0"/>
              <a:t> sastra </a:t>
            </a:r>
            <a:r>
              <a:rPr lang="en-ID" dirty="0" err="1"/>
              <a:t>nasional</a:t>
            </a:r>
            <a:r>
              <a:rPr lang="en-ID" dirty="0"/>
              <a:t>; </a:t>
            </a:r>
            <a:r>
              <a:rPr lang="en-ID" i="1" dirty="0">
                <a:solidFill>
                  <a:srgbClr val="00B0F0"/>
                </a:solidFill>
              </a:rPr>
              <a:t>Di </a:t>
            </a:r>
            <a:r>
              <a:rPr lang="en-ID" i="1" dirty="0" err="1">
                <a:solidFill>
                  <a:srgbClr val="00B0F0"/>
                </a:solidFill>
              </a:rPr>
              <a:t>Tepi</a:t>
            </a:r>
            <a:r>
              <a:rPr lang="en-ID" i="1" dirty="0">
                <a:solidFill>
                  <a:srgbClr val="00B0F0"/>
                </a:solidFill>
              </a:rPr>
              <a:t> Kali Bekasi </a:t>
            </a:r>
            <a:r>
              <a:rPr lang="en-ID" dirty="0"/>
              <a:t>(1950); </a:t>
            </a:r>
            <a:r>
              <a:rPr lang="en-ID" i="1" dirty="0" err="1">
                <a:solidFill>
                  <a:srgbClr val="00B0F0"/>
                </a:solidFill>
              </a:rPr>
              <a:t>Bukan</a:t>
            </a:r>
            <a:r>
              <a:rPr lang="en-ID" i="1" dirty="0">
                <a:solidFill>
                  <a:srgbClr val="00B0F0"/>
                </a:solidFill>
              </a:rPr>
              <a:t> Pasar Malam </a:t>
            </a:r>
            <a:r>
              <a:rPr lang="en-ID" dirty="0"/>
              <a:t>(1951); </a:t>
            </a:r>
            <a:r>
              <a:rPr lang="en-ID" i="1" dirty="0" err="1">
                <a:solidFill>
                  <a:srgbClr val="00B0F0"/>
                </a:solidFill>
              </a:rPr>
              <a:t>Gulat</a:t>
            </a:r>
            <a:r>
              <a:rPr lang="en-ID" i="1" dirty="0">
                <a:solidFill>
                  <a:srgbClr val="00B0F0"/>
                </a:solidFill>
              </a:rPr>
              <a:t> di Jakarta </a:t>
            </a:r>
            <a:r>
              <a:rPr lang="en-ID" dirty="0"/>
              <a:t>(1953); </a:t>
            </a:r>
            <a:r>
              <a:rPr lang="en-ID" i="1" dirty="0" err="1">
                <a:solidFill>
                  <a:srgbClr val="00B0F0"/>
                </a:solidFill>
              </a:rPr>
              <a:t>Korupsi</a:t>
            </a:r>
            <a:r>
              <a:rPr lang="en-ID" dirty="0"/>
              <a:t> (1954); </a:t>
            </a:r>
            <a:r>
              <a:rPr lang="en-ID" i="1" dirty="0" err="1">
                <a:solidFill>
                  <a:srgbClr val="00B0F0"/>
                </a:solidFill>
              </a:rPr>
              <a:t>Midah</a:t>
            </a:r>
            <a:r>
              <a:rPr lang="en-ID" i="1" dirty="0">
                <a:solidFill>
                  <a:srgbClr val="00B0F0"/>
                </a:solidFill>
              </a:rPr>
              <a:t>, Si Manis </a:t>
            </a:r>
            <a:r>
              <a:rPr lang="en-ID" i="1" dirty="0" err="1">
                <a:solidFill>
                  <a:srgbClr val="00B0F0"/>
                </a:solidFill>
              </a:rPr>
              <a:t>Bergigi</a:t>
            </a:r>
            <a:r>
              <a:rPr lang="en-ID" i="1" dirty="0">
                <a:solidFill>
                  <a:srgbClr val="00B0F0"/>
                </a:solidFill>
              </a:rPr>
              <a:t> </a:t>
            </a:r>
            <a:r>
              <a:rPr lang="en-ID" i="1" dirty="0" err="1">
                <a:solidFill>
                  <a:srgbClr val="00B0F0"/>
                </a:solidFill>
              </a:rPr>
              <a:t>Emas</a:t>
            </a:r>
            <a:r>
              <a:rPr lang="en-ID" i="1" dirty="0">
                <a:solidFill>
                  <a:srgbClr val="00B0F0"/>
                </a:solidFill>
              </a:rPr>
              <a:t> </a:t>
            </a:r>
            <a:r>
              <a:rPr lang="en-ID" dirty="0"/>
              <a:t>(1954); </a:t>
            </a:r>
            <a:r>
              <a:rPr lang="en-ID" i="1" dirty="0" err="1">
                <a:solidFill>
                  <a:srgbClr val="00B0F0"/>
                </a:solidFill>
              </a:rPr>
              <a:t>Cerita</a:t>
            </a:r>
            <a:r>
              <a:rPr lang="en-ID" i="1" dirty="0">
                <a:solidFill>
                  <a:srgbClr val="00B0F0"/>
                </a:solidFill>
              </a:rPr>
              <a:t> </a:t>
            </a:r>
            <a:r>
              <a:rPr lang="en-ID" i="1" dirty="0" err="1">
                <a:solidFill>
                  <a:srgbClr val="00B0F0"/>
                </a:solidFill>
              </a:rPr>
              <a:t>dari</a:t>
            </a:r>
            <a:r>
              <a:rPr lang="en-ID" i="1" dirty="0">
                <a:solidFill>
                  <a:srgbClr val="00B0F0"/>
                </a:solidFill>
              </a:rPr>
              <a:t> Jakarta </a:t>
            </a:r>
            <a:r>
              <a:rPr lang="en-ID" dirty="0"/>
              <a:t>(1957, </a:t>
            </a:r>
            <a:r>
              <a:rPr lang="en-ID" dirty="0" err="1"/>
              <a:t>dll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1306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69718-C553-4F03-A7D1-1A89C67E7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42612"/>
            <a:ext cx="8596668" cy="860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Pramoedya Ananta Toer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592F9-A1CC-4A37-B432-59E5E3952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257425"/>
            <a:ext cx="9362015" cy="404371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mengutuk</a:t>
            </a:r>
            <a:r>
              <a:rPr lang="en-US" dirty="0"/>
              <a:t> PKI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cerita-ceritanya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pertengahan</a:t>
            </a:r>
            <a:r>
              <a:rPr lang="en-US" dirty="0"/>
              <a:t> 1950-an </a:t>
            </a:r>
            <a:r>
              <a:rPr lang="en-US" dirty="0" err="1"/>
              <a:t>sikapnya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LEKRA.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Lembaga </a:t>
            </a:r>
            <a:r>
              <a:rPr lang="en-US" dirty="0" err="1"/>
              <a:t>Seni</a:t>
            </a:r>
            <a:r>
              <a:rPr lang="en-US" dirty="0"/>
              <a:t> Sastra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Lekra</a:t>
            </a:r>
            <a:r>
              <a:rPr lang="en-US" dirty="0"/>
              <a:t>.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koran</a:t>
            </a:r>
            <a:r>
              <a:rPr lang="en-US" dirty="0"/>
              <a:t> </a:t>
            </a:r>
            <a:r>
              <a:rPr lang="en-US" i="1" dirty="0">
                <a:solidFill>
                  <a:srgbClr val="00B0F0"/>
                </a:solidFill>
              </a:rPr>
              <a:t>Bintang </a:t>
            </a:r>
            <a:r>
              <a:rPr lang="en-US" i="1" dirty="0" err="1">
                <a:solidFill>
                  <a:srgbClr val="00B0F0"/>
                </a:solidFill>
              </a:rPr>
              <a:t>Minggu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henti-hentinya</a:t>
            </a:r>
            <a:r>
              <a:rPr lang="en-US" dirty="0"/>
              <a:t> </a:t>
            </a:r>
            <a:r>
              <a:rPr lang="en-US" dirty="0" err="1"/>
              <a:t>menyerang</a:t>
            </a:r>
            <a:r>
              <a:rPr lang="en-US" dirty="0"/>
              <a:t> para </a:t>
            </a:r>
            <a:r>
              <a:rPr lang="en-US" dirty="0" err="1"/>
              <a:t>pengarang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sependirian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Setelah </a:t>
            </a:r>
            <a:r>
              <a:rPr lang="en-US" dirty="0" err="1"/>
              <a:t>Gestapu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ditahan</a:t>
            </a:r>
            <a:r>
              <a:rPr lang="en-US" dirty="0"/>
              <a:t> dan </a:t>
            </a:r>
            <a:r>
              <a:rPr lang="en-US" dirty="0" err="1"/>
              <a:t>buku-bukunya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terlarang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Karyanya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diterjemahkan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Pada masa </a:t>
            </a:r>
            <a:r>
              <a:rPr lang="en-US" dirty="0" err="1"/>
              <a:t>pembuangan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karya-karya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sangat </a:t>
            </a:r>
            <a:r>
              <a:rPr lang="en-US" dirty="0" err="1"/>
              <a:t>berkualitas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7904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EB003-E364-4DCC-9EB1-AD6FF8A37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805393"/>
            <a:ext cx="8596668" cy="737658"/>
          </a:xfrm>
        </p:spPr>
        <p:txBody>
          <a:bodyPr/>
          <a:lstStyle/>
          <a:p>
            <a:r>
              <a:rPr lang="en-US" dirty="0" err="1"/>
              <a:t>Mochtar</a:t>
            </a:r>
            <a:r>
              <a:rPr lang="en-US" dirty="0"/>
              <a:t> </a:t>
            </a:r>
            <a:r>
              <a:rPr lang="en-US" dirty="0" err="1"/>
              <a:t>Lubis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406D6-062A-459E-AEFA-D6BD30A05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009775"/>
            <a:ext cx="9923990" cy="421004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Lahir di Padang, 7 </a:t>
            </a:r>
            <a:r>
              <a:rPr lang="en-US" dirty="0" err="1"/>
              <a:t>Maret</a:t>
            </a:r>
            <a:r>
              <a:rPr lang="en-US" dirty="0"/>
              <a:t> 1922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.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 </a:t>
            </a:r>
            <a:r>
              <a:rPr lang="en-US" i="1" dirty="0">
                <a:solidFill>
                  <a:srgbClr val="FFC000"/>
                </a:solidFill>
              </a:rPr>
              <a:t>Indonesia Raya</a:t>
            </a:r>
            <a:r>
              <a:rPr lang="en-US" dirty="0"/>
              <a:t>, </a:t>
            </a:r>
            <a:r>
              <a:rPr lang="en-US" dirty="0" err="1"/>
              <a:t>sempat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terbit</a:t>
            </a:r>
            <a:r>
              <a:rPr lang="en-US" dirty="0"/>
              <a:t>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ditahan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1956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menerbitkan</a:t>
            </a:r>
            <a:r>
              <a:rPr lang="en-US" dirty="0"/>
              <a:t> </a:t>
            </a:r>
            <a:r>
              <a:rPr lang="en-US" dirty="0" err="1"/>
              <a:t>majalah</a:t>
            </a:r>
            <a:r>
              <a:rPr lang="en-US" dirty="0"/>
              <a:t> sastra </a:t>
            </a:r>
            <a:r>
              <a:rPr lang="en-US" b="1" i="1" dirty="0" err="1">
                <a:solidFill>
                  <a:srgbClr val="FFC000"/>
                </a:solidFill>
              </a:rPr>
              <a:t>Horison</a:t>
            </a:r>
            <a:r>
              <a:rPr lang="en-US" dirty="0"/>
              <a:t>, </a:t>
            </a:r>
            <a:r>
              <a:rPr lang="en-US" dirty="0" err="1"/>
              <a:t>bersama</a:t>
            </a:r>
            <a:r>
              <a:rPr lang="en-US" dirty="0"/>
              <a:t> HB. </a:t>
            </a:r>
            <a:r>
              <a:rPr lang="en-US" dirty="0" err="1"/>
              <a:t>Jassin</a:t>
            </a:r>
            <a:r>
              <a:rPr lang="en-US" dirty="0"/>
              <a:t>, Taufiq Ismail, </a:t>
            </a:r>
            <a:r>
              <a:rPr lang="en-US" dirty="0" err="1"/>
              <a:t>Arief</a:t>
            </a:r>
            <a:r>
              <a:rPr lang="en-US" dirty="0"/>
              <a:t> Budiman, </a:t>
            </a:r>
            <a:r>
              <a:rPr lang="en-US" dirty="0" err="1"/>
              <a:t>Goenawan</a:t>
            </a:r>
            <a:r>
              <a:rPr lang="en-US" dirty="0"/>
              <a:t> Mohamad </a:t>
            </a:r>
            <a:r>
              <a:rPr lang="en-US" dirty="0" err="1"/>
              <a:t>dll</a:t>
            </a:r>
            <a:r>
              <a:rPr lang="en-US" dirty="0"/>
              <a:t>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Kantor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i="1" dirty="0">
                <a:solidFill>
                  <a:srgbClr val="FFC000"/>
                </a:solidFill>
              </a:rPr>
              <a:t>Antara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Roman </a:t>
            </a:r>
            <a:r>
              <a:rPr lang="en-US" dirty="0" err="1"/>
              <a:t>pertamanya</a:t>
            </a:r>
            <a:r>
              <a:rPr lang="en-US" dirty="0"/>
              <a:t> </a:t>
            </a:r>
            <a:r>
              <a:rPr lang="en-US" i="1" dirty="0" err="1">
                <a:solidFill>
                  <a:srgbClr val="FFC000"/>
                </a:solidFill>
              </a:rPr>
              <a:t>Tak</a:t>
            </a:r>
            <a:r>
              <a:rPr lang="en-US" i="1" dirty="0">
                <a:solidFill>
                  <a:srgbClr val="FFC000"/>
                </a:solidFill>
              </a:rPr>
              <a:t> Ada </a:t>
            </a:r>
            <a:r>
              <a:rPr lang="en-US" i="1" dirty="0" err="1">
                <a:solidFill>
                  <a:srgbClr val="FFC000"/>
                </a:solidFill>
              </a:rPr>
              <a:t>Esok</a:t>
            </a:r>
            <a:r>
              <a:rPr lang="en-US" i="1" dirty="0">
                <a:solidFill>
                  <a:srgbClr val="FFC000"/>
                </a:solidFill>
              </a:rPr>
              <a:t> </a:t>
            </a:r>
            <a:r>
              <a:rPr lang="en-US" dirty="0"/>
              <a:t>(1950)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i="1" dirty="0">
                <a:solidFill>
                  <a:srgbClr val="FFC000"/>
                </a:solidFill>
              </a:rPr>
              <a:t>Jalan </a:t>
            </a:r>
            <a:r>
              <a:rPr lang="en-US" i="1" dirty="0" err="1">
                <a:solidFill>
                  <a:srgbClr val="FFC000"/>
                </a:solidFill>
              </a:rPr>
              <a:t>Tak</a:t>
            </a:r>
            <a:r>
              <a:rPr lang="en-US" i="1" dirty="0">
                <a:solidFill>
                  <a:srgbClr val="FFC000"/>
                </a:solidFill>
              </a:rPr>
              <a:t> Ada Ujung </a:t>
            </a:r>
            <a:r>
              <a:rPr lang="en-US" dirty="0"/>
              <a:t>(1952),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hadiah</a:t>
            </a:r>
            <a:r>
              <a:rPr lang="en-US" dirty="0"/>
              <a:t> sastra </a:t>
            </a:r>
            <a:r>
              <a:rPr lang="en-US" dirty="0" err="1"/>
              <a:t>nasional</a:t>
            </a:r>
            <a:r>
              <a:rPr lang="en-US" dirty="0"/>
              <a:t> dan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paling </a:t>
            </a:r>
            <a:r>
              <a:rPr lang="en-US" dirty="0" err="1"/>
              <a:t>berhasil</a:t>
            </a:r>
            <a:r>
              <a:rPr lang="en-US" dirty="0"/>
              <a:t>. </a:t>
            </a:r>
            <a:r>
              <a:rPr lang="en-US" i="1" dirty="0" err="1">
                <a:solidFill>
                  <a:srgbClr val="FFC000"/>
                </a:solidFill>
              </a:rPr>
              <a:t>Senja</a:t>
            </a:r>
            <a:r>
              <a:rPr lang="en-US" i="1" dirty="0">
                <a:solidFill>
                  <a:srgbClr val="FFC000"/>
                </a:solidFill>
              </a:rPr>
              <a:t> di Jakarta</a:t>
            </a:r>
            <a:r>
              <a:rPr lang="en-US" dirty="0"/>
              <a:t>,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Bahasa </a:t>
            </a:r>
            <a:r>
              <a:rPr lang="en-US" dirty="0" err="1"/>
              <a:t>Inggris</a:t>
            </a:r>
            <a:r>
              <a:rPr lang="en-US" dirty="0"/>
              <a:t>, </a:t>
            </a:r>
            <a:r>
              <a:rPr lang="en-US" i="1" dirty="0">
                <a:solidFill>
                  <a:srgbClr val="FFC000"/>
                </a:solidFill>
              </a:rPr>
              <a:t>Twilight in Jakarta </a:t>
            </a:r>
            <a:r>
              <a:rPr lang="en-US" dirty="0"/>
              <a:t>(1963). </a:t>
            </a:r>
            <a:r>
              <a:rPr lang="en-US" dirty="0" err="1"/>
              <a:t>Keempat</a:t>
            </a:r>
            <a:r>
              <a:rPr lang="en-US" dirty="0"/>
              <a:t>, </a:t>
            </a:r>
            <a:r>
              <a:rPr lang="en-US" i="1" dirty="0">
                <a:solidFill>
                  <a:srgbClr val="FFC000"/>
                </a:solidFill>
              </a:rPr>
              <a:t>Tanah </a:t>
            </a:r>
            <a:r>
              <a:rPr lang="en-US" i="1" dirty="0" err="1">
                <a:solidFill>
                  <a:srgbClr val="FFC000"/>
                </a:solidFill>
              </a:rPr>
              <a:t>Gersang</a:t>
            </a:r>
            <a:r>
              <a:rPr lang="en-US" i="1" dirty="0">
                <a:solidFill>
                  <a:srgbClr val="FFC000"/>
                </a:solidFill>
              </a:rPr>
              <a:t> </a:t>
            </a:r>
            <a:r>
              <a:rPr lang="en-US" dirty="0"/>
              <a:t>(1966).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D" dirty="0" err="1"/>
              <a:t>Ia</a:t>
            </a:r>
            <a:r>
              <a:rPr lang="en-ID" dirty="0"/>
              <a:t> juga </a:t>
            </a:r>
            <a:r>
              <a:rPr lang="en-ID" dirty="0" err="1"/>
              <a:t>menulis</a:t>
            </a:r>
            <a:r>
              <a:rPr lang="en-ID" dirty="0"/>
              <a:t> </a:t>
            </a:r>
            <a:r>
              <a:rPr lang="en-ID" dirty="0" err="1"/>
              <a:t>cerpen</a:t>
            </a:r>
            <a:r>
              <a:rPr lang="en-ID" dirty="0"/>
              <a:t> dan </a:t>
            </a:r>
            <a:r>
              <a:rPr lang="en-ID" dirty="0" err="1"/>
              <a:t>esai</a:t>
            </a:r>
            <a:r>
              <a:rPr lang="en-ID" dirty="0"/>
              <a:t> (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nama</a:t>
            </a:r>
            <a:r>
              <a:rPr lang="en-ID" dirty="0"/>
              <a:t> </a:t>
            </a:r>
            <a:r>
              <a:rPr lang="en-ID" dirty="0" err="1"/>
              <a:t>smaran</a:t>
            </a:r>
            <a:r>
              <a:rPr lang="en-ID" dirty="0"/>
              <a:t> Savitri). </a:t>
            </a:r>
            <a:r>
              <a:rPr lang="en-ID" dirty="0" err="1"/>
              <a:t>Cerpen-cerpennya</a:t>
            </a:r>
            <a:r>
              <a:rPr lang="en-ID" dirty="0"/>
              <a:t>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jurnalistik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4319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F5E8E-3702-4AA9-B8A0-4E08FFD77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556862"/>
            <a:ext cx="8596668" cy="69091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Utuy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Tatang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Sontani</a:t>
            </a:r>
            <a:endParaRPr lang="en-ID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207B1-C073-4704-812E-C39A03A63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619250"/>
            <a:ext cx="9390590" cy="468188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Lahir di Cianjur,1920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Bahasa </a:t>
            </a:r>
            <a:r>
              <a:rPr lang="en-US" dirty="0" err="1"/>
              <a:t>Sunda</a:t>
            </a:r>
            <a:r>
              <a:rPr lang="en-US" dirty="0"/>
              <a:t>. </a:t>
            </a:r>
            <a:r>
              <a:rPr lang="en-US" dirty="0" err="1"/>
              <a:t>Mula-mula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sajak</a:t>
            </a:r>
            <a:r>
              <a:rPr lang="en-US" dirty="0"/>
              <a:t>, roman dan </a:t>
            </a:r>
            <a:r>
              <a:rPr lang="en-US" dirty="0" err="1"/>
              <a:t>cerpen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drama.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/>
              <a:t>Dramanya</a:t>
            </a:r>
            <a:r>
              <a:rPr lang="en-US" dirty="0"/>
              <a:t>: </a:t>
            </a:r>
            <a:r>
              <a:rPr lang="en-US" i="1" dirty="0">
                <a:solidFill>
                  <a:srgbClr val="00B050"/>
                </a:solidFill>
              </a:rPr>
              <a:t>Suling</a:t>
            </a:r>
            <a:r>
              <a:rPr lang="en-US" dirty="0"/>
              <a:t> (1948); </a:t>
            </a:r>
            <a:r>
              <a:rPr lang="en-US" i="1" dirty="0">
                <a:solidFill>
                  <a:srgbClr val="00B050"/>
                </a:solidFill>
              </a:rPr>
              <a:t>Bunga </a:t>
            </a:r>
            <a:r>
              <a:rPr lang="en-US" i="1" dirty="0" err="1">
                <a:solidFill>
                  <a:srgbClr val="00B050"/>
                </a:solidFill>
              </a:rPr>
              <a:t>Rumah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Makan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dirty="0"/>
              <a:t>(1948); </a:t>
            </a:r>
            <a:r>
              <a:rPr lang="en-US" i="1" dirty="0">
                <a:solidFill>
                  <a:srgbClr val="00B050"/>
                </a:solidFill>
              </a:rPr>
              <a:t>Awal dan Mira </a:t>
            </a:r>
            <a:r>
              <a:rPr lang="en-US" dirty="0"/>
              <a:t>(1952)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hadiah</a:t>
            </a:r>
            <a:r>
              <a:rPr lang="en-US" dirty="0"/>
              <a:t> sastra </a:t>
            </a:r>
            <a:r>
              <a:rPr lang="en-US" dirty="0" err="1"/>
              <a:t>nasional</a:t>
            </a:r>
            <a:r>
              <a:rPr lang="en-US" dirty="0"/>
              <a:t>. </a:t>
            </a:r>
            <a:r>
              <a:rPr lang="en-US" dirty="0" err="1">
                <a:solidFill>
                  <a:srgbClr val="00B050"/>
                </a:solidFill>
              </a:rPr>
              <a:t>Manusia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Iseng</a:t>
            </a:r>
            <a:r>
              <a:rPr lang="en-US" dirty="0">
                <a:solidFill>
                  <a:srgbClr val="00B050"/>
                </a:solidFill>
              </a:rPr>
              <a:t>; </a:t>
            </a:r>
            <a:r>
              <a:rPr lang="en-US" dirty="0" err="1">
                <a:solidFill>
                  <a:srgbClr val="00B050"/>
                </a:solidFill>
              </a:rPr>
              <a:t>Sayang</a:t>
            </a:r>
            <a:r>
              <a:rPr lang="en-US" dirty="0">
                <a:solidFill>
                  <a:srgbClr val="00B050"/>
                </a:solidFill>
              </a:rPr>
              <a:t> Ada Orang Lain; Di </a:t>
            </a:r>
            <a:r>
              <a:rPr lang="en-US" dirty="0" err="1">
                <a:solidFill>
                  <a:srgbClr val="00B050"/>
                </a:solidFill>
              </a:rPr>
              <a:t>Langit</a:t>
            </a:r>
            <a:r>
              <a:rPr lang="en-US" dirty="0">
                <a:solidFill>
                  <a:srgbClr val="00B050"/>
                </a:solidFill>
              </a:rPr>
              <a:t> Ada Bintang; </a:t>
            </a:r>
            <a:r>
              <a:rPr lang="en-US" dirty="0" err="1">
                <a:solidFill>
                  <a:srgbClr val="00B050"/>
                </a:solidFill>
              </a:rPr>
              <a:t>Saat</a:t>
            </a:r>
            <a:r>
              <a:rPr lang="en-US" dirty="0">
                <a:solidFill>
                  <a:srgbClr val="00B050"/>
                </a:solidFill>
              </a:rPr>
              <a:t> Yang Genting</a:t>
            </a:r>
            <a:r>
              <a:rPr lang="en-US" dirty="0"/>
              <a:t>. </a:t>
            </a:r>
            <a:r>
              <a:rPr lang="en-US" i="1" dirty="0">
                <a:solidFill>
                  <a:srgbClr val="00B050"/>
                </a:solidFill>
              </a:rPr>
              <a:t>Sang </a:t>
            </a:r>
            <a:r>
              <a:rPr lang="en-US" i="1" dirty="0" err="1">
                <a:solidFill>
                  <a:srgbClr val="00B050"/>
                </a:solidFill>
              </a:rPr>
              <a:t>Kuriang</a:t>
            </a:r>
            <a:r>
              <a:rPr lang="en-US" dirty="0"/>
              <a:t>(1959),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Cara </a:t>
            </a:r>
            <a:r>
              <a:rPr lang="en-US" dirty="0" err="1"/>
              <a:t>penulisannya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novela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dan </a:t>
            </a:r>
            <a:r>
              <a:rPr lang="en-US" dirty="0" err="1"/>
              <a:t>enak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dipentaskan</a:t>
            </a:r>
            <a:r>
              <a:rPr lang="en-US" dirty="0"/>
              <a:t>. Gaya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drama-</a:t>
            </a:r>
            <a:r>
              <a:rPr lang="en-US" dirty="0" err="1"/>
              <a:t>dramanya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closed drama.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Sangat </a:t>
            </a:r>
            <a:r>
              <a:rPr lang="en-US" dirty="0" err="1"/>
              <a:t>dipengaruhi</a:t>
            </a:r>
            <a:r>
              <a:rPr lang="en-US" dirty="0"/>
              <a:t> Freud, </a:t>
            </a:r>
            <a:r>
              <a:rPr lang="en-US" dirty="0" err="1"/>
              <a:t>sehingga</a:t>
            </a:r>
            <a:r>
              <a:rPr lang="en-US" dirty="0"/>
              <a:t> oleh </a:t>
            </a:r>
            <a:r>
              <a:rPr lang="en-US" dirty="0" err="1"/>
              <a:t>kritikus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Freudian.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Awal 1960-an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Lekra</a:t>
            </a:r>
            <a:r>
              <a:rPr lang="en-US" dirty="0"/>
              <a:t>.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gestapu</a:t>
            </a:r>
            <a:r>
              <a:rPr lang="en-US" dirty="0"/>
              <a:t> </a:t>
            </a:r>
            <a:r>
              <a:rPr lang="en-US" dirty="0" err="1"/>
              <a:t>buku-bukunya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terlarang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21606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8594-638C-4B5B-A572-A467DEA4B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556861"/>
            <a:ext cx="8596668" cy="700439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Sitor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Situmorang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D61C5-7474-4306-BFFF-371495D25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590675"/>
            <a:ext cx="9704916" cy="44577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Lahir di </a:t>
            </a:r>
            <a:r>
              <a:rPr lang="en-US" dirty="0" err="1"/>
              <a:t>Tapanuli</a:t>
            </a:r>
            <a:r>
              <a:rPr lang="en-US" dirty="0"/>
              <a:t>, </a:t>
            </a:r>
            <a:r>
              <a:rPr lang="en-US" dirty="0" err="1"/>
              <a:t>Oktober</a:t>
            </a:r>
            <a:r>
              <a:rPr lang="en-US" dirty="0"/>
              <a:t> 1924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pada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1940-an,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sepulang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(</a:t>
            </a:r>
            <a:r>
              <a:rPr lang="en-US" dirty="0" err="1"/>
              <a:t>tinggal</a:t>
            </a:r>
            <a:r>
              <a:rPr lang="en-US" dirty="0"/>
              <a:t> di Paris) dan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esai</a:t>
            </a:r>
            <a:r>
              <a:rPr lang="en-US" dirty="0"/>
              <a:t>, </a:t>
            </a:r>
            <a:r>
              <a:rPr lang="en-US" dirty="0" err="1"/>
              <a:t>kritik</a:t>
            </a:r>
            <a:r>
              <a:rPr lang="en-US" dirty="0"/>
              <a:t>, </a:t>
            </a:r>
            <a:r>
              <a:rPr lang="en-US" dirty="0" err="1"/>
              <a:t>cerpen</a:t>
            </a:r>
            <a:r>
              <a:rPr lang="en-US" dirty="0"/>
              <a:t>, </a:t>
            </a:r>
            <a:r>
              <a:rPr lang="en-US" dirty="0" err="1"/>
              <a:t>sajak</a:t>
            </a:r>
            <a:r>
              <a:rPr lang="en-US" dirty="0"/>
              <a:t> dan drama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sajaknya</a:t>
            </a:r>
            <a:r>
              <a:rPr lang="en-US" dirty="0"/>
              <a:t>: </a:t>
            </a:r>
            <a:r>
              <a:rPr lang="en-US" i="1" dirty="0">
                <a:solidFill>
                  <a:srgbClr val="C00000"/>
                </a:solidFill>
              </a:rPr>
              <a:t>Surat </a:t>
            </a:r>
            <a:r>
              <a:rPr lang="en-US" i="1" dirty="0" err="1">
                <a:solidFill>
                  <a:srgbClr val="C00000"/>
                </a:solidFill>
              </a:rPr>
              <a:t>Kertas</a:t>
            </a:r>
            <a:r>
              <a:rPr lang="en-US" i="1" dirty="0">
                <a:solidFill>
                  <a:srgbClr val="C00000"/>
                </a:solidFill>
              </a:rPr>
              <a:t> Hijau </a:t>
            </a:r>
            <a:r>
              <a:rPr lang="en-US" dirty="0"/>
              <a:t>(1954); </a:t>
            </a:r>
            <a:r>
              <a:rPr lang="en-US" i="1" dirty="0" err="1">
                <a:solidFill>
                  <a:srgbClr val="C00000"/>
                </a:solidFill>
              </a:rPr>
              <a:t>Dalam</a:t>
            </a:r>
            <a:r>
              <a:rPr lang="en-US" i="1" dirty="0">
                <a:solidFill>
                  <a:srgbClr val="C00000"/>
                </a:solidFill>
              </a:rPr>
              <a:t> Sajak </a:t>
            </a:r>
            <a:r>
              <a:rPr lang="en-US" dirty="0"/>
              <a:t>(1955); </a:t>
            </a:r>
            <a:r>
              <a:rPr lang="en-US" i="1" dirty="0" err="1">
                <a:solidFill>
                  <a:srgbClr val="C00000"/>
                </a:solidFill>
              </a:rPr>
              <a:t>Wajah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Tak</a:t>
            </a:r>
            <a:r>
              <a:rPr lang="en-US" i="1" dirty="0">
                <a:solidFill>
                  <a:srgbClr val="C00000"/>
                </a:solidFill>
              </a:rPr>
              <a:t> Bernama</a:t>
            </a:r>
            <a:r>
              <a:rPr lang="en-US" dirty="0"/>
              <a:t> (1956) dan </a:t>
            </a:r>
            <a:r>
              <a:rPr lang="en-US" i="1" dirty="0">
                <a:solidFill>
                  <a:srgbClr val="C00000"/>
                </a:solidFill>
              </a:rPr>
              <a:t>Zaman </a:t>
            </a:r>
            <a:r>
              <a:rPr lang="en-US" i="1" dirty="0" err="1">
                <a:solidFill>
                  <a:srgbClr val="C00000"/>
                </a:solidFill>
              </a:rPr>
              <a:t>Baru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dirty="0"/>
              <a:t>(1962). Drama </a:t>
            </a:r>
            <a:r>
              <a:rPr lang="en-US" i="1" dirty="0">
                <a:solidFill>
                  <a:srgbClr val="C00000"/>
                </a:solidFill>
              </a:rPr>
              <a:t>Jalan Mutiara </a:t>
            </a:r>
            <a:r>
              <a:rPr lang="en-US" dirty="0"/>
              <a:t>(1954),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cerpen</a:t>
            </a:r>
            <a:r>
              <a:rPr lang="en-US" dirty="0"/>
              <a:t> </a:t>
            </a:r>
            <a:r>
              <a:rPr lang="en-US" i="1" dirty="0" err="1">
                <a:solidFill>
                  <a:srgbClr val="C00000"/>
                </a:solidFill>
              </a:rPr>
              <a:t>Pertempuran</a:t>
            </a:r>
            <a:r>
              <a:rPr lang="en-US" i="1" dirty="0">
                <a:solidFill>
                  <a:srgbClr val="C00000"/>
                </a:solidFill>
              </a:rPr>
              <a:t> dan </a:t>
            </a:r>
            <a:r>
              <a:rPr lang="en-US" i="1" dirty="0" err="1">
                <a:solidFill>
                  <a:srgbClr val="C00000"/>
                </a:solidFill>
              </a:rPr>
              <a:t>Salju</a:t>
            </a:r>
            <a:r>
              <a:rPr lang="en-US" i="1" dirty="0">
                <a:solidFill>
                  <a:srgbClr val="C00000"/>
                </a:solidFill>
              </a:rPr>
              <a:t> di Paris </a:t>
            </a:r>
            <a:r>
              <a:rPr lang="en-US" dirty="0"/>
              <a:t>(1956) dan </a:t>
            </a:r>
            <a:r>
              <a:rPr lang="en-US" i="1" dirty="0" err="1">
                <a:solidFill>
                  <a:srgbClr val="C00000"/>
                </a:solidFill>
              </a:rPr>
              <a:t>Pangeran</a:t>
            </a:r>
            <a:r>
              <a:rPr lang="en-US" dirty="0"/>
              <a:t> (1963).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Gaya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Sitor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pembawa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segar </a:t>
            </a:r>
            <a:r>
              <a:rPr lang="en-US" dirty="0" err="1"/>
              <a:t>dalam</a:t>
            </a:r>
            <a:r>
              <a:rPr lang="en-US" dirty="0"/>
              <a:t> sastra Indonesia. Juga </a:t>
            </a:r>
            <a:r>
              <a:rPr lang="en-US" dirty="0" err="1"/>
              <a:t>pemikirannya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Eksistensialisme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Albert Camus.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Pengikut</a:t>
            </a:r>
            <a:r>
              <a:rPr lang="en-US" dirty="0"/>
              <a:t> Soekarno (PNI), dan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Lembaga </a:t>
            </a:r>
            <a:r>
              <a:rPr lang="en-US" dirty="0" err="1"/>
              <a:t>Kebudayaan</a:t>
            </a:r>
            <a:r>
              <a:rPr lang="en-US" dirty="0"/>
              <a:t> Nasional (LKN). </a:t>
            </a:r>
            <a:r>
              <a:rPr lang="en-US" dirty="0" err="1"/>
              <a:t>Tahun</a:t>
            </a:r>
            <a:r>
              <a:rPr lang="en-US" dirty="0"/>
              <a:t> 1966 </a:t>
            </a:r>
            <a:r>
              <a:rPr lang="en-US" dirty="0" err="1"/>
              <a:t>ditahan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dituduh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Gestapu</a:t>
            </a:r>
            <a:r>
              <a:rPr lang="en-US" dirty="0"/>
              <a:t> PKI.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3533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Words>938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Algerian</vt:lpstr>
      <vt:lpstr>Arial</vt:lpstr>
      <vt:lpstr>Trebuchet MS</vt:lpstr>
      <vt:lpstr>Wingdings</vt:lpstr>
      <vt:lpstr>Wingdings 3</vt:lpstr>
      <vt:lpstr>Facet</vt:lpstr>
      <vt:lpstr>Para Pengarang lain Angkatan ‘45</vt:lpstr>
      <vt:lpstr>Idrus </vt:lpstr>
      <vt:lpstr>Idrus </vt:lpstr>
      <vt:lpstr>Achdiat K. Mihardja</vt:lpstr>
      <vt:lpstr>Pramoedya Ananta Toer</vt:lpstr>
      <vt:lpstr>Pramoedya Ananta Toer</vt:lpstr>
      <vt:lpstr>Mochtar Lubis</vt:lpstr>
      <vt:lpstr>Utuy Tatang Sontani</vt:lpstr>
      <vt:lpstr>Sitor Situmorang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Pengarang lain Angkatan ‘45</dc:title>
  <dc:creator>Albertus Prasojo</dc:creator>
  <cp:lastModifiedBy>Albertus Prasojo</cp:lastModifiedBy>
  <cp:revision>9</cp:revision>
  <dcterms:created xsi:type="dcterms:W3CDTF">2021-11-21T12:38:22Z</dcterms:created>
  <dcterms:modified xsi:type="dcterms:W3CDTF">2021-11-23T13:10:49Z</dcterms:modified>
</cp:coreProperties>
</file>