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2662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26628" name="Rectangle 4"/>
          <p:cNvSpPr>
            <a:spLocks noGrp="1" noChangeArrowheads="1"/>
          </p:cNvSpPr>
          <p:nvPr>
            <p:ph type="ftr" sz="quarter" idx="2"/>
          </p:nvPr>
        </p:nvSpPr>
        <p:spPr bwMode="auto">
          <a:xfrm>
            <a:off x="0"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26629" name="Rectangle 5"/>
          <p:cNvSpPr>
            <a:spLocks noGrp="1" noChangeArrowheads="1"/>
          </p:cNvSpPr>
          <p:nvPr>
            <p:ph type="sldNum" sz="quarter" idx="3"/>
          </p:nvPr>
        </p:nvSpPr>
        <p:spPr bwMode="auto">
          <a:xfrm>
            <a:off x="3884613" y="8845550"/>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B12A042C-6CA3-4ACA-B355-202BE435857E}" type="slidenum">
              <a:rPr lang="en-US"/>
              <a:pPr>
                <a:defRPr/>
              </a:pPr>
              <a:t>‹#›</a:t>
            </a:fld>
            <a:endParaRPr lang="en-US"/>
          </a:p>
        </p:txBody>
      </p:sp>
    </p:spTree>
    <p:extLst>
      <p:ext uri="{BB962C8B-B14F-4D97-AF65-F5344CB8AC3E}">
        <p14:creationId xmlns:p14="http://schemas.microsoft.com/office/powerpoint/2010/main" val="9473222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91E4BDA6-B905-4750-B053-9B2B5982766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6BA4CFB-E327-4D2E-A0E7-2DBABC8333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EF4F7185-3468-4F5D-814B-569FDE111D9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0E24B76-8F59-4E2B-A08C-9E9A212243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3F68BF1F-DDBC-49A1-A222-45C5949AE41C}"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43FE1ED8-2006-4C6F-8C96-2DA4336AEBC1}"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4C7CF17D-3639-4A58-984A-3E4935B0F802}"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2BF66F1-ACC1-482D-820A-95C3704EAB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84CF4E4-9393-4D4C-9819-B251772E5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912E434-1C83-4718-A9B3-F5F548D37A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21C90EDB-C6AC-4741-816C-4EF957DC70A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Arial"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Arial"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cs typeface="Arial" charset="0"/>
              </a:defRPr>
            </a:lvl1pPr>
          </a:lstStyle>
          <a:p>
            <a:pPr>
              <a:defRPr/>
            </a:pPr>
            <a:fld id="{1B6270B9-9B35-4CAD-987F-891A6B22EF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0" r:id="rId2"/>
    <p:sldLayoutId id="2147483705" r:id="rId3"/>
    <p:sldLayoutId id="2147483706" r:id="rId4"/>
    <p:sldLayoutId id="2147483707" r:id="rId5"/>
    <p:sldLayoutId id="2147483701" r:id="rId6"/>
    <p:sldLayoutId id="2147483708" r:id="rId7"/>
    <p:sldLayoutId id="2147483702" r:id="rId8"/>
    <p:sldLayoutId id="2147483709" r:id="rId9"/>
    <p:sldLayoutId id="2147483703" r:id="rId10"/>
    <p:sldLayoutId id="2147483710"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arch.aol.com/aol/imageDetails?s_it=imageDetails&amp;q=pacul&amp;img=http://farm4.static.flickr.com/3009/2713238116_d9d5322726.jpg&amp;v_t=tb50winampab&amp;host=http://www.flickr.com/photos/tehkici/2713238116/&amp;width=98&amp;height=130&amp;thumbUrl=http://images-partners-tbn.google.com/images?q=tbn:ANd9GcRs_lnrnrJPqMEKuBAGpb9qu6Xir0SuJzwBTQOOTJqCWULii-D54xd0v4M:farm4.static.flickr.com/3009/2713238116_d9d5322726.jpg&amp;b=image?page=4&amp;v_t=tb50winampab&amp;q=pacul&amp;count_override=20&amp;s_it=searchtabs&amp;oreq=1f53b0ab591d46db985bd5e859e29b37&amp;oreq=e7fd0caa1eb44d848d36132133c6ad30&amp;imgHeight=500&amp;imgWidth=375&amp;imgTitle=Pacul..+hampir+hilang+di+jaman&amp;imgSize=128404&amp;hostName=www.flick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earch.aol.com/aol/imageDetails?s_it=imageDetails&amp;q=beautiful+peasant&amp;img=http://pixdaus.com/pics/1231519003eqlnJa4.jpg&amp;v_t=tb50-ie-winamp-newtab-en-us&amp;host=http://pixdaus.com/index.php?pageno=64&amp;tag=beautiful&amp;sort=tag&amp;width=94&amp;height=141&amp;thumbUrl=http://images-partners-tbn.google.com/images?q=tbn:ANd9GcQfAcXlva0QiY2Tsst44PbR-5X6uRhoOgeecTJeq2CkeyL1Sec2wD4Rcd8B:pixdaus.com/pics/1231519003eqlnJa4.jpg&amp;b=image?imgc=&amp;page=4&amp;v_t=tb50-ie-winamp-newtab-en-us&amp;q=beautiful+peasant&amp;count_override=20&amp;s_it=topsearchbox.image&amp;imgtype=&amp;oreq=6e7d7a8aa33e45adbcc6c177f287ce54&amp;imgsz=&amp;oreq=b4bb4acbdee84d1895eae87537e0c0ff&amp;imgHeight=750&amp;imgWidth=500&amp;imgTitle=tags:+girl+beautiful+woman&amp;imgSize=231520&amp;hostName=pixdaus.com"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search.aol.com/aol/imageDetails?s_it=imageDetails&amp;q=tyre&amp;img=http://www.logismarket.co.uk/ip/michelin-e-medium-distance-drive-axle-tyre-xde-2-325058-FGR.jpg&amp;v_t=tb50-ie-winamp-newtab-en-us&amp;host=http://www.logismarket.co.uk/michelin/e-medium-distance-drive-axle-tyre/1181184508-602583124-p.html&amp;width=106&amp;height=124&amp;thumbUrl=http://images-partners-tbn.google.com/images?q=tbn:ANd9GcR3Y7qytblaMM0gdUIkJTjPab3ve4IvKxZh8b_LdRJhYySl4drpk7n-qYc:www.logismarket.co.uk/ip/michelin-e-medium-distance-drive-axle-tyre-xde-2-325058-FGR.jpg&amp;b=image?q=tyre&amp;v_t=tb50-ie-winamp-newtab-en-us&amp;s_it=searchtabs&amp;oreq=31e19c13d0354089ad62ea434f3def06&amp;imgHeight=400&amp;imgWidth=343&amp;imgTitle=Distance+Drive+Axle+Tyre&amp;imgSize=29134&amp;hostName=www.logismarket.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earch.aol.com/aol/imageDetails?s_it=imageDetails&amp;q=sawah&amp;img=http://www.indonesian-embassy.fi/in/filemanager/MEMBAJAK%20SAWAH_1.jpg&amp;v_t=tb50-ie-winamp-newtab-en-us&amp;host=http://www.indonesian-embassy.fi/in/index.php?p=Basic_Information_about_INDONESIA/3&amp;edit=&amp;width=150&amp;height=101&amp;thumbUrl=http://images-partners-tbn.google.com/images?q=tbn:ANd9GcQXecWnpdHJ2cMsv128DxXwdcLZaHp05DNcqsIbtP1FkyJVv48EgvBlkVM:www.indonesian-embassy.fi/in/filemanager/MEMBAJAK%20SAWAH_1.jpg&amp;b=image?page=5&amp;v_t=tb50-ie-winamp-newtab-en-us&amp;q=sawah&amp;count_override=20&amp;s_it=searchtabs&amp;oreq=4c67e86e2e5f4961bdf3ecf54ff003dd&amp;oreq=9eaea18705c34baf8cf3201bcd865533&amp;imgHeight=750&amp;imgWidth=1110&amp;imgTitle=A+pure+classification&amp;imgSize=497329&amp;hostName=www.indonesian-embassy.f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earch.aol.com/aol/imageDetails?s_it=imageDetails&amp;q=divide+land&amp;img=http://media-cdn.tripadvisor.com/media/photo-s/01/25/47/dd/to-divide-the-land-among.jpg&amp;v_t=tb50-ie-winamp-newtab-en-us&amp;host=http://www.tripadvisor.com/LocationPhotos-g1189840-w2-Province_of_Batanes.html&amp;width=133&amp;height=88&amp;thumbUrl=http://images-partners-tbn.google.com/images?q=tbn:ANd9GcTOpRcSiPjXBCkWETfV-Bzl9j8bpOAdBnSQMP-uU4VonJrOAmzHxdooowU:media-cdn.tripadvisor.com/media/photo-s/01/25/47/dd/to-divide-the-land-among.jpg&amp;b=image?s_it=topsearchbox.image&amp;v_t=tb50-ie-winamp-newtab-en-us&amp;imgsz=&amp;imgtype=&amp;imgc=&amp;q=divide+land&amp;oreq=b424b7445d3e4af0b63879b73c1e4977&amp;imgHeight=365&amp;imgWidth=550&amp;imgTitle=to+divide+the+land+among+its&amp;imgSize=38502&amp;hostName=www.tripadvisor.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earch.aol.com/aol/imageDetails?s_it=imageDetails&amp;q=sawah&amp;img=http://grafikwarna.com/images/20090819004243_sawah-04.jpg&amp;v_t=tb50-ie-winamp-newtab-en-us&amp;host=http://celebritysexstories.org/live3/player/clip-sawah.html&amp;width=146&amp;height=102&amp;thumbUrl=http://images-partners-tbn.google.com/images?q=tbn:ANd9GcRQsWdfAS40YCjMZXsZiHvLRoQk_wNPub9M1aQqESx4vdBPKFHMIdaBM7U:grafikwarna.com/images/20090819004243_sawah-04.jpg&amp;b=image?page=5&amp;v_t=tb50-ie-winamp-newtab-en-us&amp;q=sawah&amp;count_override=20&amp;s_it=searchtabs&amp;oreq=4c67e86e2e5f4961bdf3ecf54ff003dd&amp;oreq=9eaea18705c34baf8cf3201bcd865533&amp;imgHeight=628&amp;imgWidth=900&amp;imgTitle=:::SAWAH+PADI::::+|+2009-08-19&amp;imgSize=279710&amp;hostName=celebritysexstories.org"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search.aol.com/aol/imageDetails?s_it=imageDetails&amp;q=sawah&amp;img=http://photos.travelblog.org/Photos/30528/363001/f/3359337-Lihat-Sawah-Sideman-0.jpg&amp;v_t=tb50-ie-winamp-newtab-en-us&amp;host=http://www.travelblog.org/Photos/3359337&amp;width=101&amp;height=135&amp;thumbUrl=http://images-partners-tbn.google.com/images?q=tbn:ANd9GcTdy78xYL6EdyepnWqMNKgN0Befu6YF0u6CwhTAYd3rsRkDcWzTsvLscNUc:photos.travelblog.org/Photos/30528/363001/f/3359337-Lihat-Sawah-Sideman-0.jpg&amp;b=image?page=5&amp;v_t=tb50-ie-winamp-newtab-en-us&amp;q=sawah&amp;count_override=20&amp;s_it=searchtabs&amp;oreq=4c67e86e2e5f4961bdf3ecf54ff003dd&amp;oreq=9eaea18705c34baf8cf3201bcd865533&amp;imgHeight=600&amp;imgWidth=450&amp;imgTitle=Lihat+Sawah,+Sideman&amp;imgSize=71197&amp;hostName=www.travelblog.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earch.aol.com/aol/imageDetails?s_it=imageDetails&amp;q=thinking+girl&amp;img=http://www.clevelandbankruptcylawyerblog.com/Thinking%20Girl.jpg&amp;v_t=tb50-ie-winamp-newtab-en-us&amp;host=http://www.clevelandbankruptcylawyerblog.com/&amp;width=83&amp;height=126&amp;thumbUrl=http://images-partners-tbn.google.com/images?q=tbn:ANd9GcQlxi4pgvBbTs7b24ylIKUlGt5f34ULMlf7KLxxeW427bZkbwKookoCdQ:www.clevelandbankruptcylawyerblog.com/Thinking%20Girl.jpg&amp;b=image?q=thinking+girl&amp;v_t=tb50-ie-winamp-newtab-en-us&amp;s_it=searchtabs&amp;oreq=9203c4d243ab4218b828ae3db898f3f6&amp;imgHeight=427&amp;imgWidth=281&amp;imgTitle=Thinking%20Girl.jpg&amp;imgSize=31842&amp;hostName=www.clevelandbankruptcylawyerblog.com" TargetMode="Externa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hyperlink" Target="http://search.aol.com/aol/imageDetails?s_it=imageDetails&amp;q=thinking+girls&amp;img=http://desktop.qkype.com/wallpapers/celebrities_345/hot_girls_488/delta_goodrem_thinking_desktop_wallpaper_88182.jpg&amp;v_t=tb50-ie-winamp-newtab-en-us&amp;host=http://desktop.qkype.com/delta-goodrem-thinking-high-quality-wallpaper-4315/&amp;width=150&amp;height=113&amp;thumbUrl=http://images-partners-tbn.google.com/images?q=tbn:ANd9GcQHfSRSjGprWzjevR9ptnD6nD007xHoybhTEanEUiqXOLAenCAFVXorIj8:desktop.qkype.com/wallpapers/celebrities_345/hot_girls_488/delta_goodrem_thinking_desktop_wallpaper_88182.jpg&amp;b=image?imgc=&amp;page=1&amp;v_t=tb50-ie-winamp-newtab-en-us&amp;q=thinking+girls&amp;count_override=20&amp;s_it=topsearchbox.image&amp;imgtype=&amp;oreq=990dc0b25c2642f59e33c88f118ea08b&amp;imgsz=&amp;oreq=84fc75e9d2d5410a8966dc0461e750bf&amp;imgHeight=1200&amp;imgWidth=1600&amp;imgTitle=Delta+Goodrem+Thinking+High&amp;imgSize=196531&amp;hostName=desktop.qkype.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earch.aol.com/aol/imageDetails?s_it=imageDetails&amp;q=thinking+girl&amp;img=http://literacyconnection.wcpss.net/images/girl%20thinking.jpg&amp;v_t=tb50-ie-winamp-newtab-en-us&amp;host=http://literacyconnection.wcpss.net/Resources/Citations%20Quotes.html&amp;width=137&amp;height=91&amp;thumbUrl=http://images-partners-tbn.google.com/images?q=tbn:ANd9GcS6dazai3aKtFq8KepfK2ZkQBzYp6JlzISy-ppF4_IRVKiybGkrLH8_Om4:literacyconnection.wcpss.net/images/girl%20thinking.jpg&amp;b=image?page=3&amp;v_t=tb50-ie-winamp-newtab-en-us&amp;q=thinking+girl&amp;count_override=20&amp;s_it=searchtabs&amp;oreq=9203c4d243ab4218b828ae3db898f3f6&amp;oreq=5ba2edef45dd4cf5b786bf5e3e7576ba&amp;imgHeight=426&amp;imgWidth=639&amp;imgTitle=girl+thinking&amp;imgSize=62067&amp;hostName=literacyconnection.wcpss.net" TargetMode="Externa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hyperlink" Target="http://search.aol.com/aol/imageDetails?s_it=imageDetails&amp;q=pen&amp;img=http://www.coolgadgetconcept.com/wp-content/uploads/2010/08/spy-gadgets.jpg&amp;v_t=tb50-ie-winamp-newtab-en-us&amp;host=http://www.coolgadgetconcept.com/pen-video-cameras/&amp;width=127&amp;height=123&amp;thumbUrl=http://images-partners-tbn.google.com/images?q=tbn:ANd9GcRyfqdhsYtOVGa_o6fgRfljwJnyZI7siw7IjlZ51Y5fnQKDBcskFj-Tvw:www.coolgadgetconcept.com/wp-content/uploads/2010/08/spy-gadgets.jpg&amp;b=image?q=pen&amp;v_t=tb50-ie-winamp-newtab-en-us&amp;s_it=searchtabs&amp;oreq=a266b955926c4047aef5e4422920e18a&amp;imgHeight=437&amp;imgWidth=450&amp;imgTitle=Pen+Video+Cameras&amp;imgSize=29794&amp;hostName=www.coolgadgetconcept.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earch.aol.com/aol/imageDetails?s_it=imageDetails&amp;q=decission+maker&amp;img=http://www.theoctopussolution.com/wp-content/uploads/2010/08/decision-making.jpg&amp;v_t=tb50-ie-winamp-newtab-en-us&amp;host=http://www.theoctopussolution.com/2010/08/13/are-you-a-good-decision-maker/&amp;width=112&amp;height=111&amp;thumbUrl=http://images-partners-tbn.google.com/images?q=tbn:ANd9GcQ-f7h9KQFT1l9cDhqmq19o04kSG6gY2FVxtiJoKd5TiNX2-eOd7CZjsw:www.theoctopussolution.com/wp-content/uploads/2010/08/decision-making.jpg&amp;b=image?imgc=&amp;page=3&amp;v_t=tb50-ie-winamp-newtab-en-us&amp;q=decission+maker&amp;count_override=20&amp;s_it=topsearchbox.image&amp;imgtype=&amp;oreq=16e5a4a54bc249ffb807b1febe578079&amp;imgsz=&amp;oreq=8733aaad20744d0ab891514ca74a49c5&amp;imgHeight=260&amp;imgWidth=263&amp;imgTitle=Are+you+a+Good+Decision+Maker?&amp;imgSize=17664&amp;hostName=www.theoctopussolution.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arch.aol.com/aol/imageDetails?s_it=imageDetails&amp;q=petani&amp;img=http://orangetamasyatoursandtravel.files.wordpress.com/2010/05/petani1.jpg&amp;v_t=tb50-ie-winamp-newtab-en-us&amp;host=http://p.mobile9.com/udinpelor/&amp;width=132&amp;height=71&amp;thumbUrl=http://images-partners-tbn.google.com/images?q=tbn:ANd9GcQuwpRI8VRUbnGauZfW6Ff323O0YZwn_a1fl3BN7tQd9OFsTF6uljfSaac:orangetamasyatoursandtravel.files.wordpress.com/2010/05/petani1.jpg&amp;b=image?q=petani&amp;v_t=tb50-ie-winamp-newtab-en-us&amp;s_it=searchtabs&amp;oreq=de50246354fc45bd8c332ca7d5a56f21&amp;imgHeight=291&amp;imgWidth=541&amp;imgTitle=About+Me&amp;imgSize=78388&amp;hostName=p.mobile9.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earch.aol.com/aol/imageDetails?s_it=imageDetails&amp;q=pacul&amp;img=http://1.bp.blogspot.com/_HwxBZbeobKI/SXbzzTU76dI/AAAAAAAAADk/HY6DIcwyR-c/s400/laskar+tani.jpg&amp;v_t=tb50winampab&amp;host=http://gambaryono.blogspot.com/2009/01/sabana-moon-pacul-tani-extreem-fight.html&amp;width=101&amp;height=124&amp;thumbUrl=http://images-partners-tbn.google.com/images?q=tbn:ANd9GcSbpLjwfl7YyCqSysqcZ-Zq6DQLBzOlJowiVB61V-t8f6Bu_oU_3hEujfE:1.bp.blogspot.com/_HwxBZbeobKI/SXbzzTU76dI/AAAAAAAAADk/HY6DIcwyR-c/s400/laskar+tani.jpg&amp;b=image?q=pacul&amp;v_t=tb50winampab&amp;s_it=searchtabs&amp;oreq=1f53b0ab591d46db985bd5e859e29b37&amp;imgHeight=400&amp;imgWidth=326&amp;imgTitle=Pacul+Tani&amp;imgSize=24544&amp;hostName=gambaryono.blogspo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arch.aol.com/aol/imageDetails?s_it=imageDetails&amp;q=sawah&amp;img=http://kazenda.files.wordpress.com/2010/10/sawah.jpg&amp;v_t=tb50-ie-winamp-newtab-en-us&amp;host=http://theinteraccion.com/chasers-stages-of-chirosis-of-the-leaver/&amp;width=143&amp;height=107&amp;thumbUrl=http://images-partners-tbn.google.com/images?q=tbn:ANd9GcQGcPibgcZfIHQTlka-nNlZtB_J4N8yPT3pfy97ZHXTDJ3qGyhVr0_VVJVJ:kazenda.files.wordpress.com/2010/10/sawah.jpg&amp;b=image?q=sawah&amp;v_t=tb50-ie-winamp-newtab-en-us&amp;s_it=searchtabs&amp;oreq=4c67e86e2e5f4961bdf3ecf54ff003dd&amp;imgHeight=600&amp;imgWidth=800&amp;imgTitle=||Chirosis+with+chronic+cough&amp;imgSize=131204&amp;hostName=theinteraccio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arch.aol.com/aol/imageDetails?s_it=imageDetails&amp;q=sawah&amp;img=http://1.bp.blogspot.com/_3ZyELEOuQU4/TJRRRQ_BYaI/AAAAAAAAAFA/rPYCicp5ggg/s1600/sawah.jpg&amp;v_t=tb50-ie-winamp-newtab-en-us&amp;host=http://a24090167.blogspot.com/2011/01/tentang-pertanian.html&amp;width=123&amp;height=94&amp;thumbUrl=http://images-partners-tbn.google.com/images?q=tbn:ANd9GcRcPcpNv0i9DGMxDuYt44idPVAK4xMdbA27wLbYG4R9BdqnbEsxpeGyl2s:1.bp.blogspot.com/_3ZyELEOuQU4/TJRRRQ_BYaI/AAAAAAAAAFA/rPYCicp5ggg/s1600/sawah.jpg&amp;b=image?q=sawah&amp;v_t=tb50-ie-winamp-newtab-en-us&amp;s_it=searchtabs&amp;oreq=4c67e86e2e5f4961bdf3ecf54ff003dd&amp;imgHeight=297&amp;imgWidth=387&amp;imgTitle=Pertanian.&amp;imgSize=40613&amp;hostName=a24090167.blogspot.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earch.aol.com/aol/imageDetails?s_it=imageDetails&amp;q=question+mark&amp;img=http://images.wikia.com/herofactoryreviews/images/9/91/Question_Mark.jpeg&amp;v_t=tb50winampab&amp;host=http://herofactoryreviews.wikia.com/wiki/List_of_Hero_Factory_Series_Episodes&amp;width=115&amp;height=116&amp;thumbUrl=http://images-partners-tbn.google.com/images?q=tbn:ANd9GcSC1A4IH0VtFf0QnKcmyiIsSwzaEfX0rL6ktiHw214hvnwxGCCJat12pQ:images.wikia.com/herofactoryreviews/images/9/91/Question_Mark.jpeg&amp;b=image?q=question+mark&amp;v_t=tb50winampab&amp;s_it=searchtabs&amp;oreq=d34a69126f1d475fbef379074970f3a9&amp;imgHeight=303&amp;imgWidth=300&amp;imgTitle=Question+Mark.jpeg&amp;imgSize=26658&amp;hostName=herofactoryreviews.wiki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earch.aol.com/aol/imageDetails?s_it=imageDetails&amp;q=question+mark&amp;img=http://www.wealthworldblog.com/wp-content/uploads/2009/12/question-mark1.jpg&amp;v_t=tb50winampab&amp;host=http://www.wealthworldblog.com/featured/the-million-dollar-question&amp;width=91&amp;height=125&amp;thumbUrl=http://images-partners-tbn.google.com/images?q=tbn:ANd9GcRwOBJQSVDtF40IQO4zCNoTsiTLUZKIWNb0ZfXtOgBErfHuY-jDCrrdl_A:www.wealthworldblog.com/wp-content/uploads/2009/12/question-mark1.jpg&amp;b=image?v_t=tb50winampab&amp;q=question+mark&amp;s_it=searchtabs&amp;page=2&amp;oreq=d34a69126f1d475fbef379074970f3a9&amp;count_override=20&amp;oreq=8bf26ebf783c47cab64d09b05644ad3d&amp;imgHeight=412&amp;imgWidth=300&amp;imgTitle=Question+Mark&amp;imgSize=22814&amp;hostName=www.wealthworldblog.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earch.aol.com/aol/imageDetails?s_it=imageDetails&amp;q=third+world&amp;img=http://upload.wikimedia.org/wikipedia/commons/archive/4/48/20061016021932!Actual_Third_World.PNG&amp;v_t=tb50-ie-winamp-newtab-en-us&amp;host=http://en.wikipedia.org/wiki/File:Actual_Third_World.PNG&amp;width=150&amp;height=69&amp;thumbUrl=http://images-partners-tbn.google.com/images?q=tbn:ANd9GcQQw6J0xn7S44yiwdDdDTgQWU-_DiWPQ5_n1xHjiZQ867rONzf2ofQqjUI:upload.wikimedia.org/wikipedia/commons/archive/4/48/20061016021932!Actual_Third_World.PNG&amp;b=image?imgc=&amp;page=4&amp;v_t=tb50-ie-winamp-newtab-en-us&amp;q=third+world&amp;count_override=20&amp;s_it=topsearchbox.image&amp;imgtype=&amp;oreq=8135815461aa43a9b9d5b17b147f8ed9&amp;imgsz=&amp;oreq=c2d5e043e66a4b4ea3ebedafc4202413&amp;imgHeight=628&amp;imgWidth=1357&amp;imgTitle=File:Actual+Third+World.&amp;imgSize=46679&amp;hostName=en.wikipedia.org"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earch.aol.com/aol/imageDetails?s_it=imageDetails&amp;q=beautiful+peasant&amp;img=http://www.first-avenue.com/files/images/performer/peasant.jpg&amp;v_t=tb50-ie-winamp-newtab-en-us&amp;host=http://www.first-avenue.com/performer/peasant&amp;width=130&amp;height=121&amp;thumbUrl=http://images-partners-tbn.google.com/images?q=tbn:ANd9GcTOnLJAy3NSn_O_Aj7zoQ6RqvsAYYI9gZF7V7tAmw4oauvUcJtSVRKhBn-z:www.first-avenue.com/files/images/performer/peasant.jpg&amp;b=image?imgc=&amp;v_t=tb50-ie-winamp-newtab-en-us&amp;q=beautiful+peasant&amp;s_it=topsearchbox.image&amp;imgtype=&amp;imgsz=&amp;page=2&amp;oreq=6e7d7a8aa33e45adbcc6c177f287ce54&amp;count_override=20&amp;oreq=6cdcfbb591984d939348b06b5a5491df&amp;imgHeight=464&amp;imgWidth=499&amp;imgTitle=beautiful+Bucks+County,&amp;imgSize=54234&amp;hostName=www.first-avenu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533400"/>
            <a:ext cx="7696200" cy="2362200"/>
          </a:xfrm>
        </p:spPr>
        <p:txBody>
          <a:bodyPr>
            <a:normAutofit/>
          </a:bodyPr>
          <a:lstStyle/>
          <a:p>
            <a:pPr algn="ctr" eaLnBrk="1" fontAlgn="auto" hangingPunct="1">
              <a:spcAft>
                <a:spcPts val="0"/>
              </a:spcAft>
              <a:defRPr/>
            </a:pPr>
            <a:r>
              <a:rPr lang="en-US" dirty="0">
                <a:solidFill>
                  <a:schemeClr val="tx1"/>
                </a:solidFill>
                <a:latin typeface="Arial" charset="0"/>
              </a:rPr>
              <a:t>AGRICULTURAL TRANSFORMATION and RURAL DEVELOPMENT</a:t>
            </a:r>
          </a:p>
        </p:txBody>
      </p:sp>
      <p:sp>
        <p:nvSpPr>
          <p:cNvPr id="9219" name="Rectangle 3"/>
          <p:cNvSpPr>
            <a:spLocks noGrp="1" noChangeArrowheads="1"/>
          </p:cNvSpPr>
          <p:nvPr>
            <p:ph type="subTitle" idx="1"/>
          </p:nvPr>
        </p:nvSpPr>
        <p:spPr>
          <a:xfrm>
            <a:off x="1447800" y="3657600"/>
            <a:ext cx="6400800" cy="1752600"/>
          </a:xfrm>
        </p:spPr>
        <p:txBody>
          <a:bodyPr/>
          <a:lstStyle/>
          <a:p>
            <a:pPr eaLnBrk="1" hangingPunct="1"/>
            <a:r>
              <a:rPr lang="en-US" sz="2000" smtClean="0"/>
              <a:t>Yogi Pasca Pratama, ME</a:t>
            </a:r>
          </a:p>
          <a:p>
            <a:pPr eaLnBrk="1" hangingPunct="1"/>
            <a:endParaRPr lang="en-US" sz="2000" smtClean="0"/>
          </a:p>
          <a:p>
            <a:pPr eaLnBrk="1" hangingPunct="1"/>
            <a:r>
              <a:rPr lang="en-US" sz="2000" smtClean="0"/>
              <a:t>Prepared by: Prof. FM Cabacungan</a:t>
            </a:r>
          </a:p>
        </p:txBody>
      </p:sp>
      <p:pic>
        <p:nvPicPr>
          <p:cNvPr id="9220" name="Picture 53" descr="Pacul.. hampir hilang di jaman">
            <a:hlinkClick r:id="rId2"/>
          </p:cNvPr>
          <p:cNvPicPr>
            <a:picLocks noChangeAspect="1" noChangeArrowheads="1"/>
          </p:cNvPicPr>
          <p:nvPr/>
        </p:nvPicPr>
        <p:blipFill>
          <a:blip r:embed="rId3"/>
          <a:srcRect/>
          <a:stretch>
            <a:fillRect/>
          </a:stretch>
        </p:blipFill>
        <p:spPr bwMode="auto">
          <a:xfrm>
            <a:off x="7315200" y="3505200"/>
            <a:ext cx="1371600" cy="1819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0"/>
            <a:ext cx="8153400" cy="990600"/>
          </a:xfrm>
        </p:spPr>
        <p:txBody>
          <a:bodyPr>
            <a:normAutofit fontScale="90000"/>
          </a:bodyPr>
          <a:lstStyle/>
          <a:p>
            <a:pPr algn="ctr" eaLnBrk="1" fontAlgn="auto" hangingPunct="1">
              <a:spcAft>
                <a:spcPts val="0"/>
              </a:spcAft>
              <a:defRPr/>
            </a:pPr>
            <a:r>
              <a:rPr lang="en-US" sz="3600" b="1" dirty="0">
                <a:solidFill>
                  <a:schemeClr val="tx1"/>
                </a:solidFill>
                <a:latin typeface="Arial" charset="0"/>
              </a:rPr>
              <a:t>Sources of Small-Scale Agricultural Progress</a:t>
            </a:r>
          </a:p>
        </p:txBody>
      </p:sp>
      <p:sp>
        <p:nvSpPr>
          <p:cNvPr id="18435" name="Rectangle 3"/>
          <p:cNvSpPr>
            <a:spLocks noGrp="1" noChangeArrowheads="1"/>
          </p:cNvSpPr>
          <p:nvPr>
            <p:ph sz="quarter" idx="1"/>
          </p:nvPr>
        </p:nvSpPr>
        <p:spPr>
          <a:xfrm>
            <a:off x="1295400" y="2209800"/>
            <a:ext cx="6629400" cy="4114800"/>
          </a:xfrm>
        </p:spPr>
        <p:txBody>
          <a:bodyPr/>
          <a:lstStyle/>
          <a:p>
            <a:pPr marL="609600" indent="-609600" eaLnBrk="1" hangingPunct="1">
              <a:buFont typeface="Wingdings" pitchFamily="2" charset="2"/>
              <a:buNone/>
            </a:pPr>
            <a:r>
              <a:rPr lang="en-US" sz="2800" smtClean="0">
                <a:latin typeface="Arial" pitchFamily="34" charset="0"/>
              </a:rPr>
              <a:t>1. Technological change and Innovation</a:t>
            </a:r>
          </a:p>
          <a:p>
            <a:pPr marL="609600" indent="-609600" eaLnBrk="1" hangingPunct="1">
              <a:buFont typeface="Wingdings" pitchFamily="2" charset="2"/>
              <a:buNone/>
            </a:pPr>
            <a:endParaRPr lang="en-US" sz="2800" smtClean="0">
              <a:latin typeface="Arial" pitchFamily="34" charset="0"/>
            </a:endParaRPr>
          </a:p>
          <a:p>
            <a:pPr marL="609600" indent="-609600" eaLnBrk="1" hangingPunct="1">
              <a:buFont typeface="Wingdings" pitchFamily="2" charset="2"/>
              <a:buNone/>
            </a:pPr>
            <a:r>
              <a:rPr lang="en-US" sz="2800" smtClean="0">
                <a:latin typeface="Arial" pitchFamily="34" charset="0"/>
              </a:rPr>
              <a:t>2. Appropriate government economic policies</a:t>
            </a:r>
          </a:p>
          <a:p>
            <a:pPr marL="609600" indent="-609600" eaLnBrk="1" hangingPunct="1">
              <a:buFont typeface="Wingdings" pitchFamily="2" charset="2"/>
              <a:buNone/>
            </a:pPr>
            <a:endParaRPr lang="en-US" sz="2800" smtClean="0">
              <a:latin typeface="Arial" pitchFamily="34" charset="0"/>
            </a:endParaRPr>
          </a:p>
          <a:p>
            <a:pPr marL="609600" indent="-609600" eaLnBrk="1" hangingPunct="1">
              <a:buFont typeface="Wingdings" pitchFamily="2" charset="2"/>
              <a:buNone/>
            </a:pPr>
            <a:r>
              <a:rPr lang="en-US" sz="2800" smtClean="0">
                <a:latin typeface="Arial" pitchFamily="34" charset="0"/>
              </a:rPr>
              <a:t>3. Supportive social institutions</a:t>
            </a:r>
          </a:p>
          <a:p>
            <a:pPr marL="609600" indent="-609600" eaLnBrk="1" hangingPunct="1">
              <a:buFont typeface="Wingdings" pitchFamily="2" charset="2"/>
              <a:buNone/>
            </a:pPr>
            <a:endParaRPr lang="en-US" sz="2800" smtClean="0">
              <a:latin typeface="Arial" pitchFamily="34" charset="0"/>
            </a:endParaRPr>
          </a:p>
        </p:txBody>
      </p:sp>
      <p:pic>
        <p:nvPicPr>
          <p:cNvPr id="18436" name="Picture 5" descr="tags: girl beautiful woman">
            <a:hlinkClick r:id="rId2"/>
          </p:cNvPr>
          <p:cNvPicPr>
            <a:picLocks noChangeAspect="1" noChangeArrowheads="1"/>
          </p:cNvPicPr>
          <p:nvPr/>
        </p:nvPicPr>
        <p:blipFill>
          <a:blip r:embed="rId3"/>
          <a:srcRect/>
          <a:stretch>
            <a:fillRect/>
          </a:stretch>
        </p:blipFill>
        <p:spPr bwMode="auto">
          <a:xfrm>
            <a:off x="304800" y="228600"/>
            <a:ext cx="1117600" cy="1676400"/>
          </a:xfrm>
          <a:prstGeom prst="rect">
            <a:avLst/>
          </a:prstGeom>
          <a:noFill/>
          <a:ln w="9525">
            <a:noFill/>
            <a:miter lim="800000"/>
            <a:headEnd/>
            <a:tailEnd/>
          </a:ln>
        </p:spPr>
      </p:pic>
      <p:pic>
        <p:nvPicPr>
          <p:cNvPr id="18437" name="Picture 7" descr="Distance Drive Axle Tyre">
            <a:hlinkClick r:id="rId4"/>
          </p:cNvPr>
          <p:cNvPicPr>
            <a:picLocks noChangeAspect="1" noChangeArrowheads="1"/>
          </p:cNvPicPr>
          <p:nvPr/>
        </p:nvPicPr>
        <p:blipFill>
          <a:blip r:embed="rId5"/>
          <a:srcRect/>
          <a:stretch>
            <a:fillRect/>
          </a:stretch>
        </p:blipFill>
        <p:spPr bwMode="auto">
          <a:xfrm>
            <a:off x="7772400" y="5410200"/>
            <a:ext cx="100965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2775" y="228600"/>
            <a:ext cx="8153400" cy="990600"/>
          </a:xfrm>
        </p:spPr>
        <p:txBody>
          <a:bodyPr>
            <a:normAutofit fontScale="90000"/>
          </a:bodyPr>
          <a:lstStyle/>
          <a:p>
            <a:pPr algn="ctr" eaLnBrk="1" fontAlgn="auto" hangingPunct="1">
              <a:spcAft>
                <a:spcPts val="0"/>
              </a:spcAft>
              <a:defRPr/>
            </a:pPr>
            <a:r>
              <a:rPr lang="en-US" sz="3600" b="1">
                <a:solidFill>
                  <a:schemeClr val="tx1"/>
                </a:solidFill>
              </a:rPr>
              <a:t>Conditions for General Rural Advancement</a:t>
            </a:r>
          </a:p>
        </p:txBody>
      </p:sp>
      <p:sp>
        <p:nvSpPr>
          <p:cNvPr id="19459" name="Rectangle 3"/>
          <p:cNvSpPr>
            <a:spLocks noGrp="1" noChangeArrowheads="1"/>
          </p:cNvSpPr>
          <p:nvPr>
            <p:ph sz="quarter" idx="1"/>
          </p:nvPr>
        </p:nvSpPr>
        <p:spPr>
          <a:xfrm>
            <a:off x="762000" y="2362200"/>
            <a:ext cx="7772400" cy="3505200"/>
          </a:xfrm>
        </p:spPr>
        <p:txBody>
          <a:bodyPr/>
          <a:lstStyle/>
          <a:p>
            <a:pPr marL="609600" indent="-609600" eaLnBrk="1" hangingPunct="1">
              <a:lnSpc>
                <a:spcPct val="90000"/>
              </a:lnSpc>
              <a:buFont typeface="Wingdings" pitchFamily="2" charset="2"/>
              <a:buAutoNum type="arabicPeriod"/>
            </a:pPr>
            <a:r>
              <a:rPr lang="en-US" sz="2800" smtClean="0"/>
              <a:t>Modernizing farm structures to meet rising food demands</a:t>
            </a:r>
          </a:p>
          <a:p>
            <a:pPr marL="609600" indent="-609600" eaLnBrk="1" hangingPunct="1">
              <a:lnSpc>
                <a:spcPct val="90000"/>
              </a:lnSpc>
              <a:buFont typeface="Wingdings" pitchFamily="2" charset="2"/>
              <a:buAutoNum type="arabicPeriod"/>
            </a:pPr>
            <a:r>
              <a:rPr lang="en-US" sz="2800" smtClean="0"/>
              <a:t>Creating an effective supporting system</a:t>
            </a:r>
          </a:p>
          <a:p>
            <a:pPr marL="609600" indent="-609600" eaLnBrk="1" hangingPunct="1">
              <a:lnSpc>
                <a:spcPct val="90000"/>
              </a:lnSpc>
              <a:buFont typeface="Wingdings" pitchFamily="2" charset="2"/>
              <a:buAutoNum type="arabicPeriod"/>
            </a:pPr>
            <a:r>
              <a:rPr lang="en-US" sz="2800" smtClean="0"/>
              <a:t>Changing the rural environment to improve levels of living</a:t>
            </a:r>
          </a:p>
        </p:txBody>
      </p:sp>
      <p:pic>
        <p:nvPicPr>
          <p:cNvPr id="19460" name="Picture 5" descr="A pure classification">
            <a:hlinkClick r:id="rId2"/>
          </p:cNvPr>
          <p:cNvPicPr>
            <a:picLocks noChangeAspect="1" noChangeArrowheads="1"/>
          </p:cNvPicPr>
          <p:nvPr/>
        </p:nvPicPr>
        <p:blipFill>
          <a:blip r:embed="rId3"/>
          <a:srcRect/>
          <a:stretch>
            <a:fillRect/>
          </a:stretch>
        </p:blipFill>
        <p:spPr bwMode="auto">
          <a:xfrm>
            <a:off x="3581400" y="4953000"/>
            <a:ext cx="2209800" cy="1487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43000" y="304800"/>
            <a:ext cx="7793038" cy="1462088"/>
          </a:xfrm>
        </p:spPr>
        <p:txBody>
          <a:bodyPr/>
          <a:lstStyle/>
          <a:p>
            <a:pPr algn="ctr" eaLnBrk="1" hangingPunct="1"/>
            <a:r>
              <a:rPr lang="en-US" b="1" smtClean="0">
                <a:solidFill>
                  <a:schemeClr val="tx1"/>
                </a:solidFill>
                <a:latin typeface="Arial" pitchFamily="34" charset="0"/>
              </a:rPr>
              <a:t>Conditions for Rural Development</a:t>
            </a:r>
          </a:p>
        </p:txBody>
      </p:sp>
      <p:sp>
        <p:nvSpPr>
          <p:cNvPr id="20483" name="Rectangle 3"/>
          <p:cNvSpPr>
            <a:spLocks noGrp="1" noChangeArrowheads="1"/>
          </p:cNvSpPr>
          <p:nvPr>
            <p:ph sz="quarter" idx="1"/>
          </p:nvPr>
        </p:nvSpPr>
        <p:spPr>
          <a:xfrm>
            <a:off x="762000" y="2133600"/>
            <a:ext cx="7772400" cy="4114800"/>
          </a:xfrm>
        </p:spPr>
        <p:txBody>
          <a:bodyPr/>
          <a:lstStyle/>
          <a:p>
            <a:pPr marL="609600" indent="-609600" eaLnBrk="1" hangingPunct="1">
              <a:buFont typeface="Wingdings" pitchFamily="2" charset="2"/>
              <a:buAutoNum type="arabicPeriod"/>
            </a:pPr>
            <a:r>
              <a:rPr lang="en-US" b="1" u="sng" smtClean="0"/>
              <a:t>Land Reform</a:t>
            </a:r>
          </a:p>
          <a:p>
            <a:pPr marL="609600" indent="-609600" eaLnBrk="1" hangingPunct="1">
              <a:buFont typeface="Wingdings" pitchFamily="2" charset="2"/>
              <a:buNone/>
            </a:pPr>
            <a:r>
              <a:rPr lang="en-US" smtClean="0"/>
              <a:t>		</a:t>
            </a:r>
            <a:r>
              <a:rPr lang="en-US" sz="2200" smtClean="0"/>
              <a:t>Farm structures and land tenure patterns must be adapted to the dual objectives of increasing food production and promoting wider distribution of benefits of agrarian progress.</a:t>
            </a:r>
          </a:p>
          <a:p>
            <a:pPr marL="609600" indent="-609600" eaLnBrk="1" hangingPunct="1">
              <a:buFont typeface="Wingdings" pitchFamily="2" charset="2"/>
              <a:buNone/>
            </a:pPr>
            <a:endParaRPr lang="en-US" sz="2200" smtClean="0"/>
          </a:p>
          <a:p>
            <a:pPr marL="609600" indent="-609600" eaLnBrk="1" hangingPunct="1">
              <a:buFont typeface="Wingdings" pitchFamily="2" charset="2"/>
              <a:buNone/>
            </a:pPr>
            <a:r>
              <a:rPr lang="en-US" sz="2200" smtClean="0"/>
              <a:t>		</a:t>
            </a:r>
            <a:r>
              <a:rPr lang="en-US" sz="2200" b="1" smtClean="0"/>
              <a:t>HIGHLY UNEQUAL</a:t>
            </a:r>
            <a:r>
              <a:rPr lang="en-US" sz="2200" smtClean="0"/>
              <a:t> structure of land ownership is the single most important determinant of highly inequitable distribution of rural income and wealth.</a:t>
            </a:r>
          </a:p>
        </p:txBody>
      </p:sp>
      <p:pic>
        <p:nvPicPr>
          <p:cNvPr id="20484" name="Picture 7" descr="to divide the land among its">
            <a:hlinkClick r:id="rId2"/>
          </p:cNvPr>
          <p:cNvPicPr>
            <a:picLocks noChangeAspect="1" noChangeArrowheads="1"/>
          </p:cNvPicPr>
          <p:nvPr/>
        </p:nvPicPr>
        <p:blipFill>
          <a:blip r:embed="rId3"/>
          <a:srcRect/>
          <a:stretch>
            <a:fillRect/>
          </a:stretch>
        </p:blipFill>
        <p:spPr bwMode="auto">
          <a:xfrm>
            <a:off x="7070725" y="5486400"/>
            <a:ext cx="2073275"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775" y="228600"/>
            <a:ext cx="8153400" cy="990600"/>
          </a:xfrm>
        </p:spPr>
        <p:txBody>
          <a:bodyPr/>
          <a:lstStyle/>
          <a:p>
            <a:pPr eaLnBrk="1" hangingPunct="1"/>
            <a:endParaRPr lang="en-US" smtClean="0"/>
          </a:p>
        </p:txBody>
      </p:sp>
      <p:sp>
        <p:nvSpPr>
          <p:cNvPr id="21507" name="Rectangle 3"/>
          <p:cNvSpPr>
            <a:spLocks noGrp="1" noChangeArrowheads="1"/>
          </p:cNvSpPr>
          <p:nvPr>
            <p:ph sz="quarter" idx="1"/>
          </p:nvPr>
        </p:nvSpPr>
        <p:spPr>
          <a:xfrm>
            <a:off x="990600" y="1981200"/>
            <a:ext cx="7772400" cy="4114800"/>
          </a:xfrm>
        </p:spPr>
        <p:txBody>
          <a:bodyPr/>
          <a:lstStyle/>
          <a:p>
            <a:pPr marL="609600" indent="-609600" algn="ctr" eaLnBrk="1" hangingPunct="1">
              <a:buFont typeface="Wingdings" pitchFamily="2" charset="2"/>
              <a:buNone/>
            </a:pPr>
            <a:r>
              <a:rPr lang="en-US" sz="2800" b="1" smtClean="0"/>
              <a:t>Land reform may take the following forms:</a:t>
            </a:r>
          </a:p>
          <a:p>
            <a:pPr marL="609600" indent="-609600" eaLnBrk="1" hangingPunct="1">
              <a:buFont typeface="Wingdings" pitchFamily="2" charset="2"/>
              <a:buAutoNum type="alphaLcPeriod"/>
            </a:pPr>
            <a:r>
              <a:rPr lang="en-US" sz="2800" smtClean="0"/>
              <a:t>Transfer of ownership to tenants who already work the land to create family farms</a:t>
            </a:r>
          </a:p>
          <a:p>
            <a:pPr marL="609600" indent="-609600" eaLnBrk="1" hangingPunct="1">
              <a:buFont typeface="Wingdings" pitchFamily="2" charset="2"/>
              <a:buAutoNum type="alphaLcPeriod"/>
            </a:pPr>
            <a:r>
              <a:rPr lang="en-US" sz="2800" smtClean="0"/>
              <a:t>Transfer of lands from large estates to small farms, rural cooperatives or state farms</a:t>
            </a:r>
          </a:p>
          <a:p>
            <a:pPr marL="609600" indent="-609600" eaLnBrk="1" hangingPunct="1">
              <a:buFont typeface="Wingdings" pitchFamily="2" charset="2"/>
              <a:buAutoNum type="alphaLcPeriod"/>
            </a:pPr>
            <a:r>
              <a:rPr lang="en-US" sz="2800" smtClean="0"/>
              <a:t>Appropriation of large estates for new settlement.</a:t>
            </a:r>
          </a:p>
        </p:txBody>
      </p:sp>
      <p:pic>
        <p:nvPicPr>
          <p:cNvPr id="21508" name="Picture 5" descr=":::SAWAH PADI:::: | 2009-08-19">
            <a:hlinkClick r:id="rId2"/>
          </p:cNvPr>
          <p:cNvPicPr>
            <a:picLocks noChangeAspect="1" noChangeArrowheads="1"/>
          </p:cNvPicPr>
          <p:nvPr/>
        </p:nvPicPr>
        <p:blipFill>
          <a:blip r:embed="rId3"/>
          <a:srcRect/>
          <a:stretch>
            <a:fillRect/>
          </a:stretch>
        </p:blipFill>
        <p:spPr bwMode="auto">
          <a:xfrm>
            <a:off x="0" y="0"/>
            <a:ext cx="2181225" cy="1524000"/>
          </a:xfrm>
          <a:prstGeom prst="rect">
            <a:avLst/>
          </a:prstGeom>
          <a:noFill/>
          <a:ln w="9525">
            <a:noFill/>
            <a:miter lim="800000"/>
            <a:headEnd/>
            <a:tailEnd/>
          </a:ln>
        </p:spPr>
      </p:pic>
      <p:pic>
        <p:nvPicPr>
          <p:cNvPr id="21509" name="Picture 7" descr="Lihat Sawah, Sideman">
            <a:hlinkClick r:id="rId4"/>
          </p:cNvPr>
          <p:cNvPicPr>
            <a:picLocks noChangeAspect="1" noChangeArrowheads="1"/>
          </p:cNvPicPr>
          <p:nvPr/>
        </p:nvPicPr>
        <p:blipFill>
          <a:blip r:embed="rId5"/>
          <a:srcRect/>
          <a:stretch>
            <a:fillRect/>
          </a:stretch>
        </p:blipFill>
        <p:spPr bwMode="auto">
          <a:xfrm>
            <a:off x="7620000" y="4821238"/>
            <a:ext cx="1524000" cy="2036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19200" y="228600"/>
            <a:ext cx="8153400" cy="990600"/>
          </a:xfrm>
        </p:spPr>
        <p:txBody>
          <a:bodyPr/>
          <a:lstStyle/>
          <a:p>
            <a:pPr algn="ctr" eaLnBrk="1" hangingPunct="1"/>
            <a:r>
              <a:rPr lang="en-US" sz="3200" b="1" smtClean="0">
                <a:solidFill>
                  <a:schemeClr val="tx1"/>
                </a:solidFill>
                <a:latin typeface="Arial" pitchFamily="34" charset="0"/>
              </a:rPr>
              <a:t>Why Land Reform is most urgent today:</a:t>
            </a:r>
          </a:p>
        </p:txBody>
      </p:sp>
      <p:sp>
        <p:nvSpPr>
          <p:cNvPr id="22531" name="Rectangle 3"/>
          <p:cNvSpPr>
            <a:spLocks noGrp="1" noChangeArrowheads="1"/>
          </p:cNvSpPr>
          <p:nvPr>
            <p:ph sz="quarter" idx="1"/>
          </p:nvPr>
        </p:nvSpPr>
        <p:spPr>
          <a:xfrm>
            <a:off x="762000" y="2209800"/>
            <a:ext cx="7772400" cy="4114800"/>
          </a:xfrm>
        </p:spPr>
        <p:txBody>
          <a:bodyPr/>
          <a:lstStyle/>
          <a:p>
            <a:pPr marL="609600" indent="-609600" eaLnBrk="1" hangingPunct="1">
              <a:buFont typeface="Wingdings" pitchFamily="2" charset="2"/>
              <a:buAutoNum type="arabicPeriod"/>
            </a:pPr>
            <a:r>
              <a:rPr lang="en-US" sz="2400" smtClean="0">
                <a:latin typeface="Arial" pitchFamily="34" charset="0"/>
              </a:rPr>
              <a:t>Income inequalities and unemployment in rural areas have worsened</a:t>
            </a:r>
          </a:p>
          <a:p>
            <a:pPr marL="609600" indent="-609600" eaLnBrk="1" hangingPunct="1">
              <a:buFont typeface="Wingdings" pitchFamily="2" charset="2"/>
              <a:buAutoNum type="arabicPeriod"/>
            </a:pPr>
            <a:r>
              <a:rPr lang="en-US" sz="2400" smtClean="0">
                <a:latin typeface="Arial" pitchFamily="34" charset="0"/>
              </a:rPr>
              <a:t>Rapid population growth threatens further worsening existing inequalities</a:t>
            </a:r>
          </a:p>
          <a:p>
            <a:pPr marL="609600" indent="-609600" eaLnBrk="1" hangingPunct="1">
              <a:buFont typeface="Wingdings" pitchFamily="2" charset="2"/>
              <a:buAutoNum type="arabicPeriod"/>
            </a:pPr>
            <a:r>
              <a:rPr lang="en-US" sz="2400" smtClean="0">
                <a:latin typeface="Arial" pitchFamily="34" charset="0"/>
              </a:rPr>
              <a:t>Recent and potential technological breakthroughs in agriculture can be exploited primarily by large and powerful rural landholders and result in an increase in power, wealth and capacity to resist future reform.</a:t>
            </a:r>
          </a:p>
        </p:txBody>
      </p:sp>
      <p:pic>
        <p:nvPicPr>
          <p:cNvPr id="22532" name="Picture 5" descr="Thinking%20Girl.jpg">
            <a:hlinkClick r:id="rId2"/>
          </p:cNvPr>
          <p:cNvPicPr>
            <a:picLocks noChangeAspect="1" noChangeArrowheads="1"/>
          </p:cNvPicPr>
          <p:nvPr/>
        </p:nvPicPr>
        <p:blipFill>
          <a:blip r:embed="rId3"/>
          <a:srcRect/>
          <a:stretch>
            <a:fillRect/>
          </a:stretch>
        </p:blipFill>
        <p:spPr bwMode="auto">
          <a:xfrm>
            <a:off x="0" y="0"/>
            <a:ext cx="1254125" cy="1905000"/>
          </a:xfrm>
          <a:prstGeom prst="rect">
            <a:avLst/>
          </a:prstGeom>
          <a:noFill/>
          <a:ln w="9525">
            <a:noFill/>
            <a:miter lim="800000"/>
            <a:headEnd/>
            <a:tailEnd/>
          </a:ln>
        </p:spPr>
      </p:pic>
      <p:pic>
        <p:nvPicPr>
          <p:cNvPr id="22533" name="Picture 7" descr="Delta Goodrem Thinking High">
            <a:hlinkClick r:id="rId4"/>
          </p:cNvPr>
          <p:cNvPicPr>
            <a:picLocks noChangeAspect="1" noChangeArrowheads="1"/>
          </p:cNvPicPr>
          <p:nvPr/>
        </p:nvPicPr>
        <p:blipFill>
          <a:blip r:embed="rId5"/>
          <a:srcRect/>
          <a:stretch>
            <a:fillRect/>
          </a:stretch>
        </p:blipFill>
        <p:spPr bwMode="auto">
          <a:xfrm>
            <a:off x="7715250" y="5781675"/>
            <a:ext cx="1428750" cy="107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2775" y="228600"/>
            <a:ext cx="8153400" cy="990600"/>
          </a:xfrm>
        </p:spPr>
        <p:txBody>
          <a:bodyPr/>
          <a:lstStyle/>
          <a:p>
            <a:pPr eaLnBrk="1" hangingPunct="1"/>
            <a:endParaRPr lang="en-US" smtClean="0"/>
          </a:p>
        </p:txBody>
      </p:sp>
      <p:sp>
        <p:nvSpPr>
          <p:cNvPr id="23555" name="Rectangle 3"/>
          <p:cNvSpPr>
            <a:spLocks noGrp="1" noChangeArrowheads="1"/>
          </p:cNvSpPr>
          <p:nvPr>
            <p:ph sz="quarter" idx="1"/>
          </p:nvPr>
        </p:nvSpPr>
        <p:spPr>
          <a:xfrm>
            <a:off x="685800" y="2057400"/>
            <a:ext cx="7848600" cy="4114800"/>
          </a:xfrm>
        </p:spPr>
        <p:txBody>
          <a:bodyPr/>
          <a:lstStyle/>
          <a:p>
            <a:pPr eaLnBrk="1" hangingPunct="1">
              <a:buFont typeface="Wingdings" pitchFamily="2" charset="2"/>
              <a:buNone/>
            </a:pPr>
            <a:r>
              <a:rPr lang="en-US" b="1" u="sng" smtClean="0"/>
              <a:t>2. Supportive Policies</a:t>
            </a:r>
          </a:p>
          <a:p>
            <a:pPr eaLnBrk="1" hangingPunct="1">
              <a:buFont typeface="Wingdings" pitchFamily="2" charset="2"/>
              <a:buNone/>
            </a:pPr>
            <a:endParaRPr lang="en-US" b="1" u="sng" smtClean="0"/>
          </a:p>
          <a:p>
            <a:pPr eaLnBrk="1" hangingPunct="1">
              <a:buFont typeface="Wingdings" pitchFamily="2" charset="2"/>
              <a:buNone/>
            </a:pPr>
            <a:r>
              <a:rPr lang="en-US" smtClean="0"/>
              <a:t>		</a:t>
            </a:r>
            <a:r>
              <a:rPr lang="en-US" sz="2200" smtClean="0"/>
              <a:t>The full benefits of small scale agricultural development cannot be realized unless government support systems are created that provide the necessary incentives, economic opportunities and access to needed credit and inputs to enable small cultivators to expand their output and raise their productivity.</a:t>
            </a:r>
          </a:p>
        </p:txBody>
      </p:sp>
      <p:pic>
        <p:nvPicPr>
          <p:cNvPr id="23556" name="Picture 5" descr="girl thinking">
            <a:hlinkClick r:id="rId2"/>
          </p:cNvPr>
          <p:cNvPicPr>
            <a:picLocks noChangeAspect="1" noChangeArrowheads="1"/>
          </p:cNvPicPr>
          <p:nvPr/>
        </p:nvPicPr>
        <p:blipFill>
          <a:blip r:embed="rId3"/>
          <a:srcRect/>
          <a:stretch>
            <a:fillRect/>
          </a:stretch>
        </p:blipFill>
        <p:spPr bwMode="auto">
          <a:xfrm>
            <a:off x="6858000" y="5257800"/>
            <a:ext cx="1949450" cy="1295400"/>
          </a:xfrm>
          <a:prstGeom prst="rect">
            <a:avLst/>
          </a:prstGeom>
          <a:noFill/>
          <a:ln w="9525">
            <a:noFill/>
            <a:miter lim="800000"/>
            <a:headEnd/>
            <a:tailEnd/>
          </a:ln>
        </p:spPr>
      </p:pic>
      <p:pic>
        <p:nvPicPr>
          <p:cNvPr id="23557" name="Picture 11" descr="Pen Video Cameras">
            <a:hlinkClick r:id="rId4"/>
          </p:cNvPr>
          <p:cNvPicPr>
            <a:picLocks noChangeAspect="1" noChangeArrowheads="1"/>
          </p:cNvPicPr>
          <p:nvPr/>
        </p:nvPicPr>
        <p:blipFill>
          <a:blip r:embed="rId5"/>
          <a:srcRect/>
          <a:stretch>
            <a:fillRect/>
          </a:stretch>
        </p:blipFill>
        <p:spPr bwMode="auto">
          <a:xfrm>
            <a:off x="228600" y="0"/>
            <a:ext cx="1209675"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12775" y="228600"/>
            <a:ext cx="8153400" cy="990600"/>
          </a:xfrm>
        </p:spPr>
        <p:txBody>
          <a:bodyPr/>
          <a:lstStyle/>
          <a:p>
            <a:pPr eaLnBrk="1" hangingPunct="1"/>
            <a:endParaRPr lang="en-US" smtClean="0"/>
          </a:p>
        </p:txBody>
      </p:sp>
      <p:sp>
        <p:nvSpPr>
          <p:cNvPr id="24579" name="Rectangle 3"/>
          <p:cNvSpPr>
            <a:spLocks noGrp="1" noChangeArrowheads="1"/>
          </p:cNvSpPr>
          <p:nvPr>
            <p:ph sz="quarter" idx="1"/>
          </p:nvPr>
        </p:nvSpPr>
        <p:spPr>
          <a:xfrm>
            <a:off x="533400" y="2057400"/>
            <a:ext cx="8305800" cy="4114800"/>
          </a:xfrm>
        </p:spPr>
        <p:txBody>
          <a:bodyPr/>
          <a:lstStyle/>
          <a:p>
            <a:pPr eaLnBrk="1" hangingPunct="1">
              <a:lnSpc>
                <a:spcPct val="90000"/>
              </a:lnSpc>
              <a:buFont typeface="Wingdings" pitchFamily="2" charset="2"/>
              <a:buNone/>
            </a:pPr>
            <a:r>
              <a:rPr lang="en-US" sz="2800" b="1" u="sng" smtClean="0"/>
              <a:t>3. Integrated Development Policies</a:t>
            </a:r>
          </a:p>
          <a:p>
            <a:pPr eaLnBrk="1" hangingPunct="1">
              <a:lnSpc>
                <a:spcPct val="90000"/>
              </a:lnSpc>
              <a:buFont typeface="Wingdings" pitchFamily="2" charset="2"/>
              <a:buNone/>
            </a:pPr>
            <a:r>
              <a:rPr lang="en-US" sz="2800" smtClean="0"/>
              <a:t>		</a:t>
            </a:r>
            <a:r>
              <a:rPr lang="en-US" sz="2000" smtClean="0"/>
              <a:t>Rural development though dependent primarily on small-farmer agricultural progress, implies much more. It encompasses:</a:t>
            </a:r>
          </a:p>
          <a:p>
            <a:pPr eaLnBrk="1" hangingPunct="1">
              <a:lnSpc>
                <a:spcPct val="90000"/>
              </a:lnSpc>
              <a:buFont typeface="Wingdings" pitchFamily="2" charset="2"/>
              <a:buNone/>
            </a:pPr>
            <a:r>
              <a:rPr lang="en-US" sz="2000" smtClean="0"/>
              <a:t>		a. Efforts to raise both farm and nonfarm rural real incomes through job creation, rural industrialization and the increased provision of education, health and nutrition, housing and a variety of related social and welfare services</a:t>
            </a:r>
          </a:p>
          <a:p>
            <a:pPr eaLnBrk="1" hangingPunct="1">
              <a:lnSpc>
                <a:spcPct val="90000"/>
              </a:lnSpc>
              <a:buFont typeface="Wingdings" pitchFamily="2" charset="2"/>
              <a:buNone/>
            </a:pPr>
            <a:r>
              <a:rPr lang="en-US" sz="2000" smtClean="0"/>
              <a:t>		b. A decreasing inequality in the distribution of rural incomes and a lessening or urban-rural imbalances  in incomes and economic opportunities</a:t>
            </a:r>
          </a:p>
          <a:p>
            <a:pPr eaLnBrk="1" hangingPunct="1">
              <a:lnSpc>
                <a:spcPct val="90000"/>
              </a:lnSpc>
              <a:buFont typeface="Wingdings" pitchFamily="2" charset="2"/>
              <a:buNone/>
            </a:pPr>
            <a:r>
              <a:rPr lang="en-US" sz="2000" smtClean="0"/>
              <a:t>		c. Capacity of the rural sector to sustain and accelerate the pace of these improvements over time</a:t>
            </a:r>
          </a:p>
          <a:p>
            <a:pPr eaLnBrk="1" hangingPunct="1">
              <a:lnSpc>
                <a:spcPct val="90000"/>
              </a:lnSpc>
              <a:buFont typeface="Wingdings" pitchFamily="2" charset="2"/>
              <a:buNone/>
            </a:pPr>
            <a:endParaRPr lang="en-US" sz="2800" smtClean="0"/>
          </a:p>
        </p:txBody>
      </p:sp>
      <p:pic>
        <p:nvPicPr>
          <p:cNvPr id="24580" name="Picture 5" descr="Are you a Good Decision Maker?">
            <a:hlinkClick r:id="rId2"/>
          </p:cNvPr>
          <p:cNvPicPr>
            <a:picLocks noChangeAspect="1" noChangeArrowheads="1"/>
          </p:cNvPicPr>
          <p:nvPr/>
        </p:nvPicPr>
        <p:blipFill>
          <a:blip r:embed="rId3"/>
          <a:srcRect/>
          <a:stretch>
            <a:fillRect/>
          </a:stretch>
        </p:blipFill>
        <p:spPr bwMode="auto">
          <a:xfrm>
            <a:off x="533400" y="152400"/>
            <a:ext cx="1752600" cy="1736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pPr eaLnBrk="1" hangingPunct="1"/>
            <a:endParaRPr lang="en-US" smtClean="0"/>
          </a:p>
        </p:txBody>
      </p:sp>
      <p:sp>
        <p:nvSpPr>
          <p:cNvPr id="25603"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r>
              <a:rPr lang="en-US" dirty="0" smtClean="0"/>
              <a:t>Thank you</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r>
              <a:rPr lang="en-US" dirty="0" err="1" smtClean="0"/>
              <a:t>Kuliah</a:t>
            </a:r>
            <a:r>
              <a:rPr lang="en-US" dirty="0" smtClean="0"/>
              <a:t> VI : </a:t>
            </a:r>
            <a:r>
              <a:rPr lang="en-US" dirty="0" err="1" smtClean="0"/>
              <a:t>Kependudukan</a:t>
            </a:r>
            <a:r>
              <a:rPr lang="en-US" dirty="0" smtClean="0"/>
              <a:t>, </a:t>
            </a:r>
            <a:r>
              <a:rPr lang="en-US" dirty="0" err="1" smtClean="0"/>
              <a:t>ketenagakerjaan</a:t>
            </a:r>
            <a:r>
              <a:rPr lang="en-US" dirty="0" smtClean="0"/>
              <a:t>, </a:t>
            </a:r>
            <a:r>
              <a:rPr lang="en-US" dirty="0" err="1" smtClean="0"/>
              <a:t>kesempatan</a:t>
            </a:r>
            <a:r>
              <a:rPr lang="en-US" dirty="0" smtClean="0"/>
              <a:t> </a:t>
            </a:r>
            <a:r>
              <a:rPr lang="en-US" dirty="0" err="1" smtClean="0"/>
              <a:t>kerja</a:t>
            </a:r>
            <a:r>
              <a:rPr lang="en-US" dirty="0" smtClean="0"/>
              <a:t>, </a:t>
            </a:r>
            <a:r>
              <a:rPr lang="en-US" dirty="0" err="1" smtClean="0"/>
              <a:t>pengangguran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533400"/>
            <a:ext cx="7793038" cy="990600"/>
          </a:xfrm>
        </p:spPr>
        <p:txBody>
          <a:bodyPr/>
          <a:lstStyle/>
          <a:p>
            <a:pPr algn="ctr" eaLnBrk="1" hangingPunct="1"/>
            <a:r>
              <a:rPr lang="en-US" sz="5400" smtClean="0">
                <a:solidFill>
                  <a:schemeClr val="tx1"/>
                </a:solidFill>
                <a:latin typeface="Arial" pitchFamily="34" charset="0"/>
              </a:rPr>
              <a:t>Status Quo</a:t>
            </a:r>
          </a:p>
        </p:txBody>
      </p:sp>
      <p:sp>
        <p:nvSpPr>
          <p:cNvPr id="10243" name="Rectangle 3"/>
          <p:cNvSpPr>
            <a:spLocks noGrp="1" noChangeArrowheads="1"/>
          </p:cNvSpPr>
          <p:nvPr>
            <p:ph sz="quarter" idx="1"/>
          </p:nvPr>
        </p:nvSpPr>
        <p:spPr>
          <a:xfrm>
            <a:off x="914400" y="2057400"/>
            <a:ext cx="7543800" cy="4114800"/>
          </a:xfrm>
        </p:spPr>
        <p:txBody>
          <a:bodyPr/>
          <a:lstStyle/>
          <a:p>
            <a:pPr algn="ctr" eaLnBrk="1" hangingPunct="1">
              <a:lnSpc>
                <a:spcPct val="90000"/>
              </a:lnSpc>
              <a:buFont typeface="Wingdings" pitchFamily="2" charset="2"/>
              <a:buNone/>
            </a:pPr>
            <a:r>
              <a:rPr lang="en-US" sz="2400" b="1" smtClean="0"/>
              <a:t>Over 3 billion</a:t>
            </a:r>
            <a:r>
              <a:rPr lang="en-US" sz="2400" smtClean="0"/>
              <a:t> people lived in rural areas in 1997. This figure increased almost 3.3 billion by year 2010.</a:t>
            </a:r>
          </a:p>
          <a:p>
            <a:pPr algn="ctr" eaLnBrk="1" hangingPunct="1">
              <a:lnSpc>
                <a:spcPct val="90000"/>
              </a:lnSpc>
              <a:buFont typeface="Wingdings" pitchFamily="2" charset="2"/>
              <a:buNone/>
            </a:pPr>
            <a:endParaRPr lang="en-US" sz="2400" smtClean="0"/>
          </a:p>
          <a:p>
            <a:pPr algn="ctr" eaLnBrk="1" hangingPunct="1">
              <a:lnSpc>
                <a:spcPct val="90000"/>
              </a:lnSpc>
              <a:buFont typeface="Wingdings" pitchFamily="2" charset="2"/>
              <a:buNone/>
            </a:pPr>
            <a:r>
              <a:rPr lang="en-US" sz="2400" smtClean="0"/>
              <a:t>People living in the countryside comprise considerably </a:t>
            </a:r>
            <a:r>
              <a:rPr lang="en-US" sz="2400" b="1" smtClean="0"/>
              <a:t>more than half the population</a:t>
            </a:r>
            <a:r>
              <a:rPr lang="en-US" sz="2400" smtClean="0"/>
              <a:t> of different nations of the world. </a:t>
            </a:r>
          </a:p>
          <a:p>
            <a:pPr algn="ctr" eaLnBrk="1" hangingPunct="1">
              <a:lnSpc>
                <a:spcPct val="90000"/>
              </a:lnSpc>
              <a:buFont typeface="Wingdings" pitchFamily="2" charset="2"/>
              <a:buNone/>
            </a:pPr>
            <a:endParaRPr lang="en-US" sz="2400" smtClean="0"/>
          </a:p>
          <a:p>
            <a:pPr algn="ctr" eaLnBrk="1" hangingPunct="1">
              <a:lnSpc>
                <a:spcPct val="90000"/>
              </a:lnSpc>
              <a:buFont typeface="Wingdings" pitchFamily="2" charset="2"/>
              <a:buNone/>
            </a:pPr>
            <a:r>
              <a:rPr lang="en-US" sz="2400" smtClean="0"/>
              <a:t>Vast majority of the world’s </a:t>
            </a:r>
            <a:r>
              <a:rPr lang="en-US" sz="2400" b="1" smtClean="0"/>
              <a:t>POOREST</a:t>
            </a:r>
            <a:r>
              <a:rPr lang="en-US" sz="2400" smtClean="0"/>
              <a:t> people are located in </a:t>
            </a:r>
            <a:r>
              <a:rPr lang="en-US" sz="2400" b="1" smtClean="0"/>
              <a:t>RURAL AREAS</a:t>
            </a:r>
            <a:r>
              <a:rPr lang="en-US" sz="2400" smtClean="0"/>
              <a:t> and engaged primarily in </a:t>
            </a:r>
            <a:r>
              <a:rPr lang="en-US" sz="2400" b="1" u="sng" smtClean="0"/>
              <a:t>SUBSISTENCE AGRICULTURE</a:t>
            </a:r>
            <a:r>
              <a:rPr lang="en-US" sz="2400" smtClean="0"/>
              <a:t>.</a:t>
            </a:r>
          </a:p>
        </p:txBody>
      </p:sp>
      <p:pic>
        <p:nvPicPr>
          <p:cNvPr id="10244" name="Picture 7" descr="About Me">
            <a:hlinkClick r:id="rId2"/>
          </p:cNvPr>
          <p:cNvPicPr>
            <a:picLocks noChangeAspect="1" noChangeArrowheads="1"/>
          </p:cNvPicPr>
          <p:nvPr/>
        </p:nvPicPr>
        <p:blipFill>
          <a:blip r:embed="rId3"/>
          <a:srcRect/>
          <a:stretch>
            <a:fillRect/>
          </a:stretch>
        </p:blipFill>
        <p:spPr bwMode="auto">
          <a:xfrm>
            <a:off x="228600" y="152400"/>
            <a:ext cx="1982788"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1066800" y="2057400"/>
            <a:ext cx="7696200" cy="4267200"/>
          </a:xfrm>
        </p:spPr>
        <p:txBody>
          <a:bodyPr/>
          <a:lstStyle/>
          <a:p>
            <a:pPr eaLnBrk="1" hangingPunct="1">
              <a:lnSpc>
                <a:spcPct val="90000"/>
              </a:lnSpc>
              <a:buFont typeface="Wingdings" pitchFamily="2" charset="2"/>
              <a:buNone/>
            </a:pPr>
            <a:r>
              <a:rPr lang="en-US" sz="2400" smtClean="0"/>
              <a:t>The basic concern of the people in rural areas is </a:t>
            </a:r>
            <a:r>
              <a:rPr lang="en-US" sz="2400" b="1" smtClean="0"/>
              <a:t>SURVIVAL</a:t>
            </a:r>
            <a:r>
              <a:rPr lang="en-US" sz="2400" smtClean="0"/>
              <a:t>. Many of them are </a:t>
            </a:r>
            <a:r>
              <a:rPr lang="en-US" sz="2400" b="1" smtClean="0"/>
              <a:t>BYPASSED</a:t>
            </a:r>
            <a:r>
              <a:rPr lang="en-US" sz="2400" smtClean="0"/>
              <a:t> by whatever economic progress has been attained. </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More than </a:t>
            </a:r>
            <a:r>
              <a:rPr lang="en-US" sz="2400" b="1" smtClean="0"/>
              <a:t>800 million</a:t>
            </a:r>
            <a:r>
              <a:rPr lang="en-US" sz="2400" smtClean="0"/>
              <a:t> of these people do not have enough food to meet their basic nutritional needs.</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If development is to take place and become self-sustaining, it will have to </a:t>
            </a:r>
            <a:r>
              <a:rPr lang="en-US" sz="2400" b="1" smtClean="0"/>
              <a:t>START in the RURAL AREAS</a:t>
            </a:r>
            <a:r>
              <a:rPr lang="en-US" sz="2400" smtClean="0"/>
              <a:t> in general and the </a:t>
            </a:r>
            <a:r>
              <a:rPr lang="en-US" sz="2400" b="1" smtClean="0"/>
              <a:t>AGRICULTURAL SECTOR</a:t>
            </a:r>
            <a:r>
              <a:rPr lang="en-US" sz="2400" smtClean="0"/>
              <a:t> in particular.</a:t>
            </a:r>
          </a:p>
        </p:txBody>
      </p:sp>
      <p:pic>
        <p:nvPicPr>
          <p:cNvPr id="11267" name="Picture 5" descr="Pacul Tani">
            <a:hlinkClick r:id="rId2"/>
          </p:cNvPr>
          <p:cNvPicPr>
            <a:picLocks noChangeAspect="1" noChangeArrowheads="1"/>
          </p:cNvPicPr>
          <p:nvPr/>
        </p:nvPicPr>
        <p:blipFill>
          <a:blip r:embed="rId3"/>
          <a:srcRect/>
          <a:stretch>
            <a:fillRect/>
          </a:stretch>
        </p:blipFill>
        <p:spPr bwMode="auto">
          <a:xfrm>
            <a:off x="7620000" y="0"/>
            <a:ext cx="1524000"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endParaRPr lang="en-US" smtClean="0"/>
          </a:p>
        </p:txBody>
      </p:sp>
      <p:sp>
        <p:nvSpPr>
          <p:cNvPr id="12291" name="Rectangle 3"/>
          <p:cNvSpPr>
            <a:spLocks noGrp="1" noChangeArrowheads="1"/>
          </p:cNvSpPr>
          <p:nvPr>
            <p:ph sz="quarter" idx="1"/>
          </p:nvPr>
        </p:nvSpPr>
        <p:spPr>
          <a:xfrm>
            <a:off x="914400" y="2514600"/>
            <a:ext cx="7467600" cy="3581400"/>
          </a:xfrm>
        </p:spPr>
        <p:txBody>
          <a:bodyPr/>
          <a:lstStyle/>
          <a:p>
            <a:pPr algn="ctr" eaLnBrk="1" hangingPunct="1">
              <a:buFont typeface="Wingdings" pitchFamily="2" charset="2"/>
              <a:buNone/>
            </a:pPr>
            <a:r>
              <a:rPr lang="en-US" smtClean="0"/>
              <a:t>In the process of </a:t>
            </a:r>
            <a:r>
              <a:rPr lang="en-US" b="1" smtClean="0"/>
              <a:t>DEVELOPMENT</a:t>
            </a:r>
            <a:r>
              <a:rPr lang="en-US" smtClean="0"/>
              <a:t>, the </a:t>
            </a:r>
            <a:r>
              <a:rPr lang="en-US" b="1" smtClean="0"/>
              <a:t>agricultural sector and rural economy</a:t>
            </a:r>
            <a:r>
              <a:rPr lang="en-US" smtClean="0"/>
              <a:t> must play an indispensable role in any overall strategy of economic progress.</a:t>
            </a:r>
          </a:p>
          <a:p>
            <a:pPr algn="ctr" eaLnBrk="1" hangingPunct="1">
              <a:buFont typeface="Wingdings" pitchFamily="2" charset="2"/>
              <a:buNone/>
            </a:pPr>
            <a:endParaRPr lang="en-US" smtClean="0"/>
          </a:p>
        </p:txBody>
      </p:sp>
      <p:pic>
        <p:nvPicPr>
          <p:cNvPr id="12292" name="Picture 5" descr="||Chirosis with chronic cough">
            <a:hlinkClick r:id="rId2"/>
          </p:cNvPr>
          <p:cNvPicPr>
            <a:picLocks noChangeAspect="1" noChangeArrowheads="1"/>
          </p:cNvPicPr>
          <p:nvPr/>
        </p:nvPicPr>
        <p:blipFill>
          <a:blip r:embed="rId3"/>
          <a:srcRect/>
          <a:stretch>
            <a:fillRect/>
          </a:stretch>
        </p:blipFill>
        <p:spPr bwMode="auto">
          <a:xfrm>
            <a:off x="3352800" y="4648200"/>
            <a:ext cx="2514600" cy="1881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0"/>
            <a:ext cx="7620000" cy="1462088"/>
          </a:xfrm>
        </p:spPr>
        <p:txBody>
          <a:bodyPr/>
          <a:lstStyle/>
          <a:p>
            <a:pPr algn="ctr" eaLnBrk="1" hangingPunct="1"/>
            <a:r>
              <a:rPr lang="en-US" sz="3200" smtClean="0">
                <a:solidFill>
                  <a:schemeClr val="tx1"/>
                </a:solidFill>
              </a:rPr>
              <a:t>Elements of Agriculture and Employment based Strategy of Economic Development</a:t>
            </a:r>
            <a:r>
              <a:rPr lang="en-US" sz="4000" smtClean="0"/>
              <a:t> </a:t>
            </a:r>
          </a:p>
        </p:txBody>
      </p:sp>
      <p:sp>
        <p:nvSpPr>
          <p:cNvPr id="12291" name="Rectangle 3"/>
          <p:cNvSpPr>
            <a:spLocks noGrp="1" noChangeArrowheads="1"/>
          </p:cNvSpPr>
          <p:nvPr>
            <p:ph sz="quarter" idx="1"/>
          </p:nvPr>
        </p:nvSpPr>
        <p:spPr>
          <a:xfrm>
            <a:off x="685800" y="1905000"/>
            <a:ext cx="8001000" cy="4114800"/>
          </a:xfrm>
        </p:spPr>
        <p:txBody>
          <a:bodyPr>
            <a:normAutofit lnSpcReduction="10000"/>
          </a:bodyPr>
          <a:lstStyle/>
          <a:p>
            <a:pPr marL="609600" indent="-609600" eaLnBrk="1" fontAlgn="auto" hangingPunct="1">
              <a:spcAft>
                <a:spcPts val="0"/>
              </a:spcAft>
              <a:buFont typeface="Wingdings" pitchFamily="2" charset="2"/>
              <a:buAutoNum type="arabicPeriod"/>
              <a:defRPr/>
            </a:pPr>
            <a:r>
              <a:rPr lang="en-US" sz="2400">
                <a:latin typeface="Arial" charset="0"/>
              </a:rPr>
              <a:t>Accelerated output growth through technological, institutional and price incentive changes designed to raise the productivity of small farmers</a:t>
            </a:r>
          </a:p>
          <a:p>
            <a:pPr marL="609600" indent="-609600" eaLnBrk="1" fontAlgn="auto" hangingPunct="1">
              <a:spcAft>
                <a:spcPts val="0"/>
              </a:spcAft>
              <a:buFont typeface="Wingdings" pitchFamily="2" charset="2"/>
              <a:buAutoNum type="arabicPeriod"/>
              <a:defRPr/>
            </a:pPr>
            <a:r>
              <a:rPr lang="en-US" sz="2400">
                <a:latin typeface="Arial" charset="0"/>
              </a:rPr>
              <a:t>Rising domestic demand for agricultural  output derived from an employment-oriented urban development strategy</a:t>
            </a:r>
          </a:p>
          <a:p>
            <a:pPr marL="609600" indent="-609600" eaLnBrk="1" fontAlgn="auto" hangingPunct="1">
              <a:spcAft>
                <a:spcPts val="0"/>
              </a:spcAft>
              <a:buFont typeface="Wingdings" pitchFamily="2" charset="2"/>
              <a:buAutoNum type="arabicPeriod"/>
              <a:defRPr/>
            </a:pPr>
            <a:r>
              <a:rPr lang="en-US" sz="2400">
                <a:latin typeface="Arial" charset="0"/>
              </a:rPr>
              <a:t>Diversified, nonagricultural, labor-intensive rural development activities that directly and indirectly support and are supported by the farming community</a:t>
            </a:r>
          </a:p>
          <a:p>
            <a:pPr marL="609600" indent="-609600" algn="ctr" eaLnBrk="1" fontAlgn="auto" hangingPunct="1">
              <a:spcAft>
                <a:spcPts val="0"/>
              </a:spcAft>
              <a:buFont typeface="Wingdings" pitchFamily="2" charset="2"/>
              <a:buNone/>
              <a:defRPr/>
            </a:pPr>
            <a:r>
              <a:rPr lang="en-US" sz="2400">
                <a:latin typeface="Arial" charset="0"/>
              </a:rPr>
              <a:t>	There is a stress on </a:t>
            </a:r>
            <a:r>
              <a:rPr lang="en-US" sz="2400" b="1">
                <a:latin typeface="Arial" charset="0"/>
              </a:rPr>
              <a:t>INTEGRATED RURAL DEVELOPMENT</a:t>
            </a:r>
            <a:r>
              <a:rPr lang="en-US" sz="2400">
                <a:latin typeface="Arial" charset="0"/>
              </a:rPr>
              <a:t>.</a:t>
            </a:r>
          </a:p>
        </p:txBody>
      </p:sp>
      <p:pic>
        <p:nvPicPr>
          <p:cNvPr id="13316" name="Picture 5" descr="Pertanian.">
            <a:hlinkClick r:id="rId2"/>
          </p:cNvPr>
          <p:cNvPicPr>
            <a:picLocks noChangeAspect="1" noChangeArrowheads="1"/>
          </p:cNvPicPr>
          <p:nvPr/>
        </p:nvPicPr>
        <p:blipFill>
          <a:blip r:embed="rId3"/>
          <a:srcRect/>
          <a:stretch>
            <a:fillRect/>
          </a:stretch>
        </p:blipFill>
        <p:spPr bwMode="auto">
          <a:xfrm>
            <a:off x="0" y="5402263"/>
            <a:ext cx="1905000" cy="1455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0"/>
            <a:ext cx="7793038" cy="1462088"/>
          </a:xfrm>
        </p:spPr>
        <p:txBody>
          <a:bodyPr/>
          <a:lstStyle/>
          <a:p>
            <a:pPr algn="ctr" eaLnBrk="1" hangingPunct="1"/>
            <a:r>
              <a:rPr lang="en-US" sz="3200" smtClean="0">
                <a:solidFill>
                  <a:schemeClr val="tx1"/>
                </a:solidFill>
              </a:rPr>
              <a:t>5 Main Questions that need to be asked about 3</a:t>
            </a:r>
            <a:r>
              <a:rPr lang="en-US" sz="3200" baseline="30000" smtClean="0">
                <a:solidFill>
                  <a:schemeClr val="tx1"/>
                </a:solidFill>
              </a:rPr>
              <a:t>rd</a:t>
            </a:r>
            <a:r>
              <a:rPr lang="en-US" sz="3200" smtClean="0">
                <a:solidFill>
                  <a:schemeClr val="tx1"/>
                </a:solidFill>
              </a:rPr>
              <a:t> World Agriculture and Rural Development</a:t>
            </a:r>
          </a:p>
        </p:txBody>
      </p:sp>
      <p:sp>
        <p:nvSpPr>
          <p:cNvPr id="14339" name="Rectangle 3"/>
          <p:cNvSpPr>
            <a:spLocks noGrp="1" noChangeArrowheads="1"/>
          </p:cNvSpPr>
          <p:nvPr>
            <p:ph sz="quarter" idx="1"/>
          </p:nvPr>
        </p:nvSpPr>
        <p:spPr>
          <a:xfrm>
            <a:off x="609600" y="2438400"/>
            <a:ext cx="8153400" cy="3505200"/>
          </a:xfrm>
        </p:spPr>
        <p:txBody>
          <a:bodyPr/>
          <a:lstStyle/>
          <a:p>
            <a:pPr marL="609600" indent="-609600" eaLnBrk="1" hangingPunct="1">
              <a:lnSpc>
                <a:spcPct val="80000"/>
              </a:lnSpc>
              <a:buFont typeface="Wingdings" pitchFamily="2" charset="2"/>
              <a:buNone/>
            </a:pPr>
            <a:r>
              <a:rPr lang="en-US" sz="2400" smtClean="0"/>
              <a:t>1. How can total agricultural output and productivity per capita be substantially increased in a manner that will directly benefit the average small farmer and the landless rural dweller while providing a sufficient food surplus to support a growing urban, industrial sector?</a:t>
            </a:r>
          </a:p>
          <a:p>
            <a:pPr marL="609600" indent="-609600" eaLnBrk="1" hangingPunct="1">
              <a:lnSpc>
                <a:spcPct val="80000"/>
              </a:lnSpc>
              <a:buFont typeface="Wingdings" pitchFamily="2" charset="2"/>
              <a:buNone/>
            </a:pPr>
            <a:endParaRPr lang="en-US" sz="2400" smtClean="0"/>
          </a:p>
          <a:p>
            <a:pPr marL="609600" indent="-609600" eaLnBrk="1" hangingPunct="1">
              <a:lnSpc>
                <a:spcPct val="80000"/>
              </a:lnSpc>
              <a:buFont typeface="Wingdings" pitchFamily="2" charset="2"/>
              <a:buNone/>
            </a:pPr>
            <a:r>
              <a:rPr lang="en-US" sz="2400" smtClean="0"/>
              <a:t>2. What is the process by which traditional low productivity peasant farms are transformed into high productivity commercial enterprises?</a:t>
            </a:r>
          </a:p>
          <a:p>
            <a:pPr marL="609600" indent="-609600" eaLnBrk="1" hangingPunct="1">
              <a:lnSpc>
                <a:spcPct val="80000"/>
              </a:lnSpc>
            </a:pPr>
            <a:endParaRPr lang="en-US" sz="2400" smtClean="0"/>
          </a:p>
        </p:txBody>
      </p:sp>
      <p:pic>
        <p:nvPicPr>
          <p:cNvPr id="14340" name="Picture 5" descr="Question Mark.jpeg">
            <a:hlinkClick r:id="rId2"/>
          </p:cNvPr>
          <p:cNvPicPr>
            <a:picLocks noChangeAspect="1" noChangeArrowheads="1"/>
          </p:cNvPicPr>
          <p:nvPr/>
        </p:nvPicPr>
        <p:blipFill>
          <a:blip r:embed="rId3"/>
          <a:srcRect/>
          <a:stretch>
            <a:fillRect/>
          </a:stretch>
        </p:blipFill>
        <p:spPr bwMode="auto">
          <a:xfrm>
            <a:off x="7620000" y="5486400"/>
            <a:ext cx="1095375"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775" y="228600"/>
            <a:ext cx="8153400" cy="990600"/>
          </a:xfrm>
        </p:spPr>
        <p:txBody>
          <a:bodyPr/>
          <a:lstStyle/>
          <a:p>
            <a:pPr eaLnBrk="1" hangingPunct="1"/>
            <a:endParaRPr lang="en-US" smtClean="0"/>
          </a:p>
        </p:txBody>
      </p:sp>
      <p:sp>
        <p:nvSpPr>
          <p:cNvPr id="15363" name="Rectangle 3"/>
          <p:cNvSpPr>
            <a:spLocks noGrp="1" noChangeArrowheads="1"/>
          </p:cNvSpPr>
          <p:nvPr>
            <p:ph sz="quarter" idx="1"/>
          </p:nvPr>
        </p:nvSpPr>
        <p:spPr>
          <a:xfrm>
            <a:off x="685800" y="2133600"/>
            <a:ext cx="8001000" cy="4114800"/>
          </a:xfrm>
        </p:spPr>
        <p:txBody>
          <a:bodyPr/>
          <a:lstStyle/>
          <a:p>
            <a:pPr eaLnBrk="1" hangingPunct="1">
              <a:lnSpc>
                <a:spcPct val="80000"/>
              </a:lnSpc>
              <a:buFont typeface="Wingdings" pitchFamily="2" charset="2"/>
              <a:buNone/>
            </a:pPr>
            <a:r>
              <a:rPr lang="en-US" sz="2000" smtClean="0"/>
              <a:t>3. When traditional family farmers and peasant cultivators resist change, is their behavior stubborn and irrational or are they acting rationally within the context of their particular economic development?</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4. Are economic and price incentives sufficient to elicit output increases among peasant agriculturalists or are institutional and structural changes in rural farming systems are also required?</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5. Is raising agricultural productivity sufficient to  improve rural life or mut there be concomitant off-farm employment creation along with improvements in educational, medical and other social services? In other words, what do we mean by rural development and how can it be achieved?</a:t>
            </a:r>
          </a:p>
          <a:p>
            <a:pPr eaLnBrk="1" hangingPunct="1">
              <a:lnSpc>
                <a:spcPct val="80000"/>
              </a:lnSpc>
              <a:buFont typeface="Wingdings" pitchFamily="2" charset="2"/>
              <a:buNone/>
            </a:pPr>
            <a:endParaRPr lang="en-US" sz="2000" smtClean="0"/>
          </a:p>
        </p:txBody>
      </p:sp>
      <p:pic>
        <p:nvPicPr>
          <p:cNvPr id="15364" name="Picture 5" descr="Question Mark">
            <a:hlinkClick r:id="rId2"/>
          </p:cNvPr>
          <p:cNvPicPr>
            <a:picLocks noChangeAspect="1" noChangeArrowheads="1"/>
          </p:cNvPicPr>
          <p:nvPr/>
        </p:nvPicPr>
        <p:blipFill>
          <a:blip r:embed="rId3"/>
          <a:srcRect/>
          <a:stretch>
            <a:fillRect/>
          </a:stretch>
        </p:blipFill>
        <p:spPr bwMode="auto">
          <a:xfrm>
            <a:off x="8077200" y="5410200"/>
            <a:ext cx="866775" cy="119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7" descr="File:Actual Third World.">
            <a:hlinkClick r:id="rId2"/>
          </p:cNvPr>
          <p:cNvPicPr>
            <a:picLocks noChangeAspect="1" noChangeArrowheads="1"/>
          </p:cNvPicPr>
          <p:nvPr/>
        </p:nvPicPr>
        <p:blipFill>
          <a:blip r:embed="rId3"/>
          <a:srcRect/>
          <a:stretch>
            <a:fillRect/>
          </a:stretch>
        </p:blipFill>
        <p:spPr bwMode="auto">
          <a:xfrm>
            <a:off x="2133600" y="2590800"/>
            <a:ext cx="5300663" cy="2438400"/>
          </a:xfrm>
          <a:prstGeom prst="rect">
            <a:avLst/>
          </a:prstGeom>
          <a:noFill/>
          <a:ln w="9525">
            <a:noFill/>
            <a:miter lim="800000"/>
            <a:headEnd/>
            <a:tailEnd/>
          </a:ln>
        </p:spPr>
      </p:pic>
      <p:graphicFrame>
        <p:nvGraphicFramePr>
          <p:cNvPr id="15411" name="Group 51"/>
          <p:cNvGraphicFramePr>
            <a:graphicFrameLocks noGrp="1"/>
          </p:cNvGraphicFramePr>
          <p:nvPr/>
        </p:nvGraphicFramePr>
        <p:xfrm>
          <a:off x="1295400" y="2362200"/>
          <a:ext cx="7010400" cy="2897505"/>
        </p:xfrm>
        <a:graphic>
          <a:graphicData uri="http://schemas.openxmlformats.org/drawingml/2006/table">
            <a:tbl>
              <a:tblPr/>
              <a:tblGrid>
                <a:gridCol w="2336800"/>
                <a:gridCol w="2082800"/>
                <a:gridCol w="2590800"/>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Region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 of Labor Force in Agriculture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Output in Agriculture as a Percentage of GDP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South Asia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East Asia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Latin America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Africa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cs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3" name="Rectangle 31"/>
          <p:cNvSpPr>
            <a:spLocks noGrp="1" noChangeArrowheads="1"/>
          </p:cNvSpPr>
          <p:nvPr>
            <p:ph type="title"/>
          </p:nvPr>
        </p:nvSpPr>
        <p:spPr>
          <a:xfrm>
            <a:off x="1143000" y="0"/>
            <a:ext cx="7793038" cy="1309688"/>
          </a:xfrm>
        </p:spPr>
        <p:txBody>
          <a:bodyPr/>
          <a:lstStyle/>
          <a:p>
            <a:pPr algn="ctr" eaLnBrk="1" hangingPunct="1"/>
            <a:r>
              <a:rPr lang="en-US" sz="3600" smtClean="0">
                <a:solidFill>
                  <a:schemeClr val="tx1"/>
                </a:solidFill>
                <a:latin typeface="Arial" pitchFamily="34" charset="0"/>
              </a:rPr>
              <a:t>Output and Employment In 3</a:t>
            </a:r>
            <a:r>
              <a:rPr lang="en-US" sz="3600" baseline="30000" smtClean="0">
                <a:solidFill>
                  <a:schemeClr val="tx1"/>
                </a:solidFill>
                <a:latin typeface="Arial" pitchFamily="34" charset="0"/>
              </a:rPr>
              <a:t>rd</a:t>
            </a:r>
            <a:r>
              <a:rPr lang="en-US" sz="3600" smtClean="0">
                <a:solidFill>
                  <a:schemeClr val="tx1"/>
                </a:solidFill>
                <a:latin typeface="Arial" pitchFamily="34" charset="0"/>
              </a:rPr>
              <a:t> World Agriculture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0"/>
            <a:ext cx="7793038" cy="1462088"/>
          </a:xfrm>
        </p:spPr>
        <p:txBody>
          <a:bodyPr/>
          <a:lstStyle/>
          <a:p>
            <a:pPr algn="ctr" eaLnBrk="1" hangingPunct="1"/>
            <a:r>
              <a:rPr lang="en-US" sz="3600" b="1" smtClean="0">
                <a:solidFill>
                  <a:schemeClr val="tx1"/>
                </a:solidFill>
                <a:latin typeface="Arial" pitchFamily="34" charset="0"/>
              </a:rPr>
              <a:t>Structure of 3</a:t>
            </a:r>
            <a:r>
              <a:rPr lang="en-US" sz="3600" b="1" baseline="30000" smtClean="0">
                <a:solidFill>
                  <a:schemeClr val="tx1"/>
                </a:solidFill>
                <a:latin typeface="Arial" pitchFamily="34" charset="0"/>
              </a:rPr>
              <a:t>rd</a:t>
            </a:r>
            <a:r>
              <a:rPr lang="en-US" sz="3600" b="1" smtClean="0">
                <a:solidFill>
                  <a:schemeClr val="tx1"/>
                </a:solidFill>
                <a:latin typeface="Arial" pitchFamily="34" charset="0"/>
              </a:rPr>
              <a:t> World Agrarian Systems</a:t>
            </a:r>
          </a:p>
        </p:txBody>
      </p:sp>
      <p:sp>
        <p:nvSpPr>
          <p:cNvPr id="17411" name="Rectangle 3"/>
          <p:cNvSpPr>
            <a:spLocks noGrp="1" noChangeArrowheads="1"/>
          </p:cNvSpPr>
          <p:nvPr>
            <p:ph sz="quarter" idx="1"/>
          </p:nvPr>
        </p:nvSpPr>
        <p:spPr>
          <a:xfrm>
            <a:off x="533400" y="1981200"/>
            <a:ext cx="8001000" cy="4114800"/>
          </a:xfrm>
        </p:spPr>
        <p:txBody>
          <a:bodyPr/>
          <a:lstStyle/>
          <a:p>
            <a:pPr marL="609600" indent="-609600" algn="ctr" eaLnBrk="1" hangingPunct="1">
              <a:lnSpc>
                <a:spcPct val="90000"/>
              </a:lnSpc>
              <a:buFont typeface="Wingdings" pitchFamily="2" charset="2"/>
              <a:buNone/>
            </a:pPr>
            <a:r>
              <a:rPr lang="en-US" sz="2400" b="1" smtClean="0"/>
              <a:t>Two Kinds of World Agriculture</a:t>
            </a:r>
          </a:p>
          <a:p>
            <a:pPr marL="609600" indent="-609600" algn="ctr" eaLnBrk="1" hangingPunct="1">
              <a:lnSpc>
                <a:spcPct val="90000"/>
              </a:lnSpc>
              <a:buFont typeface="Wingdings" pitchFamily="2" charset="2"/>
              <a:buNone/>
            </a:pPr>
            <a:endParaRPr lang="en-US" sz="2400" b="1" smtClean="0"/>
          </a:p>
          <a:p>
            <a:pPr marL="609600" indent="-609600" eaLnBrk="1" hangingPunct="1">
              <a:lnSpc>
                <a:spcPct val="90000"/>
              </a:lnSpc>
              <a:buFont typeface="Wingdings" pitchFamily="2" charset="2"/>
              <a:buAutoNum type="arabicPeriod"/>
            </a:pPr>
            <a:r>
              <a:rPr lang="en-US" sz="2400" b="1" smtClean="0"/>
              <a:t>Highly Efficient Agriculture</a:t>
            </a:r>
            <a:r>
              <a:rPr lang="en-US" sz="2400" smtClean="0"/>
              <a:t> of developed countries where substantial productive capacity and high output per worker permit a small number of farmers to feed entire nations</a:t>
            </a:r>
          </a:p>
          <a:p>
            <a:pPr marL="609600" indent="-609600" eaLnBrk="1" hangingPunct="1">
              <a:lnSpc>
                <a:spcPct val="90000"/>
              </a:lnSpc>
              <a:buFont typeface="Wingdings" pitchFamily="2" charset="2"/>
              <a:buAutoNum type="arabicPeriod"/>
            </a:pPr>
            <a:r>
              <a:rPr lang="en-US" sz="2400" b="1" smtClean="0"/>
              <a:t>Inefficient and low productivity</a:t>
            </a:r>
            <a:r>
              <a:rPr lang="en-US" sz="2400" smtClean="0"/>
              <a:t> agriculture of developing countries where many instances the agricultural sector can barely sustain the farm population, let alone burgeoning urban population, even at a minimum level of subsistence</a:t>
            </a:r>
          </a:p>
        </p:txBody>
      </p:sp>
      <p:pic>
        <p:nvPicPr>
          <p:cNvPr id="17412" name="Picture 7" descr="beautiful Bucks County,">
            <a:hlinkClick r:id="rId2"/>
          </p:cNvPr>
          <p:cNvPicPr>
            <a:picLocks noChangeAspect="1" noChangeArrowheads="1"/>
          </p:cNvPicPr>
          <p:nvPr/>
        </p:nvPicPr>
        <p:blipFill>
          <a:blip r:embed="rId3"/>
          <a:srcRect/>
          <a:stretch>
            <a:fillRect/>
          </a:stretch>
        </p:blipFill>
        <p:spPr bwMode="auto">
          <a:xfrm>
            <a:off x="7543800" y="5486400"/>
            <a:ext cx="123825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361</TotalTime>
  <Words>715</Words>
  <Application>Microsoft Office PowerPoint</Application>
  <PresentationFormat>On-screen Show (4:3)</PresentationFormat>
  <Paragraphs>87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Tahoma</vt:lpstr>
      <vt:lpstr>Tw Cen MT</vt:lpstr>
      <vt:lpstr>Wingdings</vt:lpstr>
      <vt:lpstr>Wingdings 2</vt:lpstr>
      <vt:lpstr>Median</vt:lpstr>
      <vt:lpstr>AGRICULTURAL TRANSFORMATION and RURAL DEVELOPMENT</vt:lpstr>
      <vt:lpstr>Status Quo</vt:lpstr>
      <vt:lpstr>PowerPoint Presentation</vt:lpstr>
      <vt:lpstr>PowerPoint Presentation</vt:lpstr>
      <vt:lpstr>Elements of Agriculture and Employment based Strategy of Economic Development </vt:lpstr>
      <vt:lpstr>5 Main Questions that need to be asked about 3rd World Agriculture and Rural Development</vt:lpstr>
      <vt:lpstr>PowerPoint Presentation</vt:lpstr>
      <vt:lpstr>Output and Employment In 3rd World Agriculture</vt:lpstr>
      <vt:lpstr>Structure of 3rd World Agrarian Systems</vt:lpstr>
      <vt:lpstr>Sources of Small-Scale Agricultural Progress</vt:lpstr>
      <vt:lpstr>Conditions for General Rural Advancement</vt:lpstr>
      <vt:lpstr>Conditions for Rural Development</vt:lpstr>
      <vt:lpstr>PowerPoint Presentation</vt:lpstr>
      <vt:lpstr>Why Land Reform is most urgent today:</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TRANSFORMATION and RURAL DEVELOPMENT</dc:title>
  <dc:creator>Mai</dc:creator>
  <cp:lastModifiedBy>yogi pratama</cp:lastModifiedBy>
  <cp:revision>15</cp:revision>
  <dcterms:created xsi:type="dcterms:W3CDTF">2008-06-29T11:15:31Z</dcterms:created>
  <dcterms:modified xsi:type="dcterms:W3CDTF">2018-04-09T07:04:19Z</dcterms:modified>
</cp:coreProperties>
</file>