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59" r:id="rId2"/>
    <p:sldId id="283" r:id="rId3"/>
    <p:sldId id="278" r:id="rId4"/>
    <p:sldId id="277" r:id="rId5"/>
    <p:sldId id="290" r:id="rId6"/>
    <p:sldId id="260" r:id="rId7"/>
    <p:sldId id="360" r:id="rId8"/>
    <p:sldId id="361" r:id="rId9"/>
    <p:sldId id="362" r:id="rId10"/>
    <p:sldId id="262" r:id="rId11"/>
    <p:sldId id="289" r:id="rId12"/>
    <p:sldId id="259" r:id="rId13"/>
    <p:sldId id="286" r:id="rId14"/>
    <p:sldId id="261" r:id="rId15"/>
    <p:sldId id="282" r:id="rId16"/>
    <p:sldId id="263" r:id="rId17"/>
    <p:sldId id="288" r:id="rId18"/>
    <p:sldId id="264" r:id="rId19"/>
    <p:sldId id="285" r:id="rId20"/>
    <p:sldId id="291" r:id="rId21"/>
    <p:sldId id="292" r:id="rId22"/>
  </p:sldIdLst>
  <p:sldSz cx="9144000" cy="6858000" type="screen4x3"/>
  <p:notesSz cx="68532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9900"/>
    <a:srgbClr val="FF3300"/>
    <a:srgbClr val="99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17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38F92F-89FD-4AD6-9CD9-F1884E8A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02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14CA82-A026-44CD-84EB-2ACAC634E74D}" type="datetimeFigureOut">
              <a:rPr lang="id-ID"/>
              <a:pPr>
                <a:defRPr/>
              </a:pPr>
              <a:t>23/03/2020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2813"/>
            <a:ext cx="5481638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02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438" y="9445625"/>
            <a:ext cx="29702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77BCF8-5E44-4266-8D0B-93C246D7FF9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33DCE-975B-4A06-B4D5-E8B26441584B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9ACD0331-CDF4-4F3E-A7CE-596DB103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21CC-E1D3-45C3-BB52-7660C22F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00D4-1C3C-4B4D-B646-E4D17CA3B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78F8-F7B7-435D-ACB3-961C6FBA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2938-6012-4920-A787-5A96ADE77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5291-23BD-4B4A-A216-705C164D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891B-D0F7-4FF7-B6C8-26DBB04F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BE145-CCE9-471F-91E6-904FA1E8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50C5-FF16-481D-9C94-047F30D9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7D31-3B09-4535-A4D2-824BC683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B6AB-9BA4-48F6-9240-00F15ED7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7EF12E1-B28C-4194-BE3F-27F91FFC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06111"/>
            <a:ext cx="7772400" cy="1143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23 Maret 2020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86000" y="3816350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Pengertian Peremajaan Kota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Paradigma Peremajaan Kota</a:t>
            </a:r>
          </a:p>
          <a:p>
            <a:pPr marL="342900" indent="-342900">
              <a:defRPr/>
            </a:pPr>
            <a:r>
              <a:rPr lang="en-US" sz="2800"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latin typeface="Arial Narrow" panose="020B0606020202030204" pitchFamily="34" charset="0"/>
              </a:rPr>
              <a:t> Identifikasi Permasalahan</a:t>
            </a: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>
                    <a:lumMod val="2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tx1">
                    <a:lumMod val="25000"/>
                  </a:schemeClr>
                </a:solidFill>
                <a:latin typeface="Arial Narrow" panose="020B0606020202030204" pitchFamily="34" charset="0"/>
              </a:rPr>
              <a:t> Menyusun Konsep Implementasi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>
                    <a:lumMod val="2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 Menyikapi Peremajaan Kota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Arial Narrow" panose="020B0606020202030204" pitchFamily="34" charset="0"/>
              <a:sym typeface="Webdings" pitchFamily="18" charset="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4016" y="2836862"/>
            <a:ext cx="8055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80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identifikasi perlunya peremajaan kota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sz="280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PROSES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46A481-4FB6-4D3B-9AFC-619E60165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6" y="82662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MK. PEREMAJAAN KOTA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PENILAIAN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71500" y="2165350"/>
            <a:ext cx="8215313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</a:pPr>
            <a:endParaRPr lang="en-US" sz="320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600">
                <a:latin typeface="Arial" charset="0"/>
              </a:rPr>
              <a:t>Tingkat permasalahan yang dihadapi</a:t>
            </a:r>
          </a:p>
          <a:p>
            <a:pPr>
              <a:buFont typeface="Webdings" pitchFamily="18" charset="2"/>
              <a:buChar char="8"/>
            </a:pPr>
            <a:endParaRPr lang="en-US" sz="360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600">
                <a:latin typeface="Arial" charset="0"/>
              </a:rPr>
              <a:t>Potensi yang bisa dimanfaatkan</a:t>
            </a:r>
          </a:p>
          <a:p>
            <a:pPr>
              <a:buFont typeface="Webdings" pitchFamily="18" charset="2"/>
              <a:buChar char="8"/>
            </a:pPr>
            <a:endParaRPr lang="en-US" sz="360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600">
                <a:latin typeface="Arial" charset="0"/>
              </a:rPr>
              <a:t>Prospek yang dimiliki</a:t>
            </a:r>
          </a:p>
          <a:p>
            <a:pPr eaLnBrk="0" hangingPunct="0">
              <a:buFont typeface="Webdings" pitchFamily="18" charset="2"/>
              <a:buChar char="8"/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388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297113"/>
            <a:ext cx="6645275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2167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99"/>
                </a:solidFill>
                <a:latin typeface="Arial" charset="0"/>
              </a:rPr>
              <a:t>KATEGORI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8313" y="2338388"/>
            <a:ext cx="82073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Kategori 1           Kecil         Preservasi/Konservasi</a:t>
            </a:r>
          </a:p>
          <a:p>
            <a:r>
              <a:rPr lang="en-US" sz="2800">
                <a:latin typeface="Arial" charset="0"/>
              </a:rPr>
              <a:t>Kategori 2           Sedang     Rehabilitasi</a:t>
            </a:r>
          </a:p>
          <a:p>
            <a:r>
              <a:rPr lang="en-US" sz="2800">
                <a:latin typeface="Arial" charset="0"/>
              </a:rPr>
              <a:t>Kategori 3           Besar        Redevelopment</a:t>
            </a:r>
          </a:p>
          <a:p>
            <a:r>
              <a:rPr lang="en-US">
                <a:solidFill>
                  <a:srgbClr val="FFFFFF"/>
                </a:solidFill>
                <a:latin typeface="Arial" charset="0"/>
              </a:rPr>
              <a:t>(rehabilitasi, renovasi, preservasi, konservasi, gentrifikasi/penggantian)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99"/>
                </a:solidFill>
                <a:latin typeface="Arial" charset="0"/>
              </a:rPr>
              <a:t>SKEMA PROSES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714375"/>
          <a:ext cx="8786874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705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Arial" pitchFamily="34" charset="0"/>
                          <a:cs typeface="Arial" pitchFamily="34" charset="0"/>
                        </a:rPr>
                        <a:t>MASUKAN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Arial" pitchFamily="34" charset="0"/>
                          <a:cs typeface="Arial" pitchFamily="34" charset="0"/>
                        </a:rPr>
                        <a:t>PROSES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Arial" pitchFamily="34" charset="0"/>
                          <a:cs typeface="Arial" pitchFamily="34" charset="0"/>
                        </a:rPr>
                        <a:t>KELUARAN</a:t>
                      </a: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0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 bwMode="auto">
          <a:xfrm>
            <a:off x="500063" y="1214438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Kebijakan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Pembangunan Kota</a:t>
            </a:r>
          </a:p>
        </p:txBody>
      </p:sp>
      <p:sp>
        <p:nvSpPr>
          <p:cNvPr id="8" name="Flowchart: Process 7"/>
          <p:cNvSpPr/>
          <p:nvPr/>
        </p:nvSpPr>
        <p:spPr bwMode="auto">
          <a:xfrm>
            <a:off x="500063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Rencana Umum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Pembangunan Kota</a:t>
            </a:r>
          </a:p>
        </p:txBody>
      </p:sp>
      <p:sp>
        <p:nvSpPr>
          <p:cNvPr id="9" name="Flowchart: Process 8"/>
          <p:cNvSpPr/>
          <p:nvPr/>
        </p:nvSpPr>
        <p:spPr bwMode="auto">
          <a:xfrm>
            <a:off x="500063" y="2214563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Rencana Detail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Tata Ruang Kota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500063" y="3071813"/>
            <a:ext cx="2428875" cy="428625"/>
          </a:xfrm>
          <a:prstGeom prst="flowChartProcess">
            <a:avLst/>
          </a:prstGeom>
          <a:solidFill>
            <a:schemeClr val="tx1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Penelaahan Spesifik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1" name="Flowchart: Process 10"/>
          <p:cNvSpPr/>
          <p:nvPr/>
        </p:nvSpPr>
        <p:spPr bwMode="auto">
          <a:xfrm>
            <a:off x="3429000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Prioritas Pembangunan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Bagian Wilayah Kota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3384550" y="3071813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Analisis Perencanaan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3384550" y="3929063"/>
            <a:ext cx="2428875" cy="571500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Pengembangan dan Evaluasi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Konsepsi Rencana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Peremajaan Kota</a:t>
            </a:r>
          </a:p>
        </p:txBody>
      </p:sp>
      <p:sp>
        <p:nvSpPr>
          <p:cNvPr id="14" name="Flowchart: Process 13"/>
          <p:cNvSpPr/>
          <p:nvPr/>
        </p:nvSpPr>
        <p:spPr bwMode="auto">
          <a:xfrm>
            <a:off x="3357563" y="4929188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Pengembangan Rencana Rinci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3357563" y="5715000"/>
            <a:ext cx="2428875" cy="928688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Proses Penyusunan Program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Pelaksanaan Pembangunan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di Wilayah Peremajaan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Berdasarkan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Prioritas dan Kendala</a:t>
            </a:r>
          </a:p>
        </p:txBody>
      </p:sp>
      <p:sp>
        <p:nvSpPr>
          <p:cNvPr id="16" name="Flowchart: Process 15"/>
          <p:cNvSpPr/>
          <p:nvPr/>
        </p:nvSpPr>
        <p:spPr bwMode="auto">
          <a:xfrm>
            <a:off x="6357938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Penetapan Wilayah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Peremajaan Kota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6286500" y="3929063"/>
            <a:ext cx="2428875" cy="571500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RENCANA PEREMAJAAN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BAGIAN WILAYAH KOTA</a:t>
            </a:r>
          </a:p>
        </p:txBody>
      </p:sp>
      <p:sp>
        <p:nvSpPr>
          <p:cNvPr id="18" name="Flowchart: Process 17"/>
          <p:cNvSpPr/>
          <p:nvPr/>
        </p:nvSpPr>
        <p:spPr bwMode="auto">
          <a:xfrm>
            <a:off x="6305550" y="4929188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RANCANGAN RINCI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9" name="Flowchart: Process 18"/>
          <p:cNvSpPr/>
          <p:nvPr/>
        </p:nvSpPr>
        <p:spPr bwMode="auto">
          <a:xfrm>
            <a:off x="6357938" y="5715000"/>
            <a:ext cx="2428875" cy="928688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endParaRPr lang="en-US" sz="1400">
              <a:latin typeface="Franklin Gothic Medium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PELAKSANAAN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PEMBANGUNAN WILAYAH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PEREMAJAAN KOTA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2855913" y="1420813"/>
            <a:ext cx="365125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2892425" y="1928813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2855913" y="2406650"/>
            <a:ext cx="365125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rot="5400000">
            <a:off x="2728913" y="1912938"/>
            <a:ext cx="985837" cy="1587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V="1">
            <a:off x="5813425" y="1931988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69" name="Elbow Connector 68"/>
          <p:cNvCxnSpPr>
            <a:cxnSpLocks noChangeShapeType="1"/>
            <a:stCxn id="16" idx="2"/>
            <a:endCxn id="10" idx="0"/>
          </p:cNvCxnSpPr>
          <p:nvPr/>
        </p:nvCxnSpPr>
        <p:spPr bwMode="auto">
          <a:xfrm rot="5400000">
            <a:off x="4179094" y="-321469"/>
            <a:ext cx="928688" cy="5857875"/>
          </a:xfrm>
          <a:prstGeom prst="bentConnector3">
            <a:avLst>
              <a:gd name="adj1" fmla="val 69977"/>
            </a:avLst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V="1">
            <a:off x="2928938" y="3282950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flipV="1">
            <a:off x="5776913" y="4195763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4" name="Straight Connector 73"/>
          <p:cNvCxnSpPr>
            <a:cxnSpLocks noChangeShapeType="1"/>
          </p:cNvCxnSpPr>
          <p:nvPr/>
        </p:nvCxnSpPr>
        <p:spPr bwMode="auto">
          <a:xfrm flipV="1">
            <a:off x="5788025" y="5145088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flipV="1">
            <a:off x="5813425" y="6203950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6" name="Straight Connector 75"/>
          <p:cNvCxnSpPr>
            <a:cxnSpLocks noChangeShapeType="1"/>
            <a:stCxn id="12" idx="2"/>
            <a:endCxn id="13" idx="0"/>
          </p:cNvCxnSpPr>
          <p:nvPr/>
        </p:nvCxnSpPr>
        <p:spPr bwMode="auto">
          <a:xfrm rot="5400000">
            <a:off x="4385469" y="3715544"/>
            <a:ext cx="428625" cy="1587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82" name="Elbow Connector 81"/>
          <p:cNvCxnSpPr>
            <a:cxnSpLocks noChangeShapeType="1"/>
            <a:stCxn id="17" idx="2"/>
            <a:endCxn id="14" idx="0"/>
          </p:cNvCxnSpPr>
          <p:nvPr/>
        </p:nvCxnSpPr>
        <p:spPr bwMode="auto">
          <a:xfrm rot="5400000">
            <a:off x="5822156" y="3250407"/>
            <a:ext cx="428625" cy="292893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85" name="Elbow Connector 84"/>
          <p:cNvCxnSpPr>
            <a:cxnSpLocks noChangeShapeType="1"/>
            <a:stCxn id="18" idx="2"/>
            <a:endCxn id="15" idx="0"/>
          </p:cNvCxnSpPr>
          <p:nvPr/>
        </p:nvCxnSpPr>
        <p:spPr bwMode="auto">
          <a:xfrm rot="5400000">
            <a:off x="5867400" y="4062413"/>
            <a:ext cx="357187" cy="29479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701675" y="3648075"/>
            <a:ext cx="1935163" cy="9858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400">
                <a:latin typeface="Franklin Gothic Medium" pitchFamily="34" charset="0"/>
              </a:rPr>
              <a:t>FISIK</a:t>
            </a:r>
            <a:r>
              <a:rPr lang="id-ID" sz="1400">
                <a:latin typeface="Franklin Gothic Medium" pitchFamily="34" charset="0"/>
              </a:rPr>
              <a:t>;</a:t>
            </a:r>
            <a:endParaRPr lang="en-US" sz="1400">
              <a:latin typeface="Franklin Gothic Medium" pitchFamily="34" charset="0"/>
            </a:endParaRPr>
          </a:p>
          <a:p>
            <a:pPr algn="ctr"/>
            <a:r>
              <a:rPr lang="en-US" sz="1400">
                <a:latin typeface="Franklin Gothic Medium" pitchFamily="34" charset="0"/>
              </a:rPr>
              <a:t>EKONOMI</a:t>
            </a:r>
            <a:r>
              <a:rPr lang="id-ID" sz="1400">
                <a:latin typeface="Franklin Gothic Medium" pitchFamily="34" charset="0"/>
              </a:rPr>
              <a:t>;</a:t>
            </a:r>
            <a:r>
              <a:rPr lang="en-US" sz="1400">
                <a:latin typeface="Franklin Gothic Medium" pitchFamily="34" charset="0"/>
              </a:rPr>
              <a:t> </a:t>
            </a:r>
          </a:p>
          <a:p>
            <a:pPr algn="ctr"/>
            <a:r>
              <a:rPr lang="en-US" sz="1400">
                <a:latin typeface="Franklin Gothic Medium" pitchFamily="34" charset="0"/>
              </a:rPr>
              <a:t>SOSIAL</a:t>
            </a:r>
            <a:r>
              <a:rPr lang="id-ID" sz="1400">
                <a:latin typeface="Franklin Gothic Medium" pitchFamily="34" charset="0"/>
              </a:rPr>
              <a:t>;</a:t>
            </a:r>
            <a:endParaRPr lang="en-US" sz="1400">
              <a:latin typeface="Franklin Gothic Medium" pitchFamily="34" charset="0"/>
            </a:endParaRPr>
          </a:p>
          <a:p>
            <a:pPr algn="ctr"/>
            <a:r>
              <a:rPr lang="id-ID" sz="1400">
                <a:latin typeface="Franklin Gothic Medium" pitchFamily="34" charset="0"/>
              </a:rPr>
              <a:t>DAN </a:t>
            </a:r>
            <a:r>
              <a:rPr lang="en-US" sz="1400">
                <a:latin typeface="Franklin Gothic Medium" pitchFamily="34" charset="0"/>
              </a:rPr>
              <a:t>LAINNYA</a:t>
            </a:r>
            <a:r>
              <a:rPr lang="id-ID" sz="1400">
                <a:latin typeface="Franklin Gothic Medium" pitchFamily="34" charset="0"/>
              </a:rPr>
              <a:t>.</a:t>
            </a:r>
            <a:endParaRPr lang="en-US" sz="140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PROSES PEREMAJAAN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87524" y="1531725"/>
            <a:ext cx="8851629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Perumusan tingkat dan kualitas perkembangan bagian wilayah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Penetapan wilayah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Penetapan fungsi yang akan dikembangkan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Program pengembangan berdasarkan skala prioritas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Kajian makro dampak terhadap wilayah yang lebih luas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Pelaksanaan pembangunan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1A21D9-635D-4E0F-BA45-F80F56DD9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4793"/>
            <a:ext cx="7528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ebdings" pitchFamily="18" charset="2"/>
              <a:buChar char="8"/>
            </a:pPr>
            <a:endParaRPr lang="en-US" i="1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i="1">
                <a:latin typeface="Arial" charset="0"/>
              </a:rPr>
              <a:t>dari sumber lain disebutkan:</a:t>
            </a:r>
          </a:p>
          <a:p>
            <a:pPr eaLnBrk="0" hangingPunct="0">
              <a:buFont typeface="Webdings" pitchFamily="18" charset="2"/>
              <a:buChar char="8"/>
            </a:pPr>
            <a:endParaRPr lang="en-US" i="1">
              <a:latin typeface="Arial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5" y="2935288"/>
            <a:ext cx="522922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555625" y="0"/>
            <a:ext cx="7772400" cy="1143000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PEREMAJAAN KOTA</a:t>
            </a:r>
          </a:p>
        </p:txBody>
      </p:sp>
      <p:sp>
        <p:nvSpPr>
          <p:cNvPr id="8196" name="Subtitle 2"/>
          <p:cNvSpPr>
            <a:spLocks noGrp="1"/>
          </p:cNvSpPr>
          <p:nvPr>
            <p:ph type="subTitle" idx="1"/>
          </p:nvPr>
        </p:nvSpPr>
        <p:spPr>
          <a:xfrm>
            <a:off x="0" y="1433512"/>
            <a:ext cx="6400800" cy="365125"/>
          </a:xfrm>
        </p:spPr>
        <p:txBody>
          <a:bodyPr/>
          <a:lstStyle/>
          <a:p>
            <a:pPr algn="l"/>
            <a:r>
              <a:rPr lang="en-US" sz="2400">
                <a:latin typeface="Arial" charset="0"/>
                <a:cs typeface="Arial" charset="0"/>
              </a:rPr>
              <a:t>Menurut </a:t>
            </a:r>
            <a:r>
              <a:rPr lang="id-ID" sz="2400">
                <a:latin typeface="Arial" charset="0"/>
                <a:cs typeface="Arial" charset="0"/>
              </a:rPr>
              <a:t>Permendagri 1/2008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18796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 Narrow" pitchFamily="34" charset="0"/>
              </a:rPr>
              <a:t>Dokumen rencana </a:t>
            </a:r>
            <a:r>
              <a:rPr lang="id-ID" sz="3200">
                <a:latin typeface="Arial Narrow" pitchFamily="34" charset="0"/>
              </a:rPr>
              <a:t>peremajaan kota </a:t>
            </a:r>
            <a:r>
              <a:rPr lang="en-US" sz="3200">
                <a:latin typeface="Arial Narrow" pitchFamily="34" charset="0"/>
              </a:rPr>
              <a:t>memuat antara lain: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latar belakang;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tujuan dan sasaran;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lokasi kegiatan;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metodologi peremajaan;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pengorganisasian;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jadwal pelaksanaan;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pendanaan.</a:t>
            </a:r>
            <a:endParaRPr lang="id-ID" sz="32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479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PERUBAHAN STRUKTUR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195513" y="1920875"/>
            <a:ext cx="36972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</a:pPr>
            <a:endParaRPr lang="en-US" sz="320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200">
                <a:latin typeface="Arial" charset="0"/>
              </a:rPr>
              <a:t>Fisik</a:t>
            </a:r>
          </a:p>
          <a:p>
            <a:pPr>
              <a:buFont typeface="Webdings" pitchFamily="18" charset="2"/>
              <a:buChar char="8"/>
            </a:pPr>
            <a:r>
              <a:rPr lang="en-US" sz="3200">
                <a:latin typeface="Arial" charset="0"/>
              </a:rPr>
              <a:t>Fungsional</a:t>
            </a:r>
          </a:p>
          <a:p>
            <a:pPr>
              <a:buFont typeface="Webdings" pitchFamily="18" charset="2"/>
              <a:buChar char="8"/>
            </a:pPr>
            <a:r>
              <a:rPr lang="en-US" sz="3200">
                <a:latin typeface="Arial" charset="0"/>
              </a:rPr>
              <a:t>Sosial</a:t>
            </a:r>
          </a:p>
          <a:p>
            <a:pPr>
              <a:buFont typeface="Webdings" pitchFamily="18" charset="2"/>
              <a:buChar char="8"/>
            </a:pPr>
            <a:r>
              <a:rPr lang="en-US" sz="3200">
                <a:latin typeface="Arial" charset="0"/>
              </a:rPr>
              <a:t>Ketiganya</a:t>
            </a:r>
          </a:p>
          <a:p>
            <a:pPr eaLnBrk="0" hangingPunct="0">
              <a:buFont typeface="Webdings" pitchFamily="18" charset="2"/>
              <a:buChar char="8"/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99"/>
                </a:solidFill>
                <a:latin typeface="Arial" charset="0"/>
              </a:rPr>
              <a:t>ASPEK TERKAIT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835150" y="1677988"/>
            <a:ext cx="50419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</a:pPr>
            <a:endParaRPr lang="en-US" sz="3200" dirty="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200" dirty="0" err="1">
                <a:latin typeface="Arial" charset="0"/>
              </a:rPr>
              <a:t>Fisik</a:t>
            </a:r>
            <a:endParaRPr lang="en-US" sz="3200" dirty="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200" dirty="0" err="1">
                <a:latin typeface="Arial" charset="0"/>
              </a:rPr>
              <a:t>Ekonomi</a:t>
            </a:r>
            <a:endParaRPr lang="en-US" sz="3200" dirty="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200" dirty="0" err="1">
                <a:latin typeface="Arial" charset="0"/>
              </a:rPr>
              <a:t>Budaya</a:t>
            </a:r>
            <a:endParaRPr lang="en-US" sz="3200" dirty="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200" dirty="0" err="1">
                <a:latin typeface="Arial" charset="0"/>
              </a:rPr>
              <a:t>Sosial</a:t>
            </a:r>
            <a:endParaRPr lang="en-US" sz="3200" dirty="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sz="3200" dirty="0" err="1">
                <a:latin typeface="Arial" charset="0"/>
              </a:rPr>
              <a:t>Politis</a:t>
            </a:r>
            <a:endParaRPr lang="en-US" sz="3200" dirty="0"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</a:pP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807785" y="3825044"/>
            <a:ext cx="4572000" cy="1431032"/>
          </a:xfrm>
        </p:spPr>
        <p:txBody>
          <a:bodyPr/>
          <a:lstStyle/>
          <a:p>
            <a:r>
              <a:rPr lang="id-ID" sz="3200">
                <a:latin typeface="Arial Narrow" pitchFamily="34" charset="0"/>
              </a:rPr>
              <a:t>STRUKTUR DAN SISTEMATIKA DOKUMEN RTBL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B946E-5512-4F09-BEE6-AE64C069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644963"/>
            <a:ext cx="65172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ebdings" pitchFamily="18" charset="2"/>
              <a:buChar char="8"/>
            </a:pPr>
            <a:endParaRPr lang="en-US" sz="3200" dirty="0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id-ID" sz="3200" dirty="0">
                <a:latin typeface="Arial" charset="0"/>
              </a:rPr>
              <a:t>Materi untuk minggu berikutnya</a:t>
            </a:r>
            <a:endParaRPr lang="en-US" sz="3200" dirty="0"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</a:pP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5594350" y="0"/>
            <a:ext cx="3549650" cy="620713"/>
          </a:xfrm>
        </p:spPr>
        <p:txBody>
          <a:bodyPr/>
          <a:lstStyle/>
          <a:p>
            <a:r>
              <a:rPr lang="id-ID" sz="2000"/>
              <a:t>25 Maret 2019</a:t>
            </a:r>
            <a:endParaRPr lang="id-ID" sz="2000" dirty="0"/>
          </a:p>
        </p:txBody>
      </p:sp>
      <p:pic>
        <p:nvPicPr>
          <p:cNvPr id="3075" name="Picture 2" descr="C:\Users\admin\Documents\1 SOEDWIW\KULIAH\MANAJEMEN PERKOTAAN\Gambar\gb samp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1175"/>
            <a:ext cx="5754688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2676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238" y="935038"/>
            <a:ext cx="7772400" cy="1143000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PEREMAJAAN KOTA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0" y="204788"/>
            <a:ext cx="4572000" cy="1143000"/>
          </a:xfrm>
        </p:spPr>
        <p:txBody>
          <a:bodyPr/>
          <a:lstStyle/>
          <a:p>
            <a:r>
              <a:rPr lang="id-ID" sz="3200">
                <a:latin typeface="Arial Narrow" pitchFamily="34" charset="0"/>
              </a:rPr>
              <a:t>STRUKTUR DAN SISTEMATIKA DOKUMEN RTBL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21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1895475"/>
            <a:ext cx="41005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950" y="3797300"/>
            <a:ext cx="47180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6358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WordArt 2"/>
          <p:cNvSpPr>
            <a:spLocks noChangeArrowheads="1" noChangeShapeType="1" noTextEdit="1"/>
          </p:cNvSpPr>
          <p:nvPr/>
        </p:nvSpPr>
        <p:spPr bwMode="auto">
          <a:xfrm>
            <a:off x="3446463" y="5486400"/>
            <a:ext cx="2251075" cy="91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963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Impact"/>
              </a:rPr>
              <a:t>Wassalam</a:t>
            </a:r>
          </a:p>
        </p:txBody>
      </p:sp>
      <p:sp>
        <p:nvSpPr>
          <p:cNvPr id="373763" name="AutoShape 3"/>
          <p:cNvSpPr>
            <a:spLocks noChangeArrowheads="1"/>
          </p:cNvSpPr>
          <p:nvPr/>
        </p:nvSpPr>
        <p:spPr bwMode="auto">
          <a:xfrm>
            <a:off x="2039938" y="1714500"/>
            <a:ext cx="5064125" cy="3429000"/>
          </a:xfrm>
          <a:prstGeom prst="can">
            <a:avLst>
              <a:gd name="adj" fmla="val 25000"/>
            </a:avLst>
          </a:prstGeom>
          <a:solidFill>
            <a:srgbClr val="8A0000"/>
          </a:solidFill>
          <a:ln w="63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3764" name="WordArt 4"/>
          <p:cNvSpPr>
            <a:spLocks noChangeArrowheads="1" noChangeShapeType="1" noTextEdit="1"/>
          </p:cNvSpPr>
          <p:nvPr/>
        </p:nvSpPr>
        <p:spPr bwMode="auto">
          <a:xfrm>
            <a:off x="3028950" y="838200"/>
            <a:ext cx="3086100" cy="1060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28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Impact"/>
              </a:rPr>
              <a:t>Terima kasih</a:t>
            </a:r>
          </a:p>
        </p:txBody>
      </p:sp>
      <p:sp>
        <p:nvSpPr>
          <p:cNvPr id="373765" name="WordArt 5"/>
          <p:cNvSpPr>
            <a:spLocks noChangeArrowheads="1" noChangeShapeType="1" noTextEdit="1"/>
          </p:cNvSpPr>
          <p:nvPr/>
        </p:nvSpPr>
        <p:spPr bwMode="auto">
          <a:xfrm>
            <a:off x="2320925" y="2914650"/>
            <a:ext cx="4502150" cy="16192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509"/>
              </a:avLst>
            </a:prstTxWarp>
          </a:bodyPr>
          <a:lstStyle/>
          <a:p>
            <a:pPr algn="ctr"/>
            <a:r>
              <a:rPr lang="id-ID" sz="3600" b="1" kern="10" spc="-1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/>
                <a:cs typeface="Arial"/>
              </a:rPr>
              <a:t>SELESAI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613" y="4819148"/>
            <a:ext cx="5653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id-ID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dimohon materi sendiri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dikembangkan sendiri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09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737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animBg="1"/>
      <p:bldP spid="373762" grpId="1" animBg="1"/>
      <p:bldP spid="373763" grpId="0" animBg="1"/>
      <p:bldP spid="373763" grpId="1" animBg="1"/>
      <p:bldP spid="373764" grpId="0" animBg="1"/>
      <p:bldP spid="373764" grpId="1" animBg="1"/>
      <p:bldP spid="373765" grpId="0" animBg="1"/>
      <p:bldP spid="37376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55625" y="0"/>
            <a:ext cx="7772400" cy="1143000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PEREMAJAAN KOTA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49363" y="982663"/>
            <a:ext cx="6400800" cy="365125"/>
          </a:xfrm>
        </p:spPr>
        <p:txBody>
          <a:bodyPr/>
          <a:lstStyle/>
          <a:p>
            <a:r>
              <a:rPr lang="id-ID" sz="1600">
                <a:latin typeface="Arial" charset="0"/>
                <a:cs typeface="Arial" charset="0"/>
              </a:rPr>
              <a:t>Permendagri 1/2008</a:t>
            </a:r>
          </a:p>
          <a:p>
            <a:r>
              <a:rPr lang="id-ID" sz="1600">
                <a:latin typeface="Arial" charset="0"/>
                <a:cs typeface="Arial" charset="0"/>
              </a:rPr>
              <a:t>Tentang Pedoman Perencanaan Kawasan Perkotaan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72085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Arial" charset="0"/>
                <a:cs typeface="Arial" charset="0"/>
              </a:rPr>
              <a:t>Peremajaan kawasan perkotaan adalah penataan kembali area terbangun bagian kawasan perkotaan yang mengalami degradasi kualitas lingkungan, degradasi fungsi kawasan, dan/atau penyesuaian bagian kawasan perkotaan terhadap rencana pembangunan kawasan perkotaan</a:t>
            </a:r>
            <a:endParaRPr lang="id-ID" sz="3600"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022F4C-5AF9-43F3-B5C1-25A021E5BE2D}"/>
              </a:ext>
            </a:extLst>
          </p:cNvPr>
          <p:cNvSpPr/>
          <p:nvPr/>
        </p:nvSpPr>
        <p:spPr>
          <a:xfrm>
            <a:off x="359532" y="5691188"/>
            <a:ext cx="8676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latin typeface="Arial Narrow" panose="020B0606020202030204" pitchFamily="34" charset="0"/>
              </a:rPr>
              <a:t>LIHAT: </a:t>
            </a:r>
          </a:p>
          <a:p>
            <a:r>
              <a:rPr lang="it-IT" sz="1400">
                <a:latin typeface="Arial Narrow" panose="020B0606020202030204" pitchFamily="34" charset="0"/>
              </a:rPr>
              <a:t>PERATURAN MENTERI DALAM NEGERI NOMOR  1  TAHUN 2008 TENTANG PEDOMAN PERENCANAAN KAWASAN PERKOTAAN </a:t>
            </a:r>
          </a:p>
          <a:p>
            <a:r>
              <a:rPr lang="it-IT" sz="1400">
                <a:latin typeface="Arial Narrow" panose="020B0606020202030204" pitchFamily="34" charset="0"/>
              </a:rPr>
              <a:t>KHUSUSNYA PASAL-PASAL TERKAIT PEREMAJAAN KOTA (Pasal 21 – 23)</a:t>
            </a:r>
            <a:endParaRPr lang="id-ID" sz="1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33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4679950" y="1931988"/>
            <a:ext cx="2447925" cy="584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 dirty="0">
                <a:solidFill>
                  <a:schemeClr val="bg1"/>
                </a:solidFill>
                <a:latin typeface="Arial Narrow" pitchFamily="34" charset="0"/>
              </a:rPr>
              <a:t>RENCANA TATA BANGUNAN DAN LINGKUNGAN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79950" y="2552700"/>
            <a:ext cx="2447925" cy="33813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>
                <a:solidFill>
                  <a:schemeClr val="bg1"/>
                </a:solidFill>
                <a:latin typeface="Arial Narrow" pitchFamily="34" charset="0"/>
              </a:rPr>
              <a:t>PERBAIKAN KAWASAN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1538" y="2917825"/>
            <a:ext cx="2447925" cy="584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>
                <a:solidFill>
                  <a:schemeClr val="bg1"/>
                </a:solidFill>
                <a:latin typeface="Arial Narrow" pitchFamily="34" charset="0"/>
              </a:rPr>
              <a:t>PENGEMBANGAN KEMBALI KAWASAN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681538" y="3538538"/>
            <a:ext cx="2447925" cy="584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>
                <a:solidFill>
                  <a:schemeClr val="bg1"/>
                </a:solidFill>
                <a:latin typeface="Arial Narrow" pitchFamily="34" charset="0"/>
              </a:rPr>
              <a:t>PEMBANGUNAN BARU KAWASAN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681538" y="4159250"/>
            <a:ext cx="2447925" cy="584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>
                <a:solidFill>
                  <a:schemeClr val="bg1"/>
                </a:solidFill>
                <a:latin typeface="Arial Narrow" pitchFamily="34" charset="0"/>
              </a:rPr>
              <a:t>PELESTARIAN / PERLINDUNGAN KAWASAN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4645025" y="5510213"/>
            <a:ext cx="2447925" cy="584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>
                <a:solidFill>
                  <a:schemeClr val="bg1"/>
                </a:solidFill>
                <a:latin typeface="Arial Narrow" pitchFamily="34" charset="0"/>
              </a:rPr>
              <a:t>PERATURAN DAERAH BANGUNAN GEDUNG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99"/>
                </a:solidFill>
                <a:latin typeface="Arial" charset="0"/>
              </a:rPr>
              <a:t>KRITERIA </a:t>
            </a:r>
            <a:r>
              <a:rPr lang="id-ID" sz="3600" dirty="0">
                <a:solidFill>
                  <a:srgbClr val="FFFF99"/>
                </a:solidFill>
                <a:latin typeface="Arial" charset="0"/>
              </a:rPr>
              <a:t>PENELAAHAN SPESIFIK</a:t>
            </a:r>
            <a:endParaRPr lang="en-US" sz="36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55877" y="2172991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ctr">
              <a:defRPr/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F</a:t>
            </a:r>
            <a:r>
              <a:rPr lang="id-ID" sz="3600" dirty="0">
                <a:solidFill>
                  <a:schemeClr val="tx2"/>
                </a:solidFill>
                <a:latin typeface="Arial" charset="0"/>
              </a:rPr>
              <a:t>ISIK</a:t>
            </a:r>
            <a:endParaRPr lang="en-US" sz="2800" dirty="0"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963C0-ECDA-41DF-8449-6B726AE0D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76" y="3825044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ctr">
              <a:defRPr/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id-ID" sz="3600" dirty="0">
                <a:solidFill>
                  <a:schemeClr val="tx2"/>
                </a:solidFill>
                <a:latin typeface="Arial" charset="0"/>
              </a:rPr>
              <a:t>OSIAL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4C546-3FD9-4878-9542-0185A331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03" y="3934797"/>
            <a:ext cx="2412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ctr">
              <a:defRPr/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E</a:t>
            </a:r>
            <a:r>
              <a:rPr lang="id-ID" sz="3600" dirty="0">
                <a:solidFill>
                  <a:schemeClr val="tx2"/>
                </a:solidFill>
                <a:latin typeface="Arial" charset="0"/>
              </a:rPr>
              <a:t>KONOMI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0DFE6F5A-5623-408F-BF24-C4C8430B0C27}"/>
              </a:ext>
            </a:extLst>
          </p:cNvPr>
          <p:cNvSpPr/>
          <p:nvPr/>
        </p:nvSpPr>
        <p:spPr bwMode="auto">
          <a:xfrm rot="1597880">
            <a:off x="2635065" y="2216938"/>
            <a:ext cx="1030857" cy="179993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C097DED0-32D1-45A0-A8F4-1ED45C58AC06}"/>
              </a:ext>
            </a:extLst>
          </p:cNvPr>
          <p:cNvSpPr/>
          <p:nvPr/>
        </p:nvSpPr>
        <p:spPr bwMode="auto">
          <a:xfrm rot="1597880" flipV="1">
            <a:off x="2559099" y="1895813"/>
            <a:ext cx="1030857" cy="1582777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79697670-3643-40A0-B667-BEE6E062C8AF}"/>
              </a:ext>
            </a:extLst>
          </p:cNvPr>
          <p:cNvSpPr/>
          <p:nvPr/>
        </p:nvSpPr>
        <p:spPr bwMode="auto">
          <a:xfrm rot="8001494">
            <a:off x="5630012" y="2055177"/>
            <a:ext cx="1030857" cy="179993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AAC4B97E-0AC8-41D4-BB93-1D0DD27C7AED}"/>
              </a:ext>
            </a:extLst>
          </p:cNvPr>
          <p:cNvSpPr/>
          <p:nvPr/>
        </p:nvSpPr>
        <p:spPr bwMode="auto">
          <a:xfrm rot="8001494" flipV="1">
            <a:off x="5647581" y="1791530"/>
            <a:ext cx="1030857" cy="1582777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7A0DF252-34D4-49F1-B468-F870BED37987}"/>
              </a:ext>
            </a:extLst>
          </p:cNvPr>
          <p:cNvSpPr/>
          <p:nvPr/>
        </p:nvSpPr>
        <p:spPr bwMode="auto">
          <a:xfrm rot="16200000">
            <a:off x="4380741" y="4088579"/>
            <a:ext cx="1030857" cy="179993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0E380F24-28C0-44FA-AC7C-776A26129AAD}"/>
              </a:ext>
            </a:extLst>
          </p:cNvPr>
          <p:cNvSpPr/>
          <p:nvPr/>
        </p:nvSpPr>
        <p:spPr bwMode="auto">
          <a:xfrm rot="16200000" flipV="1">
            <a:off x="4057271" y="4390435"/>
            <a:ext cx="1030857" cy="1582777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EC3A7064-D9AC-42AF-B80A-EE9EB91732B4}"/>
              </a:ext>
            </a:extLst>
          </p:cNvPr>
          <p:cNvSpPr/>
          <p:nvPr/>
        </p:nvSpPr>
        <p:spPr bwMode="auto">
          <a:xfrm>
            <a:off x="2935213" y="84262"/>
            <a:ext cx="3328975" cy="749791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 err="1">
                <a:latin typeface="Franklin Gothic Medium" pitchFamily="34" charset="0"/>
              </a:rPr>
              <a:t>Penetapan</a:t>
            </a:r>
            <a:r>
              <a:rPr lang="en-US" sz="2800" dirty="0">
                <a:latin typeface="Franklin Gothic Medium" pitchFamily="34" charset="0"/>
              </a:rPr>
              <a:t> Wilayah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dirty="0" err="1">
                <a:latin typeface="Franklin Gothic Medium" pitchFamily="34" charset="0"/>
              </a:rPr>
              <a:t>Peremajaan</a:t>
            </a:r>
            <a:r>
              <a:rPr lang="en-US" sz="2800" dirty="0">
                <a:latin typeface="Franklin Gothic Medium" pitchFamily="34" charset="0"/>
              </a:rPr>
              <a:t> Kota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0A60E082-30B6-4F5F-94C8-E436B83C1A26}"/>
              </a:ext>
            </a:extLst>
          </p:cNvPr>
          <p:cNvSpPr/>
          <p:nvPr/>
        </p:nvSpPr>
        <p:spPr bwMode="auto">
          <a:xfrm>
            <a:off x="6357938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 err="1">
                <a:latin typeface="Franklin Gothic Medium" pitchFamily="34" charset="0"/>
              </a:rPr>
              <a:t>Penetapan</a:t>
            </a:r>
            <a:r>
              <a:rPr lang="en-US" sz="1400" dirty="0">
                <a:latin typeface="Franklin Gothic Medium" pitchFamily="34" charset="0"/>
              </a:rPr>
              <a:t> Wilayah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 err="1">
                <a:latin typeface="Franklin Gothic Medium" pitchFamily="34" charset="0"/>
              </a:rPr>
              <a:t>Peremajaan</a:t>
            </a:r>
            <a:r>
              <a:rPr lang="en-US" sz="1400" dirty="0">
                <a:latin typeface="Franklin Gothic Medium" pitchFamily="34" charset="0"/>
              </a:rPr>
              <a:t> Kota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E1899BE-1921-4F14-B9F6-BEBD3A352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980" y="5015837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ctr">
              <a:defRPr/>
            </a:pPr>
            <a:r>
              <a:rPr lang="id-ID" sz="2800" dirty="0">
                <a:solidFill>
                  <a:schemeClr val="tx2"/>
                </a:solidFill>
                <a:latin typeface="Arial" charset="0"/>
              </a:rPr>
              <a:t>+ LAINNYA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538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5845" grpId="0"/>
      <p:bldP spid="5" grpId="0"/>
      <p:bldP spid="6" grpId="0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35396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KRITERIA PENETAPAN</a:t>
            </a:r>
          </a:p>
        </p:txBody>
      </p:sp>
      <p:pic>
        <p:nvPicPr>
          <p:cNvPr id="11268" name="Picture 4" descr="C:\Users\admin\Documents\1 SOEDWIW\KULIAH\MANAJEMEN PERKOTAAN\Gambar\gb fasilitas rusak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2" y="4718901"/>
            <a:ext cx="2878286" cy="213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C378BC-353C-4F7A-B875-F8424E68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121" y="2384740"/>
            <a:ext cx="3724039" cy="1151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EE566-FFC5-4E1B-AAB4-0CE622FD4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72" y="683097"/>
            <a:ext cx="3853408" cy="1712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78B93-2643-421B-B78C-BC04CA732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39" y="3810192"/>
            <a:ext cx="3829821" cy="201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FE491-5EC1-4620-893A-2D0E104C1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814388"/>
            <a:ext cx="2609850" cy="2867025"/>
          </a:xfrm>
          <a:prstGeom prst="rect">
            <a:avLst/>
          </a:prstGeom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489610" y="2182295"/>
            <a:ext cx="403383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>
              <a:defRPr/>
            </a:pPr>
            <a:endParaRPr lang="en-US" sz="2800">
              <a:latin typeface="Arial" charset="0"/>
            </a:endParaRPr>
          </a:p>
          <a:p>
            <a:pPr marL="354013" indent="-354013"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1. Fisik </a:t>
            </a:r>
          </a:p>
          <a:p>
            <a:pPr marL="354013" indent="-354013">
              <a:defRPr/>
            </a:pPr>
            <a:r>
              <a:rPr lang="en-US" sz="2800">
                <a:latin typeface="Arial" charset="0"/>
              </a:rPr>
              <a:t>    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umur,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kondisi,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kapasitas,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struktur bangunan,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tampilan,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prasarana-sarana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35396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KRITERIA PENETAPAN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378BC-353C-4F7A-B875-F8424E68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21" y="2384740"/>
            <a:ext cx="3724039" cy="1151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EE566-FFC5-4E1B-AAB4-0CE622FD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472" y="683097"/>
            <a:ext cx="3853408" cy="1712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78B93-2643-421B-B78C-BC04CA732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39" y="3810192"/>
            <a:ext cx="3829821" cy="201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FE491-5EC1-4620-893A-2D0E104C1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14388"/>
            <a:ext cx="2609850" cy="2867025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0693553-B6C2-4753-AC5B-04AB55CD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980" y="1915877"/>
            <a:ext cx="3724039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>
              <a:defRPr/>
            </a:pPr>
            <a:endParaRPr lang="en-US" sz="2800">
              <a:latin typeface="Arial" charset="0"/>
            </a:endParaRPr>
          </a:p>
          <a:p>
            <a:pPr marL="354013" indent="-354013"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2. Ekonomi </a:t>
            </a:r>
          </a:p>
          <a:p>
            <a:pPr marL="354013" indent="-354013">
              <a:defRPr/>
            </a:pPr>
            <a:endParaRPr lang="en-US" sz="2800">
              <a:solidFill>
                <a:schemeClr val="tx2"/>
              </a:solidFill>
              <a:latin typeface="Arial" charset="0"/>
            </a:endParaRP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produksi,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biaya operasi,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nilai strategi, </a:t>
            </a:r>
          </a:p>
          <a:p>
            <a:pPr marL="263525" indent="-263525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biaya transport</a:t>
            </a:r>
          </a:p>
        </p:txBody>
      </p:sp>
      <p:pic>
        <p:nvPicPr>
          <p:cNvPr id="10" name="Picture 4" descr="C:\Users\admin\Documents\1 SOEDWIW\KULIAH\MANAJEMEN PERKOTAAN\Gambar\gb pkl.jpg">
            <a:extLst>
              <a:ext uri="{FF2B5EF4-FFF2-40B4-BE49-F238E27FC236}">
                <a16:creationId xmlns:a16="http://schemas.microsoft.com/office/drawing/2014/main" id="{CE5BB2A8-8B73-4E0A-812F-D3584330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31197"/>
            <a:ext cx="323108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254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35396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KRITERIA PENETAPAN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378BC-353C-4F7A-B875-F8424E68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21" y="2384740"/>
            <a:ext cx="3724039" cy="1151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EE566-FFC5-4E1B-AAB4-0CE622FD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472" y="683097"/>
            <a:ext cx="3853408" cy="1712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78B93-2643-421B-B78C-BC04CA732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39" y="3810192"/>
            <a:ext cx="3829821" cy="201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FE491-5EC1-4620-893A-2D0E104C1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14388"/>
            <a:ext cx="2609850" cy="286702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2D32E9B-CB6B-4981-9FD4-0AAF5134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51" y="4810890"/>
            <a:ext cx="3129340" cy="20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DC0B2ABF-2673-48CF-B580-375DFDD9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310" y="1957388"/>
            <a:ext cx="418740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>
              <a:defRPr/>
            </a:pPr>
            <a:endParaRPr lang="en-US" sz="2800">
              <a:latin typeface="Arial" charset="0"/>
            </a:endParaRPr>
          </a:p>
          <a:p>
            <a:pPr marL="354013" indent="-354013"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3. Sosial </a:t>
            </a:r>
          </a:p>
          <a:p>
            <a:pPr marL="354013" indent="-354013">
              <a:defRPr/>
            </a:pPr>
            <a:endParaRPr lang="en-US" sz="3200">
              <a:solidFill>
                <a:schemeClr val="tx2"/>
              </a:solidFill>
              <a:latin typeface="Arial" charset="0"/>
            </a:endParaRP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degradasi lingkungan sosial, </a:t>
            </a: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kualitas kehidupan, </a:t>
            </a: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charset="0"/>
              </a:rPr>
              <a:t>kelayakan sebagai suatu komunitas</a:t>
            </a:r>
          </a:p>
        </p:txBody>
      </p:sp>
    </p:spTree>
    <p:extLst>
      <p:ext uri="{BB962C8B-B14F-4D97-AF65-F5344CB8AC3E}">
        <p14:creationId xmlns:p14="http://schemas.microsoft.com/office/powerpoint/2010/main" val="7199391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E1C97E0-28B6-4072-A50C-FBC94502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778" y="4635500"/>
            <a:ext cx="33401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35396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KRITERIA PENETAPAN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378BC-353C-4F7A-B875-F8424E68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121" y="2384740"/>
            <a:ext cx="3724039" cy="1151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EE566-FFC5-4E1B-AAB4-0CE622FD4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72" y="683097"/>
            <a:ext cx="3853408" cy="1712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78B93-2643-421B-B78C-BC04CA732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39" y="3810192"/>
            <a:ext cx="3829821" cy="201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FE491-5EC1-4620-893A-2D0E104C1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814388"/>
            <a:ext cx="2609850" cy="2867025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393D84AD-E36B-4FC8-9C25-DDF5EFF4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478" y="2996952"/>
            <a:ext cx="4187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4. Lainnya?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217794F-A303-45D2-BA25-5564FD42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73" y="3922986"/>
            <a:ext cx="3499969" cy="26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57361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596</TotalTime>
  <Words>432</Words>
  <Application>Microsoft Office PowerPoint</Application>
  <PresentationFormat>On-screen Show (4:3)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Franklin Gothic Medium</vt:lpstr>
      <vt:lpstr>Impact</vt:lpstr>
      <vt:lpstr>Times New Roman</vt:lpstr>
      <vt:lpstr>Webdings</vt:lpstr>
      <vt:lpstr>Wingdings</vt:lpstr>
      <vt:lpstr>Ribbons</vt:lpstr>
      <vt:lpstr>23 Maret 2020</vt:lpstr>
      <vt:lpstr>PEREMAJAAN KOTA</vt:lpstr>
      <vt:lpstr>PEREMAJAAN KOTA</vt:lpstr>
      <vt:lpstr>PowerPoint Presentation</vt:lpstr>
      <vt:lpstr>KRITERIA PENELAAHAN SPESIFIK</vt:lpstr>
      <vt:lpstr>KRITERIA PENETAPAN</vt:lpstr>
      <vt:lpstr>KRITERIA PENETAPAN</vt:lpstr>
      <vt:lpstr>KRITERIA PENETAPAN</vt:lpstr>
      <vt:lpstr>KRITERIA PENETAPAN</vt:lpstr>
      <vt:lpstr>PENILAIAN</vt:lpstr>
      <vt:lpstr>PowerPoint Presentation</vt:lpstr>
      <vt:lpstr>KATEGORI</vt:lpstr>
      <vt:lpstr>SKEMA PROSES</vt:lpstr>
      <vt:lpstr>PROSES PEREMAJAAN</vt:lpstr>
      <vt:lpstr>PEREMAJAAN KOTA</vt:lpstr>
      <vt:lpstr>PERUBAHAN STRUKTUR</vt:lpstr>
      <vt:lpstr>PowerPoint Presentation</vt:lpstr>
      <vt:lpstr>ASPEK TERKAIT</vt:lpstr>
      <vt:lpstr>STRUKTUR DAN SISTEMATIKA DOKUMEN RTBL</vt:lpstr>
      <vt:lpstr>STRUKTUR DAN SISTEMATIKA DOKUMEN RTBL</vt:lpstr>
      <vt:lpstr>PowerPoint Presentation</vt:lpstr>
    </vt:vector>
  </TitlesOfParts>
  <Company>JATINGALEH I/51 0822406623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RASIONALITAS DALAM PERENCANAAN</dc:title>
  <dc:creator>SOEDWIWAHJONO</dc:creator>
  <cp:lastModifiedBy>Soedwiwahjono</cp:lastModifiedBy>
  <cp:revision>77</cp:revision>
  <dcterms:created xsi:type="dcterms:W3CDTF">2007-02-27T10:35:51Z</dcterms:created>
  <dcterms:modified xsi:type="dcterms:W3CDTF">2020-03-23T06:07:22Z</dcterms:modified>
</cp:coreProperties>
</file>