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72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1846-854D-4671-8A1B-DCD67856D7A8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8E6C-A6AC-442E-BBAE-DBB945C8EF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1846-854D-4671-8A1B-DCD67856D7A8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8E6C-A6AC-442E-BBAE-DBB945C8EF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1846-854D-4671-8A1B-DCD67856D7A8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8E6C-A6AC-442E-BBAE-DBB945C8EF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1846-854D-4671-8A1B-DCD67856D7A8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8E6C-A6AC-442E-BBAE-DBB945C8EF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1846-854D-4671-8A1B-DCD67856D7A8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8E6C-A6AC-442E-BBAE-DBB945C8EF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1846-854D-4671-8A1B-DCD67856D7A8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8E6C-A6AC-442E-BBAE-DBB945C8EF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1846-854D-4671-8A1B-DCD67856D7A8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8E6C-A6AC-442E-BBAE-DBB945C8EF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1846-854D-4671-8A1B-DCD67856D7A8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8E6C-A6AC-442E-BBAE-DBB945C8EF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1846-854D-4671-8A1B-DCD67856D7A8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8E6C-A6AC-442E-BBAE-DBB945C8EF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1846-854D-4671-8A1B-DCD67856D7A8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8E6C-A6AC-442E-BBAE-DBB945C8EF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1846-854D-4671-8A1B-DCD67856D7A8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8E6C-A6AC-442E-BBAE-DBB945C8EF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F1846-854D-4671-8A1B-DCD67856D7A8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28E6C-A6AC-442E-BBAE-DBB945C8EF5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DESAIN PEKERJAAN </a:t>
            </a:r>
            <a:endParaRPr lang="id-ID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id-ID" sz="2400" dirty="0" smtClean="0">
                <a:solidFill>
                  <a:schemeClr val="tx1"/>
                </a:solidFill>
              </a:rPr>
              <a:t>Prodi </a:t>
            </a:r>
            <a:r>
              <a:rPr lang="id-ID" sz="2400" dirty="0" smtClean="0">
                <a:solidFill>
                  <a:schemeClr val="tx1"/>
                </a:solidFill>
              </a:rPr>
              <a:t>Agribisnis FP </a:t>
            </a:r>
            <a:r>
              <a:rPr lang="id-ID" sz="2400" dirty="0" smtClean="0">
                <a:solidFill>
                  <a:schemeClr val="tx1"/>
                </a:solidFill>
              </a:rPr>
              <a:t>UNS</a:t>
            </a:r>
            <a:endParaRPr lang="id-ID" sz="2400" dirty="0" smtClean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8596" y="5929330"/>
            <a:ext cx="8286808" cy="153988"/>
            <a:chOff x="428596" y="5929330"/>
            <a:chExt cx="8286808" cy="1539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28596" y="5929330"/>
              <a:ext cx="8286808" cy="158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51966" y="6081730"/>
              <a:ext cx="7920000" cy="158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714356"/>
            <a:ext cx="8229600" cy="541180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Kemampuan dan tersedianya para karyawan potensial</a:t>
            </a:r>
          </a:p>
          <a:p>
            <a:pPr marL="803275" marR="0" lvl="0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Dipengaruhi oleh pengharapan masyarakat</a:t>
            </a:r>
          </a:p>
          <a:p>
            <a:pPr marL="803275" marR="0" lvl="0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3200" dirty="0" smtClean="0"/>
              <a:t>Contoh: pengharapan masyarakat dimana lokasi pabrik berada meskipun tidak berketerampilan dalam kenyataannya sering menuntut lapangan pekerjaan yg tersedia bg mereka</a:t>
            </a:r>
          </a:p>
          <a:p>
            <a:pPr marL="803275" marR="0" lvl="0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Elemen-elemen Keperilakuan</a:t>
            </a:r>
            <a:endParaRPr lang="id-ID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42913" indent="-442913">
              <a:buFont typeface="+mj-lt"/>
              <a:buAutoNum type="arabicPeriod"/>
            </a:pPr>
            <a:r>
              <a:rPr lang="id-ID" dirty="0" smtClean="0"/>
              <a:t>Otonomi</a:t>
            </a:r>
          </a:p>
          <a:p>
            <a:pPr marL="722313" indent="-279400">
              <a:buFont typeface="Wingdings" pitchFamily="2" charset="2"/>
              <a:buChar char="§"/>
            </a:pPr>
            <a:r>
              <a:rPr lang="id-ID" dirty="0" smtClean="0"/>
              <a:t>Mempunyai tanggung jawab atas apa yang dilakukan</a:t>
            </a:r>
          </a:p>
          <a:p>
            <a:pPr marL="722313" indent="-279400">
              <a:buFont typeface="Wingdings" pitchFamily="2" charset="2"/>
              <a:buChar char="§"/>
            </a:pPr>
            <a:r>
              <a:rPr lang="id-ID" dirty="0" smtClean="0"/>
              <a:t>Kurangnya otonomi akan menyebabkan karyawan menjadi apatis atau menurun prestasi kerjanya</a:t>
            </a:r>
          </a:p>
          <a:p>
            <a:pPr marL="722313" indent="-279400">
              <a:buFont typeface="Wingdings" pitchFamily="2" charset="2"/>
              <a:buChar char="§"/>
            </a:pPr>
            <a:r>
              <a:rPr lang="id-ID" dirty="0" smtClean="0"/>
              <a:t>Memberikan wewenang kpd karyawan dlm pengambilan keputusan berarti menambah tanggung jawab shg karyawan tsb akan merasa dihargai dan adanya perasaan dipercayai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indent="-442913">
              <a:buFont typeface="+mj-lt"/>
              <a:buAutoNum type="arabicPeriod" startAt="2"/>
            </a:pPr>
            <a:r>
              <a:rPr lang="id-ID" dirty="0" smtClean="0"/>
              <a:t>Variasi</a:t>
            </a:r>
          </a:p>
          <a:p>
            <a:pPr marL="720725" indent="-277813">
              <a:buFont typeface="Wingdings" pitchFamily="2" charset="2"/>
              <a:buChar char="§"/>
            </a:pPr>
            <a:r>
              <a:rPr lang="id-ID" dirty="0" smtClean="0"/>
              <a:t>Kurangnya variasi pekerjaan akan menyebabkan kebosanan</a:t>
            </a:r>
          </a:p>
          <a:p>
            <a:pPr marL="720725" indent="-277813">
              <a:buFont typeface="Wingdings" pitchFamily="2" charset="2"/>
              <a:buChar char="§"/>
            </a:pPr>
            <a:r>
              <a:rPr lang="id-ID" dirty="0" smtClean="0"/>
              <a:t>Sehingga akan menimbulkan kelelahan dan kelelahan akan berakibat pada kesalahan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Identitas Tugas</a:t>
            </a:r>
          </a:p>
          <a:p>
            <a:pPr marL="720725" indent="-277813">
              <a:buFont typeface="Wingdings" pitchFamily="2" charset="2"/>
              <a:buChar char="§"/>
            </a:pPr>
            <a:r>
              <a:rPr lang="id-ID" dirty="0" smtClean="0"/>
              <a:t>Bila pekerjaan tidak mempunyai identitas, maka karyawan kurang merasa bertanggung jawab dan merasa kurang bangga dg hasil pekerjaannya</a:t>
            </a:r>
          </a:p>
          <a:p>
            <a:pPr marL="720725" indent="-277813">
              <a:buFont typeface="Wingdings" pitchFamily="2" charset="2"/>
              <a:buChar char="§"/>
            </a:pPr>
            <a:r>
              <a:rPr lang="id-ID" dirty="0" smtClean="0"/>
              <a:t>Berarti kontribusi tidak tampak shg kepuasan kerja bisa menurun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indent="-442913">
              <a:buFont typeface="+mj-lt"/>
              <a:buAutoNum type="arabicPeriod" startAt="4"/>
            </a:pPr>
            <a:r>
              <a:rPr lang="id-ID" dirty="0" smtClean="0"/>
              <a:t>Umpan Balik</a:t>
            </a:r>
          </a:p>
          <a:p>
            <a:pPr marL="720725" indent="-277813">
              <a:buFont typeface="Wingdings" pitchFamily="2" charset="2"/>
              <a:buChar char="§"/>
            </a:pPr>
            <a:r>
              <a:rPr lang="id-ID" dirty="0" smtClean="0"/>
              <a:t>Apabila pekerjaan memberikan umpan balik tentang seberapa baik pelaksanaan pekerjaan, maka karyawan akan mempunyai pedoman atau motivasi untuk melaksanakan dg lebih baik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d-ID" b="1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Trade</a:t>
            </a:r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b="1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Offs</a:t>
            </a:r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Keperilakuan dan Efisiensi</a:t>
            </a:r>
            <a:endParaRPr lang="id-ID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0034" y="1714488"/>
            <a:ext cx="8143932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200" b="1" dirty="0" smtClean="0">
                <a:solidFill>
                  <a:schemeClr val="tx1"/>
                </a:solidFill>
              </a:rPr>
              <a:t>1. Grafik A: Produktivitas vs Spesialisasi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85786" y="2714620"/>
            <a:ext cx="7858180" cy="8572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200" b="1" dirty="0" smtClean="0">
                <a:solidFill>
                  <a:schemeClr val="tx1"/>
                </a:solidFill>
              </a:rPr>
              <a:t>2. Grafik B: Kepuasan Kerja vs Spesialisasi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0034" y="3714752"/>
            <a:ext cx="8143932" cy="857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200" b="1" dirty="0" smtClean="0">
                <a:solidFill>
                  <a:schemeClr val="tx1"/>
                </a:solidFill>
              </a:rPr>
              <a:t>3. Grafik C: Proses Belajar vs Spesialisasi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85786" y="4714884"/>
            <a:ext cx="7858180" cy="85725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000" b="1" dirty="0" smtClean="0">
                <a:solidFill>
                  <a:schemeClr val="tx1"/>
                </a:solidFill>
              </a:rPr>
              <a:t>4. Grafik D: Perputaran Karyawan vs Spesialisasi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Grafik A: </a:t>
            </a:r>
            <a:b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Produktivitas vs Spesialisasi</a:t>
            </a:r>
            <a:endParaRPr lang="id-ID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id-ID" sz="2200" dirty="0" smtClean="0"/>
              <a:t>Adanya tambahan spesialisasi berarti bertambahnya keluaran</a:t>
            </a:r>
          </a:p>
          <a:p>
            <a:r>
              <a:rPr lang="id-ID" sz="2200" dirty="0" smtClean="0"/>
              <a:t>Adanya tambahan spesialisasi menyebabkan produktivitas turun karena elemen-elemen keperilakuan seperti kebosanan dapat menghentikan manfaat spesialisasi</a:t>
            </a:r>
          </a:p>
          <a:p>
            <a:r>
              <a:rPr lang="id-ID" sz="2200" dirty="0" smtClean="0"/>
              <a:t>Kenyataannya, pekerjaan-pekerjaan antara b dan c dapat ditingkatkan produktivitasnya melalui pengurangan derajat spesialisasi</a:t>
            </a:r>
            <a:endParaRPr lang="id-ID" sz="2200" dirty="0"/>
          </a:p>
        </p:txBody>
      </p:sp>
      <p:pic>
        <p:nvPicPr>
          <p:cNvPr id="4" name="Picture 2" descr="H:\msdm1.jpg"/>
          <p:cNvPicPr>
            <a:picLocks noChangeAspect="1" noChangeArrowheads="1"/>
          </p:cNvPicPr>
          <p:nvPr/>
        </p:nvPicPr>
        <p:blipFill>
          <a:blip r:embed="rId2"/>
          <a:srcRect l="1102" t="578" r="50962" b="46154"/>
          <a:stretch>
            <a:fillRect/>
          </a:stretch>
        </p:blipFill>
        <p:spPr>
          <a:xfrm>
            <a:off x="4733145" y="1571612"/>
            <a:ext cx="4196573" cy="29555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786313" y="4730372"/>
            <a:ext cx="4143405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Hubungan antara Produktivitas dengan Spesialisasi</a:t>
            </a:r>
            <a:endParaRPr lang="id-ID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Grafik B: </a:t>
            </a:r>
            <a:b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Kepuasan Kerja vs Spesialisasi</a:t>
            </a:r>
            <a:endParaRPr lang="id-ID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/>
          </a:bodyPr>
          <a:lstStyle/>
          <a:p>
            <a:r>
              <a:rPr lang="id-ID" dirty="0" smtClean="0"/>
              <a:t>Kepuasan kerja meningkat sejalan dengan naiknya spesialisasi</a:t>
            </a:r>
          </a:p>
          <a:p>
            <a:r>
              <a:rPr lang="id-ID" dirty="0" smtClean="0"/>
              <a:t>Adanya tambahan spesialisasi menyebabkan kepuasan kerja menurun</a:t>
            </a:r>
          </a:p>
          <a:p>
            <a:r>
              <a:rPr lang="id-ID" dirty="0" smtClean="0"/>
              <a:t>Tanpa adanya spesialisasi, akan membuat karyawan membutuhkan waktu yg lama untuk mempelajarinya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msdm1.jpg"/>
          <p:cNvPicPr>
            <a:picLocks noChangeAspect="1" noChangeArrowheads="1"/>
          </p:cNvPicPr>
          <p:nvPr/>
        </p:nvPicPr>
        <p:blipFill>
          <a:blip r:embed="rId2"/>
          <a:srcRect l="962" t="55385" r="51923"/>
          <a:stretch>
            <a:fillRect/>
          </a:stretch>
        </p:blipFill>
        <p:spPr>
          <a:xfrm>
            <a:off x="4586782" y="714356"/>
            <a:ext cx="4187744" cy="29289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572000" y="3929066"/>
            <a:ext cx="414340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Hubungan antara Kepuasan Kerja dengan Spesialisasi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57166"/>
            <a:ext cx="39290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Wingdings" pitchFamily="2" charset="2"/>
              <a:buChar char="§"/>
            </a:pPr>
            <a:r>
              <a:rPr lang="id-ID" sz="2400" dirty="0" smtClean="0"/>
              <a:t>Apabila spesialisasi mencapai titik b seperti dlm gambar, maka kepuasan kerja mulai menurun karena kurangnya otonomi, variasi, dan identitas tugas</a:t>
            </a:r>
          </a:p>
          <a:p>
            <a:pPr marL="263525" indent="-263525">
              <a:buFont typeface="Wingdings" pitchFamily="2" charset="2"/>
              <a:buChar char="§"/>
            </a:pPr>
            <a:r>
              <a:rPr lang="id-ID" sz="2400" dirty="0" smtClean="0"/>
              <a:t>Meskipun kepuasan kerja sudah turun, produktivitas masih naik (Grafik A) dan a ke b</a:t>
            </a:r>
          </a:p>
          <a:p>
            <a:pPr marL="263525" indent="-263525">
              <a:buFont typeface="Wingdings" pitchFamily="2" charset="2"/>
              <a:buChar char="§"/>
            </a:pPr>
            <a:r>
              <a:rPr lang="id-ID" sz="2400" dirty="0" smtClean="0"/>
              <a:t>Produktivitas terus naik hanya bila kebaikan spesialisasi lebih besar daripada kelemahan akibat ketidakpuasan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Grafik C: </a:t>
            </a:r>
            <a:b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Proses Belajar vs Spesialisasi</a:t>
            </a:r>
            <a:endParaRPr lang="id-ID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4143404" cy="4829196"/>
          </a:xfrm>
        </p:spPr>
        <p:txBody>
          <a:bodyPr>
            <a:noAutofit/>
          </a:bodyPr>
          <a:lstStyle/>
          <a:p>
            <a:r>
              <a:rPr lang="id-ID" sz="2100" dirty="0" smtClean="0"/>
              <a:t>Bila suatu pekerjaan sangat terspesialisasi, maka akan lebih mudah dipelajari dibandingkan dg pekerjaan yg tidak terspesialisasi</a:t>
            </a:r>
          </a:p>
          <a:p>
            <a:r>
              <a:rPr lang="id-ID" sz="2100" dirty="0" smtClean="0"/>
              <a:t>Pada grafik berarti bahwa tingkat belajar pd pekerjaan yg terspesialisasi lebih cepat mencapai standar yg ditetapkan (ditunjukkan oleh garis putus-putus)</a:t>
            </a:r>
          </a:p>
          <a:p>
            <a:r>
              <a:rPr lang="id-ID" sz="2100" dirty="0" smtClean="0"/>
              <a:t>Dalam waktu jangka pendek, pekerjaan-pekerjaan yg tidak terspesialisasi memerlukan waktu lebih lama untuk dipelajari</a:t>
            </a:r>
          </a:p>
          <a:p>
            <a:endParaRPr lang="id-ID" sz="2100" dirty="0"/>
          </a:p>
        </p:txBody>
      </p:sp>
      <p:pic>
        <p:nvPicPr>
          <p:cNvPr id="4" name="Picture 2" descr="H:\msdm1.jpg"/>
          <p:cNvPicPr>
            <a:picLocks noChangeAspect="1" noChangeArrowheads="1"/>
          </p:cNvPicPr>
          <p:nvPr/>
        </p:nvPicPr>
        <p:blipFill>
          <a:blip r:embed="rId2"/>
          <a:srcRect l="48137" t="1385" r="850" b="48558"/>
          <a:stretch>
            <a:fillRect/>
          </a:stretch>
        </p:blipFill>
        <p:spPr>
          <a:xfrm>
            <a:off x="4500562" y="1832053"/>
            <a:ext cx="4429156" cy="266851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500562" y="4782933"/>
            <a:ext cx="435771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Hubungan antara Proses Belajar dengan Spesialisasi</a:t>
            </a:r>
            <a:endParaRPr lang="id-ID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Pengertian </a:t>
            </a:r>
            <a:endParaRPr lang="id-ID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d-ID" b="1" i="1" dirty="0" smtClean="0"/>
              <a:t>Desain Pekerjaan adalah:</a:t>
            </a:r>
          </a:p>
          <a:p>
            <a:pPr marL="0" indent="0">
              <a:buNone/>
            </a:pPr>
            <a:r>
              <a:rPr lang="id-ID" dirty="0" smtClean="0"/>
              <a:t>Fungsi penetapan kegiatan-kegiatan kerja seorang individu atau kelompok karyawan secara organisasional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id-ID" sz="3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Grafik D: </a:t>
            </a:r>
            <a:br>
              <a:rPr lang="id-ID" sz="3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d-ID" sz="3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Perputaran Karyawan vs Spesialisasi</a:t>
            </a:r>
            <a:endParaRPr lang="id-ID" sz="3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525963"/>
          </a:xfrm>
        </p:spPr>
        <p:txBody>
          <a:bodyPr>
            <a:noAutofit/>
          </a:bodyPr>
          <a:lstStyle/>
          <a:p>
            <a:r>
              <a:rPr lang="id-ID" sz="2200" dirty="0" smtClean="0"/>
              <a:t>Pekerjaan terspesialisasi menyebabkan kepuasan kerja lebih rendah</a:t>
            </a:r>
          </a:p>
          <a:p>
            <a:r>
              <a:rPr lang="id-ID" sz="2200" dirty="0" smtClean="0"/>
              <a:t>Kepuasan kerja yg rendah menyebabkan tingkat perputaran karyawan menjadi tinggi</a:t>
            </a:r>
          </a:p>
          <a:p>
            <a:r>
              <a:rPr lang="id-ID" sz="2200" dirty="0" smtClean="0"/>
              <a:t>Apabila tingkat perputaran tinggi, perancangan kembali pekerjaan perlu dilakukan dengan lebih memperhatikan elemen-elemen keperilakuan yg bisa mengurangi tingkat permintaan berhenti bekerja</a:t>
            </a:r>
            <a:endParaRPr lang="id-ID" sz="2200" dirty="0"/>
          </a:p>
        </p:txBody>
      </p:sp>
      <p:pic>
        <p:nvPicPr>
          <p:cNvPr id="4" name="Picture 2" descr="H:\msdm1.jpg"/>
          <p:cNvPicPr>
            <a:picLocks noChangeAspect="1" noChangeArrowheads="1"/>
          </p:cNvPicPr>
          <p:nvPr/>
        </p:nvPicPr>
        <p:blipFill>
          <a:blip r:embed="rId2"/>
          <a:srcRect l="48137" t="54327" r="480" b="2403"/>
          <a:stretch>
            <a:fillRect/>
          </a:stretch>
        </p:blipFill>
        <p:spPr>
          <a:xfrm>
            <a:off x="4500562" y="1857364"/>
            <a:ext cx="4214842" cy="27146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572000" y="4782933"/>
            <a:ext cx="428628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Hubungan antara Perputaran Karyawan dengan Spesialisasi</a:t>
            </a:r>
            <a:endParaRPr lang="id-ID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Teknik-teknik Perancangan Kembali Pekerjaan</a:t>
            </a:r>
            <a:endParaRPr lang="id-ID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40000" lnSpcReduction="20000"/>
          </a:bodyPr>
          <a:lstStyle/>
          <a:p>
            <a:pPr marL="442913" indent="-442913">
              <a:buFont typeface="+mj-lt"/>
              <a:buAutoNum type="arabicPeriod"/>
            </a:pPr>
            <a:r>
              <a:rPr lang="id-ID" sz="8600" b="1" dirty="0" smtClean="0"/>
              <a:t>Simplifikasi Pekerjaan</a:t>
            </a:r>
          </a:p>
          <a:p>
            <a:pPr marL="720725" indent="-277813">
              <a:buFont typeface="Wingdings" pitchFamily="2" charset="2"/>
              <a:buChar char="§"/>
            </a:pPr>
            <a:r>
              <a:rPr lang="id-ID" sz="5800" dirty="0" smtClean="0"/>
              <a:t>Apabila tingkat spesialisasi pekerjaan terlalu rendah (</a:t>
            </a:r>
            <a:r>
              <a:rPr lang="id-ID" sz="5800" i="1" dirty="0" smtClean="0"/>
              <a:t>underspecialization</a:t>
            </a:r>
            <a:r>
              <a:rPr lang="id-ID" sz="5800" dirty="0" smtClean="0"/>
              <a:t>), maka perlu melakukan simplifikasi pekerjaan</a:t>
            </a:r>
          </a:p>
          <a:p>
            <a:pPr marL="720725" indent="-277813">
              <a:buFont typeface="Wingdings" pitchFamily="2" charset="2"/>
              <a:buChar char="§"/>
            </a:pPr>
            <a:r>
              <a:rPr lang="id-ID" sz="5800" dirty="0" smtClean="0"/>
              <a:t>Yang berarti pekerjaan disederhanakan</a:t>
            </a:r>
          </a:p>
          <a:p>
            <a:pPr marL="720725" indent="-277813">
              <a:buFont typeface="Wingdings" pitchFamily="2" charset="2"/>
              <a:buChar char="§"/>
            </a:pPr>
            <a:r>
              <a:rPr lang="id-ID" sz="5800" dirty="0" smtClean="0"/>
              <a:t>Pekerjaan bisa dibagi menjadi dua</a:t>
            </a:r>
          </a:p>
          <a:p>
            <a:pPr marL="720725" indent="-277813">
              <a:buFont typeface="Wingdings" pitchFamily="2" charset="2"/>
              <a:buChar char="§"/>
            </a:pPr>
            <a:r>
              <a:rPr lang="id-ID" sz="5800" dirty="0" smtClean="0"/>
              <a:t>Adanya identifikasi dan penghapusan tugas-tugas yang tidak diperlukan</a:t>
            </a:r>
          </a:p>
          <a:p>
            <a:pPr marL="720725" indent="-277813">
              <a:buFont typeface="Wingdings" pitchFamily="2" charset="2"/>
              <a:buChar char="§"/>
            </a:pPr>
            <a:r>
              <a:rPr lang="id-ID" sz="5800" dirty="0" smtClean="0"/>
              <a:t>Pekerjaan yg masih ada akan berisikan tugas yg lebih sedikit</a:t>
            </a:r>
          </a:p>
          <a:p>
            <a:pPr marL="720725" indent="-277813">
              <a:buFont typeface="Wingdings" pitchFamily="2" charset="2"/>
              <a:buChar char="§"/>
            </a:pPr>
            <a:r>
              <a:rPr lang="id-ID" sz="5800" b="1" dirty="0" smtClean="0"/>
              <a:t>Resiko</a:t>
            </a:r>
            <a:r>
              <a:rPr lang="id-ID" sz="5800" dirty="0" smtClean="0"/>
              <a:t>: pekerjaan bisa terlalu menjadi terspesialisasi shg menimbulkan kebosanan yg nantinya akan menyebabkan timbulnya kesalahan-kesalahan/permintaan keluar</a:t>
            </a:r>
          </a:p>
          <a:p>
            <a:pPr marL="720725" indent="-277813">
              <a:buFont typeface="Wingdings" pitchFamily="2" charset="2"/>
              <a:buChar char="§"/>
            </a:pPr>
            <a:r>
              <a:rPr lang="id-ID" sz="5800" dirty="0" smtClean="0"/>
              <a:t>Biasanya dapat terjadi pada organisasi dg karyawan yg sudah terdidik atau terampil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sz="3800" b="1" dirty="0" smtClean="0"/>
              <a:t>Perluasan Kerja</a:t>
            </a:r>
          </a:p>
          <a:p>
            <a:pPr marL="900113" indent="-360363">
              <a:buFont typeface="+mj-lt"/>
              <a:buAutoNum type="alphaLcPeriod"/>
            </a:pPr>
            <a:r>
              <a:rPr lang="id-ID" dirty="0" smtClean="0"/>
              <a:t>Rotasi Jabatan</a:t>
            </a:r>
          </a:p>
          <a:p>
            <a:pPr marL="1260475" indent="-360363">
              <a:buFont typeface="Wingdings" pitchFamily="2" charset="2"/>
              <a:buChar char="§"/>
            </a:pPr>
            <a:r>
              <a:rPr lang="id-ID" dirty="0" smtClean="0"/>
              <a:t>Memindahkan karyawan dari suatu pekerjaan ke pekerjaan lain; pekerjaan tidak berubah namun hanya karyawan yg berputar</a:t>
            </a:r>
          </a:p>
          <a:p>
            <a:pPr marL="1260475" indent="-360363">
              <a:buFont typeface="Wingdings" pitchFamily="2" charset="2"/>
              <a:buChar char="§"/>
            </a:pPr>
            <a:r>
              <a:rPr lang="id-ID" dirty="0" smtClean="0"/>
              <a:t>Mengatasi sifat monoton dari pekerjaan yg terspesialisasi melalui kesempatan menggunakan berbagai keterampilan dan kecakapan</a:t>
            </a:r>
          </a:p>
          <a:p>
            <a:pPr marL="1260475" indent="-360363">
              <a:buFont typeface="Wingdings" pitchFamily="2" charset="2"/>
              <a:buChar char="§"/>
            </a:pPr>
            <a:r>
              <a:rPr lang="id-ID" dirty="0" smtClean="0"/>
              <a:t>Manfaat bagi organisasi: karyawan menjadi cakap dalam beberapa pekerjaan bukan hanya satu pekerjaan saja</a:t>
            </a:r>
          </a:p>
          <a:p>
            <a:pPr marL="1260475" indent="-360363">
              <a:buFont typeface="Wingdings" pitchFamily="2" charset="2"/>
              <a:buChar char="§"/>
            </a:pPr>
            <a:r>
              <a:rPr lang="id-ID" dirty="0" smtClean="0"/>
              <a:t>Manfaat bagi karyawan: penugasan berbagai macam pekerjaan memberikan kesempatan untuk tumbuh dan bernilai bg organisasi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214290"/>
            <a:ext cx="7929618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6950" indent="-457200">
              <a:buFont typeface="+mj-lt"/>
              <a:buAutoNum type="alphaLcPeriod" startAt="2"/>
            </a:pPr>
            <a:r>
              <a:rPr lang="id-ID" sz="2700" dirty="0" smtClean="0"/>
              <a:t>Perluasan perusahaan secara horisontal (</a:t>
            </a:r>
            <a:r>
              <a:rPr lang="id-ID" sz="2700" i="1" dirty="0" smtClean="0"/>
              <a:t>Job Enlargement</a:t>
            </a:r>
            <a:r>
              <a:rPr lang="id-ID" sz="2700" dirty="0" smtClean="0"/>
              <a:t>)</a:t>
            </a:r>
          </a:p>
          <a:p>
            <a:pPr marL="1260475" indent="-276225">
              <a:buFont typeface="Wingdings" pitchFamily="2" charset="2"/>
              <a:buChar char="§"/>
            </a:pPr>
            <a:r>
              <a:rPr lang="id-ID" sz="2700" dirty="0" smtClean="0"/>
              <a:t>Penambahan lebih banyak tugas kepada karyawan untuk meningkatkan variasi pekerjaan dan mengurangi sifat pekerjaan yg monoton</a:t>
            </a:r>
          </a:p>
          <a:p>
            <a:pPr marL="1260475" indent="-276225">
              <a:buFont typeface="Wingdings" pitchFamily="2" charset="2"/>
              <a:buChar char="§"/>
            </a:pPr>
            <a:r>
              <a:rPr lang="id-ID" sz="2700" dirty="0" smtClean="0"/>
              <a:t>Bukan berarti meningkatkan pengetahuan dan keterampilan yg diperlukan untuk melakukan pekerjaan yg telah diperluas </a:t>
            </a:r>
          </a:p>
          <a:p>
            <a:pPr marL="1260475" indent="-276225">
              <a:buFont typeface="Wingdings" pitchFamily="2" charset="2"/>
              <a:buChar char="§"/>
            </a:pPr>
            <a:r>
              <a:rPr lang="id-ID" sz="2700" dirty="0" smtClean="0"/>
              <a:t>Masalah pokok: menghentikan spesialisasi yg berlebihan, dg kemungkinan kehilangan sedikit efisiensi untuk mengurangi kebosanan</a:t>
            </a:r>
          </a:p>
          <a:p>
            <a:pPr marL="1260475" indent="-276225">
              <a:buFont typeface="Wingdings" pitchFamily="2" charset="2"/>
              <a:buChar char="§"/>
            </a:pPr>
            <a:r>
              <a:rPr lang="id-ID" sz="2700" dirty="0" smtClean="0"/>
              <a:t>Sehingga diharapkan dapat menjadikan karyawan lebih terpuaskan dan termotivasi kembali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571480"/>
            <a:ext cx="800105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6950" indent="-457200">
              <a:buFont typeface="+mj-lt"/>
              <a:buAutoNum type="alphaLcPeriod" startAt="3"/>
            </a:pPr>
            <a:r>
              <a:rPr lang="id-ID" sz="2600" i="1" dirty="0" smtClean="0"/>
              <a:t>Job Enrichment</a:t>
            </a:r>
          </a:p>
          <a:p>
            <a:pPr marL="1344613" indent="-360363">
              <a:buFont typeface="Wingdings" pitchFamily="2" charset="2"/>
              <a:buChar char="§"/>
            </a:pPr>
            <a:r>
              <a:rPr lang="id-ID" sz="2600" dirty="0" smtClean="0"/>
              <a:t>Perluasan pekerjaan dan tanggung jawab secara vertikal</a:t>
            </a:r>
          </a:p>
          <a:p>
            <a:pPr marL="1344613" indent="-360363">
              <a:buFont typeface="Wingdings" pitchFamily="2" charset="2"/>
              <a:buChar char="§"/>
            </a:pPr>
            <a:r>
              <a:rPr lang="id-ID" sz="2600" dirty="0" smtClean="0"/>
              <a:t>Merupakan suatu perubahan yg direncanakan (</a:t>
            </a:r>
            <a:r>
              <a:rPr lang="id-ID" sz="2600" i="1" dirty="0" smtClean="0"/>
              <a:t>planed change</a:t>
            </a:r>
            <a:r>
              <a:rPr lang="id-ID" sz="2600" dirty="0" smtClean="0"/>
              <a:t>) pada berbagai pekerjaan untuk memberikan variasi yg lebih besar kpd karyawan yg mempunyai pengetahuan dan keterampilan lebih.</a:t>
            </a:r>
          </a:p>
          <a:p>
            <a:pPr marL="1344613" indent="-360363">
              <a:buFont typeface="Wingdings" pitchFamily="2" charset="2"/>
              <a:buChar char="§"/>
            </a:pPr>
            <a:r>
              <a:rPr lang="id-ID" sz="2600" dirty="0" smtClean="0"/>
              <a:t>Diterapkan untuk memberikan kepuasan dan kesempatan dalam pengembangan pribadi</a:t>
            </a:r>
          </a:p>
          <a:p>
            <a:pPr marL="1344613" indent="-360363">
              <a:buFont typeface="Wingdings" pitchFamily="2" charset="2"/>
              <a:buChar char="§"/>
            </a:pPr>
            <a:r>
              <a:rPr lang="id-ID" sz="2600" dirty="0" smtClean="0"/>
              <a:t>Misal: karyawan yg diberikan kesempatan untuk berpartisipasi dlm kegiatan manajerial pekerjaan di samping operasionalnya</a:t>
            </a:r>
            <a:endParaRPr lang="id-ID" sz="2600" dirty="0"/>
          </a:p>
        </p:txBody>
      </p:sp>
      <p:grpSp>
        <p:nvGrpSpPr>
          <p:cNvPr id="3" name="Group 2"/>
          <p:cNvGrpSpPr/>
          <p:nvPr/>
        </p:nvGrpSpPr>
        <p:grpSpPr>
          <a:xfrm>
            <a:off x="428596" y="6061094"/>
            <a:ext cx="8286808" cy="153988"/>
            <a:chOff x="428596" y="5929330"/>
            <a:chExt cx="8286808" cy="15398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28596" y="5929330"/>
              <a:ext cx="8286808" cy="158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651966" y="6081730"/>
              <a:ext cx="7920000" cy="158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0070C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Tujuan 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 mengatur penugasan-penugasan kerja yang memenuhi kebutuhan-kebutuhan organisasi, teknologi, dan keperilakuan.</a:t>
            </a:r>
          </a:p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3200" dirty="0" smtClean="0"/>
              <a:t>Desain pekerjaan sangat mempengaruhi kualitas kehidupan kerja, dimana hal ini tercermin pada kepuasan individu para pemegang jabatan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439850"/>
          </a:xfrm>
          <a:prstGeom prst="rect">
            <a:avLst/>
          </a:prstGeom>
          <a:solidFill>
            <a:srgbClr val="0070C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Tantangan desain</a:t>
            </a:r>
            <a:r>
              <a:rPr kumimoji="0" lang="id-ID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pekerjaan bagi manajer adalah pengembangan dan pengaturan pekerjaan</a:t>
            </a: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857364"/>
            <a:ext cx="8229600" cy="4525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 ini disebabkan oleh beberapa hal, antara lain: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d-ID" sz="2400" dirty="0" smtClean="0">
                <a:ln>
                  <a:solidFill>
                    <a:sysClr val="windowText" lastClr="000000"/>
                  </a:solidFill>
                </a:ln>
              </a:rPr>
              <a:t>Adanya konflik</a:t>
            </a:r>
            <a:r>
              <a:rPr lang="id-ID" sz="2400" dirty="0" smtClean="0"/>
              <a:t>: kebutuhan dan keinginan karyawan dan kelompok dg berbagai persyaratan desain pekerjaan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d-ID" sz="2400" dirty="0" smtClean="0">
                <a:ln>
                  <a:solidFill>
                    <a:sysClr val="windowText" lastClr="000000"/>
                  </a:solidFill>
                </a:ln>
              </a:rPr>
              <a:t>Sifat unik karyawan</a:t>
            </a:r>
            <a:r>
              <a:rPr lang="id-ID" sz="2400" dirty="0" smtClean="0"/>
              <a:t>: berakibat munculnya bermacam-macam tanggapan dlm wujud sikap, kegiatan fisik, dan produktivitas dlm pelaksanaan pekerjaan tertentu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d-ID" sz="2400" dirty="0" smtClean="0">
                <a:ln>
                  <a:solidFill>
                    <a:sysClr val="windowText" lastClr="000000"/>
                  </a:solidFill>
                </a:ln>
              </a:rPr>
              <a:t>Perubahan-perubahan</a:t>
            </a:r>
            <a:r>
              <a:rPr lang="id-ID" sz="2400" dirty="0" smtClean="0"/>
              <a:t> lingkungan, organisasional, dan perilaku karyawan membuat desain pekerjaan, ketepatan pendekatan-pendekatan pengembangan kerja standar, dan model-model tradisional pelaku karyawan harus selalu diperlakukan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42910" y="71414"/>
            <a:ext cx="8001056" cy="714380"/>
            <a:chOff x="500034" y="71414"/>
            <a:chExt cx="8001056" cy="714380"/>
          </a:xfrm>
        </p:grpSpPr>
        <p:sp>
          <p:nvSpPr>
            <p:cNvPr id="2" name="Rounded Rectangle 1"/>
            <p:cNvSpPr/>
            <p:nvPr/>
          </p:nvSpPr>
          <p:spPr>
            <a:xfrm>
              <a:off x="500034" y="71414"/>
              <a:ext cx="1928826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/>
                <a:t>Masukan-masukan</a:t>
              </a:r>
              <a:endParaRPr lang="id-ID" sz="1600" dirty="0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3643306" y="71414"/>
              <a:ext cx="1857388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/>
                <a:t>Proses Transformasi</a:t>
              </a:r>
              <a:endParaRPr lang="id-ID" sz="1600" dirty="0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6643702" y="71414"/>
              <a:ext cx="1857388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/>
                <a:t>Keluaran-keluaran yang diinginkan</a:t>
              </a:r>
              <a:endParaRPr lang="id-ID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5500694" y="428604"/>
              <a:ext cx="1188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428860" y="428604"/>
              <a:ext cx="1224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115868" y="857232"/>
            <a:ext cx="8885288" cy="5857916"/>
            <a:chOff x="115868" y="928670"/>
            <a:chExt cx="8885288" cy="585791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857884" y="3498850"/>
              <a:ext cx="756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500034" y="928670"/>
              <a:ext cx="2357454" cy="20002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 smtClean="0"/>
                <a:t>Permintaan-permintaan Organisasional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Tujuan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Sasaran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Strategi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Kebijaksanaan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Organisasi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Rencana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Kegiatan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00034" y="3000372"/>
              <a:ext cx="2357454" cy="17145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 smtClean="0"/>
                <a:t>Permintaan-permintaan Lingkungan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Teknologi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Kondisi ekonomi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Pemerintah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Sosial budaya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Persaingan 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00034" y="4786322"/>
              <a:ext cx="2357454" cy="17859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 smtClean="0"/>
                <a:t>Permintaan-permintaan Keperilakuan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Kebutuhan-kebutuhan sumber daya manusia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Motivasi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Kepuasan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id-ID" sz="1400" dirty="0" smtClean="0"/>
                <a:t>Kerja 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71472" y="1427148"/>
              <a:ext cx="2214578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71472" y="5356238"/>
              <a:ext cx="2214578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71472" y="3571876"/>
              <a:ext cx="2214578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3428992" y="3000372"/>
              <a:ext cx="2428892" cy="92869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Desain Pekerjaan</a:t>
              </a:r>
              <a:endParaRPr lang="id-ID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572264" y="3000372"/>
              <a:ext cx="2428892" cy="92869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Pekerjaan yang produktif dan memuaskan</a:t>
              </a:r>
              <a:endParaRPr lang="id-ID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571868" y="5857892"/>
              <a:ext cx="2428892" cy="92869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Umpan Balik</a:t>
              </a:r>
              <a:endParaRPr lang="id-ID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2857488" y="3571876"/>
              <a:ext cx="576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142844" y="3570288"/>
              <a:ext cx="396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5" idx="2"/>
            </p:cNvCxnSpPr>
            <p:nvPr/>
          </p:nvCxnSpPr>
          <p:spPr>
            <a:xfrm rot="5400000">
              <a:off x="6429388" y="5286388"/>
              <a:ext cx="2714644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6000760" y="6642121"/>
              <a:ext cx="178595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115868" y="6642122"/>
              <a:ext cx="3456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387950" y="5101082"/>
              <a:ext cx="3060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-1657486" y="3514818"/>
              <a:ext cx="3888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95244" y="5427676"/>
              <a:ext cx="25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285720" y="1571612"/>
              <a:ext cx="25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128596" y="3514818"/>
              <a:ext cx="3888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2857488" y="5427676"/>
              <a:ext cx="25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857488" y="1571612"/>
              <a:ext cx="25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ounded Rectangle 52"/>
          <p:cNvSpPr/>
          <p:nvPr/>
        </p:nvSpPr>
        <p:spPr>
          <a:xfrm>
            <a:off x="5429256" y="1500174"/>
            <a:ext cx="3000396" cy="7143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Kerangka Proses Desain Pekerjaan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0070C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Elemen-elemen Desain Pekerjaan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0034" y="1785926"/>
            <a:ext cx="8143932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dirty="0" smtClean="0">
                <a:solidFill>
                  <a:schemeClr val="tx1"/>
                </a:solidFill>
              </a:rPr>
              <a:t>1. Elemen-elemen Organisasional: efisiensi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28662" y="2857496"/>
            <a:ext cx="7715304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dirty="0" smtClean="0">
                <a:solidFill>
                  <a:schemeClr val="tx1"/>
                </a:solidFill>
              </a:rPr>
              <a:t>2. Elemen-elemen Lingkungan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28728" y="3929066"/>
            <a:ext cx="7215238" cy="92869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dirty="0" smtClean="0">
                <a:solidFill>
                  <a:schemeClr val="tx1"/>
                </a:solidFill>
              </a:rPr>
              <a:t>3. Elemen-elemen Keperilakuan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Elemen-elemen Organisasional</a:t>
            </a:r>
            <a:endParaRPr lang="id-ID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3300" dirty="0" smtClean="0"/>
              <a:t>Pendekatan Mekanistik</a:t>
            </a:r>
          </a:p>
          <a:p>
            <a:pPr marL="803275" indent="-263525">
              <a:buFont typeface="Wingdings" pitchFamily="2" charset="2"/>
              <a:buChar char="§"/>
            </a:pPr>
            <a:r>
              <a:rPr lang="id-ID" dirty="0" smtClean="0"/>
              <a:t>Berupaya mengidentifikasikan setiap tugas dalam suatu pekerjaan agar tugas-tugas dapat diatur untuk meminimumkan waktu dan tenaga para karyawan</a:t>
            </a:r>
          </a:p>
          <a:p>
            <a:pPr marL="803275" indent="-263525">
              <a:buFont typeface="Wingdings" pitchFamily="2" charset="2"/>
              <a:buChar char="§"/>
            </a:pPr>
            <a:r>
              <a:rPr lang="id-ID" dirty="0" smtClean="0"/>
              <a:t>Tugas dikelompokkan menjadi suatu pekerjaan, hasilnya adalah spesialisasi</a:t>
            </a:r>
          </a:p>
          <a:p>
            <a:pPr marL="803275" indent="-263525">
              <a:buFont typeface="Wingdings" pitchFamily="2" charset="2"/>
              <a:buChar char="§"/>
            </a:pPr>
            <a:r>
              <a:rPr lang="id-ID" dirty="0" smtClean="0"/>
              <a:t>Menekankan efisiensi waktu, tenaga, biaya TK, latihan, dan waktu belajar karyawan</a:t>
            </a:r>
          </a:p>
          <a:p>
            <a:pPr marL="803275" indent="-263525">
              <a:buFont typeface="Wingdings" pitchFamily="2" charset="2"/>
              <a:buChar char="§"/>
            </a:pPr>
            <a:r>
              <a:rPr lang="id-ID" dirty="0" smtClean="0"/>
              <a:t>Digunakan dalam operasi-operasi perkiraan pada jaman sekarang, terutama efektif apabila karyawan kurang berpendidikan/pengalaman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428604"/>
            <a:ext cx="8072494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sz="3200" dirty="0" smtClean="0"/>
              <a:t>Aliran Kerja</a:t>
            </a:r>
          </a:p>
          <a:p>
            <a:pPr marL="803275" indent="-360363">
              <a:buFont typeface="Wingdings" pitchFamily="2" charset="2"/>
              <a:buChar char="§"/>
            </a:pPr>
            <a:r>
              <a:rPr lang="id-ID" sz="2800" dirty="0" smtClean="0"/>
              <a:t>Dipengaruhi oleh sifat produk atau jasa</a:t>
            </a:r>
          </a:p>
          <a:p>
            <a:pPr marL="803275" indent="-360363">
              <a:buFont typeface="Wingdings" pitchFamily="2" charset="2"/>
              <a:buChar char="§"/>
            </a:pPr>
            <a:r>
              <a:rPr lang="id-ID" sz="2800" dirty="0" smtClean="0"/>
              <a:t>Produk atau jasa menentukan urutan dan keseimbangan pekerjaan-pekerjaan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 startAt="3"/>
            </a:pPr>
            <a:r>
              <a:rPr lang="id-ID" sz="3200" dirty="0" smtClean="0"/>
              <a:t>Praktek-praktek Kerja</a:t>
            </a:r>
          </a:p>
          <a:p>
            <a:pPr marL="803275" indent="-360363">
              <a:buFont typeface="Wingdings" pitchFamily="2" charset="2"/>
              <a:buChar char="§"/>
            </a:pPr>
            <a:r>
              <a:rPr lang="id-ID" sz="2800" dirty="0" smtClean="0"/>
              <a:t>Adalah cara-cara pelaksanaan kerja yang ditetapkan</a:t>
            </a:r>
          </a:p>
          <a:p>
            <a:pPr marL="803275" indent="-360363">
              <a:buFont typeface="Wingdings" pitchFamily="2" charset="2"/>
              <a:buChar char="§"/>
            </a:pPr>
            <a:r>
              <a:rPr lang="id-ID" sz="2800" dirty="0" smtClean="0"/>
              <a:t>Metode: dari tradisi atau kesepakatan kolektif karyawan, atau bagian kontrak kerja serikat karyawan manajemen</a:t>
            </a:r>
          </a:p>
          <a:p>
            <a:pPr marL="803275" indent="-360363">
              <a:buFont typeface="Wingdings" pitchFamily="2" charset="2"/>
              <a:buChar char="§"/>
            </a:pPr>
            <a:r>
              <a:rPr lang="id-ID" sz="2800" dirty="0" smtClean="0"/>
              <a:t>Mengurangi fleksibilitas departemen personalia dalam merancang pekerjaan-pekerjaan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Elemen-elemen Lingkungan</a:t>
            </a:r>
            <a:endParaRPr lang="id-ID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42913" indent="-442913">
              <a:buFont typeface="+mj-lt"/>
              <a:buAutoNum type="arabicPeriod"/>
            </a:pPr>
            <a:r>
              <a:rPr lang="id-ID" dirty="0" smtClean="0"/>
              <a:t>Kemampuan dan tersedianya para karyawan potensial</a:t>
            </a:r>
          </a:p>
          <a:p>
            <a:pPr marL="803275" indent="-360363">
              <a:buFont typeface="Wingdings" pitchFamily="2" charset="2"/>
              <a:buChar char="§"/>
            </a:pPr>
            <a:r>
              <a:rPr lang="id-ID" dirty="0" smtClean="0"/>
              <a:t>Pertimbangan efisiensi diselaraskan dg kemampuan dan tersedianya karyawan yg akan melaksanakan pekerjaan</a:t>
            </a:r>
          </a:p>
          <a:p>
            <a:pPr marL="803275" indent="-360363">
              <a:buFont typeface="Wingdings" pitchFamily="2" charset="2"/>
              <a:buChar char="§"/>
            </a:pPr>
            <a:r>
              <a:rPr lang="id-ID" dirty="0" smtClean="0"/>
              <a:t>Contoh: meskipun tingkat pengangguran tinggi, banyak lowongan pekerjaan yg kadang-kadang sulit untuk diisi karena tidak tersedianya calon karyawan yg mempunyai kemampuan tertentu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1044</Words>
  <Application>Microsoft Office PowerPoint</Application>
  <PresentationFormat>On-screen Show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DESAIN PEKERJAAN </vt:lpstr>
      <vt:lpstr>Pengertian </vt:lpstr>
      <vt:lpstr>PowerPoint Presentation</vt:lpstr>
      <vt:lpstr>PowerPoint Presentation</vt:lpstr>
      <vt:lpstr>PowerPoint Presentation</vt:lpstr>
      <vt:lpstr>PowerPoint Presentation</vt:lpstr>
      <vt:lpstr>Elemen-elemen Organisasional</vt:lpstr>
      <vt:lpstr>PowerPoint Presentation</vt:lpstr>
      <vt:lpstr>Elemen-elemen Lingkungan</vt:lpstr>
      <vt:lpstr>PowerPoint Presentation</vt:lpstr>
      <vt:lpstr>Elemen-elemen Keperilakuan</vt:lpstr>
      <vt:lpstr>PowerPoint Presentation</vt:lpstr>
      <vt:lpstr>PowerPoint Presentation</vt:lpstr>
      <vt:lpstr>PowerPoint Presentation</vt:lpstr>
      <vt:lpstr>Trade Offs Keperilakuan dan Efisiensi</vt:lpstr>
      <vt:lpstr>Grafik A:  Produktivitas vs Spesialisasi</vt:lpstr>
      <vt:lpstr>Grafik B:  Kepuasan Kerja vs Spesialisasi</vt:lpstr>
      <vt:lpstr>PowerPoint Presentation</vt:lpstr>
      <vt:lpstr>Grafik C:  Proses Belajar vs Spesialisasi</vt:lpstr>
      <vt:lpstr>Grafik D:  Perputaran Karyawan vs Spesialisasi</vt:lpstr>
      <vt:lpstr>Teknik-teknik Perancangan Kembali Pekerjaan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PEKERJAAN </dc:title>
  <dc:creator>user</dc:creator>
  <cp:lastModifiedBy>asus</cp:lastModifiedBy>
  <cp:revision>61</cp:revision>
  <dcterms:created xsi:type="dcterms:W3CDTF">2015-09-12T04:17:23Z</dcterms:created>
  <dcterms:modified xsi:type="dcterms:W3CDTF">2021-08-21T12:20:37Z</dcterms:modified>
</cp:coreProperties>
</file>