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98" r:id="rId3"/>
    <p:sldId id="256" r:id="rId4"/>
    <p:sldId id="301" r:id="rId5"/>
    <p:sldId id="281" r:id="rId6"/>
    <p:sldId id="282" r:id="rId7"/>
    <p:sldId id="264" r:id="rId8"/>
    <p:sldId id="270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7ED3-7974-466D-BCFA-F6DE41CF5C7E}" type="datetimeFigureOut">
              <a:rPr lang="id-ID" smtClean="0"/>
              <a:pPr/>
              <a:t>30/08/2020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9CB5-4E82-453B-9016-F3B43824612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7ED3-7974-466D-BCFA-F6DE41CF5C7E}" type="datetimeFigureOut">
              <a:rPr lang="id-ID" smtClean="0"/>
              <a:pPr/>
              <a:t>30/08/2020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9CB5-4E82-453B-9016-F3B43824612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7ED3-7974-466D-BCFA-F6DE41CF5C7E}" type="datetimeFigureOut">
              <a:rPr lang="id-ID" smtClean="0"/>
              <a:pPr/>
              <a:t>30/08/2020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9CB5-4E82-453B-9016-F3B43824612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7ED3-7974-466D-BCFA-F6DE41CF5C7E}" type="datetimeFigureOut">
              <a:rPr lang="id-ID" smtClean="0"/>
              <a:pPr/>
              <a:t>30/08/2020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9CB5-4E82-453B-9016-F3B43824612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7ED3-7974-466D-BCFA-F6DE41CF5C7E}" type="datetimeFigureOut">
              <a:rPr lang="id-ID" smtClean="0"/>
              <a:pPr/>
              <a:t>30/08/2020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9CB5-4E82-453B-9016-F3B43824612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7ED3-7974-466D-BCFA-F6DE41CF5C7E}" type="datetimeFigureOut">
              <a:rPr lang="id-ID" smtClean="0"/>
              <a:pPr/>
              <a:t>30/08/2020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9CB5-4E82-453B-9016-F3B43824612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7ED3-7974-466D-BCFA-F6DE41CF5C7E}" type="datetimeFigureOut">
              <a:rPr lang="id-ID" smtClean="0"/>
              <a:pPr/>
              <a:t>30/08/2020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9CB5-4E82-453B-9016-F3B43824612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7ED3-7974-466D-BCFA-F6DE41CF5C7E}" type="datetimeFigureOut">
              <a:rPr lang="id-ID" smtClean="0"/>
              <a:pPr/>
              <a:t>30/08/2020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9CB5-4E82-453B-9016-F3B43824612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7ED3-7974-466D-BCFA-F6DE41CF5C7E}" type="datetimeFigureOut">
              <a:rPr lang="id-ID" smtClean="0"/>
              <a:pPr/>
              <a:t>30/08/2020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9CB5-4E82-453B-9016-F3B43824612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7ED3-7974-466D-BCFA-F6DE41CF5C7E}" type="datetimeFigureOut">
              <a:rPr lang="id-ID" smtClean="0"/>
              <a:pPr/>
              <a:t>30/08/2020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9CB5-4E82-453B-9016-F3B43824612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7ED3-7974-466D-BCFA-F6DE41CF5C7E}" type="datetimeFigureOut">
              <a:rPr lang="id-ID" smtClean="0"/>
              <a:pPr/>
              <a:t>30/08/2020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9CB5-4E82-453B-9016-F3B43824612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17ED3-7974-466D-BCFA-F6DE41CF5C7E}" type="datetimeFigureOut">
              <a:rPr lang="id-ID" smtClean="0"/>
              <a:pPr/>
              <a:t>30/08/2020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B9CB5-4E82-453B-9016-F3B43824612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chemeClr val="bg1"/>
                </a:solidFill>
              </a:rPr>
              <a:t>MATERI AJAR KEBUDAYAAN JAWA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PERTEMUAN 5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14400" y="1828800"/>
          <a:ext cx="739140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95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PROGRAM STUDI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DESAIN INTERIOR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FAKULTAS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SENI RUPA DAN</a:t>
                      </a:r>
                      <a:r>
                        <a:rPr lang="en-US" baseline="0"/>
                        <a:t> DESAIN</a:t>
                      </a:r>
                    </a:p>
                    <a:p>
                      <a:r>
                        <a:rPr lang="en-US" baseline="0"/>
                        <a:t>UNIVERSITAS SEBELAS MARET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NAMA DOSEN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Dr.</a:t>
                      </a:r>
                      <a:r>
                        <a:rPr lang="en-US" baseline="0"/>
                        <a:t> RAHMANU WIDAYAT, M.Sn.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NIP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19621221 199201 1 001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MATA KULIAH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KEBUDAYAAN</a:t>
                      </a:r>
                      <a:r>
                        <a:rPr lang="en-US" baseline="0"/>
                        <a:t> JAWA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KODE MATA KULIAH/ KELAS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SR2110/ 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SEMESTER/SKS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III/2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PERTEMUAN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baseline="0"/>
                        <a:t>TUGAS PRESENTASI DAN DISKUSI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baseline="0"/>
                        <a:t>KELOMPOK 1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baseline="0"/>
                        <a:t>MATERI “KEBUDAYAAN SURAKARTA”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PRESENTASI KELOMPOK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tx2">
              <a:lumMod val="75000"/>
            </a:schemeClr>
          </a:solidFill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FORMAT: POWERPOINT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5992"/>
            <a:ext cx="4040188" cy="3951288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marL="457200" indent="-457200">
              <a:buAutoNum type="arabicPeriod"/>
            </a:pPr>
            <a:r>
              <a:rPr lang="en-US">
                <a:solidFill>
                  <a:schemeClr val="bg1"/>
                </a:solidFill>
              </a:rPr>
              <a:t>JUDUL</a:t>
            </a:r>
          </a:p>
          <a:p>
            <a:pPr marL="457200" indent="-457200">
              <a:buAutoNum type="arabicPeriod"/>
            </a:pPr>
            <a:r>
              <a:rPr lang="en-US">
                <a:solidFill>
                  <a:schemeClr val="bg1"/>
                </a:solidFill>
              </a:rPr>
              <a:t>PENDAHULUAN</a:t>
            </a:r>
          </a:p>
          <a:p>
            <a:pPr marL="457200" indent="-457200">
              <a:buAutoNum type="arabicPeriod"/>
            </a:pPr>
            <a:r>
              <a:rPr lang="en-US">
                <a:solidFill>
                  <a:schemeClr val="bg1"/>
                </a:solidFill>
              </a:rPr>
              <a:t>PEMBAHASAN</a:t>
            </a:r>
          </a:p>
          <a:p>
            <a:pPr marL="457200" indent="-457200">
              <a:buAutoNum type="arabicPeriod"/>
            </a:pPr>
            <a:r>
              <a:rPr lang="en-US">
                <a:solidFill>
                  <a:schemeClr val="bg1"/>
                </a:solidFill>
              </a:rPr>
              <a:t>KESIMPULAN</a:t>
            </a:r>
          </a:p>
          <a:p>
            <a:pPr marL="457200" indent="-457200">
              <a:buAutoNum type="arabicPeriod"/>
            </a:pPr>
            <a:r>
              <a:rPr lang="en-US">
                <a:solidFill>
                  <a:schemeClr val="bg1"/>
                </a:solidFill>
              </a:rPr>
              <a:t>DAFTAR PUSTAKA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tx2">
              <a:lumMod val="75000"/>
            </a:schemeClr>
          </a:solidFill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TATA CARA PRESENTASI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5992"/>
            <a:ext cx="4041775" cy="3951288"/>
          </a:xfrm>
          <a:solidFill>
            <a:schemeClr val="tx2">
              <a:lumMod val="75000"/>
            </a:schemeClr>
          </a:solidFill>
          <a:ln>
            <a:noFill/>
          </a:ln>
        </p:spPr>
        <p:txBody>
          <a:bodyPr/>
          <a:lstStyle/>
          <a:p>
            <a:pPr marL="457200" indent="-457200">
              <a:buAutoNum type="arabicPeriod"/>
            </a:pPr>
            <a:r>
              <a:rPr lang="en-US">
                <a:solidFill>
                  <a:schemeClr val="bg1"/>
                </a:solidFill>
              </a:rPr>
              <a:t>PEMBUKAAN (PERKENALAN)</a:t>
            </a:r>
          </a:p>
          <a:p>
            <a:pPr marL="457200" indent="-457200">
              <a:buAutoNum type="arabicPeriod"/>
            </a:pPr>
            <a:r>
              <a:rPr lang="en-US">
                <a:solidFill>
                  <a:schemeClr val="bg1"/>
                </a:solidFill>
              </a:rPr>
              <a:t>PRESENTASI</a:t>
            </a:r>
          </a:p>
          <a:p>
            <a:pPr marL="457200" indent="-457200">
              <a:buAutoNum type="arabicPeriod"/>
            </a:pPr>
            <a:r>
              <a:rPr lang="en-US">
                <a:solidFill>
                  <a:schemeClr val="bg1"/>
                </a:solidFill>
              </a:rPr>
              <a:t>TANYA-JAWAB/DISKUSI</a:t>
            </a:r>
          </a:p>
          <a:p>
            <a:pPr marL="457200" indent="-457200">
              <a:buAutoNum type="arabicPeriod"/>
            </a:pPr>
            <a:r>
              <a:rPr lang="en-US">
                <a:solidFill>
                  <a:schemeClr val="bg1"/>
                </a:solidFill>
              </a:rPr>
              <a:t>PENUTUP</a:t>
            </a:r>
          </a:p>
        </p:txBody>
      </p:sp>
    </p:spTree>
  </p:cSld>
  <p:clrMapOvr>
    <a:masterClrMapping/>
  </p:clrMapOvr>
  <p:transition spd="med"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988840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+mn-lt"/>
              </a:rPr>
              <a:t>CONTOH MATERI DISKUSI:</a:t>
            </a:r>
            <a:r>
              <a:rPr lang="en-US" sz="4800" dirty="0">
                <a:solidFill>
                  <a:schemeClr val="bg1"/>
                </a:solidFill>
                <a:latin typeface="+mn-lt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+mn-lt"/>
              </a:rPr>
            </a:br>
            <a:r>
              <a:rPr lang="en-US" sz="4800" dirty="0">
                <a:solidFill>
                  <a:schemeClr val="bg1"/>
                </a:solidFill>
                <a:latin typeface="+mn-lt"/>
              </a:rPr>
              <a:t>KEBUDAYAAN </a:t>
            </a:r>
            <a:r>
              <a:rPr lang="id-ID" sz="4800" dirty="0">
                <a:solidFill>
                  <a:schemeClr val="bg1"/>
                </a:solidFill>
                <a:latin typeface="+mn-lt"/>
              </a:rPr>
              <a:t>SURAKARTA</a:t>
            </a:r>
            <a:r>
              <a:rPr lang="en-US" sz="4800" dirty="0">
                <a:solidFill>
                  <a:schemeClr val="bg1"/>
                </a:solidFill>
                <a:latin typeface="+mn-lt"/>
              </a:rPr>
              <a:t/>
            </a:r>
            <a:br>
              <a:rPr lang="en-US" sz="4800" dirty="0">
                <a:solidFill>
                  <a:schemeClr val="bg1"/>
                </a:solidFill>
                <a:latin typeface="+mn-lt"/>
              </a:rPr>
            </a:br>
            <a:r>
              <a:rPr lang="en-US" sz="1800" dirty="0">
                <a:solidFill>
                  <a:schemeClr val="bg1"/>
                </a:solidFill>
                <a:latin typeface="+mn-lt"/>
              </a:rPr>
              <a:t>SUMBER GAMBAR: GOOGLE </a:t>
            </a:r>
            <a:r>
              <a:rPr lang="en-US" sz="1800" dirty="0" smtClean="0">
                <a:solidFill>
                  <a:schemeClr val="bg1"/>
                </a:solidFill>
                <a:latin typeface="+mn-lt"/>
              </a:rPr>
              <a:t>IMAGE</a:t>
            </a:r>
            <a:endParaRPr lang="id-ID" sz="4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500834"/>
            <a:ext cx="3000364" cy="35716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3000364" y="6500834"/>
            <a:ext cx="3214678" cy="35716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215074" y="6500834"/>
            <a:ext cx="2928926" cy="35716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0A813EB-02E1-493A-BDA1-137CCE57800B}"/>
              </a:ext>
            </a:extLst>
          </p:cNvPr>
          <p:cNvSpPr txBox="1"/>
          <p:nvPr/>
        </p:nvSpPr>
        <p:spPr>
          <a:xfrm>
            <a:off x="0" y="2060848"/>
            <a:ext cx="9144000" cy="58477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I. PENDAHULUAN</a:t>
            </a:r>
          </a:p>
        </p:txBody>
      </p:sp>
      <p:pic>
        <p:nvPicPr>
          <p:cNvPr id="8" name="Picture 3" descr="E:\PERKULIAHAN S3\PERKULIAHAN S3 SMT I\DISERTASI\DISERTASI LAMA\DATA &amp; GAMBAR KITLV\MANURAH\KLV001060336.jpg"/>
          <p:cNvPicPr>
            <a:picLocks noChangeAspect="1" noChangeArrowheads="1"/>
          </p:cNvPicPr>
          <p:nvPr/>
        </p:nvPicPr>
        <p:blipFill>
          <a:blip r:embed="rId2"/>
          <a:srcRect l="4218" t="4395" r="4375" b="5517"/>
          <a:stretch>
            <a:fillRect/>
          </a:stretch>
        </p:blipFill>
        <p:spPr bwMode="auto">
          <a:xfrm>
            <a:off x="1603864" y="2852936"/>
            <a:ext cx="2968136" cy="1872208"/>
          </a:xfrm>
          <a:prstGeom prst="rect">
            <a:avLst/>
          </a:prstGeom>
          <a:noFill/>
        </p:spPr>
      </p:pic>
      <p:pic>
        <p:nvPicPr>
          <p:cNvPr id="9" name="Picture 5" descr="8"/>
          <p:cNvPicPr>
            <a:picLocks noChangeAspect="1" noChangeArrowheads="1"/>
          </p:cNvPicPr>
          <p:nvPr/>
        </p:nvPicPr>
        <p:blipFill>
          <a:blip r:embed="rId3"/>
          <a:srcRect l="2980" r="2499" b="15497"/>
          <a:stretch>
            <a:fillRect/>
          </a:stretch>
        </p:blipFill>
        <p:spPr bwMode="auto">
          <a:xfrm>
            <a:off x="1603864" y="4869160"/>
            <a:ext cx="2968136" cy="1278991"/>
          </a:xfrm>
          <a:prstGeom prst="rect">
            <a:avLst/>
          </a:prstGeom>
          <a:noFill/>
        </p:spPr>
      </p:pic>
      <p:pic>
        <p:nvPicPr>
          <p:cNvPr id="10" name="Picture 2" descr="denah surakarta"/>
          <p:cNvPicPr>
            <a:picLocks noChangeAspect="1" noChangeArrowheads="1"/>
          </p:cNvPicPr>
          <p:nvPr/>
        </p:nvPicPr>
        <p:blipFill>
          <a:blip r:embed="rId4"/>
          <a:srcRect t="5377"/>
          <a:stretch>
            <a:fillRect/>
          </a:stretch>
        </p:blipFill>
        <p:spPr bwMode="auto">
          <a:xfrm>
            <a:off x="4849222" y="2353235"/>
            <a:ext cx="3076759" cy="4236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id-ID" sz="2400">
                <a:solidFill>
                  <a:schemeClr val="bg1"/>
                </a:solidFill>
              </a:rPr>
              <a:t>K</a:t>
            </a:r>
            <a:r>
              <a:rPr lang="en-US" sz="2400">
                <a:solidFill>
                  <a:schemeClr val="bg1"/>
                </a:solidFill>
              </a:rPr>
              <a:t>E</a:t>
            </a:r>
            <a:r>
              <a:rPr lang="id-ID" sz="2400">
                <a:solidFill>
                  <a:schemeClr val="bg1"/>
                </a:solidFill>
              </a:rPr>
              <a:t>RATON KASUNANAN SURAKARTA HADININGRAT 1745 </a:t>
            </a:r>
            <a:br>
              <a:rPr lang="id-ID" sz="2400">
                <a:solidFill>
                  <a:schemeClr val="bg1"/>
                </a:solidFill>
              </a:rPr>
            </a:br>
            <a:r>
              <a:rPr lang="id-ID" sz="2400">
                <a:solidFill>
                  <a:schemeClr val="bg1"/>
                </a:solidFill>
              </a:rPr>
              <a:t>PERJANJIAN GIANTI 1755 (SURAKARTA – YOGYAKARTA)</a:t>
            </a:r>
          </a:p>
        </p:txBody>
      </p:sp>
      <p:pic>
        <p:nvPicPr>
          <p:cNvPr id="1029" name="Picture 5" descr="E:\PERKULIAHAN S3\PERKULIAHAN S3 SMT I\DISERTASI\DISERTASI LAMA\DATA &amp; GAMBAR KITLV\MANURAH\KLV0010993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687" y="2095478"/>
            <a:ext cx="5760641" cy="4104456"/>
          </a:xfrm>
          <a:prstGeom prst="rect">
            <a:avLst/>
          </a:prstGeom>
          <a:noFill/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700" y="980728"/>
            <a:ext cx="9144000" cy="92867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chemeClr val="bg1"/>
                </a:solidFill>
              </a:rPr>
              <a:t>II. PEMBAHASAN</a:t>
            </a:r>
            <a:endParaRPr lang="id-ID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633422"/>
      </p:ext>
    </p:extLst>
  </p:cSld>
  <p:clrMapOvr>
    <a:masterClrMapping/>
  </p:clrMapOvr>
  <p:transition spd="med"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381000" y="5943600"/>
            <a:ext cx="8458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/>
              <a:t>PENDHAPA</a:t>
            </a:r>
            <a:r>
              <a:rPr lang="en-US" sz="1400"/>
              <a:t> K</a:t>
            </a:r>
            <a:r>
              <a:rPr lang="id-ID" sz="1400"/>
              <a:t>E</a:t>
            </a:r>
            <a:r>
              <a:rPr lang="en-US" sz="1400"/>
              <a:t>RATON SURAKARTA 1900 (SUMBER: KITLV= Koninklijk Instituut voor Taal-Land-en Volkenkunde)</a:t>
            </a:r>
          </a:p>
        </p:txBody>
      </p:sp>
      <p:pic>
        <p:nvPicPr>
          <p:cNvPr id="59402" name="Picture 10" descr="suasana 1900"/>
          <p:cNvPicPr>
            <a:picLocks noChangeAspect="1" noChangeArrowheads="1"/>
          </p:cNvPicPr>
          <p:nvPr/>
        </p:nvPicPr>
        <p:blipFill>
          <a:blip r:embed="rId2">
            <a:grayscl/>
            <a:lum contrast="5000"/>
          </a:blip>
          <a:srcRect/>
          <a:stretch>
            <a:fillRect/>
          </a:stretch>
        </p:blipFill>
        <p:spPr bwMode="auto">
          <a:xfrm>
            <a:off x="457200" y="304800"/>
            <a:ext cx="8305800" cy="550386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2" name="Picture 4" descr="krobongan 1900"/>
          <p:cNvPicPr>
            <a:picLocks noChangeAspect="1" noChangeArrowheads="1"/>
          </p:cNvPicPr>
          <p:nvPr/>
        </p:nvPicPr>
        <p:blipFill>
          <a:blip r:embed="rId2">
            <a:grayscl/>
            <a:lum contrast="10000"/>
          </a:blip>
          <a:srcRect/>
          <a:stretch>
            <a:fillRect/>
          </a:stretch>
        </p:blipFill>
        <p:spPr bwMode="auto">
          <a:xfrm>
            <a:off x="381000" y="228600"/>
            <a:ext cx="8382000" cy="5824538"/>
          </a:xfrm>
          <a:prstGeom prst="rect">
            <a:avLst/>
          </a:prstGeom>
          <a:noFill/>
        </p:spPr>
      </p:pic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381000" y="6172200"/>
            <a:ext cx="838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KROBONGAN DALEM </a:t>
            </a:r>
            <a:r>
              <a:rPr lang="id-ID" sz="1400"/>
              <a:t>AGENG </a:t>
            </a:r>
            <a:r>
              <a:rPr lang="en-US" sz="1400"/>
              <a:t>PRABASUYASA KRATON SURAKARTA 1930 (SUMBER: KITLV) </a:t>
            </a:r>
          </a:p>
        </p:txBody>
      </p:sp>
    </p:spTree>
  </p:cSld>
  <p:clrMapOvr>
    <a:masterClrMapping/>
  </p:clrMapOvr>
  <p:transition spd="med"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id-ID" sz="2400">
                <a:solidFill>
                  <a:schemeClr val="bg1"/>
                </a:solidFill>
              </a:rPr>
              <a:t>KADIPATEN MANGKUNEGARAN (PERJANIAN SALATIGA 1757)</a:t>
            </a:r>
          </a:p>
        </p:txBody>
      </p:sp>
      <p:pic>
        <p:nvPicPr>
          <p:cNvPr id="7" name="Picture 6" descr="krobongan mn 1930"/>
          <p:cNvPicPr>
            <a:picLocks noChangeAspect="1" noChangeArrowheads="1"/>
          </p:cNvPicPr>
          <p:nvPr/>
        </p:nvPicPr>
        <p:blipFill>
          <a:blip r:embed="rId2">
            <a:grayscl/>
            <a:lum contrast="5000"/>
          </a:blip>
          <a:srcRect/>
          <a:stretch>
            <a:fillRect/>
          </a:stretch>
        </p:blipFill>
        <p:spPr bwMode="auto">
          <a:xfrm>
            <a:off x="735817" y="908720"/>
            <a:ext cx="7672366" cy="5257625"/>
          </a:xfrm>
          <a:prstGeom prst="rect">
            <a:avLst/>
          </a:prstGeom>
          <a:noFill/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00034" y="6215005"/>
            <a:ext cx="81439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 dirty="0"/>
              <a:t>KROBONGAN</a:t>
            </a:r>
            <a:r>
              <a:rPr lang="en-US" sz="1400" dirty="0"/>
              <a:t> </a:t>
            </a:r>
            <a:r>
              <a:rPr lang="en-US" sz="1400" i="1" dirty="0"/>
              <a:t>DALEM</a:t>
            </a:r>
            <a:r>
              <a:rPr lang="en-US" sz="1400" dirty="0"/>
              <a:t> ISTANA MANGKUNEGARAN 1930 (SUMBER: KITLV)</a:t>
            </a:r>
          </a:p>
        </p:txBody>
      </p:sp>
    </p:spTree>
  </p:cSld>
  <p:clrMapOvr>
    <a:masterClrMapping/>
  </p:clrMapOvr>
  <p:transition spd="med"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5214"/>
            <a:ext cx="4429124" cy="933884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III. PENUTUP</a:t>
            </a:r>
            <a:endParaRPr lang="id-ID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670"/>
            <a:ext cx="4429124" cy="5924116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MANFAAT :</a:t>
            </a:r>
          </a:p>
          <a:p>
            <a:r>
              <a:rPr lang="id-ID" sz="2600" dirty="0">
                <a:solidFill>
                  <a:schemeClr val="bg1"/>
                </a:solidFill>
              </a:rPr>
              <a:t>MENDESAIN INTERIOR PUSAT KEBUDAYAAN SURAKARTA</a:t>
            </a:r>
          </a:p>
          <a:p>
            <a:r>
              <a:rPr lang="id-ID" sz="2600" dirty="0">
                <a:solidFill>
                  <a:schemeClr val="bg1"/>
                </a:solidFill>
              </a:rPr>
              <a:t>MENDESAIN INTERIOR GEDUNG PERTUNJUKAN SENI TRADISIONAL</a:t>
            </a:r>
          </a:p>
          <a:p>
            <a:r>
              <a:rPr lang="id-ID" sz="2600" dirty="0">
                <a:solidFill>
                  <a:schemeClr val="bg1"/>
                </a:solidFill>
              </a:rPr>
              <a:t>MENDESAIN INTERIOR MUSEUM KEBUDAYAAN SURAKARTA</a:t>
            </a:r>
          </a:p>
          <a:p>
            <a:r>
              <a:rPr lang="id-ID" sz="2600" dirty="0">
                <a:solidFill>
                  <a:schemeClr val="bg1"/>
                </a:solidFill>
              </a:rPr>
              <a:t>MENDESAIN INTERIOR DENGAN TEMA SURAKARTA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429124" y="0"/>
            <a:ext cx="4714876" cy="92867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mtClean="0">
                <a:solidFill>
                  <a:schemeClr val="bg1"/>
                </a:solidFill>
              </a:rPr>
              <a:t>KEPUSTAKAAN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429124" y="928670"/>
            <a:ext cx="4714876" cy="592933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id-ID" b="1" smtClean="0">
                <a:solidFill>
                  <a:schemeClr val="bg1"/>
                </a:solidFill>
              </a:rPr>
              <a:t>BUKU: </a:t>
            </a:r>
          </a:p>
          <a:p>
            <a:r>
              <a:rPr lang="id-ID" smtClean="0">
                <a:solidFill>
                  <a:schemeClr val="bg1"/>
                </a:solidFill>
              </a:rPr>
              <a:t>Koentjaraningrat, 1994. </a:t>
            </a:r>
            <a:r>
              <a:rPr lang="id-ID" i="1" smtClean="0">
                <a:solidFill>
                  <a:schemeClr val="bg1"/>
                </a:solidFill>
              </a:rPr>
              <a:t>Kebudayaan Jawa</a:t>
            </a:r>
            <a:r>
              <a:rPr lang="id-ID" smtClean="0">
                <a:solidFill>
                  <a:schemeClr val="bg1"/>
                </a:solidFill>
              </a:rPr>
              <a:t>. Jakarta: </a:t>
            </a:r>
            <a:r>
              <a:rPr lang="en-US" smtClean="0">
                <a:solidFill>
                  <a:schemeClr val="bg1"/>
                </a:solidFill>
              </a:rPr>
              <a:t>B</a:t>
            </a:r>
            <a:r>
              <a:rPr lang="id-ID" smtClean="0">
                <a:solidFill>
                  <a:schemeClr val="bg1"/>
                </a:solidFill>
              </a:rPr>
              <a:t>alai Pustaka.</a:t>
            </a:r>
          </a:p>
          <a:p>
            <a:pPr>
              <a:buFont typeface="Arial" pitchFamily="34" charset="0"/>
              <a:buNone/>
            </a:pPr>
            <a:r>
              <a:rPr lang="id-ID" b="1" smtClean="0">
                <a:solidFill>
                  <a:schemeClr val="bg1"/>
                </a:solidFill>
              </a:rPr>
              <a:t>VIDEO:</a:t>
            </a:r>
          </a:p>
          <a:p>
            <a:r>
              <a:rPr lang="id-ID" i="1" smtClean="0">
                <a:solidFill>
                  <a:schemeClr val="bg1"/>
                </a:solidFill>
              </a:rPr>
              <a:t>Youtube</a:t>
            </a:r>
            <a:r>
              <a:rPr lang="id-ID" smtClean="0">
                <a:solidFill>
                  <a:schemeClr val="bg1"/>
                </a:solidFill>
              </a:rPr>
              <a:t>, rekaman sendiri, rekaman rekan</a:t>
            </a:r>
          </a:p>
          <a:p>
            <a:pPr>
              <a:buFont typeface="Arial" pitchFamily="34" charset="0"/>
              <a:buNone/>
            </a:pPr>
            <a:r>
              <a:rPr lang="id-ID" b="1" smtClean="0">
                <a:solidFill>
                  <a:schemeClr val="bg1"/>
                </a:solidFill>
              </a:rPr>
              <a:t>GAMBAR:</a:t>
            </a:r>
          </a:p>
          <a:p>
            <a:r>
              <a:rPr lang="id-ID" i="1" smtClean="0">
                <a:solidFill>
                  <a:schemeClr val="bg1"/>
                </a:solidFill>
              </a:rPr>
              <a:t>Google Image</a:t>
            </a:r>
            <a:r>
              <a:rPr lang="id-ID" smtClean="0">
                <a:solidFill>
                  <a:schemeClr val="bg1"/>
                </a:solidFill>
              </a:rPr>
              <a:t>, </a:t>
            </a:r>
            <a:r>
              <a:rPr lang="id-ID" i="1" smtClean="0">
                <a:solidFill>
                  <a:schemeClr val="bg1"/>
                </a:solidFill>
              </a:rPr>
              <a:t>scan</a:t>
            </a:r>
            <a:r>
              <a:rPr lang="id-ID" smtClean="0">
                <a:solidFill>
                  <a:schemeClr val="bg1"/>
                </a:solidFill>
              </a:rPr>
              <a:t> gambar, foto pribadi, sketsa pribadi, foto rekan, foto dokumentasi mahasiswa Interior FS</a:t>
            </a:r>
            <a:r>
              <a:rPr lang="en-US" smtClean="0">
                <a:solidFill>
                  <a:schemeClr val="bg1"/>
                </a:solidFill>
              </a:rPr>
              <a:t>RD</a:t>
            </a:r>
            <a:r>
              <a:rPr lang="id-ID" smtClean="0">
                <a:solidFill>
                  <a:schemeClr val="bg1"/>
                </a:solidFill>
              </a:rPr>
              <a:t> UNS, foto dokumentasi Jurusan Desain Interior FS</a:t>
            </a:r>
            <a:r>
              <a:rPr lang="en-US" smtClean="0">
                <a:solidFill>
                  <a:schemeClr val="bg1"/>
                </a:solidFill>
              </a:rPr>
              <a:t>RD</a:t>
            </a:r>
            <a:r>
              <a:rPr lang="id-ID" smtClean="0">
                <a:solidFill>
                  <a:schemeClr val="bg1"/>
                </a:solidFill>
              </a:rPr>
              <a:t> UNS, foto dokumentasi Jurusan Seni Kriya ISI Surakarta</a:t>
            </a:r>
            <a:endParaRPr lang="id-ID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</TotalTime>
  <Words>233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MATERI AJAR KEBUDAYAAN JAWA PERTEMUAN 5</vt:lpstr>
      <vt:lpstr>PRESENTASI KELOMPOK</vt:lpstr>
      <vt:lpstr>CONTOH MATERI DISKUSI:  KEBUDAYAAN SURAKARTA SUMBER GAMBAR: GOOGLE IMAGE</vt:lpstr>
      <vt:lpstr>KERATON KASUNANAN SURAKARTA HADININGRAT 1745  PERJANJIAN GIANTI 1755 (SURAKARTA – YOGYAKARTA)</vt:lpstr>
      <vt:lpstr>PowerPoint Presentation</vt:lpstr>
      <vt:lpstr>PowerPoint Presentation</vt:lpstr>
      <vt:lpstr>KADIPATEN MANGKUNEGARAN (PERJANIAN SALATIGA 1757)</vt:lpstr>
      <vt:lpstr>III. PENUTUP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SURAKARTA</dc:title>
  <dc:creator>Rohmanu</dc:creator>
  <cp:lastModifiedBy>user</cp:lastModifiedBy>
  <cp:revision>138</cp:revision>
  <dcterms:created xsi:type="dcterms:W3CDTF">2012-03-04T05:45:02Z</dcterms:created>
  <dcterms:modified xsi:type="dcterms:W3CDTF">2020-08-30T09:27:10Z</dcterms:modified>
</cp:coreProperties>
</file>