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sldIdLst>
    <p:sldId id="275" r:id="rId5"/>
    <p:sldId id="276" r:id="rId6"/>
    <p:sldId id="257" r:id="rId7"/>
    <p:sldId id="258" r:id="rId8"/>
    <p:sldId id="259" r:id="rId9"/>
    <p:sldId id="260" r:id="rId10"/>
    <p:sldId id="261" r:id="rId11"/>
    <p:sldId id="267" r:id="rId12"/>
    <p:sldId id="262" r:id="rId13"/>
    <p:sldId id="263" r:id="rId14"/>
    <p:sldId id="264" r:id="rId15"/>
    <p:sldId id="265" r:id="rId16"/>
    <p:sldId id="266" r:id="rId17"/>
    <p:sldId id="269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FAA0-5252-4CF4-AC45-C9D1DD239B8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3B31-B361-49DC-A83F-97AEF522A95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FAA0-5252-4CF4-AC45-C9D1DD239B8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3B31-B361-49DC-A83F-97AEF522A95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FAA0-5252-4CF4-AC45-C9D1DD239B8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3B31-B361-49DC-A83F-97AEF522A95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FAA0-5252-4CF4-AC45-C9D1DD239B8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3B31-B361-49DC-A83F-97AEF522A95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FAA0-5252-4CF4-AC45-C9D1DD239B80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3B31-B361-49DC-A83F-97AEF522A95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FAA0-5252-4CF4-AC45-C9D1DD239B80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3B31-B361-49DC-A83F-97AEF522A95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FAA0-5252-4CF4-AC45-C9D1DD239B80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3B31-B361-49DC-A83F-97AEF522A95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FAA0-5252-4CF4-AC45-C9D1DD239B8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3B31-B361-49DC-A83F-97AEF522A95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FAA0-5252-4CF4-AC45-C9D1DD239B8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3B31-B361-49DC-A83F-97AEF522A95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FAA0-5252-4CF4-AC45-C9D1DD239B8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3B31-B361-49DC-A83F-97AEF522A95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FAA0-5252-4CF4-AC45-C9D1DD239B8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3B31-B361-49DC-A83F-97AEF522A95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4721-C145-4EDF-823F-747DE34DE688}" type="datetimeFigureOut">
              <a:rPr lang="en-ID" smtClean="0"/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EF4-C66C-411A-90FF-5375E00E21B6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4721-C145-4EDF-823F-747DE34DE688}" type="datetimeFigureOut">
              <a:rPr lang="en-ID" smtClean="0"/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EF4-C66C-411A-90FF-5375E00E21B6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4721-C145-4EDF-823F-747DE34DE688}" type="datetimeFigureOut">
              <a:rPr lang="en-ID" smtClean="0"/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EF4-C66C-411A-90FF-5375E00E21B6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4721-C145-4EDF-823F-747DE34DE688}" type="datetimeFigureOut">
              <a:rPr lang="en-ID" smtClean="0"/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EF4-C66C-411A-90FF-5375E00E21B6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4721-C145-4EDF-823F-747DE34DE688}" type="datetimeFigureOut">
              <a:rPr lang="en-ID" smtClean="0"/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EF4-C66C-411A-90FF-5375E00E21B6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4721-C145-4EDF-823F-747DE34DE688}" type="datetimeFigureOut">
              <a:rPr lang="en-ID" smtClean="0"/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EF4-C66C-411A-90FF-5375E00E21B6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4721-C145-4EDF-823F-747DE34DE688}" type="datetimeFigureOut">
              <a:rPr lang="en-ID" smtClean="0"/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EF4-C66C-411A-90FF-5375E00E21B6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4721-C145-4EDF-823F-747DE34DE688}" type="datetimeFigureOut">
              <a:rPr lang="en-ID" smtClean="0"/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EF4-C66C-411A-90FF-5375E00E21B6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4721-C145-4EDF-823F-747DE34DE688}" type="datetimeFigureOut">
              <a:rPr lang="en-ID" smtClean="0"/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EF4-C66C-411A-90FF-5375E00E21B6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4721-C145-4EDF-823F-747DE34DE688}" type="datetimeFigureOut">
              <a:rPr lang="en-ID" smtClean="0"/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EF4-C66C-411A-90FF-5375E00E21B6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F4721-C145-4EDF-823F-747DE34DE688}" type="datetimeFigureOut">
              <a:rPr lang="en-ID" smtClean="0"/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EF4-C66C-411A-90FF-5375E00E21B6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1FAA0-5252-4CF4-AC45-C9D1DD239B8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C3B31-B361-49DC-A83F-97AEF522A958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F4721-C145-4EDF-823F-747DE34DE688}" type="datetimeFigureOut">
              <a:rPr lang="en-ID" smtClean="0"/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5AEF4-C66C-411A-90FF-5375E00E21B6}" type="slidenum">
              <a:rPr lang="en-ID" smtClean="0"/>
            </a:fld>
            <a:endParaRPr lang="en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COMPAQ\Downloads\welcome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52400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p>
            <a:r>
              <a:rPr lang="en-ID" altLang="en-US" b="1"/>
              <a:t>Analisa Teknologi</a:t>
            </a:r>
            <a:endParaRPr lang="en-ID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ID" altLang="en-US"/>
              <a:t>Apa saja teknologi yang digunakan dalam usaha?</a:t>
            </a:r>
            <a:endParaRPr lang="en-ID" altLang="en-US"/>
          </a:p>
          <a:p>
            <a:r>
              <a:rPr lang="en-ID" altLang="en-US"/>
              <a:t>Apa teknologi tersebut mudah dioperasikan?</a:t>
            </a:r>
            <a:endParaRPr lang="en-ID" altLang="en-US"/>
          </a:p>
          <a:p>
            <a:r>
              <a:rPr lang="en-ID" altLang="en-US"/>
              <a:t>Apa teknologi tersebut terjangkau secara harga?</a:t>
            </a:r>
            <a:endParaRPr lang="en-ID" altLang="en-US"/>
          </a:p>
          <a:p>
            <a:r>
              <a:rPr lang="en-ID" altLang="en-US"/>
              <a:t>Bagaimana pemeliharaan teknologi tersebut?</a:t>
            </a:r>
            <a:endParaRPr lang="en-ID" altLang="en-US"/>
          </a:p>
          <a:p>
            <a:r>
              <a:rPr lang="en-ID" altLang="en-US"/>
              <a:t>Bagaimana peralatan dan perlengkapan usaha yang mendukung teknologi tersebut?</a:t>
            </a:r>
            <a:endParaRPr lang="en-ID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p>
            <a:r>
              <a:rPr lang="en-ID" altLang="en-US" b="1"/>
              <a:t>Analisa Tenaga Kerja</a:t>
            </a:r>
            <a:endParaRPr lang="en-ID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ID" altLang="en-US"/>
              <a:t>Apa cakupan usaha yang akan dijalankan?</a:t>
            </a:r>
            <a:endParaRPr lang="en-ID" altLang="en-US"/>
          </a:p>
          <a:p>
            <a:r>
              <a:rPr lang="en-ID" altLang="en-US"/>
              <a:t>Berapa banyak tenaga kerja yang dibutuhkan?</a:t>
            </a:r>
            <a:endParaRPr lang="en-ID" altLang="en-US"/>
          </a:p>
          <a:p>
            <a:r>
              <a:rPr lang="en-ID" altLang="en-US">
                <a:sym typeface="+mn-ea"/>
              </a:rPr>
              <a:t>Bagaimana pembagian tugas tenaga kerja tersebut?</a:t>
            </a:r>
            <a:endParaRPr lang="en-ID" altLang="en-US"/>
          </a:p>
          <a:p>
            <a:r>
              <a:rPr lang="en-ID" altLang="en-US"/>
              <a:t>Apa saja kualifikasi tenaga kerja yang dibutuhkan?</a:t>
            </a:r>
            <a:endParaRPr lang="en-ID" altLang="en-US"/>
          </a:p>
          <a:p>
            <a:r>
              <a:rPr lang="en-ID" altLang="en-US"/>
              <a:t>Bagaimana kompensasi tenaga kerja tersebut?</a:t>
            </a:r>
            <a:endParaRPr lang="en-ID" altLang="en-US"/>
          </a:p>
          <a:p>
            <a:endParaRPr lang="en-ID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p>
            <a:r>
              <a:rPr lang="en-ID" altLang="en-US" b="1"/>
              <a:t>Analisa Permodalan</a:t>
            </a:r>
            <a:endParaRPr lang="en-ID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ID" altLang="en-US"/>
              <a:t>Berapa banyak modal yang dibutuhkan?</a:t>
            </a:r>
            <a:endParaRPr lang="en-ID" altLang="en-US"/>
          </a:p>
          <a:p>
            <a:r>
              <a:rPr lang="en-ID" altLang="en-US"/>
              <a:t>Bagaimana memperoleh modal tersebut?</a:t>
            </a:r>
            <a:endParaRPr lang="en-ID" altLang="en-US"/>
          </a:p>
          <a:p>
            <a:pPr marL="0" indent="0">
              <a:buNone/>
            </a:pPr>
            <a:endParaRPr lang="en-ID" altLang="en-US"/>
          </a:p>
          <a:p>
            <a:endParaRPr lang="en-ID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3405"/>
            <a:ext cx="10515600" cy="5603875"/>
          </a:xfrm>
        </p:spPr>
        <p:txBody>
          <a:bodyPr>
            <a:normAutofit lnSpcReduction="20000"/>
          </a:bodyPr>
          <a:p>
            <a:r>
              <a:rPr lang="en-ID" altLang="en-US" sz="3000">
                <a:latin typeface="Calibri" panose="020F0502020204030204" charset="0"/>
                <a:cs typeface="Calibri" panose="020F0502020204030204" charset="0"/>
              </a:rPr>
              <a:t>Setelah analisa di atas dilakukan, selanjutnya hasil analisa tersebut dikelompokkan ke dalam analisa SWOT.</a:t>
            </a:r>
            <a:endParaRPr lang="en-ID" altLang="en-US" sz="3000"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90000"/>
              </a:lnSpc>
              <a:spcBef>
                <a:spcPts val="800"/>
              </a:spcBef>
            </a:pP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Menurut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>
                <a:latin typeface="Calibri" panose="020F0502020204030204" charset="0"/>
                <a:cs typeface="Calibri" panose="020F0502020204030204" charset="0"/>
                <a:sym typeface="+mn-ea"/>
              </a:rPr>
              <a:t>T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edjo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Tripomo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,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analisis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SWOT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adalah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penilaian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atau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assesment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terhadap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hasil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identifikasi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situasi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,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untuk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menentukan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suatu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kondisi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yang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bisa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dikategorikan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kekuatan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,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kelemahan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,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peluang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dan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ancaman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. </a:t>
            </a:r>
            <a:endParaRPr lang="en-US" altLang="en-US" sz="3000" dirty="0" smtClean="0"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90000"/>
              </a:lnSpc>
              <a:spcBef>
                <a:spcPts val="800"/>
              </a:spcBef>
            </a:pPr>
            <a:r>
              <a:rPr lang="en-US" altLang="en-US" sz="3000" b="1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Kekuatan</a:t>
            </a:r>
            <a:r>
              <a:rPr lang="en-US" altLang="en-US" sz="3000" b="1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b="1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dan</a:t>
            </a:r>
            <a:r>
              <a:rPr lang="en-US" altLang="en-US" sz="3000" b="1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b="1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kelemahan</a:t>
            </a:r>
            <a:r>
              <a:rPr lang="en-US" altLang="en-US" sz="3000" b="1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b="1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adalah</a:t>
            </a:r>
            <a:r>
              <a:rPr lang="en-US" altLang="en-US" sz="3000" b="1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b="1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faktor-faktor</a:t>
            </a:r>
            <a:r>
              <a:rPr lang="en-US" altLang="en-US" sz="3000" b="1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b="1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yg</a:t>
            </a:r>
            <a:r>
              <a:rPr lang="en-US" altLang="en-US" sz="3000" b="1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b="1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terletak</a:t>
            </a:r>
            <a:r>
              <a:rPr lang="en-US" altLang="en-US" sz="3000" b="1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di </a:t>
            </a:r>
            <a:r>
              <a:rPr lang="en-US" altLang="en-US" sz="3000" b="1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dalam</a:t>
            </a:r>
            <a:r>
              <a:rPr lang="en-US" altLang="en-US" sz="3000" b="1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b="1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perusahaan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yg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harus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dievaluasi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secara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periodik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endParaRPr lang="en-US" altLang="en-US" sz="3000" dirty="0" smtClean="0"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90000"/>
              </a:lnSpc>
              <a:spcBef>
                <a:spcPts val="800"/>
              </a:spcBef>
            </a:pPr>
            <a:r>
              <a:rPr lang="en-US" altLang="en-US" sz="3000" b="1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Peluang</a:t>
            </a:r>
            <a:r>
              <a:rPr lang="en-US" altLang="en-US" sz="3000" b="1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b="1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dan</a:t>
            </a:r>
            <a:r>
              <a:rPr lang="en-US" altLang="en-US" sz="3000" b="1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b="1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ancaman</a:t>
            </a:r>
            <a:r>
              <a:rPr lang="en-US" altLang="en-US" sz="3000" b="1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b="1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adalah</a:t>
            </a:r>
            <a:r>
              <a:rPr lang="en-US" altLang="en-US" sz="3000" b="1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b="1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faktor-faktor</a:t>
            </a:r>
            <a:r>
              <a:rPr lang="en-US" altLang="en-US" sz="3000" b="1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b="1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yg</a:t>
            </a:r>
            <a:r>
              <a:rPr lang="en-US" altLang="en-US" sz="3000" b="1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b="1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terletak</a:t>
            </a:r>
            <a:r>
              <a:rPr lang="en-US" altLang="en-US" sz="3000" b="1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di </a:t>
            </a:r>
            <a:r>
              <a:rPr lang="en-US" altLang="en-US" sz="3000" b="1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luar</a:t>
            </a:r>
            <a:r>
              <a:rPr lang="en-US" altLang="en-US" sz="3000" b="1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b="1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perusahaan</a:t>
            </a:r>
            <a:r>
              <a:rPr lang="en-US" altLang="en-US" sz="3000" b="1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dan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harus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cepat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diatasi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.</a:t>
            </a:r>
            <a:endParaRPr lang="en-US" altLang="en-US" sz="3000" dirty="0" smtClean="0">
              <a:latin typeface="Calibri" panose="020F0502020204030204" charset="0"/>
              <a:cs typeface="Calibri" panose="020F0502020204030204" charset="0"/>
            </a:endParaRPr>
          </a:p>
          <a:p>
            <a:pPr>
              <a:spcBef>
                <a:spcPts val="800"/>
              </a:spcBef>
            </a:pPr>
            <a:r>
              <a:rPr lang="en-US" altLang="en-US" sz="3000" dirty="0" err="1">
                <a:latin typeface="Calibri" panose="020F0502020204030204" charset="0"/>
                <a:cs typeface="Calibri" panose="020F0502020204030204" charset="0"/>
                <a:sym typeface="+mn-ea"/>
              </a:rPr>
              <a:t>Analisis</a:t>
            </a:r>
            <a:r>
              <a:rPr lang="en-US" altLang="en-US" sz="3000" dirty="0">
                <a:latin typeface="Calibri" panose="020F0502020204030204" charset="0"/>
                <a:cs typeface="Calibri" panose="020F0502020204030204" charset="0"/>
                <a:sym typeface="+mn-ea"/>
              </a:rPr>
              <a:t> SWOT </a:t>
            </a:r>
            <a:r>
              <a:rPr lang="en-US" altLang="en-US" sz="3000" dirty="0" err="1">
                <a:latin typeface="Calibri" panose="020F0502020204030204" charset="0"/>
                <a:cs typeface="Calibri" panose="020F0502020204030204" charset="0"/>
                <a:sym typeface="+mn-ea"/>
              </a:rPr>
              <a:t>merupakan</a:t>
            </a:r>
            <a:r>
              <a:rPr lang="en-US" altLang="en-US" sz="3000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>
                <a:latin typeface="Calibri" panose="020F0502020204030204" charset="0"/>
                <a:cs typeface="Calibri" panose="020F0502020204030204" charset="0"/>
                <a:sym typeface="+mn-ea"/>
              </a:rPr>
              <a:t>identifikasi</a:t>
            </a:r>
            <a:r>
              <a:rPr lang="en-US" altLang="en-US" sz="3000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>
                <a:latin typeface="Calibri" panose="020F0502020204030204" charset="0"/>
                <a:cs typeface="Calibri" panose="020F0502020204030204" charset="0"/>
                <a:sym typeface="+mn-ea"/>
              </a:rPr>
              <a:t>berbagai</a:t>
            </a:r>
            <a:r>
              <a:rPr lang="en-US" altLang="en-US" sz="3000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>
                <a:latin typeface="Calibri" panose="020F0502020204030204" charset="0"/>
                <a:cs typeface="Calibri" panose="020F0502020204030204" charset="0"/>
                <a:sym typeface="+mn-ea"/>
              </a:rPr>
              <a:t>faktor</a:t>
            </a:r>
            <a:r>
              <a:rPr lang="en-US" altLang="en-US" sz="3000" dirty="0">
                <a:latin typeface="Calibri" panose="020F0502020204030204" charset="0"/>
                <a:cs typeface="Calibri" panose="020F0502020204030204" charset="0"/>
                <a:sym typeface="+mn-ea"/>
              </a:rPr>
              <a:t> internal </a:t>
            </a:r>
            <a:r>
              <a:rPr lang="en-US" altLang="en-US" sz="3000" dirty="0" err="1">
                <a:latin typeface="Calibri" panose="020F0502020204030204" charset="0"/>
                <a:cs typeface="Calibri" panose="020F0502020204030204" charset="0"/>
                <a:sym typeface="+mn-ea"/>
              </a:rPr>
              <a:t>perusahaan</a:t>
            </a:r>
            <a:r>
              <a:rPr lang="en-US" altLang="en-US" sz="3000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>
                <a:latin typeface="Calibri" panose="020F0502020204030204" charset="0"/>
                <a:cs typeface="Calibri" panose="020F0502020204030204" charset="0"/>
                <a:sym typeface="+mn-ea"/>
              </a:rPr>
              <a:t>dan</a:t>
            </a:r>
            <a:r>
              <a:rPr lang="en-US" altLang="en-US" sz="3000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>
                <a:latin typeface="Calibri" panose="020F0502020204030204" charset="0"/>
                <a:cs typeface="Calibri" panose="020F0502020204030204" charset="0"/>
                <a:sym typeface="+mn-ea"/>
              </a:rPr>
              <a:t>faktor</a:t>
            </a:r>
            <a:r>
              <a:rPr lang="en-US" altLang="en-US" sz="3000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>
                <a:latin typeface="Calibri" panose="020F0502020204030204" charset="0"/>
                <a:cs typeface="Calibri" panose="020F0502020204030204" charset="0"/>
                <a:sym typeface="+mn-ea"/>
              </a:rPr>
              <a:t>eksternal</a:t>
            </a:r>
            <a:r>
              <a:rPr lang="en-US" altLang="en-US" sz="3000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>
                <a:latin typeface="Calibri" panose="020F0502020204030204" charset="0"/>
                <a:cs typeface="Calibri" panose="020F0502020204030204" charset="0"/>
                <a:sym typeface="+mn-ea"/>
              </a:rPr>
              <a:t>y</a:t>
            </a:r>
            <a:r>
              <a:rPr lang="en-ID" altLang="en-US" sz="3000" dirty="0" err="1">
                <a:latin typeface="Calibri" panose="020F0502020204030204" charset="0"/>
                <a:cs typeface="Calibri" panose="020F0502020204030204" charset="0"/>
                <a:sym typeface="+mn-ea"/>
              </a:rPr>
              <a:t>an</a:t>
            </a:r>
            <a:r>
              <a:rPr lang="en-US" altLang="en-US" sz="3000" dirty="0" err="1">
                <a:latin typeface="Calibri" panose="020F0502020204030204" charset="0"/>
                <a:cs typeface="Calibri" panose="020F0502020204030204" charset="0"/>
                <a:sym typeface="+mn-ea"/>
              </a:rPr>
              <a:t>g</a:t>
            </a:r>
            <a:r>
              <a:rPr lang="en-US" altLang="en-US" sz="3000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>
                <a:latin typeface="Calibri" panose="020F0502020204030204" charset="0"/>
                <a:cs typeface="Calibri" panose="020F0502020204030204" charset="0"/>
                <a:sym typeface="+mn-ea"/>
              </a:rPr>
              <a:t>mempengaruhi</a:t>
            </a:r>
            <a:r>
              <a:rPr lang="en-US" altLang="en-US" sz="3000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>
                <a:latin typeface="Calibri" panose="020F0502020204030204" charset="0"/>
                <a:cs typeface="Calibri" panose="020F0502020204030204" charset="0"/>
                <a:sym typeface="+mn-ea"/>
              </a:rPr>
              <a:t>potensi</a:t>
            </a:r>
            <a:r>
              <a:rPr lang="en-US" altLang="en-US" sz="3000" dirty="0">
                <a:latin typeface="Calibri" panose="020F0502020204030204" charset="0"/>
                <a:cs typeface="Calibri" panose="020F0502020204030204" charset="0"/>
                <a:sym typeface="+mn-ea"/>
              </a:rPr>
              <a:t>  </a:t>
            </a:r>
            <a:r>
              <a:rPr lang="en-ID" altLang="en-US" sz="3000" dirty="0">
                <a:latin typeface="Calibri" panose="020F0502020204030204" charset="0"/>
                <a:cs typeface="Calibri" panose="020F0502020204030204" charset="0"/>
                <a:sym typeface="+mn-ea"/>
              </a:rPr>
              <a:t>usaha/</a:t>
            </a:r>
            <a:r>
              <a:rPr lang="en-US" altLang="en-US" sz="3000" dirty="0" err="1">
                <a:latin typeface="Calibri" panose="020F0502020204030204" charset="0"/>
                <a:cs typeface="Calibri" panose="020F0502020204030204" charset="0"/>
                <a:sym typeface="+mn-ea"/>
              </a:rPr>
              <a:t>bisnis</a:t>
            </a:r>
            <a:r>
              <a:rPr lang="en-US" altLang="en-US" sz="3000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>
                <a:latin typeface="Calibri" panose="020F0502020204030204" charset="0"/>
                <a:cs typeface="Calibri" panose="020F0502020204030204" charset="0"/>
                <a:sym typeface="+mn-ea"/>
              </a:rPr>
              <a:t>dan</a:t>
            </a:r>
            <a:r>
              <a:rPr lang="en-US" altLang="en-US" sz="3000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>
                <a:latin typeface="Calibri" panose="020F0502020204030204" charset="0"/>
                <a:cs typeface="Calibri" panose="020F0502020204030204" charset="0"/>
                <a:sym typeface="+mn-ea"/>
              </a:rPr>
              <a:t>daya</a:t>
            </a:r>
            <a:r>
              <a:rPr lang="en-US" altLang="en-US" sz="3000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>
                <a:latin typeface="Calibri" panose="020F0502020204030204" charset="0"/>
                <a:cs typeface="Calibri" panose="020F0502020204030204" charset="0"/>
                <a:sym typeface="+mn-ea"/>
              </a:rPr>
              <a:t>saing</a:t>
            </a:r>
            <a:r>
              <a:rPr lang="en-US" altLang="en-US" sz="3000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ID" altLang="en-US" sz="3000" dirty="0">
                <a:latin typeface="Calibri" panose="020F0502020204030204" charset="0"/>
                <a:cs typeface="Calibri" panose="020F0502020204030204" charset="0"/>
                <a:sym typeface="+mn-ea"/>
              </a:rPr>
              <a:t>usaha</a:t>
            </a:r>
            <a:r>
              <a:rPr lang="en-US" altLang="en-US" sz="3000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>
                <a:latin typeface="Calibri" panose="020F0502020204030204" charset="0"/>
                <a:cs typeface="Calibri" panose="020F0502020204030204" charset="0"/>
                <a:sym typeface="+mn-ea"/>
              </a:rPr>
              <a:t>secara</a:t>
            </a:r>
            <a:r>
              <a:rPr lang="en-US" altLang="en-US" sz="3000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>
                <a:latin typeface="Calibri" panose="020F0502020204030204" charset="0"/>
                <a:cs typeface="Calibri" panose="020F0502020204030204" charset="0"/>
                <a:sym typeface="+mn-ea"/>
              </a:rPr>
              <a:t>sistematis</a:t>
            </a:r>
            <a:r>
              <a:rPr lang="en-US" altLang="en-US" sz="3000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>
                <a:latin typeface="Calibri" panose="020F0502020204030204" charset="0"/>
                <a:cs typeface="Calibri" panose="020F0502020204030204" charset="0"/>
                <a:sym typeface="+mn-ea"/>
              </a:rPr>
              <a:t>dan</a:t>
            </a:r>
            <a:r>
              <a:rPr lang="en-US" altLang="en-US" sz="3000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>
                <a:latin typeface="Calibri" panose="020F0502020204030204" charset="0"/>
                <a:cs typeface="Calibri" panose="020F0502020204030204" charset="0"/>
                <a:sym typeface="+mn-ea"/>
              </a:rPr>
              <a:t>menyesuaikan</a:t>
            </a:r>
            <a:r>
              <a:rPr lang="en-US" altLang="en-US" sz="3000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diantara</a:t>
            </a:r>
            <a:r>
              <a:rPr lang="en-US" altLang="en-US" sz="3000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>
                <a:latin typeface="Calibri" panose="020F0502020204030204" charset="0"/>
                <a:cs typeface="Calibri" panose="020F0502020204030204" charset="0"/>
                <a:sym typeface="+mn-ea"/>
              </a:rPr>
              <a:t>faktor</a:t>
            </a:r>
            <a:r>
              <a:rPr lang="en-US" altLang="en-US" sz="3000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dirty="0" err="1">
                <a:latin typeface="Calibri" panose="020F0502020204030204" charset="0"/>
                <a:cs typeface="Calibri" panose="020F0502020204030204" charset="0"/>
                <a:sym typeface="+mn-ea"/>
              </a:rPr>
              <a:t>tersebut</a:t>
            </a:r>
            <a:r>
              <a:rPr lang="en-US" altLang="en-US" sz="3000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b="1" dirty="0" err="1">
                <a:latin typeface="Calibri" panose="020F0502020204030204" charset="0"/>
                <a:cs typeface="Calibri" panose="020F0502020204030204" charset="0"/>
                <a:sym typeface="+mn-ea"/>
              </a:rPr>
              <a:t>untuk</a:t>
            </a:r>
            <a:r>
              <a:rPr lang="en-US" altLang="en-US" sz="3000" b="1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b="1" dirty="0" err="1">
                <a:latin typeface="Calibri" panose="020F0502020204030204" charset="0"/>
                <a:cs typeface="Calibri" panose="020F0502020204030204" charset="0"/>
                <a:sym typeface="+mn-ea"/>
              </a:rPr>
              <a:t>merumuskan</a:t>
            </a:r>
            <a:r>
              <a:rPr lang="en-US" altLang="en-US" sz="3000" b="1" dirty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altLang="en-US" sz="3000" b="1" dirty="0" err="1">
                <a:latin typeface="Calibri" panose="020F0502020204030204" charset="0"/>
                <a:cs typeface="Calibri" panose="020F0502020204030204" charset="0"/>
                <a:sym typeface="+mn-ea"/>
              </a:rPr>
              <a:t>strategi </a:t>
            </a:r>
            <a:r>
              <a:rPr lang="en-ID" altLang="en-US" sz="3000" b="1" dirty="0" err="1">
                <a:latin typeface="Calibri" panose="020F0502020204030204" charset="0"/>
                <a:cs typeface="Calibri" panose="020F0502020204030204" charset="0"/>
                <a:sym typeface="+mn-ea"/>
              </a:rPr>
              <a:t>usaha</a:t>
            </a:r>
            <a:r>
              <a:rPr lang="en-US" altLang="en-US" sz="3000" b="1" dirty="0">
                <a:latin typeface="Calibri" panose="020F0502020204030204" charset="0"/>
                <a:cs typeface="Calibri" panose="020F0502020204030204" charset="0"/>
                <a:sym typeface="+mn-ea"/>
              </a:rPr>
              <a:t>.</a:t>
            </a:r>
            <a:endParaRPr lang="en-US" altLang="en-US" sz="3000" b="1" dirty="0">
              <a:latin typeface="Calibri" panose="020F0502020204030204" charset="0"/>
              <a:cs typeface="Calibri" panose="020F0502020204030204" charset="0"/>
            </a:endParaRPr>
          </a:p>
          <a:p>
            <a:pPr>
              <a:spcBef>
                <a:spcPts val="800"/>
              </a:spcBef>
            </a:pPr>
            <a:endParaRPr lang="en-US" sz="3000" dirty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endParaRPr lang="en-ID" altLang="en-US" sz="3000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509346" y="3414714"/>
            <a:ext cx="9144000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7"/>
          <p:cNvSpPr txBox="1">
            <a:spLocks noRot="1" noChangeArrowheads="1"/>
          </p:cNvSpPr>
          <p:nvPr/>
        </p:nvSpPr>
        <p:spPr>
          <a:xfrm>
            <a:off x="5996673" y="8948"/>
            <a:ext cx="3733800" cy="685800"/>
          </a:xfrm>
          <a:prstGeom prst="rect">
            <a:avLst/>
          </a:prstGeom>
          <a:noFill/>
        </p:spPr>
        <p:txBody>
          <a:bodyPr lIns="92075" tIns="46038" rIns="92075" bIns="46038"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ANALISIS SWOT</a:t>
            </a:r>
            <a:endParaRPr lang="en-US" sz="3200" b="1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524000" y="2270125"/>
            <a:ext cx="1632439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eaLnBrk="0" hangingPunct="0">
              <a:defRPr sz="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800" b="1" dirty="0" smtClean="0">
                <a:solidFill>
                  <a:schemeClr val="tx2">
                    <a:lumMod val="75000"/>
                  </a:schemeClr>
                </a:solidFill>
                <a:latin typeface="Century Schoolbook" panose="02040604050505020304" pitchFamily="18" charset="0"/>
              </a:rPr>
              <a:t>FOKUS</a:t>
            </a:r>
            <a:endParaRPr lang="en-US" altLang="en-US" sz="1800" b="1" dirty="0" smtClean="0">
              <a:solidFill>
                <a:schemeClr val="tx2">
                  <a:lumMod val="75000"/>
                </a:schemeClr>
              </a:solidFill>
              <a:latin typeface="Century Schoolbook" panose="02040604050505020304" pitchFamily="18" charset="0"/>
            </a:endParaRPr>
          </a:p>
          <a:p>
            <a:pPr algn="r"/>
            <a:r>
              <a:rPr lang="en-US" altLang="en-US" sz="1800" b="1" dirty="0" smtClean="0">
                <a:solidFill>
                  <a:schemeClr val="tx2">
                    <a:lumMod val="75000"/>
                  </a:schemeClr>
                </a:solidFill>
                <a:latin typeface="Century Schoolbook" panose="02040604050505020304" pitchFamily="18" charset="0"/>
              </a:rPr>
              <a:t>INTERNAL</a:t>
            </a:r>
            <a:endParaRPr lang="en-US" altLang="en-US" sz="1800" b="1" dirty="0">
              <a:solidFill>
                <a:schemeClr val="tx2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371600" y="4784725"/>
            <a:ext cx="1758462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eaLnBrk="0" hangingPunct="0">
              <a:defRPr sz="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800" b="1" dirty="0">
                <a:solidFill>
                  <a:schemeClr val="tx2">
                    <a:lumMod val="75000"/>
                  </a:schemeClr>
                </a:solidFill>
                <a:latin typeface="Century Schoolbook" panose="02040604050505020304" pitchFamily="18" charset="0"/>
              </a:rPr>
              <a:t>FOKUS EKSTERNAL</a:t>
            </a:r>
            <a:endParaRPr lang="en-US" altLang="en-US" sz="1800" b="1" dirty="0">
              <a:solidFill>
                <a:schemeClr val="tx2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grpSp>
        <p:nvGrpSpPr>
          <p:cNvPr id="2" name="Group 17"/>
          <p:cNvGrpSpPr/>
          <p:nvPr/>
        </p:nvGrpSpPr>
        <p:grpSpPr bwMode="auto">
          <a:xfrm>
            <a:off x="3159370" y="777876"/>
            <a:ext cx="3508131" cy="2651125"/>
            <a:chOff x="1773238" y="685800"/>
            <a:chExt cx="3804602" cy="2651761"/>
          </a:xfrm>
          <a:solidFill>
            <a:srgbClr val="FFFF00"/>
          </a:solidFill>
        </p:grpSpPr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1773238" y="685800"/>
              <a:ext cx="3804602" cy="2651761"/>
            </a:xfrm>
            <a:prstGeom prst="rect">
              <a:avLst/>
            </a:prstGeom>
            <a:grpFill/>
            <a:ln w="12700">
              <a:noFill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3" name="Rectangle 8"/>
            <p:cNvSpPr>
              <a:spLocks noChangeArrowheads="1"/>
            </p:cNvSpPr>
            <p:nvPr/>
          </p:nvSpPr>
          <p:spPr bwMode="auto">
            <a:xfrm>
              <a:off x="1855457" y="1234572"/>
              <a:ext cx="3645562" cy="1199168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400" b="1" u="sng" dirty="0">
                  <a:latin typeface="Century Schoolbook" panose="02040604050505020304" pitchFamily="18" charset="0"/>
                </a:rPr>
                <a:t>KEKUATAN</a:t>
              </a:r>
              <a:endParaRPr lang="en-US" altLang="en-US" sz="2400" b="1" u="sng" dirty="0">
                <a:latin typeface="Century Schoolbook" panose="02040604050505020304" pitchFamily="18" charset="0"/>
              </a:endParaRPr>
            </a:p>
            <a:p>
              <a:pPr algn="ctr"/>
              <a:endParaRPr lang="en-US" altLang="en-US" sz="2400" b="1" dirty="0">
                <a:latin typeface="Century Schoolbook" panose="02040604050505020304" pitchFamily="18" charset="0"/>
              </a:endParaRPr>
            </a:p>
            <a:p>
              <a:pPr algn="ctr"/>
              <a:endParaRPr lang="en-ID" altLang="en-US" sz="2400" b="1" i="1" dirty="0">
                <a:latin typeface="Century Schoolbook" panose="02040604050505020304" pitchFamily="18" charset="0"/>
              </a:endParaRPr>
            </a:p>
          </p:txBody>
        </p:sp>
      </p:grpSp>
      <p:grpSp>
        <p:nvGrpSpPr>
          <p:cNvPr id="3" name="Group 18"/>
          <p:cNvGrpSpPr/>
          <p:nvPr/>
        </p:nvGrpSpPr>
        <p:grpSpPr bwMode="auto">
          <a:xfrm>
            <a:off x="6673361" y="777876"/>
            <a:ext cx="3587262" cy="2651125"/>
            <a:chOff x="5577840" y="685800"/>
            <a:chExt cx="3886200" cy="2651760"/>
          </a:xfrm>
        </p:grpSpPr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5577840" y="685800"/>
              <a:ext cx="3886200" cy="2651760"/>
            </a:xfrm>
            <a:prstGeom prst="rect">
              <a:avLst/>
            </a:prstGeom>
            <a:solidFill>
              <a:srgbClr val="7030A0"/>
            </a:solidFill>
            <a:ln w="9525">
              <a:noFill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7189" name="Rectangle 11"/>
            <p:cNvSpPr>
              <a:spLocks noChangeArrowheads="1"/>
            </p:cNvSpPr>
            <p:nvPr/>
          </p:nvSpPr>
          <p:spPr bwMode="auto">
            <a:xfrm>
              <a:off x="5791200" y="1219328"/>
              <a:ext cx="3504565" cy="1199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400" b="1" u="sng">
                  <a:latin typeface="Century Schoolbook" panose="02040604050505020304" pitchFamily="18" charset="0"/>
                </a:rPr>
                <a:t>KELEMAHAN</a:t>
              </a:r>
              <a:endParaRPr lang="en-US" altLang="en-US" sz="2400" b="1" u="sng">
                <a:latin typeface="Century Schoolbook" panose="02040604050505020304" pitchFamily="18" charset="0"/>
              </a:endParaRPr>
            </a:p>
            <a:p>
              <a:pPr algn="ctr"/>
              <a:endParaRPr lang="en-US" altLang="en-US" sz="2400" b="1">
                <a:latin typeface="Century Schoolbook" panose="02040604050505020304" pitchFamily="18" charset="0"/>
              </a:endParaRPr>
            </a:p>
            <a:p>
              <a:pPr algn="ctr"/>
              <a:endParaRPr lang="en-ID" altLang="en-US" sz="2400" b="1" i="1">
                <a:latin typeface="Century Schoolbook" panose="02040604050505020304" pitchFamily="18" charset="0"/>
              </a:endParaRPr>
            </a:p>
          </p:txBody>
        </p:sp>
      </p:grpSp>
      <p:grpSp>
        <p:nvGrpSpPr>
          <p:cNvPr id="8" name="Group 19"/>
          <p:cNvGrpSpPr/>
          <p:nvPr/>
        </p:nvGrpSpPr>
        <p:grpSpPr bwMode="auto">
          <a:xfrm>
            <a:off x="3127131" y="3419475"/>
            <a:ext cx="3546231" cy="3170238"/>
            <a:chOff x="1736725" y="3327400"/>
            <a:chExt cx="3841115" cy="3169921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1773252" y="3327400"/>
              <a:ext cx="3804588" cy="3169921"/>
            </a:xfrm>
            <a:prstGeom prst="rect">
              <a:avLst/>
            </a:prstGeom>
            <a:solidFill>
              <a:srgbClr val="C00000"/>
            </a:solidFill>
            <a:ln w="12700">
              <a:noFill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7185" name="Rectangle 12"/>
            <p:cNvSpPr>
              <a:spLocks noChangeArrowheads="1"/>
            </p:cNvSpPr>
            <p:nvPr/>
          </p:nvSpPr>
          <p:spPr bwMode="auto">
            <a:xfrm>
              <a:off x="1736725" y="4282345"/>
              <a:ext cx="3816350" cy="9758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400" b="1" u="sng">
                  <a:latin typeface="Century Schoolbook" panose="02040604050505020304" pitchFamily="18" charset="0"/>
                </a:rPr>
                <a:t>PELUANG</a:t>
              </a:r>
              <a:endParaRPr lang="en-US" altLang="en-US" sz="2400" b="1" u="sng">
                <a:latin typeface="Century Schoolbook" panose="02040604050505020304" pitchFamily="18" charset="0"/>
              </a:endParaRPr>
            </a:p>
            <a:p>
              <a:pPr algn="ctr">
                <a:lnSpc>
                  <a:spcPct val="80000"/>
                </a:lnSpc>
              </a:pPr>
              <a:endParaRPr lang="en-US" altLang="en-US" sz="2400" b="1">
                <a:latin typeface="Century Schoolbook" panose="02040604050505020304" pitchFamily="18" charset="0"/>
              </a:endParaRPr>
            </a:p>
            <a:p>
              <a:pPr algn="ctr">
                <a:lnSpc>
                  <a:spcPct val="80000"/>
                </a:lnSpc>
              </a:pPr>
              <a:endParaRPr lang="en-ID" altLang="en-US" sz="2400" b="1" i="1">
                <a:latin typeface="Century Schoolbook" panose="02040604050505020304" pitchFamily="18" charset="0"/>
              </a:endParaRPr>
            </a:p>
          </p:txBody>
        </p:sp>
      </p:grpSp>
      <p:grpSp>
        <p:nvGrpSpPr>
          <p:cNvPr id="10" name="Group 21"/>
          <p:cNvGrpSpPr/>
          <p:nvPr/>
        </p:nvGrpSpPr>
        <p:grpSpPr bwMode="auto">
          <a:xfrm>
            <a:off x="6622074" y="3419475"/>
            <a:ext cx="3654669" cy="3170238"/>
            <a:chOff x="5522913" y="3327401"/>
            <a:chExt cx="3959225" cy="3169920"/>
          </a:xfrm>
        </p:grpSpPr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5577840" y="3327401"/>
              <a:ext cx="3879972" cy="31699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noFill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5522913" y="4206153"/>
              <a:ext cx="3959225" cy="1087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sz="2400" b="1" u="sng">
                  <a:latin typeface="Century Schoolbook" panose="02040604050505020304" pitchFamily="18" charset="0"/>
                </a:rPr>
                <a:t>ANCAMAN</a:t>
              </a:r>
              <a:endParaRPr lang="en-US" altLang="en-US" sz="2400" b="1" u="sng">
                <a:latin typeface="Century Schoolbook" panose="02040604050505020304" pitchFamily="18" charset="0"/>
              </a:endParaRPr>
            </a:p>
            <a:p>
              <a:pPr algn="ctr">
                <a:lnSpc>
                  <a:spcPct val="90000"/>
                </a:lnSpc>
              </a:pPr>
              <a:endParaRPr lang="en-US" altLang="en-US" sz="2400" b="1">
                <a:latin typeface="Century Schoolbook" panose="02040604050505020304" pitchFamily="18" charset="0"/>
              </a:endParaRPr>
            </a:p>
            <a:p>
              <a:pPr algn="ctr">
                <a:lnSpc>
                  <a:spcPct val="90000"/>
                </a:lnSpc>
              </a:pPr>
              <a:endParaRPr lang="en-US" altLang="en-US" sz="2400" b="1" i="1">
                <a:latin typeface="Century Schoolbook" panose="020406040505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ctr">
              <a:buNone/>
            </a:pPr>
            <a:endParaRPr lang="en-ID" altLang="en-US" b="1"/>
          </a:p>
          <a:p>
            <a:pPr marL="0" indent="0" algn="ctr">
              <a:buNone/>
            </a:pPr>
            <a:endParaRPr lang="en-ID" altLang="en-US" b="1"/>
          </a:p>
          <a:p>
            <a:pPr marL="0" indent="0" algn="ctr">
              <a:buNone/>
            </a:pPr>
            <a:r>
              <a:rPr lang="en-ID" altLang="en-US" b="1"/>
              <a:t>TERIMA KASIH</a:t>
            </a:r>
            <a:endParaRPr lang="en-ID" altLang="en-US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3006090"/>
          </a:xfrm>
        </p:spPr>
        <p:txBody>
          <a:bodyPr>
            <a:normAutofit/>
          </a:bodyPr>
          <a:lstStyle/>
          <a:p>
            <a:r>
              <a:rPr lang="en-ID" altLang="en-US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CHAPTER-6</a:t>
            </a:r>
            <a:br>
              <a:rPr lang="en-ID" altLang="en-US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en-ID" altLang="en-US" dirty="0"/>
            </a:br>
            <a:r>
              <a:rPr lang="en-ID" altLang="en-US" b="1" dirty="0"/>
              <a:t>PELUANG USAHA</a:t>
            </a:r>
            <a:endParaRPr lang="en-ID" alt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 descr="C:\Documents and Settings\joycef\Local Settings\Temporary Internet Files\Content.IE5\U88178B9\MC900438205[1].wm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029200" y="4476750"/>
            <a:ext cx="1825625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p>
            <a:r>
              <a:rPr lang="en-US" b="1">
                <a:sym typeface="+mn-ea"/>
              </a:rPr>
              <a:t>IDE KEWIRAUSAHAAN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just"/>
            <a:r>
              <a:rPr lang="en-US">
                <a:latin typeface="Calibri" panose="020F0502020204030204" charset="0"/>
                <a:cs typeface="Calibri" panose="020F0502020204030204" charset="0"/>
              </a:rPr>
              <a:t>Nilai suatu </a:t>
            </a:r>
            <a:r>
              <a:rPr lang="en-ID" altLang="en-US">
                <a:latin typeface="Calibri" panose="020F0502020204030204" charset="0"/>
                <a:cs typeface="Calibri" panose="020F0502020204030204" charset="0"/>
              </a:rPr>
              <a:t>produk</a:t>
            </a:r>
            <a:r>
              <a:rPr lang="en-US">
                <a:latin typeface="Calibri" panose="020F0502020204030204" charset="0"/>
                <a:cs typeface="Calibri" panose="020F0502020204030204" charset="0"/>
              </a:rPr>
              <a:t> dapat diciptakan melalui inovasi</a:t>
            </a:r>
            <a:endParaRPr lang="en-US">
              <a:latin typeface="Calibri" panose="020F0502020204030204" charset="0"/>
              <a:cs typeface="Calibri" panose="020F0502020204030204" charset="0"/>
            </a:endParaRPr>
          </a:p>
          <a:p>
            <a:pPr algn="just"/>
            <a:r>
              <a:rPr lang="en-US">
                <a:latin typeface="Calibri" panose="020F0502020204030204" charset="0"/>
                <a:cs typeface="Calibri" panose="020F0502020204030204" charset="0"/>
              </a:rPr>
              <a:t>Nilai dapat diciptakan dengan cara mengubah tantangan menjadi peluang</a:t>
            </a:r>
            <a:endParaRPr lang="en-US">
              <a:latin typeface="Calibri" panose="020F0502020204030204" charset="0"/>
              <a:cs typeface="Calibri" panose="020F0502020204030204" charset="0"/>
            </a:endParaRPr>
          </a:p>
          <a:p>
            <a:pPr algn="just"/>
            <a:r>
              <a:rPr lang="en-US">
                <a:latin typeface="Calibri" panose="020F0502020204030204" charset="0"/>
                <a:cs typeface="Calibri" panose="020F0502020204030204" charset="0"/>
              </a:rPr>
              <a:t>Peluang dapat diciptakan melalui </a:t>
            </a:r>
            <a:r>
              <a:rPr lang="en-ID" altLang="en-US">
                <a:latin typeface="Calibri" panose="020F0502020204030204" charset="0"/>
                <a:cs typeface="Calibri" panose="020F0502020204030204" charset="0"/>
              </a:rPr>
              <a:t>kreatifitas</a:t>
            </a:r>
            <a:r>
              <a:rPr lang="en-US">
                <a:latin typeface="Calibri" panose="020F0502020204030204" charset="0"/>
                <a:cs typeface="Calibri" panose="020F0502020204030204" charset="0"/>
              </a:rPr>
              <a:t> dan inova</a:t>
            </a:r>
            <a:r>
              <a:rPr lang="en-ID" altLang="en-US">
                <a:latin typeface="Calibri" panose="020F0502020204030204" charset="0"/>
                <a:cs typeface="Calibri" panose="020F0502020204030204" charset="0"/>
              </a:rPr>
              <a:t>si</a:t>
            </a:r>
            <a:endParaRPr lang="en-ID" altLang="en-US">
              <a:latin typeface="Calibri" panose="020F0502020204030204" charset="0"/>
              <a:cs typeface="Calibri" panose="020F0502020204030204" charset="0"/>
            </a:endParaRPr>
          </a:p>
          <a:p>
            <a:pPr algn="just"/>
            <a:r>
              <a:rPr lang="en-US" b="1" dirty="0" err="1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Ide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ID" altLang="en-US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Usaha</a:t>
            </a:r>
            <a:r>
              <a:rPr lang="en-US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adalah</a:t>
            </a:r>
            <a:r>
              <a:rPr lang="en-US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respon</a:t>
            </a:r>
            <a:r>
              <a:rPr lang="en-US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seseorang</a:t>
            </a:r>
            <a:r>
              <a:rPr lang="id-ID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/</a:t>
            </a:r>
            <a:r>
              <a:rPr lang="en-ID" altLang="id-ID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kelompok</a:t>
            </a:r>
            <a:r>
              <a:rPr lang="id-ID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/</a:t>
            </a:r>
            <a:r>
              <a:rPr lang="en-US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organisasi</a:t>
            </a:r>
            <a:r>
              <a:rPr lang="en-US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id-ID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u</a:t>
            </a:r>
            <a:r>
              <a:rPr lang="en-ID" altLang="id-ID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ntuk </a:t>
            </a:r>
            <a:r>
              <a:rPr lang="en-US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mem</a:t>
            </a:r>
            <a:r>
              <a:rPr lang="en-ID" altLang="en-US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e</a:t>
            </a:r>
            <a:r>
              <a:rPr lang="en-US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cahkan</a:t>
            </a:r>
            <a:r>
              <a:rPr lang="en-US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masalah atau</a:t>
            </a:r>
            <a:r>
              <a:rPr lang="en-US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memenuhi</a:t>
            </a:r>
            <a:r>
              <a:rPr lang="en-US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kebutuhan </a:t>
            </a:r>
            <a:r>
              <a:rPr lang="en-ID" altLang="en-US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atau memuaskan keinginan</a:t>
            </a:r>
            <a:r>
              <a:rPr lang="en-US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US" dirty="0" err="1" smtClean="0">
                <a:latin typeface="Calibri" panose="020F0502020204030204" charset="0"/>
                <a:cs typeface="Calibri" panose="020F0502020204030204" charset="0"/>
                <a:sym typeface="+mn-ea"/>
              </a:rPr>
              <a:t>di</a:t>
            </a:r>
            <a:r>
              <a:rPr lang="en-US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lang="en-ID" altLang="en-US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suatu pasar</a:t>
            </a:r>
            <a:endParaRPr lang="en-ID" altLang="en-US" dirty="0" smtClean="0"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algn="just"/>
            <a:r>
              <a:rPr lang="en-ID" altLang="en-US" dirty="0" smtClean="0">
                <a:latin typeface="Calibri" panose="020F0502020204030204" charset="0"/>
                <a:cs typeface="Calibri" panose="020F0502020204030204" charset="0"/>
                <a:sym typeface="+mn-ea"/>
              </a:rPr>
              <a:t>Pasar merupakan tempat terjadinya transaksi jual beli</a:t>
            </a:r>
            <a:endParaRPr lang="id-ID" dirty="0">
              <a:latin typeface="Calibri" panose="020F0502020204030204" charset="0"/>
              <a:cs typeface="Calibri" panose="020F0502020204030204" charset="0"/>
            </a:endParaRPr>
          </a:p>
          <a:p>
            <a:pPr algn="just"/>
            <a:endParaRPr lang="en-ID" altLang="en-US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p>
            <a:r>
              <a:rPr lang="en-ID" altLang="en-US" b="1"/>
              <a:t>PELUANG USAHA</a:t>
            </a:r>
            <a:endParaRPr lang="en-ID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Peluang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Usaha </a:t>
            </a:r>
            <a:r>
              <a:rPr lang="en-ID" altLang="en-US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merupakan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suatu </a:t>
            </a:r>
            <a:r>
              <a:rPr lang="en-ID" altLang="en-US" dirty="0" err="1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gagasan atau ide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usaha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yang </a:t>
            </a:r>
            <a:r>
              <a:rPr lang="en-ID" altLang="en-US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kreatif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memberi</a:t>
            </a:r>
            <a:r>
              <a:rPr lang="en-ID" altLang="en-US" dirty="0" err="1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kan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kemungkinan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untuk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me</a:t>
            </a:r>
            <a:r>
              <a:rPr lang="en-ID" altLang="en-US" dirty="0" err="1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nghasilkan sesuatu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bagi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ID" altLang="en-US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seseorang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yang </a:t>
            </a:r>
            <a:r>
              <a:rPr lang="en-ID" altLang="en-US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berani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mengambil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resiko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p>
            <a:r>
              <a:rPr lang="en-ID" altLang="en-US" dirty="0" err="1" smtClean="0">
                <a:solidFill>
                  <a:schemeClr val="tx1"/>
                </a:solidFill>
                <a:effectLst/>
                <a:latin typeface="+mj-ea"/>
                <a:ea typeface="Times New Roman" panose="02020603050405020304" pitchFamily="18" charset="0"/>
                <a:cs typeface="+mj-ea"/>
                <a:sym typeface="+mn-ea"/>
              </a:rPr>
              <a:t>Perbedaan antara Ide dan Peluang Usaha</a:t>
            </a:r>
            <a:endParaRPr lang="en-ID" altLang="en-US" dirty="0" err="1" smtClean="0">
              <a:solidFill>
                <a:schemeClr val="tx1"/>
              </a:solidFill>
              <a:effectLst/>
              <a:latin typeface="+mj-ea"/>
              <a:ea typeface="Times New Roman" panose="02020603050405020304" pitchFamily="18" charset="0"/>
              <a:cs typeface="+mj-ea"/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dirty="0" err="1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Suatu</a:t>
            </a:r>
            <a:r>
              <a:rPr lang="en-US" dirty="0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 </a:t>
            </a:r>
            <a:r>
              <a:rPr lang="en-US" dirty="0" err="1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ide</a:t>
            </a:r>
            <a:r>
              <a:rPr lang="en-US" dirty="0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 yang </a:t>
            </a:r>
            <a:r>
              <a:rPr lang="en-US" dirty="0" err="1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bagus</a:t>
            </a:r>
            <a:r>
              <a:rPr lang="en-US" dirty="0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 </a:t>
            </a:r>
            <a:r>
              <a:rPr lang="en-US" dirty="0" err="1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belum</a:t>
            </a:r>
            <a:r>
              <a:rPr lang="en-US" dirty="0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 </a:t>
            </a:r>
            <a:r>
              <a:rPr lang="en-US" dirty="0" err="1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tentu</a:t>
            </a:r>
            <a:r>
              <a:rPr lang="en-US" dirty="0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 </a:t>
            </a:r>
            <a:r>
              <a:rPr lang="en-US" dirty="0" err="1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merupakan</a:t>
            </a:r>
            <a:r>
              <a:rPr lang="en-US" dirty="0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 </a:t>
            </a:r>
            <a:r>
              <a:rPr lang="en-US" dirty="0" err="1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peluang</a:t>
            </a:r>
            <a:r>
              <a:rPr lang="en-US" dirty="0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 </a:t>
            </a:r>
            <a:r>
              <a:rPr lang="en-ID" altLang="en-US" dirty="0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usaha</a:t>
            </a:r>
            <a:r>
              <a:rPr lang="en-US" dirty="0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 yang </a:t>
            </a:r>
            <a:r>
              <a:rPr lang="en-ID" altLang="en-US" dirty="0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potensial</a:t>
            </a:r>
            <a:r>
              <a:rPr lang="en-US" dirty="0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.  </a:t>
            </a:r>
            <a:r>
              <a:rPr lang="en-US" dirty="0" err="1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Sebagai</a:t>
            </a:r>
            <a:r>
              <a:rPr lang="en-US" dirty="0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 </a:t>
            </a:r>
            <a:r>
              <a:rPr lang="en-US" dirty="0" err="1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contoh</a:t>
            </a:r>
            <a:r>
              <a:rPr lang="en-US" dirty="0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, </a:t>
            </a:r>
            <a:r>
              <a:rPr lang="en-US" dirty="0" err="1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lebih</a:t>
            </a:r>
            <a:r>
              <a:rPr lang="en-US" dirty="0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 </a:t>
            </a:r>
            <a:r>
              <a:rPr lang="en-US" dirty="0" err="1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dari</a:t>
            </a:r>
            <a:r>
              <a:rPr lang="en-US" dirty="0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 80% </a:t>
            </a:r>
            <a:r>
              <a:rPr lang="en-US" dirty="0" err="1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dari</a:t>
            </a:r>
            <a:r>
              <a:rPr lang="en-US" dirty="0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 </a:t>
            </a:r>
            <a:r>
              <a:rPr lang="en-US" dirty="0" err="1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seluruh</a:t>
            </a:r>
            <a:r>
              <a:rPr lang="en-US" dirty="0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 </a:t>
            </a:r>
            <a:r>
              <a:rPr lang="en-US" dirty="0" err="1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produk</a:t>
            </a:r>
            <a:r>
              <a:rPr lang="en-US" dirty="0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 </a:t>
            </a:r>
            <a:r>
              <a:rPr lang="en-US" dirty="0" err="1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baru</a:t>
            </a:r>
            <a:r>
              <a:rPr lang="en-US" dirty="0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 </a:t>
            </a:r>
            <a:r>
              <a:rPr lang="en-US" dirty="0" err="1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gagal</a:t>
            </a:r>
            <a:r>
              <a:rPr lang="en-US" dirty="0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 </a:t>
            </a:r>
            <a:r>
              <a:rPr lang="en-US" dirty="0" err="1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dipasarkan</a:t>
            </a:r>
            <a:r>
              <a:rPr lang="en-US" dirty="0" smtClean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.</a:t>
            </a:r>
            <a:endParaRPr lang="id-ID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dirty="0" err="1" smtClean="0">
                <a:ln>
                  <a:noFill/>
                </a:ln>
                <a:effectLst/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Jadi</a:t>
            </a:r>
            <a:r>
              <a:rPr lang="en-US" dirty="0" smtClean="0">
                <a:ln>
                  <a:noFill/>
                </a:ln>
                <a:effectLst/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 </a:t>
            </a:r>
            <a:r>
              <a:rPr lang="en-US" dirty="0" err="1" smtClean="0">
                <a:ln>
                  <a:noFill/>
                </a:ln>
                <a:effectLst/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apa</a:t>
            </a:r>
            <a:r>
              <a:rPr lang="en-US" dirty="0" smtClean="0">
                <a:ln>
                  <a:noFill/>
                </a:ln>
                <a:effectLst/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 yang </a:t>
            </a:r>
            <a:r>
              <a:rPr lang="en-US" dirty="0" err="1" smtClean="0">
                <a:ln>
                  <a:noFill/>
                </a:ln>
                <a:effectLst/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mengubah</a:t>
            </a:r>
            <a:r>
              <a:rPr lang="en-US" dirty="0" smtClean="0">
                <a:ln>
                  <a:noFill/>
                </a:ln>
                <a:effectLst/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 </a:t>
            </a:r>
            <a:r>
              <a:rPr lang="en-US" dirty="0" err="1" smtClean="0">
                <a:ln>
                  <a:noFill/>
                </a:ln>
                <a:effectLst/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suatu</a:t>
            </a:r>
            <a:r>
              <a:rPr lang="en-US" dirty="0" smtClean="0">
                <a:ln>
                  <a:noFill/>
                </a:ln>
                <a:effectLst/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 </a:t>
            </a:r>
            <a:r>
              <a:rPr lang="en-US" dirty="0" err="1" smtClean="0">
                <a:ln>
                  <a:noFill/>
                </a:ln>
                <a:effectLst/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ide</a:t>
            </a:r>
            <a:r>
              <a:rPr lang="en-US" dirty="0" smtClean="0">
                <a:ln>
                  <a:noFill/>
                </a:ln>
                <a:effectLst/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 </a:t>
            </a:r>
            <a:r>
              <a:rPr lang="en-US" dirty="0" err="1" smtClean="0">
                <a:ln>
                  <a:noFill/>
                </a:ln>
                <a:effectLst/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menjadi</a:t>
            </a:r>
            <a:r>
              <a:rPr lang="en-US" dirty="0" smtClean="0">
                <a:ln>
                  <a:noFill/>
                </a:ln>
                <a:effectLst/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 </a:t>
            </a:r>
            <a:r>
              <a:rPr lang="en-US" dirty="0" err="1" smtClean="0">
                <a:ln>
                  <a:noFill/>
                </a:ln>
                <a:effectLst/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peluang</a:t>
            </a:r>
            <a:r>
              <a:rPr lang="en-US" dirty="0" smtClean="0">
                <a:ln>
                  <a:noFill/>
                </a:ln>
                <a:effectLst/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 </a:t>
            </a:r>
            <a:r>
              <a:rPr lang="en-ID" altLang="en-US" dirty="0" smtClean="0">
                <a:ln>
                  <a:noFill/>
                </a:ln>
                <a:effectLst/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usaha</a:t>
            </a:r>
            <a:r>
              <a:rPr lang="en-US" dirty="0" smtClean="0">
                <a:ln>
                  <a:noFill/>
                </a:ln>
                <a:effectLst/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  <a:sym typeface="+mn-ea"/>
              </a:rPr>
              <a:t>? 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ID" altLang="en-US">
                <a:latin typeface="Calibri" panose="020F0502020204030204" charset="0"/>
                <a:cs typeface="Calibri" panose="020F0502020204030204" charset="0"/>
              </a:rPr>
              <a:t>Jawabannya adalah ketika ide usaha mampu diinovasikan menjadi produk yang dapat memenuhi keinginan pasar/menjawab permasalahan konsumen dan memberikan hasil/sesuatu untuk mencapai tujuan dari si wirausaha</a:t>
            </a:r>
            <a:endParaRPr lang="en-ID" altLang="en-US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p>
            <a:r>
              <a:rPr lang="en-ID" altLang="en-US" b="1"/>
              <a:t>Identifikasi Peluang Usaha</a:t>
            </a:r>
            <a:endParaRPr lang="en-ID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ID" altLang="en-US"/>
              <a:t>Identifikasi peluang usaha dilakukan untuk melihat seberapa besar potensi yang dimiliki jika peluang usaha tersebut dijalankan guna meminimalkan resiko kegagalan usaha.</a:t>
            </a:r>
            <a:endParaRPr lang="en-ID" altLang="en-US"/>
          </a:p>
          <a:p>
            <a:r>
              <a:rPr lang="en-ID" altLang="en-US"/>
              <a:t>Melalui identifikasi peluang usaha ini, wirausaha dapat mengetahui gambaran pasar yang akan dimasuki sehingga dapat membuat keputusan untuk terjun atau tidak ke dalam usaha tersebut.</a:t>
            </a:r>
            <a:endParaRPr lang="en-ID" altLang="en-US"/>
          </a:p>
          <a:p>
            <a:r>
              <a:rPr lang="en-ID" altLang="en-US"/>
              <a:t>Hasil dari identifikasi peluang usaha ini dapat menjadi dasar dari sebuah rencana usaha/bisnis.</a:t>
            </a:r>
            <a:endParaRPr lang="en-ID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3405"/>
            <a:ext cx="10515600" cy="5603875"/>
          </a:xfrm>
        </p:spPr>
        <p:txBody>
          <a:bodyPr/>
          <a:p>
            <a:r>
              <a:rPr lang="en-ID" altLang="en-US"/>
              <a:t>Identifikasi Peluang Usaha dilakukan melalui beberapa cara:</a:t>
            </a:r>
            <a:endParaRPr lang="en-ID" altLang="en-US"/>
          </a:p>
          <a:p>
            <a:pPr marL="514350" indent="-514350">
              <a:buFont typeface="+mj-lt"/>
              <a:buAutoNum type="alphaLcPeriod"/>
            </a:pPr>
            <a:r>
              <a:rPr lang="en-ID" altLang="en-US"/>
              <a:t>Analisa Pasar</a:t>
            </a:r>
            <a:endParaRPr lang="en-ID" altLang="en-US"/>
          </a:p>
          <a:p>
            <a:pPr marL="514350" indent="-514350">
              <a:buFont typeface="+mj-lt"/>
              <a:buAutoNum type="alphaLcPeriod"/>
            </a:pPr>
            <a:r>
              <a:rPr lang="en-ID" altLang="en-US"/>
              <a:t>Analisa Bahan Baku</a:t>
            </a:r>
            <a:endParaRPr lang="en-ID" altLang="en-US"/>
          </a:p>
          <a:p>
            <a:pPr marL="514350" indent="-514350">
              <a:buFont typeface="+mj-lt"/>
              <a:buAutoNum type="alphaLcPeriod"/>
            </a:pPr>
            <a:r>
              <a:rPr lang="en-ID" altLang="en-US"/>
              <a:t>Analisa Teknologi</a:t>
            </a:r>
            <a:endParaRPr lang="en-ID" altLang="en-US"/>
          </a:p>
          <a:p>
            <a:pPr marL="514350" indent="-514350">
              <a:buFont typeface="+mj-lt"/>
              <a:buAutoNum type="alphaLcPeriod"/>
            </a:pPr>
            <a:r>
              <a:rPr lang="en-ID" altLang="en-US"/>
              <a:t>Analisa Tenaga Kerja</a:t>
            </a:r>
            <a:endParaRPr lang="en-ID" altLang="en-US"/>
          </a:p>
          <a:p>
            <a:pPr marL="514350" indent="-514350">
              <a:buFont typeface="+mj-lt"/>
              <a:buAutoNum type="alphaLcPeriod"/>
            </a:pPr>
            <a:r>
              <a:rPr lang="en-ID" altLang="en-US"/>
              <a:t>Analisa Permodalan</a:t>
            </a:r>
            <a:endParaRPr lang="en-ID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p>
            <a:r>
              <a:rPr lang="en-ID" altLang="en-US" b="1"/>
              <a:t>Analisa Pasar</a:t>
            </a:r>
            <a:endParaRPr lang="en-ID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en-ID" altLang="en-US"/>
              <a:t>Apa yang akan dipasarkan kepada konsumen?</a:t>
            </a:r>
            <a:endParaRPr lang="en-ID" altLang="en-US"/>
          </a:p>
          <a:p>
            <a:r>
              <a:rPr lang="en-ID" altLang="en-US"/>
              <a:t>Bagaimana tren konsumen saat ini?</a:t>
            </a:r>
            <a:endParaRPr lang="en-ID" altLang="en-US"/>
          </a:p>
          <a:p>
            <a:r>
              <a:rPr lang="en-ID" altLang="en-US"/>
              <a:t>Apakah produk tersebut memenuhi kebutuhan/memuaskan keinginan/menjawab permasalahan konsumen?</a:t>
            </a:r>
            <a:endParaRPr lang="en-ID" altLang="en-US"/>
          </a:p>
          <a:p>
            <a:r>
              <a:rPr lang="en-ID" altLang="en-US"/>
              <a:t>Siapa konsumen yang dituju?</a:t>
            </a:r>
            <a:endParaRPr lang="en-ID" altLang="en-US"/>
          </a:p>
          <a:p>
            <a:r>
              <a:rPr lang="en-ID" altLang="en-US"/>
              <a:t>Bagaimana perilaku konsumen yang dituju?</a:t>
            </a:r>
            <a:endParaRPr lang="en-ID" altLang="en-US"/>
          </a:p>
          <a:p>
            <a:r>
              <a:rPr lang="en-ID" altLang="en-US"/>
              <a:t>Bagaimana daya beli konsumen yang dituju?</a:t>
            </a:r>
            <a:endParaRPr lang="en-ID" altLang="en-US"/>
          </a:p>
          <a:p>
            <a:r>
              <a:rPr lang="en-ID" altLang="en-US"/>
              <a:t>Siapa saja pesaing dalam usaha tersebut?</a:t>
            </a:r>
            <a:endParaRPr lang="en-ID" altLang="en-US"/>
          </a:p>
          <a:p>
            <a:r>
              <a:rPr lang="en-ID" altLang="en-US"/>
              <a:t>Apa saja keunggulan pesaing?</a:t>
            </a:r>
            <a:endParaRPr lang="en-ID" altLang="en-US"/>
          </a:p>
          <a:p>
            <a:r>
              <a:rPr lang="en-ID" altLang="en-US"/>
              <a:t>Bagaimana regulasi pemerintah?</a:t>
            </a:r>
            <a:endParaRPr lang="en-ID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p>
            <a:r>
              <a:rPr lang="en-ID" altLang="en-US" b="1"/>
              <a:t>Analisa Bahan Baku</a:t>
            </a:r>
            <a:endParaRPr lang="en-ID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ID" altLang="en-US"/>
              <a:t>Apakah bahan baku usaha mudah ditemukan?</a:t>
            </a:r>
            <a:endParaRPr lang="en-ID" altLang="en-US"/>
          </a:p>
          <a:p>
            <a:r>
              <a:rPr lang="en-ID" altLang="en-US"/>
              <a:t>Bagaimana harga bahan baku?</a:t>
            </a:r>
            <a:endParaRPr lang="en-ID" altLang="en-US"/>
          </a:p>
          <a:p>
            <a:r>
              <a:rPr lang="en-ID" altLang="en-US"/>
              <a:t>Bagaimana pengiriman bahan baku?</a:t>
            </a:r>
            <a:endParaRPr lang="en-ID" altLang="en-US"/>
          </a:p>
          <a:p>
            <a:r>
              <a:rPr lang="en-ID" altLang="en-US"/>
              <a:t>Bagaimana kualitas bahan baku?</a:t>
            </a:r>
            <a:endParaRPr lang="en-ID" altLang="en-US"/>
          </a:p>
          <a:p>
            <a:r>
              <a:rPr lang="en-ID" altLang="en-US"/>
              <a:t>Bagaimana dengan bahan pendukung? </a:t>
            </a:r>
            <a:endParaRPr lang="en-ID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3671</Words>
  <Application>WPS Presentation</Application>
  <PresentationFormat>Widescreen</PresentationFormat>
  <Paragraphs>113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Arial</vt:lpstr>
      <vt:lpstr>SimSun</vt:lpstr>
      <vt:lpstr>Wingdings</vt:lpstr>
      <vt:lpstr>Calibri</vt:lpstr>
      <vt:lpstr>Times New Roman</vt:lpstr>
      <vt:lpstr>Century Schoolbook</vt:lpstr>
      <vt:lpstr>Calibri Light</vt:lpstr>
      <vt:lpstr>Microsoft YaHei</vt:lpstr>
      <vt:lpstr>Arial Unicode MS</vt:lpstr>
      <vt:lpstr>Office Theme</vt:lpstr>
      <vt:lpstr>1_Office Theme</vt:lpstr>
      <vt:lpstr>2_Office Theme</vt:lpstr>
      <vt:lpstr>PowerPoint 演示文稿</vt:lpstr>
      <vt:lpstr>CHAPTER-5  INOVASI</vt:lpstr>
      <vt:lpstr>IDE KEWIRAUSAHAAN</vt:lpstr>
      <vt:lpstr>PELUANG USAHA</vt:lpstr>
      <vt:lpstr>Perbedaan antara Ide dan Peluang Usaha</vt:lpstr>
      <vt:lpstr>Identifikasi Peluang Usaha</vt:lpstr>
      <vt:lpstr>PowerPoint 演示文稿</vt:lpstr>
      <vt:lpstr>Analisa Pasar</vt:lpstr>
      <vt:lpstr>Analisa Bahan Baku</vt:lpstr>
      <vt:lpstr>Analisa Teknologi</vt:lpstr>
      <vt:lpstr>Analisa Tenaga Kerja</vt:lpstr>
      <vt:lpstr>Analisa Permodalan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PELUANG USAHA</dc:title>
  <dc:creator/>
  <cp:lastModifiedBy>irsyad</cp:lastModifiedBy>
  <cp:revision>15</cp:revision>
  <dcterms:created xsi:type="dcterms:W3CDTF">2020-10-08T04:27:00Z</dcterms:created>
  <dcterms:modified xsi:type="dcterms:W3CDTF">2020-10-08T07:49:27Z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