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7298-300D-49D9-8A3C-21C75BCF456C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31D09-2F4A-47CB-84A5-730FD135C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408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7298-300D-49D9-8A3C-21C75BCF456C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31D09-2F4A-47CB-84A5-730FD135C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989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7298-300D-49D9-8A3C-21C75BCF456C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31D09-2F4A-47CB-84A5-730FD135C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68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7298-300D-49D9-8A3C-21C75BCF456C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31D09-2F4A-47CB-84A5-730FD135C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5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7298-300D-49D9-8A3C-21C75BCF456C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31D09-2F4A-47CB-84A5-730FD135C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644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7298-300D-49D9-8A3C-21C75BCF456C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31D09-2F4A-47CB-84A5-730FD135C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12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7298-300D-49D9-8A3C-21C75BCF456C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31D09-2F4A-47CB-84A5-730FD135C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95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7298-300D-49D9-8A3C-21C75BCF456C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31D09-2F4A-47CB-84A5-730FD135C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101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7298-300D-49D9-8A3C-21C75BCF456C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31D09-2F4A-47CB-84A5-730FD135C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40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7298-300D-49D9-8A3C-21C75BCF456C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31D09-2F4A-47CB-84A5-730FD135C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4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7298-300D-49D9-8A3C-21C75BCF456C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31D09-2F4A-47CB-84A5-730FD135C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B7298-300D-49D9-8A3C-21C75BCF456C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31D09-2F4A-47CB-84A5-730FD135C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279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8895" y="1649206"/>
            <a:ext cx="10641106" cy="3305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en-US" dirty="0" err="1" smtClean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Sistem</a:t>
            </a:r>
            <a:r>
              <a:rPr lang="en-US" dirty="0" smtClean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Na</a:t>
            </a:r>
            <a:r>
              <a:rPr lang="en-US" baseline="-25000" dirty="0" smtClean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2</a:t>
            </a:r>
            <a:r>
              <a:rPr lang="en-US" dirty="0" smtClean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SO</a:t>
            </a:r>
            <a:r>
              <a:rPr lang="en-US" baseline="-25000" dirty="0" smtClean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4</a:t>
            </a:r>
            <a:r>
              <a:rPr lang="en-US" dirty="0" smtClean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– H</a:t>
            </a:r>
            <a:r>
              <a:rPr lang="en-US" baseline="-25000" dirty="0" smtClean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2</a:t>
            </a:r>
            <a:r>
              <a:rPr lang="en-US" dirty="0" smtClean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O </a:t>
            </a:r>
            <a:r>
              <a:rPr lang="en-US" dirty="0" err="1" smtClean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terlampir</a:t>
            </a:r>
            <a:r>
              <a:rPr lang="en-US" dirty="0" smtClean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diagram </a:t>
            </a:r>
            <a:r>
              <a:rPr lang="en-US" dirty="0" err="1" smtClean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entalpi</a:t>
            </a:r>
            <a:r>
              <a:rPr lang="en-US" dirty="0" smtClean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– </a:t>
            </a:r>
            <a:r>
              <a:rPr lang="en-US" dirty="0" err="1" smtClean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komposisi</a:t>
            </a:r>
            <a:endParaRPr lang="en-US" dirty="0" smtClean="0">
              <a:effectLst/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endParaRPr lang="en-US" dirty="0" smtClean="0">
              <a:effectLst/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Proses </a:t>
            </a: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kristalisasi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sodium sulfate </a:t>
            </a: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dilakukan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di </a:t>
            </a: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i="1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cooling-crystallizer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Umpan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sebesar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10.000 kg </a:t>
            </a: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larutan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Na</a:t>
            </a:r>
            <a:r>
              <a:rPr lang="en-US" baseline="-25000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SO</a:t>
            </a:r>
            <a:r>
              <a:rPr lang="en-US" baseline="-25000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dengan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konsentrasi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25% </a:t>
            </a: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berat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mula-mula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bersuhu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180°F. </a:t>
            </a: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Larutan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tersebut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didinginkan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sampai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suhu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70°F </a:t>
            </a: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dengan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asumsi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bahwa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tidak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ada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air yang </a:t>
            </a: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menguap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selama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proses.</a:t>
            </a:r>
          </a:p>
          <a:p>
            <a:pPr marL="228600" indent="120650" algn="just">
              <a:lnSpc>
                <a:spcPct val="150000"/>
              </a:lnSpc>
            </a:pP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Hitunglah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:  </a:t>
            </a:r>
          </a:p>
          <a:p>
            <a:pPr marL="742950" lvl="1" indent="-285750" algn="just">
              <a:lnSpc>
                <a:spcPct val="150000"/>
              </a:lnSpc>
              <a:buFont typeface="+mj-lt"/>
              <a:buAutoNum type="alphaLcPeriod"/>
            </a:pP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Massa </a:t>
            </a: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kristal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terbentuk</a:t>
            </a:r>
            <a:endParaRPr lang="en-US" dirty="0" smtClean="0"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742950" lvl="1" indent="-285750" algn="just">
              <a:lnSpc>
                <a:spcPct val="150000"/>
              </a:lnSpc>
              <a:buFont typeface="+mj-lt"/>
              <a:buAutoNum type="alphaLcPeriod"/>
            </a:pP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Panas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yang </a:t>
            </a: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harus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dihilangkan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dari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larutan</a:t>
            </a:r>
            <a:endParaRPr lang="en-US" dirty="0" smtClean="0"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3289" y="120122"/>
            <a:ext cx="186750" cy="15919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135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3289" y="327056"/>
            <a:ext cx="186750" cy="1591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1350">
              <a:solidFill>
                <a:srgbClr val="A0C458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3289" y="533989"/>
            <a:ext cx="186750" cy="1591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135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3289" y="740923"/>
            <a:ext cx="186750" cy="15919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135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4343" y="105835"/>
            <a:ext cx="11661116" cy="77999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LATIHAN </a:t>
            </a:r>
            <a:r>
              <a:rPr lang="en-US" sz="2400" b="1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03</a:t>
            </a:r>
            <a:endParaRPr lang="en-US" sz="24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100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mage result for enthalpy concentration diagram na2so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2" t="6961" r="7810" b="9938"/>
          <a:stretch/>
        </p:blipFill>
        <p:spPr bwMode="auto">
          <a:xfrm>
            <a:off x="2399325" y="300491"/>
            <a:ext cx="7717200" cy="623093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4" name="Straight Connector 3"/>
          <p:cNvCxnSpPr>
            <a:stCxn id="7" idx="0"/>
            <a:endCxn id="6" idx="4"/>
          </p:cNvCxnSpPr>
          <p:nvPr/>
        </p:nvCxnSpPr>
        <p:spPr>
          <a:xfrm flipH="1" flipV="1">
            <a:off x="4590181" y="1623082"/>
            <a:ext cx="1369" cy="1455941"/>
          </a:xfrm>
          <a:prstGeom prst="line">
            <a:avLst/>
          </a:prstGeom>
          <a:ln w="19050">
            <a:solidFill>
              <a:srgbClr val="669900"/>
            </a:solidFill>
            <a:headEnd type="triangl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7" idx="1"/>
            <a:endCxn id="8" idx="6"/>
          </p:cNvCxnSpPr>
          <p:nvPr/>
        </p:nvCxnSpPr>
        <p:spPr>
          <a:xfrm flipH="1" flipV="1">
            <a:off x="4066722" y="2664959"/>
            <a:ext cx="481049" cy="433593"/>
          </a:xfrm>
          <a:prstGeom prst="line">
            <a:avLst/>
          </a:prstGeom>
          <a:ln w="19050">
            <a:solidFill>
              <a:srgbClr val="669900"/>
            </a:solidFill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28268" y="1489732"/>
            <a:ext cx="123825" cy="133350"/>
          </a:xfrm>
          <a:prstGeom prst="ellipse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29637" y="3079023"/>
            <a:ext cx="123825" cy="133350"/>
          </a:xfrm>
          <a:prstGeom prst="ellipse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42897" y="2598284"/>
            <a:ext cx="123825" cy="133350"/>
          </a:xfrm>
          <a:prstGeom prst="ellipse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91550" y="3141209"/>
            <a:ext cx="25717" cy="2129291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991950" y="2731634"/>
            <a:ext cx="1" cy="2538866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2"/>
          </p:cNvCxnSpPr>
          <p:nvPr/>
        </p:nvCxnSpPr>
        <p:spPr>
          <a:xfrm flipH="1" flipV="1">
            <a:off x="2994660" y="3141209"/>
            <a:ext cx="1534977" cy="4489"/>
          </a:xfrm>
          <a:prstGeom prst="line">
            <a:avLst/>
          </a:prstGeom>
          <a:ln w="952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2994660" y="1489732"/>
            <a:ext cx="1533610" cy="66675"/>
          </a:xfrm>
          <a:prstGeom prst="line">
            <a:avLst/>
          </a:prstGeom>
          <a:ln w="952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389202" y="5332686"/>
            <a:ext cx="525781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1. </a:t>
            </a:r>
            <a:r>
              <a:rPr lang="en-US" sz="12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xF</a:t>
            </a:r>
            <a:r>
              <a:rPr lang="en-US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94503" y="1384569"/>
            <a:ext cx="776657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2. T1; H1 </a:t>
            </a:r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35483" y="2960052"/>
            <a:ext cx="791443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3. T2; H2 </a:t>
            </a:r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714750" y="2287947"/>
            <a:ext cx="623868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4. </a:t>
            </a:r>
            <a:r>
              <a:rPr lang="en-US" sz="12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xS</a:t>
            </a:r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44193" y="1523068"/>
            <a:ext cx="1155132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Area </a:t>
            </a:r>
            <a:r>
              <a:rPr lang="en-US" sz="12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satu</a:t>
            </a:r>
            <a:r>
              <a:rPr lang="en-US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2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fase</a:t>
            </a:r>
            <a:r>
              <a:rPr lang="en-US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2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larutan</a:t>
            </a:r>
            <a:r>
              <a:rPr lang="en-US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200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 S</a:t>
            </a:r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2399325" y="1729740"/>
            <a:ext cx="930615" cy="762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5708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9236" y="1044089"/>
            <a:ext cx="10641106" cy="297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en-US" dirty="0" err="1" smtClean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Penyelesaian</a:t>
            </a:r>
            <a:r>
              <a:rPr lang="en-US" dirty="0" smtClean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:</a:t>
            </a: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 algn="just">
              <a:lnSpc>
                <a:spcPct val="130000"/>
              </a:lnSpc>
              <a:spcAft>
                <a:spcPts val="0"/>
              </a:spcAft>
              <a:buAutoNum type="arabicPeriod"/>
            </a:pP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Buat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skema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kristalisernya</a:t>
            </a:r>
            <a:endParaRPr lang="en-US" dirty="0" smtClean="0"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 algn="just">
              <a:lnSpc>
                <a:spcPct val="130000"/>
              </a:lnSpc>
              <a:spcAft>
                <a:spcPts val="0"/>
              </a:spcAft>
              <a:buAutoNum type="arabicPeriod"/>
            </a:pP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Cari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data BM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tiap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komponen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arus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dan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entalpi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masing2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dengan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grafik</a:t>
            </a:r>
            <a:endParaRPr lang="en-US" dirty="0" smtClean="0"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 algn="just">
              <a:lnSpc>
                <a:spcPct val="130000"/>
              </a:lnSpc>
              <a:spcAft>
                <a:spcPts val="0"/>
              </a:spcAft>
              <a:buAutoNum type="arabicPeriod"/>
            </a:pP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Susun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neraca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massa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total,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komponen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air,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dan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komponen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Na</a:t>
            </a:r>
            <a:r>
              <a:rPr lang="en-US" baseline="-25000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SO</a:t>
            </a:r>
            <a:r>
              <a:rPr lang="en-US" baseline="-25000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 algn="just">
              <a:lnSpc>
                <a:spcPct val="130000"/>
              </a:lnSpc>
              <a:spcAft>
                <a:spcPts val="0"/>
              </a:spcAft>
              <a:buAutoNum type="arabicPeriod"/>
            </a:pP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Selesaikan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persamaan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NM</a:t>
            </a:r>
          </a:p>
          <a:p>
            <a:pPr marL="342900" indent="-342900" algn="just">
              <a:lnSpc>
                <a:spcPct val="130000"/>
              </a:lnSpc>
              <a:spcAft>
                <a:spcPts val="0"/>
              </a:spcAft>
              <a:buAutoNum type="arabicPeriod"/>
            </a:pP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Menyusun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NP (hati2 </a:t>
            </a: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dengan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konversi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satua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n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marL="342900" indent="-342900" algn="just">
              <a:lnSpc>
                <a:spcPct val="130000"/>
              </a:lnSpc>
              <a:spcAft>
                <a:spcPts val="0"/>
              </a:spcAft>
              <a:buAutoNum type="arabicPeriod"/>
            </a:pP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Menghitung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q</a:t>
            </a:r>
          </a:p>
        </p:txBody>
      </p:sp>
      <p:sp>
        <p:nvSpPr>
          <p:cNvPr id="2" name="Rectangle 1"/>
          <p:cNvSpPr/>
          <p:nvPr/>
        </p:nvSpPr>
        <p:spPr>
          <a:xfrm>
            <a:off x="829236" y="4453916"/>
            <a:ext cx="6096000" cy="12872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2575" indent="-282575" algn="just">
              <a:lnSpc>
                <a:spcPct val="150000"/>
              </a:lnSpc>
              <a:tabLst>
                <a:tab pos="282575" algn="l"/>
              </a:tabLst>
            </a:pP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Maka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ketemulah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:  </a:t>
            </a:r>
          </a:p>
          <a:p>
            <a:pPr marL="282575" lvl="1" indent="-282575" algn="just">
              <a:lnSpc>
                <a:spcPct val="150000"/>
              </a:lnSpc>
              <a:buFont typeface="+mj-lt"/>
              <a:buAutoNum type="alphaLcPeriod"/>
              <a:tabLst>
                <a:tab pos="282575" algn="l"/>
              </a:tabLst>
            </a:pP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Massa </a:t>
            </a: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kristal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terbentuk</a:t>
            </a:r>
            <a:endParaRPr lang="en-US" dirty="0" smtClean="0"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2575" lvl="1" indent="-282575" algn="just">
              <a:lnSpc>
                <a:spcPct val="150000"/>
              </a:lnSpc>
              <a:buFont typeface="+mj-lt"/>
              <a:buAutoNum type="alphaLcPeriod"/>
              <a:tabLst>
                <a:tab pos="282575" algn="l"/>
              </a:tabLst>
            </a:pP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Panas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yang </a:t>
            </a: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harus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dihilangkan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dari</a:t>
            </a:r>
            <a:r>
              <a:rPr lang="en-US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larutan</a:t>
            </a:r>
            <a:endParaRPr lang="en-US" dirty="0" smtClean="0"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715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138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맑은 고딕</vt:lpstr>
      <vt:lpstr>Arial</vt:lpstr>
      <vt:lpstr>Calibri</vt:lpstr>
      <vt:lpstr>Calibri Light</vt:lpstr>
      <vt:lpstr>Segoe UI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Aida Ramadhani</dc:creator>
  <cp:lastModifiedBy>Aida Ramadhani</cp:lastModifiedBy>
  <cp:revision>5</cp:revision>
  <dcterms:created xsi:type="dcterms:W3CDTF">2020-05-07T01:05:10Z</dcterms:created>
  <dcterms:modified xsi:type="dcterms:W3CDTF">2020-05-07T01:16:38Z</dcterms:modified>
</cp:coreProperties>
</file>