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7" r:id="rId3"/>
    <p:sldId id="295" r:id="rId4"/>
    <p:sldId id="257" r:id="rId5"/>
    <p:sldId id="289" r:id="rId6"/>
    <p:sldId id="300" r:id="rId7"/>
    <p:sldId id="301" r:id="rId8"/>
    <p:sldId id="299" r:id="rId9"/>
    <p:sldId id="303" r:id="rId10"/>
    <p:sldId id="292" r:id="rId11"/>
    <p:sldId id="307" r:id="rId12"/>
    <p:sldId id="308" r:id="rId13"/>
    <p:sldId id="309" r:id="rId14"/>
    <p:sldId id="302" r:id="rId15"/>
    <p:sldId id="305" r:id="rId16"/>
    <p:sldId id="306" r:id="rId17"/>
    <p:sldId id="297" r:id="rId18"/>
    <p:sldId id="296" r:id="rId19"/>
    <p:sldId id="290"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KERJA%201\UNS\KULIAH%20PWK\Urbanisasi%20Berkelanjutan\2022\Pertemuan%203%20Urbanization%20Trend\Comparison%20G%20and%20N.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KERJA%201\UNS\KULIAH%20PWK\Urbanisasi%20Berkelanjutan\2022\Pertemuan%203%20Urbanization%20Trend\Comparison%20G%20and%20N.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KERJA%201\UNS\KULIAH%20PWK\Urbanisasi%20Berkelanjutan\2022\Pertemuan%203%20Urbanization%20Trend\Comparison%20G%20and%20N.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t>GDP/Capita</a:t>
            </a:r>
            <a:r>
              <a:rPr lang="en-US" sz="3200" baseline="0" dirty="0"/>
              <a:t> (US$)</a:t>
            </a:r>
            <a:endParaRPr lang="en-US" sz="3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073490813648288E-2"/>
          <c:y val="0.11032676152536673"/>
          <c:w val="0.93271212467736142"/>
          <c:h val="0.6359444178636684"/>
        </c:manualLayout>
      </c:layout>
      <c:lineChart>
        <c:grouping val="standard"/>
        <c:varyColors val="0"/>
        <c:ser>
          <c:idx val="0"/>
          <c:order val="0"/>
          <c:tx>
            <c:strRef>
              <c:f>'GDP per cap'!$A$2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cap'!$B$2:$G$2</c:f>
              <c:numCache>
                <c:formatCode>General</c:formatCode>
                <c:ptCount val="6"/>
                <c:pt idx="0">
                  <c:v>3305.1263943104618</c:v>
                </c:pt>
                <c:pt idx="1">
                  <c:v>10211.837188790898</c:v>
                </c:pt>
                <c:pt idx="2">
                  <c:v>18243.471418367164</c:v>
                </c:pt>
                <c:pt idx="3">
                  <c:v>21697.708479773104</c:v>
                </c:pt>
                <c:pt idx="4">
                  <c:v>52087.972288889141</c:v>
                </c:pt>
                <c:pt idx="5">
                  <c:v>51680.316522943845</c:v>
                </c:pt>
              </c:numCache>
            </c:numRef>
          </c:val>
          <c:smooth val="0"/>
          <c:extLst>
            <c:ext xmlns:c16="http://schemas.microsoft.com/office/drawing/2014/chart" uri="{C3380CC4-5D6E-409C-BE32-E72D297353CC}">
              <c16:uniqueId val="{00000000-8D8A-4FA7-AA11-5F109FF85DFE}"/>
            </c:ext>
          </c:extLst>
        </c:ser>
        <c:ser>
          <c:idx val="1"/>
          <c:order val="1"/>
          <c:tx>
            <c:strRef>
              <c:f>'GDP per cap'!$A$3</c:f>
              <c:strCache>
                <c:ptCount val="1"/>
                <c:pt idx="0">
                  <c:v>European Union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cap'!$B$3:$G$3</c:f>
              <c:numCache>
                <c:formatCode>General</c:formatCode>
                <c:ptCount val="6"/>
                <c:pt idx="0">
                  <c:v>1879.0785771652288</c:v>
                </c:pt>
                <c:pt idx="1">
                  <c:v>8098.4984706642381</c:v>
                </c:pt>
                <c:pt idx="2">
                  <c:v>15454.962986443014</c:v>
                </c:pt>
                <c:pt idx="3">
                  <c:v>16947.624856575225</c:v>
                </c:pt>
                <c:pt idx="4">
                  <c:v>32970.71546734366</c:v>
                </c:pt>
                <c:pt idx="5">
                  <c:v>34191.828252931366</c:v>
                </c:pt>
              </c:numCache>
            </c:numRef>
          </c:val>
          <c:smooth val="0"/>
          <c:extLst>
            <c:ext xmlns:c16="http://schemas.microsoft.com/office/drawing/2014/chart" uri="{C3380CC4-5D6E-409C-BE32-E72D297353CC}">
              <c16:uniqueId val="{00000001-8D8A-4FA7-AA11-5F109FF85DFE}"/>
            </c:ext>
          </c:extLst>
        </c:ser>
        <c:ser>
          <c:idx val="2"/>
          <c:order val="2"/>
          <c:tx>
            <c:strRef>
              <c:f>'GDP per cap'!$A$4</c:f>
              <c:strCache>
                <c:ptCount val="1"/>
                <c:pt idx="0">
                  <c:v>Canada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cap'!$B$4:$G$4</c:f>
              <c:numCache>
                <c:formatCode>General</c:formatCode>
                <c:ptCount val="6"/>
                <c:pt idx="0">
                  <c:v>5129.0918439618536</c:v>
                </c:pt>
                <c:pt idx="1">
                  <c:v>12437.776504638239</c:v>
                </c:pt>
                <c:pt idx="2">
                  <c:v>23645.614314815881</c:v>
                </c:pt>
                <c:pt idx="3">
                  <c:v>35151.329602333448</c:v>
                </c:pt>
                <c:pt idx="4">
                  <c:v>48552.942405516776</c:v>
                </c:pt>
                <c:pt idx="5">
                  <c:v>61000.855258946052</c:v>
                </c:pt>
              </c:numCache>
            </c:numRef>
          </c:val>
          <c:smooth val="0"/>
          <c:extLst>
            <c:ext xmlns:c16="http://schemas.microsoft.com/office/drawing/2014/chart" uri="{C3380CC4-5D6E-409C-BE32-E72D297353CC}">
              <c16:uniqueId val="{00000002-8D8A-4FA7-AA11-5F109FF85DFE}"/>
            </c:ext>
          </c:extLst>
        </c:ser>
        <c:ser>
          <c:idx val="3"/>
          <c:order val="3"/>
          <c:tx>
            <c:strRef>
              <c:f>'GDP per cap'!$A$5</c:f>
              <c:strCache>
                <c:ptCount val="1"/>
                <c:pt idx="0">
                  <c:v>United States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cap'!$B$5:$G$5</c:f>
              <c:numCache>
                <c:formatCode>General</c:formatCode>
                <c:ptCount val="6"/>
                <c:pt idx="0">
                  <c:v>5234.2966662114977</c:v>
                </c:pt>
                <c:pt idx="1">
                  <c:v>12574.791506216305</c:v>
                </c:pt>
                <c:pt idx="2">
                  <c:v>23888.60000881329</c:v>
                </c:pt>
                <c:pt idx="3">
                  <c:v>36329.956072710193</c:v>
                </c:pt>
                <c:pt idx="4">
                  <c:v>48650.643128333555</c:v>
                </c:pt>
                <c:pt idx="5">
                  <c:v>63027.67952671527</c:v>
                </c:pt>
              </c:numCache>
            </c:numRef>
          </c:val>
          <c:smooth val="0"/>
          <c:extLst>
            <c:ext xmlns:c16="http://schemas.microsoft.com/office/drawing/2014/chart" uri="{C3380CC4-5D6E-409C-BE32-E72D297353CC}">
              <c16:uniqueId val="{00000003-8D8A-4FA7-AA11-5F109FF85DFE}"/>
            </c:ext>
          </c:extLst>
        </c:ser>
        <c:ser>
          <c:idx val="4"/>
          <c:order val="4"/>
          <c:tx>
            <c:strRef>
              <c:f>'GDP per cap'!$A$6</c:f>
              <c:strCache>
                <c:ptCount val="1"/>
                <c:pt idx="0">
                  <c:v>South Asia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cap'!$B$6:$G$6</c:f>
              <c:numCache>
                <c:formatCode>General</c:formatCode>
                <c:ptCount val="6"/>
                <c:pt idx="0">
                  <c:v>120.12879167293781</c:v>
                </c:pt>
                <c:pt idx="1">
                  <c:v>262.07725288455725</c:v>
                </c:pt>
                <c:pt idx="2">
                  <c:v>359.23166942033322</c:v>
                </c:pt>
                <c:pt idx="3">
                  <c:v>453.23760409734376</c:v>
                </c:pt>
                <c:pt idx="4">
                  <c:v>1257.4995082144883</c:v>
                </c:pt>
                <c:pt idx="5">
                  <c:v>1875.4413914902204</c:v>
                </c:pt>
              </c:numCache>
            </c:numRef>
          </c:val>
          <c:smooth val="0"/>
          <c:extLst>
            <c:ext xmlns:c16="http://schemas.microsoft.com/office/drawing/2014/chart" uri="{C3380CC4-5D6E-409C-BE32-E72D297353CC}">
              <c16:uniqueId val="{00000004-8D8A-4FA7-AA11-5F109FF85DFE}"/>
            </c:ext>
          </c:extLst>
        </c:ser>
        <c:ser>
          <c:idx val="5"/>
          <c:order val="5"/>
          <c:tx>
            <c:strRef>
              <c:f>'GDP per cap'!$A$7</c:f>
              <c:strCache>
                <c:ptCount val="1"/>
                <c:pt idx="0">
                  <c:v>China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cap'!$B$7:$G$7</c:f>
              <c:numCache>
                <c:formatCode>General</c:formatCode>
                <c:ptCount val="6"/>
                <c:pt idx="0">
                  <c:v>113.16299155468569</c:v>
                </c:pt>
                <c:pt idx="1">
                  <c:v>194.80472218683599</c:v>
                </c:pt>
                <c:pt idx="2">
                  <c:v>317.88467304092774</c:v>
                </c:pt>
                <c:pt idx="3">
                  <c:v>959.37248363586446</c:v>
                </c:pt>
                <c:pt idx="4">
                  <c:v>4550.4531077559932</c:v>
                </c:pt>
                <c:pt idx="5">
                  <c:v>10408.669756134919</c:v>
                </c:pt>
              </c:numCache>
            </c:numRef>
          </c:val>
          <c:smooth val="0"/>
          <c:extLst>
            <c:ext xmlns:c16="http://schemas.microsoft.com/office/drawing/2014/chart" uri="{C3380CC4-5D6E-409C-BE32-E72D297353CC}">
              <c16:uniqueId val="{00000005-8D8A-4FA7-AA11-5F109FF85DFE}"/>
            </c:ext>
          </c:extLst>
        </c:ser>
        <c:ser>
          <c:idx val="6"/>
          <c:order val="6"/>
          <c:tx>
            <c:strRef>
              <c:f>'GDP per cap'!$A$8</c:f>
              <c:strCache>
                <c:ptCount val="1"/>
                <c:pt idx="0">
                  <c:v>Sub-Saharan Africa (excluding high income)</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cap'!$B$8:$G$8</c:f>
              <c:numCache>
                <c:formatCode>General</c:formatCode>
                <c:ptCount val="6"/>
                <c:pt idx="0">
                  <c:v>232.03938532209139</c:v>
                </c:pt>
                <c:pt idx="1">
                  <c:v>733.18331250323206</c:v>
                </c:pt>
                <c:pt idx="2">
                  <c:v>733.47869219257745</c:v>
                </c:pt>
                <c:pt idx="3">
                  <c:v>635.04126862444627</c:v>
                </c:pt>
                <c:pt idx="4">
                  <c:v>1669.6106654326454</c:v>
                </c:pt>
                <c:pt idx="5">
                  <c:v>1500.8526484490901</c:v>
                </c:pt>
              </c:numCache>
            </c:numRef>
          </c:val>
          <c:smooth val="0"/>
          <c:extLst>
            <c:ext xmlns:c16="http://schemas.microsoft.com/office/drawing/2014/chart" uri="{C3380CC4-5D6E-409C-BE32-E72D297353CC}">
              <c16:uniqueId val="{00000006-8D8A-4FA7-AA11-5F109FF85DFE}"/>
            </c:ext>
          </c:extLst>
        </c:ser>
        <c:ser>
          <c:idx val="7"/>
          <c:order val="7"/>
          <c:tx>
            <c:strRef>
              <c:f>'GDP per cap'!$A$9</c:f>
              <c:strCache>
                <c:ptCount val="1"/>
                <c:pt idx="0">
                  <c:v>Indonesia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cap'!$B$9:$G$9</c:f>
              <c:numCache>
                <c:formatCode>General</c:formatCode>
                <c:ptCount val="6"/>
                <c:pt idx="0">
                  <c:v>79.71453540377037</c:v>
                </c:pt>
                <c:pt idx="1">
                  <c:v>491.57953294081688</c:v>
                </c:pt>
                <c:pt idx="2">
                  <c:v>585.07656284942368</c:v>
                </c:pt>
                <c:pt idx="3">
                  <c:v>780.19020467518021</c:v>
                </c:pt>
                <c:pt idx="4">
                  <c:v>3122.3626731936238</c:v>
                </c:pt>
                <c:pt idx="5">
                  <c:v>3870.557619792487</c:v>
                </c:pt>
              </c:numCache>
            </c:numRef>
          </c:val>
          <c:smooth val="0"/>
          <c:extLst>
            <c:ext xmlns:c16="http://schemas.microsoft.com/office/drawing/2014/chart" uri="{C3380CC4-5D6E-409C-BE32-E72D297353CC}">
              <c16:uniqueId val="{00000007-8D8A-4FA7-AA11-5F109FF85DFE}"/>
            </c:ext>
          </c:extLst>
        </c:ser>
        <c:ser>
          <c:idx val="8"/>
          <c:order val="8"/>
          <c:tx>
            <c:strRef>
              <c:f>'GDP per cap'!$A$10</c:f>
              <c:strCache>
                <c:ptCount val="1"/>
                <c:pt idx="0">
                  <c:v>Thailand</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cap'!$B$10:$G$10</c:f>
              <c:numCache>
                <c:formatCode>General</c:formatCode>
                <c:ptCount val="6"/>
                <c:pt idx="0">
                  <c:v>192.12768600110752</c:v>
                </c:pt>
                <c:pt idx="1">
                  <c:v>682.92997277637915</c:v>
                </c:pt>
                <c:pt idx="2">
                  <c:v>1508.9424699104297</c:v>
                </c:pt>
                <c:pt idx="3">
                  <c:v>2007.7352707451951</c:v>
                </c:pt>
                <c:pt idx="4">
                  <c:v>5076.33987220163</c:v>
                </c:pt>
                <c:pt idx="5">
                  <c:v>7158.7666837225634</c:v>
                </c:pt>
              </c:numCache>
            </c:numRef>
          </c:val>
          <c:smooth val="0"/>
          <c:extLst>
            <c:ext xmlns:c16="http://schemas.microsoft.com/office/drawing/2014/chart" uri="{C3380CC4-5D6E-409C-BE32-E72D297353CC}">
              <c16:uniqueId val="{00000008-8D8A-4FA7-AA11-5F109FF85DFE}"/>
            </c:ext>
          </c:extLst>
        </c:ser>
        <c:ser>
          <c:idx val="9"/>
          <c:order val="9"/>
          <c:tx>
            <c:strRef>
              <c:f>'GDP per cap'!$A$11</c:f>
              <c:strCache>
                <c:ptCount val="1"/>
                <c:pt idx="0">
                  <c:v>Malaysia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'GDP per cap'!$B$1:$G$1</c:f>
              <c:strCache>
                <c:ptCount val="6"/>
                <c:pt idx="0">
                  <c:v>1970</c:v>
                </c:pt>
                <c:pt idx="1">
                  <c:v>1980</c:v>
                </c:pt>
                <c:pt idx="2">
                  <c:v>1990</c:v>
                </c:pt>
                <c:pt idx="3">
                  <c:v>2000</c:v>
                </c:pt>
                <c:pt idx="4">
                  <c:v>2010</c:v>
                </c:pt>
                <c:pt idx="5">
                  <c:v>2020</c:v>
                </c:pt>
              </c:strCache>
            </c:strRef>
          </c:cat>
          <c:val>
            <c:numRef>
              <c:f>'GDP per cap'!$B$11:$G$11</c:f>
              <c:numCache>
                <c:formatCode>General</c:formatCode>
                <c:ptCount val="6"/>
                <c:pt idx="0">
                  <c:v>357.65679936380883</c:v>
                </c:pt>
                <c:pt idx="1">
                  <c:v>1774.7402968881518</c:v>
                </c:pt>
                <c:pt idx="2">
                  <c:v>2441.7419905489451</c:v>
                </c:pt>
                <c:pt idx="3">
                  <c:v>4043.6629231287679</c:v>
                </c:pt>
                <c:pt idx="4">
                  <c:v>9040.5684946452384</c:v>
                </c:pt>
                <c:pt idx="5">
                  <c:v>10412.347667749935</c:v>
                </c:pt>
              </c:numCache>
            </c:numRef>
          </c:val>
          <c:smooth val="0"/>
          <c:extLst>
            <c:ext xmlns:c16="http://schemas.microsoft.com/office/drawing/2014/chart" uri="{C3380CC4-5D6E-409C-BE32-E72D297353CC}">
              <c16:uniqueId val="{00000009-8D8A-4FA7-AA11-5F109FF85DFE}"/>
            </c:ext>
          </c:extLst>
        </c:ser>
        <c:dLbls>
          <c:showLegendKey val="0"/>
          <c:showVal val="0"/>
          <c:showCatName val="0"/>
          <c:showSerName val="0"/>
          <c:showPercent val="0"/>
          <c:showBubbleSize val="0"/>
        </c:dLbls>
        <c:marker val="1"/>
        <c:smooth val="0"/>
        <c:axId val="1354259472"/>
        <c:axId val="1354259888"/>
      </c:lineChart>
      <c:catAx>
        <c:axId val="135425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54259888"/>
        <c:crosses val="autoZero"/>
        <c:auto val="1"/>
        <c:lblAlgn val="ctr"/>
        <c:lblOffset val="100"/>
        <c:noMultiLvlLbl val="0"/>
      </c:catAx>
      <c:valAx>
        <c:axId val="135425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54259472"/>
        <c:crosses val="autoZero"/>
        <c:crossBetween val="between"/>
      </c:valAx>
      <c:spPr>
        <a:noFill/>
        <a:ln>
          <a:noFill/>
        </a:ln>
        <a:effectLst/>
      </c:spPr>
    </c:plotArea>
    <c:legend>
      <c:legendPos val="b"/>
      <c:layout>
        <c:manualLayout>
          <c:xMode val="edge"/>
          <c:yMode val="edge"/>
          <c:x val="3.1623593731281513E-2"/>
          <c:y val="0.83280179004191668"/>
          <c:w val="0.94981638187342765"/>
          <c:h val="0.147990493327647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Largest City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'Persentase largest'!$B$2</c:f>
              <c:strCache>
                <c:ptCount val="1"/>
                <c:pt idx="0">
                  <c:v>1960</c:v>
                </c:pt>
              </c:strCache>
            </c:strRef>
          </c:tx>
          <c:spPr>
            <a:solidFill>
              <a:schemeClr val="accent1"/>
            </a:solidFill>
            <a:ln>
              <a:noFill/>
            </a:ln>
            <a:effectLst/>
          </c:spPr>
          <c:invertIfNegative val="0"/>
          <c:cat>
            <c:strRef>
              <c:f>'Persentase largest'!$A$3:$A$10</c:f>
              <c:strCache>
                <c:ptCount val="8"/>
                <c:pt idx="0">
                  <c:v>Australia</c:v>
                </c:pt>
                <c:pt idx="1">
                  <c:v>Canada</c:v>
                </c:pt>
                <c:pt idx="2">
                  <c:v>European Union</c:v>
                </c:pt>
                <c:pt idx="3">
                  <c:v>United States</c:v>
                </c:pt>
                <c:pt idx="4">
                  <c:v>South Asia</c:v>
                </c:pt>
                <c:pt idx="5">
                  <c:v>China</c:v>
                </c:pt>
                <c:pt idx="6">
                  <c:v>Sub-Saharan Africa (excluding high income)</c:v>
                </c:pt>
                <c:pt idx="7">
                  <c:v>Indonesia</c:v>
                </c:pt>
              </c:strCache>
            </c:strRef>
          </c:cat>
          <c:val>
            <c:numRef>
              <c:f>'Persentase largest'!$B$3:$B$10</c:f>
              <c:numCache>
                <c:formatCode>#,##0.0</c:formatCode>
                <c:ptCount val="8"/>
                <c:pt idx="0">
                  <c:v>25.478566140255747</c:v>
                </c:pt>
                <c:pt idx="1">
                  <c:v>16.422096093503463</c:v>
                </c:pt>
                <c:pt idx="2">
                  <c:v>16.144187191277577</c:v>
                </c:pt>
                <c:pt idx="3">
                  <c:v>11.1997817724156</c:v>
                </c:pt>
                <c:pt idx="4">
                  <c:v>9.5529993537577251</c:v>
                </c:pt>
                <c:pt idx="5">
                  <c:v>6.3517506053919313</c:v>
                </c:pt>
                <c:pt idx="6">
                  <c:v>22.428473524280626</c:v>
                </c:pt>
                <c:pt idx="7">
                  <c:v>20.92868633378049</c:v>
                </c:pt>
              </c:numCache>
            </c:numRef>
          </c:val>
          <c:extLst>
            <c:ext xmlns:c16="http://schemas.microsoft.com/office/drawing/2014/chart" uri="{C3380CC4-5D6E-409C-BE32-E72D297353CC}">
              <c16:uniqueId val="{00000000-8E77-4A9B-95D8-92D92182BC7F}"/>
            </c:ext>
          </c:extLst>
        </c:ser>
        <c:ser>
          <c:idx val="1"/>
          <c:order val="1"/>
          <c:tx>
            <c:strRef>
              <c:f>'Persentase largest'!$C$2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'Persentase largest'!$A$3:$A$10</c:f>
              <c:strCache>
                <c:ptCount val="8"/>
                <c:pt idx="0">
                  <c:v>Australia</c:v>
                </c:pt>
                <c:pt idx="1">
                  <c:v>Canada</c:v>
                </c:pt>
                <c:pt idx="2">
                  <c:v>European Union</c:v>
                </c:pt>
                <c:pt idx="3">
                  <c:v>United States</c:v>
                </c:pt>
                <c:pt idx="4">
                  <c:v>South Asia</c:v>
                </c:pt>
                <c:pt idx="5">
                  <c:v>China</c:v>
                </c:pt>
                <c:pt idx="6">
                  <c:v>Sub-Saharan Africa (excluding high income)</c:v>
                </c:pt>
                <c:pt idx="7">
                  <c:v>Indonesia</c:v>
                </c:pt>
              </c:strCache>
            </c:strRef>
          </c:cat>
          <c:val>
            <c:numRef>
              <c:f>'Persentase largest'!$C$3:$C$10</c:f>
              <c:numCache>
                <c:formatCode>#,##0.0</c:formatCode>
                <c:ptCount val="8"/>
                <c:pt idx="0">
                  <c:v>22.424893222113486</c:v>
                </c:pt>
                <c:pt idx="1">
                  <c:v>19.990852908680839</c:v>
                </c:pt>
                <c:pt idx="2">
                  <c:v>15.908076558730079</c:v>
                </c:pt>
                <c:pt idx="3">
                  <c:v>6.9038124995284358</c:v>
                </c:pt>
                <c:pt idx="4">
                  <c:v>11.379913849355065</c:v>
                </c:pt>
                <c:pt idx="5">
                  <c:v>3.1416246720400962</c:v>
                </c:pt>
                <c:pt idx="6">
                  <c:v>26.497028874791724</c:v>
                </c:pt>
                <c:pt idx="7">
                  <c:v>6.9519972546468063</c:v>
                </c:pt>
              </c:numCache>
            </c:numRef>
          </c:val>
          <c:extLst>
            <c:ext xmlns:c16="http://schemas.microsoft.com/office/drawing/2014/chart" uri="{C3380CC4-5D6E-409C-BE32-E72D297353CC}">
              <c16:uniqueId val="{00000001-8E77-4A9B-95D8-92D92182BC7F}"/>
            </c:ext>
          </c:extLst>
        </c:ser>
        <c:dLbls>
          <c:showLegendKey val="0"/>
          <c:showVal val="0"/>
          <c:showCatName val="0"/>
          <c:showSerName val="0"/>
          <c:showPercent val="0"/>
          <c:showBubbleSize val="0"/>
        </c:dLbls>
        <c:gapWidth val="182"/>
        <c:axId val="893946175"/>
        <c:axId val="893960735"/>
      </c:barChart>
      <c:catAx>
        <c:axId val="893946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3960735"/>
        <c:crosses val="autoZero"/>
        <c:auto val="1"/>
        <c:lblAlgn val="ctr"/>
        <c:lblOffset val="100"/>
        <c:noMultiLvlLbl val="0"/>
      </c:catAx>
      <c:valAx>
        <c:axId val="89396073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394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More than 1 million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'Persentase largest'!$B$12</c:f>
              <c:strCache>
                <c:ptCount val="1"/>
                <c:pt idx="0">
                  <c:v>1960</c:v>
                </c:pt>
              </c:strCache>
            </c:strRef>
          </c:tx>
          <c:spPr>
            <a:solidFill>
              <a:schemeClr val="accent1"/>
            </a:solidFill>
            <a:ln>
              <a:noFill/>
            </a:ln>
            <a:effectLst/>
          </c:spPr>
          <c:invertIfNegative val="0"/>
          <c:cat>
            <c:strRef>
              <c:f>'Persentase largest'!$A$13:$A$20</c:f>
              <c:strCache>
                <c:ptCount val="8"/>
                <c:pt idx="0">
                  <c:v>Australia</c:v>
                </c:pt>
                <c:pt idx="1">
                  <c:v>Canada</c:v>
                </c:pt>
                <c:pt idx="2">
                  <c:v>European Union</c:v>
                </c:pt>
                <c:pt idx="3">
                  <c:v>United States</c:v>
                </c:pt>
                <c:pt idx="4">
                  <c:v>South Asia</c:v>
                </c:pt>
                <c:pt idx="5">
                  <c:v>China</c:v>
                </c:pt>
                <c:pt idx="6">
                  <c:v>Sub-Saharan Africa (excluding high income)</c:v>
                </c:pt>
                <c:pt idx="7">
                  <c:v>Indonesia</c:v>
                </c:pt>
              </c:strCache>
            </c:strRef>
          </c:cat>
          <c:val>
            <c:numRef>
              <c:f>'Persentase largest'!$B$13:$B$20</c:f>
              <c:numCache>
                <c:formatCode>#,##0.0</c:formatCode>
                <c:ptCount val="8"/>
                <c:pt idx="0">
                  <c:v>54.199946148860157</c:v>
                </c:pt>
                <c:pt idx="1">
                  <c:v>30.098935122540837</c:v>
                </c:pt>
                <c:pt idx="2">
                  <c:v>14.290945437681172</c:v>
                </c:pt>
                <c:pt idx="3">
                  <c:v>38.732606229001888</c:v>
                </c:pt>
                <c:pt idx="4">
                  <c:v>7.1927977521774888</c:v>
                </c:pt>
                <c:pt idx="5">
                  <c:v>8.1227401921837288</c:v>
                </c:pt>
                <c:pt idx="6">
                  <c:v>5.7889263458628024</c:v>
                </c:pt>
                <c:pt idx="7">
                  <c:v>8.0267720052540437</c:v>
                </c:pt>
              </c:numCache>
            </c:numRef>
          </c:val>
          <c:extLst>
            <c:ext xmlns:c16="http://schemas.microsoft.com/office/drawing/2014/chart" uri="{C3380CC4-5D6E-409C-BE32-E72D297353CC}">
              <c16:uniqueId val="{00000000-A9E9-4071-9054-04279D006CBD}"/>
            </c:ext>
          </c:extLst>
        </c:ser>
        <c:ser>
          <c:idx val="1"/>
          <c:order val="1"/>
          <c:tx>
            <c:strRef>
              <c:f>'Persentase largest'!$C$12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'Persentase largest'!$A$13:$A$20</c:f>
              <c:strCache>
                <c:ptCount val="8"/>
                <c:pt idx="0">
                  <c:v>Australia</c:v>
                </c:pt>
                <c:pt idx="1">
                  <c:v>Canada</c:v>
                </c:pt>
                <c:pt idx="2">
                  <c:v>European Union</c:v>
                </c:pt>
                <c:pt idx="3">
                  <c:v>United States</c:v>
                </c:pt>
                <c:pt idx="4">
                  <c:v>South Asia</c:v>
                </c:pt>
                <c:pt idx="5">
                  <c:v>China</c:v>
                </c:pt>
                <c:pt idx="6">
                  <c:v>Sub-Saharan Africa (excluding high income)</c:v>
                </c:pt>
                <c:pt idx="7">
                  <c:v>Indonesia</c:v>
                </c:pt>
              </c:strCache>
            </c:strRef>
          </c:cat>
          <c:val>
            <c:numRef>
              <c:f>'Persentase largest'!$C$13:$C$20</c:f>
              <c:numCache>
                <c:formatCode>#,##0.0</c:formatCode>
                <c:ptCount val="8"/>
                <c:pt idx="0">
                  <c:v>61.020904815257623</c:v>
                </c:pt>
                <c:pt idx="1">
                  <c:v>45.74502374044107</c:v>
                </c:pt>
                <c:pt idx="2">
                  <c:v>17.564090611880051</c:v>
                </c:pt>
                <c:pt idx="3">
                  <c:v>46.412994793259799</c:v>
                </c:pt>
                <c:pt idx="4">
                  <c:v>16.160224433256023</c:v>
                </c:pt>
                <c:pt idx="5">
                  <c:v>29.034998086599106</c:v>
                </c:pt>
                <c:pt idx="6">
                  <c:v>15.889353035110236</c:v>
                </c:pt>
                <c:pt idx="7">
                  <c:v>13.625145376384149</c:v>
                </c:pt>
              </c:numCache>
            </c:numRef>
          </c:val>
          <c:extLst>
            <c:ext xmlns:c16="http://schemas.microsoft.com/office/drawing/2014/chart" uri="{C3380CC4-5D6E-409C-BE32-E72D297353CC}">
              <c16:uniqueId val="{00000001-A9E9-4071-9054-04279D006CBD}"/>
            </c:ext>
          </c:extLst>
        </c:ser>
        <c:dLbls>
          <c:showLegendKey val="0"/>
          <c:showVal val="0"/>
          <c:showCatName val="0"/>
          <c:showSerName val="0"/>
          <c:showPercent val="0"/>
          <c:showBubbleSize val="0"/>
        </c:dLbls>
        <c:gapWidth val="182"/>
        <c:axId val="893915807"/>
        <c:axId val="893932447"/>
      </c:barChart>
      <c:catAx>
        <c:axId val="893915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3932447"/>
        <c:crosses val="autoZero"/>
        <c:auto val="1"/>
        <c:lblAlgn val="ctr"/>
        <c:lblOffset val="100"/>
        <c:noMultiLvlLbl val="0"/>
      </c:catAx>
      <c:valAx>
        <c:axId val="893932447"/>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3915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D4AEE-4FBB-4B5D-9EB2-D0E0F7766245}"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126A7934-5FF5-4EEF-8A58-1A40862A3937}">
      <dgm:prSet/>
      <dgm:spPr/>
      <dgm:t>
        <a:bodyPr/>
        <a:lstStyle/>
        <a:p>
          <a:r>
            <a:rPr lang="en-US" dirty="0"/>
            <a:t>industrialization and urbanization in the US (Fastest period: 1880-1929): especially in the Northeast and Midwest</a:t>
          </a:r>
        </a:p>
      </dgm:t>
    </dgm:pt>
    <dgm:pt modelId="{835ECDA1-3D49-404A-A4E8-19395C82A7EA}" type="parTrans" cxnId="{C062E35F-E3B6-477A-B3E2-7EFB34F17BB5}">
      <dgm:prSet/>
      <dgm:spPr/>
      <dgm:t>
        <a:bodyPr/>
        <a:lstStyle/>
        <a:p>
          <a:endParaRPr lang="en-US"/>
        </a:p>
      </dgm:t>
    </dgm:pt>
    <dgm:pt modelId="{D2F7F906-463E-4F58-AD05-2D00F565F558}" type="sibTrans" cxnId="{C062E35F-E3B6-477A-B3E2-7EFB34F17BB5}">
      <dgm:prSet/>
      <dgm:spPr/>
      <dgm:t>
        <a:bodyPr/>
        <a:lstStyle/>
        <a:p>
          <a:endParaRPr lang="en-US"/>
        </a:p>
      </dgm:t>
    </dgm:pt>
    <dgm:pt modelId="{F8EB62CB-100E-419B-9F73-D70983D3884D}">
      <dgm:prSet/>
      <dgm:spPr/>
      <dgm:t>
        <a:bodyPr/>
        <a:lstStyle/>
        <a:p>
          <a:r>
            <a:rPr lang="en-US"/>
            <a:t>Industrialization: meaning manufacturing in factory settings using machines plus a labor force with unique, divided tasks to increase production (assembly line)</a:t>
          </a:r>
        </a:p>
      </dgm:t>
    </dgm:pt>
    <dgm:pt modelId="{2321A291-D440-40EF-9CE5-DDA8508B8836}" type="parTrans" cxnId="{B56B7691-D823-421C-AA9A-E103BA8172C4}">
      <dgm:prSet/>
      <dgm:spPr/>
      <dgm:t>
        <a:bodyPr/>
        <a:lstStyle/>
        <a:p>
          <a:endParaRPr lang="en-US"/>
        </a:p>
      </dgm:t>
    </dgm:pt>
    <dgm:pt modelId="{7369ECA4-1617-45A0-ADCB-7DBD133B8C57}" type="sibTrans" cxnId="{B56B7691-D823-421C-AA9A-E103BA8172C4}">
      <dgm:prSet/>
      <dgm:spPr/>
      <dgm:t>
        <a:bodyPr/>
        <a:lstStyle/>
        <a:p>
          <a:endParaRPr lang="en-US"/>
        </a:p>
      </dgm:t>
    </dgm:pt>
    <dgm:pt modelId="{694410A2-E077-4D93-9866-1AC5A98C2B73}">
      <dgm:prSet/>
      <dgm:spPr/>
      <dgm:t>
        <a:bodyPr/>
        <a:lstStyle/>
        <a:p>
          <a:r>
            <a:rPr lang="en-US"/>
            <a:t>After 1880, industrialization depended much more on mechanization—the replacement of people with machines—to increase production and maximize profits</a:t>
          </a:r>
        </a:p>
      </dgm:t>
    </dgm:pt>
    <dgm:pt modelId="{57D5F805-12E4-4C1E-985C-E2BA228CBE60}" type="parTrans" cxnId="{F20925DA-32E0-452F-BB1E-5824170E12D4}">
      <dgm:prSet/>
      <dgm:spPr/>
      <dgm:t>
        <a:bodyPr/>
        <a:lstStyle/>
        <a:p>
          <a:endParaRPr lang="en-US"/>
        </a:p>
      </dgm:t>
    </dgm:pt>
    <dgm:pt modelId="{EF121250-D561-4D18-9E7A-CEBC7C5A2181}" type="sibTrans" cxnId="{F20925DA-32E0-452F-BB1E-5824170E12D4}">
      <dgm:prSet/>
      <dgm:spPr/>
      <dgm:t>
        <a:bodyPr/>
        <a:lstStyle/>
        <a:p>
          <a:endParaRPr lang="en-US"/>
        </a:p>
      </dgm:t>
    </dgm:pt>
    <dgm:pt modelId="{A7CA6CB2-DEE6-4B99-B636-53F9B965A31E}">
      <dgm:prSet/>
      <dgm:spPr/>
      <dgm:t>
        <a:bodyPr/>
        <a:lstStyle/>
        <a:p>
          <a:r>
            <a:rPr lang="en-US"/>
            <a:t>stimulated urbanization (the growth of cities in both population and physical size)</a:t>
          </a:r>
        </a:p>
      </dgm:t>
    </dgm:pt>
    <dgm:pt modelId="{B51BFD54-634B-4F91-B085-6D5BF592432F}" type="parTrans" cxnId="{D17B352B-31E4-4049-BA2E-9424E1A72253}">
      <dgm:prSet/>
      <dgm:spPr/>
      <dgm:t>
        <a:bodyPr/>
        <a:lstStyle/>
        <a:p>
          <a:endParaRPr lang="en-US"/>
        </a:p>
      </dgm:t>
    </dgm:pt>
    <dgm:pt modelId="{5699F9EA-B3E1-42F2-B000-9B974FC02540}" type="sibTrans" cxnId="{D17B352B-31E4-4049-BA2E-9424E1A72253}">
      <dgm:prSet/>
      <dgm:spPr/>
      <dgm:t>
        <a:bodyPr/>
        <a:lstStyle/>
        <a:p>
          <a:endParaRPr lang="en-US"/>
        </a:p>
      </dgm:t>
    </dgm:pt>
    <dgm:pt modelId="{C852CCD0-1A80-4961-A0DF-F9FBC0920423}">
      <dgm:prSet/>
      <dgm:spPr/>
      <dgm:t>
        <a:bodyPr/>
        <a:lstStyle/>
        <a:p>
          <a:r>
            <a:rPr lang="en-US"/>
            <a:t>the total manufacturingoutput of the United States was twenty-eight times greater in 1929 than it was 1859</a:t>
          </a:r>
        </a:p>
      </dgm:t>
    </dgm:pt>
    <dgm:pt modelId="{65985D08-ABD2-45E0-8FCC-0E2DB5324DDC}" type="parTrans" cxnId="{3870C204-4217-46E6-928C-1089484E8981}">
      <dgm:prSet/>
      <dgm:spPr/>
      <dgm:t>
        <a:bodyPr/>
        <a:lstStyle/>
        <a:p>
          <a:endParaRPr lang="en-US"/>
        </a:p>
      </dgm:t>
    </dgm:pt>
    <dgm:pt modelId="{DFBE6C01-3E54-4A94-A91F-56F81021612C}" type="sibTrans" cxnId="{3870C204-4217-46E6-928C-1089484E8981}">
      <dgm:prSet/>
      <dgm:spPr/>
      <dgm:t>
        <a:bodyPr/>
        <a:lstStyle/>
        <a:p>
          <a:endParaRPr lang="en-US"/>
        </a:p>
      </dgm:t>
    </dgm:pt>
    <dgm:pt modelId="{DB913149-F8DC-4102-A683-6F4DD2F2BB34}" type="pres">
      <dgm:prSet presAssocID="{970D4AEE-4FBB-4B5D-9EB2-D0E0F7766245}" presName="linear" presStyleCnt="0">
        <dgm:presLayoutVars>
          <dgm:animLvl val="lvl"/>
          <dgm:resizeHandles val="exact"/>
        </dgm:presLayoutVars>
      </dgm:prSet>
      <dgm:spPr/>
    </dgm:pt>
    <dgm:pt modelId="{9F64C85F-E13A-4C48-A2F0-187F231B686B}" type="pres">
      <dgm:prSet presAssocID="{126A7934-5FF5-4EEF-8A58-1A40862A3937}" presName="parentText" presStyleLbl="node1" presStyleIdx="0" presStyleCnt="5">
        <dgm:presLayoutVars>
          <dgm:chMax val="0"/>
          <dgm:bulletEnabled val="1"/>
        </dgm:presLayoutVars>
      </dgm:prSet>
      <dgm:spPr/>
    </dgm:pt>
    <dgm:pt modelId="{5C92F688-8370-4304-AEAC-AD61F9013E78}" type="pres">
      <dgm:prSet presAssocID="{D2F7F906-463E-4F58-AD05-2D00F565F558}" presName="spacer" presStyleCnt="0"/>
      <dgm:spPr/>
    </dgm:pt>
    <dgm:pt modelId="{7958BA23-CF29-47DC-9307-C0EAF645FA81}" type="pres">
      <dgm:prSet presAssocID="{F8EB62CB-100E-419B-9F73-D70983D3884D}" presName="parentText" presStyleLbl="node1" presStyleIdx="1" presStyleCnt="5">
        <dgm:presLayoutVars>
          <dgm:chMax val="0"/>
          <dgm:bulletEnabled val="1"/>
        </dgm:presLayoutVars>
      </dgm:prSet>
      <dgm:spPr/>
    </dgm:pt>
    <dgm:pt modelId="{6B2A4BE1-3821-4F63-A9DF-45B3F39DAC30}" type="pres">
      <dgm:prSet presAssocID="{7369ECA4-1617-45A0-ADCB-7DBD133B8C57}" presName="spacer" presStyleCnt="0"/>
      <dgm:spPr/>
    </dgm:pt>
    <dgm:pt modelId="{BA6778C1-5C24-429F-A886-FFD0CC50A5D2}" type="pres">
      <dgm:prSet presAssocID="{694410A2-E077-4D93-9866-1AC5A98C2B73}" presName="parentText" presStyleLbl="node1" presStyleIdx="2" presStyleCnt="5">
        <dgm:presLayoutVars>
          <dgm:chMax val="0"/>
          <dgm:bulletEnabled val="1"/>
        </dgm:presLayoutVars>
      </dgm:prSet>
      <dgm:spPr/>
    </dgm:pt>
    <dgm:pt modelId="{A3385299-52AE-4A4B-B089-DC225BC4A644}" type="pres">
      <dgm:prSet presAssocID="{EF121250-D561-4D18-9E7A-CEBC7C5A2181}" presName="spacer" presStyleCnt="0"/>
      <dgm:spPr/>
    </dgm:pt>
    <dgm:pt modelId="{EAA06511-4295-43F0-89C5-945DE86E8FCF}" type="pres">
      <dgm:prSet presAssocID="{A7CA6CB2-DEE6-4B99-B636-53F9B965A31E}" presName="parentText" presStyleLbl="node1" presStyleIdx="3" presStyleCnt="5">
        <dgm:presLayoutVars>
          <dgm:chMax val="0"/>
          <dgm:bulletEnabled val="1"/>
        </dgm:presLayoutVars>
      </dgm:prSet>
      <dgm:spPr/>
    </dgm:pt>
    <dgm:pt modelId="{2572ED83-A9AE-4F78-8C17-7332C9AA28A7}" type="pres">
      <dgm:prSet presAssocID="{5699F9EA-B3E1-42F2-B000-9B974FC02540}" presName="spacer" presStyleCnt="0"/>
      <dgm:spPr/>
    </dgm:pt>
    <dgm:pt modelId="{6A22224C-7B48-42BC-AB40-5914EA157640}" type="pres">
      <dgm:prSet presAssocID="{C852CCD0-1A80-4961-A0DF-F9FBC0920423}" presName="parentText" presStyleLbl="node1" presStyleIdx="4" presStyleCnt="5">
        <dgm:presLayoutVars>
          <dgm:chMax val="0"/>
          <dgm:bulletEnabled val="1"/>
        </dgm:presLayoutVars>
      </dgm:prSet>
      <dgm:spPr/>
    </dgm:pt>
  </dgm:ptLst>
  <dgm:cxnLst>
    <dgm:cxn modelId="{3870C204-4217-46E6-928C-1089484E8981}" srcId="{970D4AEE-4FBB-4B5D-9EB2-D0E0F7766245}" destId="{C852CCD0-1A80-4961-A0DF-F9FBC0920423}" srcOrd="4" destOrd="0" parTransId="{65985D08-ABD2-45E0-8FCC-0E2DB5324DDC}" sibTransId="{DFBE6C01-3E54-4A94-A91F-56F81021612C}"/>
    <dgm:cxn modelId="{A6EAAB06-AE63-4422-AE1D-7CB2169A3A05}" type="presOf" srcId="{F8EB62CB-100E-419B-9F73-D70983D3884D}" destId="{7958BA23-CF29-47DC-9307-C0EAF645FA81}" srcOrd="0" destOrd="0" presId="urn:microsoft.com/office/officeart/2005/8/layout/vList2"/>
    <dgm:cxn modelId="{4959F019-BFAB-4544-A2C3-8C29656A3B3D}" type="presOf" srcId="{A7CA6CB2-DEE6-4B99-B636-53F9B965A31E}" destId="{EAA06511-4295-43F0-89C5-945DE86E8FCF}" srcOrd="0" destOrd="0" presId="urn:microsoft.com/office/officeart/2005/8/layout/vList2"/>
    <dgm:cxn modelId="{D17B352B-31E4-4049-BA2E-9424E1A72253}" srcId="{970D4AEE-4FBB-4B5D-9EB2-D0E0F7766245}" destId="{A7CA6CB2-DEE6-4B99-B636-53F9B965A31E}" srcOrd="3" destOrd="0" parTransId="{B51BFD54-634B-4F91-B085-6D5BF592432F}" sibTransId="{5699F9EA-B3E1-42F2-B000-9B974FC02540}"/>
    <dgm:cxn modelId="{C062E35F-E3B6-477A-B3E2-7EFB34F17BB5}" srcId="{970D4AEE-4FBB-4B5D-9EB2-D0E0F7766245}" destId="{126A7934-5FF5-4EEF-8A58-1A40862A3937}" srcOrd="0" destOrd="0" parTransId="{835ECDA1-3D49-404A-A4E8-19395C82A7EA}" sibTransId="{D2F7F906-463E-4F58-AD05-2D00F565F558}"/>
    <dgm:cxn modelId="{7B59FD47-7B6C-4352-934A-B580490FCB45}" type="presOf" srcId="{694410A2-E077-4D93-9866-1AC5A98C2B73}" destId="{BA6778C1-5C24-429F-A886-FFD0CC50A5D2}" srcOrd="0" destOrd="0" presId="urn:microsoft.com/office/officeart/2005/8/layout/vList2"/>
    <dgm:cxn modelId="{EE030E7C-E866-4799-86F7-09C8B45EEB3D}" type="presOf" srcId="{970D4AEE-4FBB-4B5D-9EB2-D0E0F7766245}" destId="{DB913149-F8DC-4102-A683-6F4DD2F2BB34}" srcOrd="0" destOrd="0" presId="urn:microsoft.com/office/officeart/2005/8/layout/vList2"/>
    <dgm:cxn modelId="{B56B7691-D823-421C-AA9A-E103BA8172C4}" srcId="{970D4AEE-4FBB-4B5D-9EB2-D0E0F7766245}" destId="{F8EB62CB-100E-419B-9F73-D70983D3884D}" srcOrd="1" destOrd="0" parTransId="{2321A291-D440-40EF-9CE5-DDA8508B8836}" sibTransId="{7369ECA4-1617-45A0-ADCB-7DBD133B8C57}"/>
    <dgm:cxn modelId="{E02E88A7-5BBF-4DA1-9658-E97B7F68137B}" type="presOf" srcId="{126A7934-5FF5-4EEF-8A58-1A40862A3937}" destId="{9F64C85F-E13A-4C48-A2F0-187F231B686B}" srcOrd="0" destOrd="0" presId="urn:microsoft.com/office/officeart/2005/8/layout/vList2"/>
    <dgm:cxn modelId="{A0A40BB4-E192-4A8E-A84B-B8953595C92C}" type="presOf" srcId="{C852CCD0-1A80-4961-A0DF-F9FBC0920423}" destId="{6A22224C-7B48-42BC-AB40-5914EA157640}" srcOrd="0" destOrd="0" presId="urn:microsoft.com/office/officeart/2005/8/layout/vList2"/>
    <dgm:cxn modelId="{F20925DA-32E0-452F-BB1E-5824170E12D4}" srcId="{970D4AEE-4FBB-4B5D-9EB2-D0E0F7766245}" destId="{694410A2-E077-4D93-9866-1AC5A98C2B73}" srcOrd="2" destOrd="0" parTransId="{57D5F805-12E4-4C1E-985C-E2BA228CBE60}" sibTransId="{EF121250-D561-4D18-9E7A-CEBC7C5A2181}"/>
    <dgm:cxn modelId="{621BBF2B-38F2-4EC9-9423-5A0D7D66CACD}" type="presParOf" srcId="{DB913149-F8DC-4102-A683-6F4DD2F2BB34}" destId="{9F64C85F-E13A-4C48-A2F0-187F231B686B}" srcOrd="0" destOrd="0" presId="urn:microsoft.com/office/officeart/2005/8/layout/vList2"/>
    <dgm:cxn modelId="{036137EE-2309-4655-8C1A-83ED3FEBC0FC}" type="presParOf" srcId="{DB913149-F8DC-4102-A683-6F4DD2F2BB34}" destId="{5C92F688-8370-4304-AEAC-AD61F9013E78}" srcOrd="1" destOrd="0" presId="urn:microsoft.com/office/officeart/2005/8/layout/vList2"/>
    <dgm:cxn modelId="{6C08FB87-6D08-45C3-8962-5436CB04F64D}" type="presParOf" srcId="{DB913149-F8DC-4102-A683-6F4DD2F2BB34}" destId="{7958BA23-CF29-47DC-9307-C0EAF645FA81}" srcOrd="2" destOrd="0" presId="urn:microsoft.com/office/officeart/2005/8/layout/vList2"/>
    <dgm:cxn modelId="{882BA807-5791-493C-A7C0-F1BDAB9CFB4D}" type="presParOf" srcId="{DB913149-F8DC-4102-A683-6F4DD2F2BB34}" destId="{6B2A4BE1-3821-4F63-A9DF-45B3F39DAC30}" srcOrd="3" destOrd="0" presId="urn:microsoft.com/office/officeart/2005/8/layout/vList2"/>
    <dgm:cxn modelId="{CBCFAA0A-1190-420F-B2C7-4BF8928BF404}" type="presParOf" srcId="{DB913149-F8DC-4102-A683-6F4DD2F2BB34}" destId="{BA6778C1-5C24-429F-A886-FFD0CC50A5D2}" srcOrd="4" destOrd="0" presId="urn:microsoft.com/office/officeart/2005/8/layout/vList2"/>
    <dgm:cxn modelId="{D9F74999-2A6E-460B-BE23-02965F61F8F6}" type="presParOf" srcId="{DB913149-F8DC-4102-A683-6F4DD2F2BB34}" destId="{A3385299-52AE-4A4B-B089-DC225BC4A644}" srcOrd="5" destOrd="0" presId="urn:microsoft.com/office/officeart/2005/8/layout/vList2"/>
    <dgm:cxn modelId="{D6E97AFF-AC12-4656-9E20-F9D403B3426C}" type="presParOf" srcId="{DB913149-F8DC-4102-A683-6F4DD2F2BB34}" destId="{EAA06511-4295-43F0-89C5-945DE86E8FCF}" srcOrd="6" destOrd="0" presId="urn:microsoft.com/office/officeart/2005/8/layout/vList2"/>
    <dgm:cxn modelId="{0916254E-D8AD-46B7-8A37-2811245599A4}" type="presParOf" srcId="{DB913149-F8DC-4102-A683-6F4DD2F2BB34}" destId="{2572ED83-A9AE-4F78-8C17-7332C9AA28A7}" srcOrd="7" destOrd="0" presId="urn:microsoft.com/office/officeart/2005/8/layout/vList2"/>
    <dgm:cxn modelId="{033DB5A5-3C36-4B1D-831C-973A219B7BDA}" type="presParOf" srcId="{DB913149-F8DC-4102-A683-6F4DD2F2BB34}" destId="{6A22224C-7B48-42BC-AB40-5914EA15764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08A28-B211-488C-AD88-74971104CC9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97D61C3-EFCC-45AA-AB4F-D00F3107D95A}">
      <dgm:prSet/>
      <dgm:spPr/>
      <dgm:t>
        <a:bodyPr/>
        <a:lstStyle/>
        <a:p>
          <a:pPr>
            <a:lnSpc>
              <a:spcPct val="100000"/>
            </a:lnSpc>
          </a:pPr>
          <a:r>
            <a:rPr lang="en-US"/>
            <a:t>Improvement of power source (huge increase in electricity-</a:t>
          </a:r>
          <a:r>
            <a:rPr lang="en-US" b="0" i="0"/>
            <a:t>electric power became readily available in cities when the first commercial power plants began to open in 1882)</a:t>
          </a:r>
          <a:endParaRPr lang="en-US"/>
        </a:p>
      </dgm:t>
    </dgm:pt>
    <dgm:pt modelId="{5840C9E9-D0B0-4B5C-9F8F-6E8462BB8191}" type="parTrans" cxnId="{A8A36C84-CCF2-4958-964F-56873290E022}">
      <dgm:prSet/>
      <dgm:spPr/>
      <dgm:t>
        <a:bodyPr/>
        <a:lstStyle/>
        <a:p>
          <a:endParaRPr lang="en-US"/>
        </a:p>
      </dgm:t>
    </dgm:pt>
    <dgm:pt modelId="{778E37E0-22B7-4C63-917C-9253FD7D4BCF}" type="sibTrans" cxnId="{A8A36C84-CCF2-4958-964F-56873290E022}">
      <dgm:prSet/>
      <dgm:spPr/>
      <dgm:t>
        <a:bodyPr/>
        <a:lstStyle/>
        <a:p>
          <a:endParaRPr lang="en-US"/>
        </a:p>
      </dgm:t>
    </dgm:pt>
    <dgm:pt modelId="{DE41591F-62C7-4E97-8A54-40D44AACDA45}">
      <dgm:prSet/>
      <dgm:spPr/>
      <dgm:t>
        <a:bodyPr/>
        <a:lstStyle/>
        <a:p>
          <a:pPr>
            <a:lnSpc>
              <a:spcPct val="100000"/>
            </a:lnSpc>
          </a:pPr>
          <a:r>
            <a:rPr lang="en-US"/>
            <a:t>Power became cheaper, cleaner compared to steam engine (coal) or water wheels: electric power for factory operations: during 1900-1930</a:t>
          </a:r>
          <a:endParaRPr lang="en-US" dirty="0"/>
        </a:p>
      </dgm:t>
    </dgm:pt>
    <dgm:pt modelId="{800DCFDD-3DD3-49F1-B4AB-841388A5F7AE}" type="parTrans" cxnId="{1659483B-5344-474C-98FD-E00645E091C6}">
      <dgm:prSet/>
      <dgm:spPr/>
      <dgm:t>
        <a:bodyPr/>
        <a:lstStyle/>
        <a:p>
          <a:endParaRPr lang="en-US"/>
        </a:p>
      </dgm:t>
    </dgm:pt>
    <dgm:pt modelId="{D592EDA6-32C6-4756-A988-E22ACD65FB6A}" type="sibTrans" cxnId="{1659483B-5344-474C-98FD-E00645E091C6}">
      <dgm:prSet/>
      <dgm:spPr/>
      <dgm:t>
        <a:bodyPr/>
        <a:lstStyle/>
        <a:p>
          <a:endParaRPr lang="en-US"/>
        </a:p>
      </dgm:t>
    </dgm:pt>
    <dgm:pt modelId="{0DBB5AE8-82B9-4079-9372-3D397A737354}">
      <dgm:prSet/>
      <dgm:spPr/>
      <dgm:t>
        <a:bodyPr/>
        <a:lstStyle/>
        <a:p>
          <a:pPr>
            <a:lnSpc>
              <a:spcPct val="100000"/>
            </a:lnSpc>
          </a:pPr>
          <a:r>
            <a:rPr lang="en-US"/>
            <a:t>Intracity transportation for employers  (</a:t>
          </a:r>
          <a:r>
            <a:rPr lang="en-US" b="0" i="0"/>
            <a:t>Prior to the 1880s </a:t>
          </a:r>
          <a:r>
            <a:rPr lang="en-US"/>
            <a:t>Omnibus </a:t>
          </a:r>
          <a:r>
            <a:rPr lang="en-US" b="0" i="0"/>
            <a:t>horse-drawn carriage/1887 electric trolley/1873 electric cars)—people travel further----trigger sub urbanization (employers)</a:t>
          </a:r>
          <a:endParaRPr lang="en-US"/>
        </a:p>
      </dgm:t>
    </dgm:pt>
    <dgm:pt modelId="{F4FEAE93-EB2A-4CE5-840F-AFA8C43A2888}" type="parTrans" cxnId="{182A4761-48C7-49D7-B496-6BFEBBC579E1}">
      <dgm:prSet/>
      <dgm:spPr/>
      <dgm:t>
        <a:bodyPr/>
        <a:lstStyle/>
        <a:p>
          <a:endParaRPr lang="en-US"/>
        </a:p>
      </dgm:t>
    </dgm:pt>
    <dgm:pt modelId="{5BF717B6-442F-4147-9AE7-3B39C816D0FA}" type="sibTrans" cxnId="{182A4761-48C7-49D7-B496-6BFEBBC579E1}">
      <dgm:prSet/>
      <dgm:spPr/>
      <dgm:t>
        <a:bodyPr/>
        <a:lstStyle/>
        <a:p>
          <a:endParaRPr lang="en-US"/>
        </a:p>
      </dgm:t>
    </dgm:pt>
    <dgm:pt modelId="{DD7752E0-B79D-4D79-B2CC-57089C002CD0}">
      <dgm:prSet/>
      <dgm:spPr/>
      <dgm:t>
        <a:bodyPr/>
        <a:lstStyle/>
        <a:p>
          <a:pPr>
            <a:lnSpc>
              <a:spcPct val="100000"/>
            </a:lnSpc>
          </a:pPr>
          <a:r>
            <a:rPr lang="en-US"/>
            <a:t>Expansive railroad system establishment for manufacturing—connecting cities----growth of new factories----in raw material available (factories were established near port or railroad stops)</a:t>
          </a:r>
        </a:p>
      </dgm:t>
    </dgm:pt>
    <dgm:pt modelId="{7B65CE32-315B-4146-A0E9-E86555D69184}" type="parTrans" cxnId="{3B8F1F4F-BBF4-460D-B757-3E1E2E943F59}">
      <dgm:prSet/>
      <dgm:spPr/>
      <dgm:t>
        <a:bodyPr/>
        <a:lstStyle/>
        <a:p>
          <a:endParaRPr lang="en-US"/>
        </a:p>
      </dgm:t>
    </dgm:pt>
    <dgm:pt modelId="{492E52EE-0BCA-42E6-811C-E74C42813985}" type="sibTrans" cxnId="{3B8F1F4F-BBF4-460D-B757-3E1E2E943F59}">
      <dgm:prSet/>
      <dgm:spPr/>
      <dgm:t>
        <a:bodyPr/>
        <a:lstStyle/>
        <a:p>
          <a:endParaRPr lang="en-US"/>
        </a:p>
      </dgm:t>
    </dgm:pt>
    <dgm:pt modelId="{2B89BF46-5723-4303-AFE8-61244E6433E5}">
      <dgm:prSet/>
      <dgm:spPr/>
      <dgm:t>
        <a:bodyPr/>
        <a:lstStyle/>
        <a:p>
          <a:pPr>
            <a:lnSpc>
              <a:spcPct val="100000"/>
            </a:lnSpc>
          </a:pPr>
          <a:r>
            <a:rPr lang="en-US"/>
            <a:t>Structural steel and skycraper</a:t>
          </a:r>
          <a:r>
            <a:rPr lang="en-US">
              <a:solidFill>
                <a:schemeClr val="bg1"/>
              </a:solidFill>
            </a:rPr>
            <a:t>: industrial age example of coordination between labour and materials </a:t>
          </a:r>
          <a:endParaRPr lang="en-US" dirty="0">
            <a:solidFill>
              <a:schemeClr val="bg1"/>
            </a:solidFill>
          </a:endParaRPr>
        </a:p>
      </dgm:t>
    </dgm:pt>
    <dgm:pt modelId="{F420C514-649D-4F49-8DC0-612CDB1DDF30}" type="parTrans" cxnId="{932CADC3-6484-489C-9754-DE15C1F2E335}">
      <dgm:prSet/>
      <dgm:spPr/>
      <dgm:t>
        <a:bodyPr/>
        <a:lstStyle/>
        <a:p>
          <a:endParaRPr lang="en-US"/>
        </a:p>
      </dgm:t>
    </dgm:pt>
    <dgm:pt modelId="{CE84ED5A-DA4D-417A-9498-9DD592934398}" type="sibTrans" cxnId="{932CADC3-6484-489C-9754-DE15C1F2E335}">
      <dgm:prSet/>
      <dgm:spPr/>
      <dgm:t>
        <a:bodyPr/>
        <a:lstStyle/>
        <a:p>
          <a:endParaRPr lang="en-US"/>
        </a:p>
      </dgm:t>
    </dgm:pt>
    <dgm:pt modelId="{19E20EF7-CAD1-443B-A6E4-7E150F056761}">
      <dgm:prSet/>
      <dgm:spPr/>
      <dgm:t>
        <a:bodyPr/>
        <a:lstStyle/>
        <a:p>
          <a:pPr>
            <a:lnSpc>
              <a:spcPct val="100000"/>
            </a:lnSpc>
          </a:pPr>
          <a:r>
            <a:rPr lang="en-US" dirty="0"/>
            <a:t>Assembly line: More efficient mass production.</a:t>
          </a:r>
        </a:p>
      </dgm:t>
    </dgm:pt>
    <dgm:pt modelId="{726BC66B-9C5D-4396-B9F1-3818389F6DDA}" type="parTrans" cxnId="{59ECB81B-852F-40D6-A437-A80E12DB9201}">
      <dgm:prSet/>
      <dgm:spPr/>
      <dgm:t>
        <a:bodyPr/>
        <a:lstStyle/>
        <a:p>
          <a:endParaRPr lang="en-US"/>
        </a:p>
      </dgm:t>
    </dgm:pt>
    <dgm:pt modelId="{4F86F83B-8E81-4082-96E9-00741494A618}" type="sibTrans" cxnId="{59ECB81B-852F-40D6-A437-A80E12DB9201}">
      <dgm:prSet/>
      <dgm:spPr/>
      <dgm:t>
        <a:bodyPr/>
        <a:lstStyle/>
        <a:p>
          <a:endParaRPr lang="en-US"/>
        </a:p>
      </dgm:t>
    </dgm:pt>
    <dgm:pt modelId="{A7831071-BC56-42CA-BAF8-78FCCDAC0146}" type="pres">
      <dgm:prSet presAssocID="{D6F08A28-B211-488C-AD88-74971104CC93}" presName="root" presStyleCnt="0">
        <dgm:presLayoutVars>
          <dgm:dir/>
          <dgm:resizeHandles val="exact"/>
        </dgm:presLayoutVars>
      </dgm:prSet>
      <dgm:spPr/>
    </dgm:pt>
    <dgm:pt modelId="{C1E59EC2-93FF-480E-BAC3-EEF3B6B91C09}" type="pres">
      <dgm:prSet presAssocID="{697D61C3-EFCC-45AA-AB4F-D00F3107D95A}" presName="compNode" presStyleCnt="0"/>
      <dgm:spPr/>
    </dgm:pt>
    <dgm:pt modelId="{631852A9-7E6A-4382-BF14-D5B780E0D484}" type="pres">
      <dgm:prSet presAssocID="{697D61C3-EFCC-45AA-AB4F-D00F3107D95A}" presName="bgRect" presStyleLbl="bgShp" presStyleIdx="0" presStyleCnt="6"/>
      <dgm:spPr/>
    </dgm:pt>
    <dgm:pt modelId="{84A03734-CD0A-4B3C-AEC7-CBF444C163A7}" type="pres">
      <dgm:prSet presAssocID="{697D61C3-EFCC-45AA-AB4F-D00F3107D95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mill"/>
        </a:ext>
      </dgm:extLst>
    </dgm:pt>
    <dgm:pt modelId="{F545E892-984D-4A3E-BFDD-8AE789C468D1}" type="pres">
      <dgm:prSet presAssocID="{697D61C3-EFCC-45AA-AB4F-D00F3107D95A}" presName="spaceRect" presStyleCnt="0"/>
      <dgm:spPr/>
    </dgm:pt>
    <dgm:pt modelId="{47CDB1EB-29C6-49B5-87D6-B8B72ECCD578}" type="pres">
      <dgm:prSet presAssocID="{697D61C3-EFCC-45AA-AB4F-D00F3107D95A}" presName="parTx" presStyleLbl="revTx" presStyleIdx="0" presStyleCnt="6">
        <dgm:presLayoutVars>
          <dgm:chMax val="0"/>
          <dgm:chPref val="0"/>
        </dgm:presLayoutVars>
      </dgm:prSet>
      <dgm:spPr/>
    </dgm:pt>
    <dgm:pt modelId="{3F52DCE3-8027-41FC-BC60-49E61252DF82}" type="pres">
      <dgm:prSet presAssocID="{778E37E0-22B7-4C63-917C-9253FD7D4BCF}" presName="sibTrans" presStyleCnt="0"/>
      <dgm:spPr/>
    </dgm:pt>
    <dgm:pt modelId="{C6E3AC53-3BC7-4C5E-AB32-8F0136C312B7}" type="pres">
      <dgm:prSet presAssocID="{DE41591F-62C7-4E97-8A54-40D44AACDA45}" presName="compNode" presStyleCnt="0"/>
      <dgm:spPr/>
    </dgm:pt>
    <dgm:pt modelId="{F3546201-8B67-4433-8C8E-1B9D86CA9883}" type="pres">
      <dgm:prSet presAssocID="{DE41591F-62C7-4E97-8A54-40D44AACDA45}" presName="bgRect" presStyleLbl="bgShp" presStyleIdx="1" presStyleCnt="6"/>
      <dgm:spPr/>
    </dgm:pt>
    <dgm:pt modelId="{B082939E-A9F8-448F-9F2A-B00CAFA5FE90}" type="pres">
      <dgm:prSet presAssocID="{DE41591F-62C7-4E97-8A54-40D44AACDA4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ectric Car"/>
        </a:ext>
      </dgm:extLst>
    </dgm:pt>
    <dgm:pt modelId="{E5221967-3251-4D21-8866-043B15F52769}" type="pres">
      <dgm:prSet presAssocID="{DE41591F-62C7-4E97-8A54-40D44AACDA45}" presName="spaceRect" presStyleCnt="0"/>
      <dgm:spPr/>
    </dgm:pt>
    <dgm:pt modelId="{B8CBD838-ADF6-47BA-9796-DB8AF6EA6D96}" type="pres">
      <dgm:prSet presAssocID="{DE41591F-62C7-4E97-8A54-40D44AACDA45}" presName="parTx" presStyleLbl="revTx" presStyleIdx="1" presStyleCnt="6">
        <dgm:presLayoutVars>
          <dgm:chMax val="0"/>
          <dgm:chPref val="0"/>
        </dgm:presLayoutVars>
      </dgm:prSet>
      <dgm:spPr/>
    </dgm:pt>
    <dgm:pt modelId="{89EB51B4-BA61-4A5E-A874-B123FB5904BF}" type="pres">
      <dgm:prSet presAssocID="{D592EDA6-32C6-4756-A988-E22ACD65FB6A}" presName="sibTrans" presStyleCnt="0"/>
      <dgm:spPr/>
    </dgm:pt>
    <dgm:pt modelId="{F85EBDD0-AD3A-438F-9F6E-F8C689686B00}" type="pres">
      <dgm:prSet presAssocID="{0DBB5AE8-82B9-4079-9372-3D397A737354}" presName="compNode" presStyleCnt="0"/>
      <dgm:spPr/>
    </dgm:pt>
    <dgm:pt modelId="{728D66B6-2164-4F07-9B5A-9B3692EDC559}" type="pres">
      <dgm:prSet presAssocID="{0DBB5AE8-82B9-4079-9372-3D397A737354}" presName="bgRect" presStyleLbl="bgShp" presStyleIdx="2" presStyleCnt="6"/>
      <dgm:spPr/>
    </dgm:pt>
    <dgm:pt modelId="{E539208A-00B9-4DD1-A312-06B5599D6416}" type="pres">
      <dgm:prSet presAssocID="{0DBB5AE8-82B9-4079-9372-3D397A73735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ooter"/>
        </a:ext>
      </dgm:extLst>
    </dgm:pt>
    <dgm:pt modelId="{2D6BECAE-94B7-4003-8F21-C1C84584AE2F}" type="pres">
      <dgm:prSet presAssocID="{0DBB5AE8-82B9-4079-9372-3D397A737354}" presName="spaceRect" presStyleCnt="0"/>
      <dgm:spPr/>
    </dgm:pt>
    <dgm:pt modelId="{F6C354B8-A8B6-499C-8423-47EC85FC88C4}" type="pres">
      <dgm:prSet presAssocID="{0DBB5AE8-82B9-4079-9372-3D397A737354}" presName="parTx" presStyleLbl="revTx" presStyleIdx="2" presStyleCnt="6">
        <dgm:presLayoutVars>
          <dgm:chMax val="0"/>
          <dgm:chPref val="0"/>
        </dgm:presLayoutVars>
      </dgm:prSet>
      <dgm:spPr/>
    </dgm:pt>
    <dgm:pt modelId="{CB3D088F-490A-499F-A128-C92DB5DBB5E3}" type="pres">
      <dgm:prSet presAssocID="{5BF717B6-442F-4147-9AE7-3B39C816D0FA}" presName="sibTrans" presStyleCnt="0"/>
      <dgm:spPr/>
    </dgm:pt>
    <dgm:pt modelId="{8AD154B8-F8D1-4298-8823-338FC0A413F5}" type="pres">
      <dgm:prSet presAssocID="{DD7752E0-B79D-4D79-B2CC-57089C002CD0}" presName="compNode" presStyleCnt="0"/>
      <dgm:spPr/>
    </dgm:pt>
    <dgm:pt modelId="{829C696E-7139-48AF-B6EC-945830C6DAEA}" type="pres">
      <dgm:prSet presAssocID="{DD7752E0-B79D-4D79-B2CC-57089C002CD0}" presName="bgRect" presStyleLbl="bgShp" presStyleIdx="3" presStyleCnt="6" custLinFactNeighborX="-1249" custLinFactNeighborY="-13111"/>
      <dgm:spPr/>
    </dgm:pt>
    <dgm:pt modelId="{5674F403-E686-4CA1-8DE4-B7C75EB8CE8C}" type="pres">
      <dgm:prSet presAssocID="{DD7752E0-B79D-4D79-B2CC-57089C002CD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ain"/>
        </a:ext>
      </dgm:extLst>
    </dgm:pt>
    <dgm:pt modelId="{211BA134-7EF7-4571-9B8E-D52DE8B07C1D}" type="pres">
      <dgm:prSet presAssocID="{DD7752E0-B79D-4D79-B2CC-57089C002CD0}" presName="spaceRect" presStyleCnt="0"/>
      <dgm:spPr/>
    </dgm:pt>
    <dgm:pt modelId="{676BA4E1-1054-4914-AC4D-48ABB4E062EC}" type="pres">
      <dgm:prSet presAssocID="{DD7752E0-B79D-4D79-B2CC-57089C002CD0}" presName="parTx" presStyleLbl="revTx" presStyleIdx="3" presStyleCnt="6">
        <dgm:presLayoutVars>
          <dgm:chMax val="0"/>
          <dgm:chPref val="0"/>
        </dgm:presLayoutVars>
      </dgm:prSet>
      <dgm:spPr/>
    </dgm:pt>
    <dgm:pt modelId="{4B45B995-0B8B-4DD7-9FA4-29D15C985DD6}" type="pres">
      <dgm:prSet presAssocID="{492E52EE-0BCA-42E6-811C-E74C42813985}" presName="sibTrans" presStyleCnt="0"/>
      <dgm:spPr/>
    </dgm:pt>
    <dgm:pt modelId="{394191D6-7228-44ED-A06D-AB0EEED44D08}" type="pres">
      <dgm:prSet presAssocID="{2B89BF46-5723-4303-AFE8-61244E6433E5}" presName="compNode" presStyleCnt="0"/>
      <dgm:spPr/>
    </dgm:pt>
    <dgm:pt modelId="{4043DB6A-6333-4EFF-B265-B5FC1BA76A5E}" type="pres">
      <dgm:prSet presAssocID="{2B89BF46-5723-4303-AFE8-61244E6433E5}" presName="bgRect" presStyleLbl="bgShp" presStyleIdx="4" presStyleCnt="6"/>
      <dgm:spPr/>
    </dgm:pt>
    <dgm:pt modelId="{BABCDA7A-E334-4B31-8D4A-9B5FEF4C9927}" type="pres">
      <dgm:prSet presAssocID="{2B89BF46-5723-4303-AFE8-61244E6433E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ning Tools"/>
        </a:ext>
      </dgm:extLst>
    </dgm:pt>
    <dgm:pt modelId="{5E824142-02CC-4F8C-8C2B-97DD11760387}" type="pres">
      <dgm:prSet presAssocID="{2B89BF46-5723-4303-AFE8-61244E6433E5}" presName="spaceRect" presStyleCnt="0"/>
      <dgm:spPr/>
    </dgm:pt>
    <dgm:pt modelId="{51ABE013-7481-4406-AE49-A7A2A29EBFAA}" type="pres">
      <dgm:prSet presAssocID="{2B89BF46-5723-4303-AFE8-61244E6433E5}" presName="parTx" presStyleLbl="revTx" presStyleIdx="4" presStyleCnt="6">
        <dgm:presLayoutVars>
          <dgm:chMax val="0"/>
          <dgm:chPref val="0"/>
        </dgm:presLayoutVars>
      </dgm:prSet>
      <dgm:spPr/>
    </dgm:pt>
    <dgm:pt modelId="{ADC21309-5F95-4BB9-911F-F98F1B9D19C9}" type="pres">
      <dgm:prSet presAssocID="{CE84ED5A-DA4D-417A-9498-9DD592934398}" presName="sibTrans" presStyleCnt="0"/>
      <dgm:spPr/>
    </dgm:pt>
    <dgm:pt modelId="{3103249C-8ECE-48D1-8DAE-BC41C4F6BB13}" type="pres">
      <dgm:prSet presAssocID="{19E20EF7-CAD1-443B-A6E4-7E150F056761}" presName="compNode" presStyleCnt="0"/>
      <dgm:spPr/>
    </dgm:pt>
    <dgm:pt modelId="{7A00F880-578F-4F26-B73C-587029A45296}" type="pres">
      <dgm:prSet presAssocID="{19E20EF7-CAD1-443B-A6E4-7E150F056761}" presName="bgRect" presStyleLbl="bgShp" presStyleIdx="5" presStyleCnt="6"/>
      <dgm:spPr/>
    </dgm:pt>
    <dgm:pt modelId="{08249071-99D0-4170-B021-CC878A5950D6}" type="pres">
      <dgm:prSet presAssocID="{19E20EF7-CAD1-443B-A6E4-7E150F056761}" presName="iconRect" presStyleLbl="node1" presStyleIdx="5" presStyleCnt="6"/>
      <dgm:spPr/>
    </dgm:pt>
    <dgm:pt modelId="{97470BC6-4C7D-4975-BA8D-056FD601D1F2}" type="pres">
      <dgm:prSet presAssocID="{19E20EF7-CAD1-443B-A6E4-7E150F056761}" presName="spaceRect" presStyleCnt="0"/>
      <dgm:spPr/>
    </dgm:pt>
    <dgm:pt modelId="{7E900681-623A-405B-9D35-C3BB3524CD1D}" type="pres">
      <dgm:prSet presAssocID="{19E20EF7-CAD1-443B-A6E4-7E150F056761}" presName="parTx" presStyleLbl="revTx" presStyleIdx="5" presStyleCnt="6">
        <dgm:presLayoutVars>
          <dgm:chMax val="0"/>
          <dgm:chPref val="0"/>
        </dgm:presLayoutVars>
      </dgm:prSet>
      <dgm:spPr/>
    </dgm:pt>
  </dgm:ptLst>
  <dgm:cxnLst>
    <dgm:cxn modelId="{D62AAD00-E8DB-4537-A1E9-F0877907806D}" type="presOf" srcId="{0DBB5AE8-82B9-4079-9372-3D397A737354}" destId="{F6C354B8-A8B6-499C-8423-47EC85FC88C4}" srcOrd="0" destOrd="0" presId="urn:microsoft.com/office/officeart/2018/2/layout/IconVerticalSolidList"/>
    <dgm:cxn modelId="{8B3FF706-95FD-4877-A0A8-21AF4E949D01}" type="presOf" srcId="{697D61C3-EFCC-45AA-AB4F-D00F3107D95A}" destId="{47CDB1EB-29C6-49B5-87D6-B8B72ECCD578}" srcOrd="0" destOrd="0" presId="urn:microsoft.com/office/officeart/2018/2/layout/IconVerticalSolidList"/>
    <dgm:cxn modelId="{70204E12-7830-4ECD-A89A-980AD86E9033}" type="presOf" srcId="{2B89BF46-5723-4303-AFE8-61244E6433E5}" destId="{51ABE013-7481-4406-AE49-A7A2A29EBFAA}" srcOrd="0" destOrd="0" presId="urn:microsoft.com/office/officeart/2018/2/layout/IconVerticalSolidList"/>
    <dgm:cxn modelId="{59ECB81B-852F-40D6-A437-A80E12DB9201}" srcId="{D6F08A28-B211-488C-AD88-74971104CC93}" destId="{19E20EF7-CAD1-443B-A6E4-7E150F056761}" srcOrd="5" destOrd="0" parTransId="{726BC66B-9C5D-4396-B9F1-3818389F6DDA}" sibTransId="{4F86F83B-8E81-4082-96E9-00741494A618}"/>
    <dgm:cxn modelId="{1659483B-5344-474C-98FD-E00645E091C6}" srcId="{D6F08A28-B211-488C-AD88-74971104CC93}" destId="{DE41591F-62C7-4E97-8A54-40D44AACDA45}" srcOrd="1" destOrd="0" parTransId="{800DCFDD-3DD3-49F1-B4AB-841388A5F7AE}" sibTransId="{D592EDA6-32C6-4756-A988-E22ACD65FB6A}"/>
    <dgm:cxn modelId="{182A4761-48C7-49D7-B496-6BFEBBC579E1}" srcId="{D6F08A28-B211-488C-AD88-74971104CC93}" destId="{0DBB5AE8-82B9-4079-9372-3D397A737354}" srcOrd="2" destOrd="0" parTransId="{F4FEAE93-EB2A-4CE5-840F-AFA8C43A2888}" sibTransId="{5BF717B6-442F-4147-9AE7-3B39C816D0FA}"/>
    <dgm:cxn modelId="{3B8F1F4F-BBF4-460D-B757-3E1E2E943F59}" srcId="{D6F08A28-B211-488C-AD88-74971104CC93}" destId="{DD7752E0-B79D-4D79-B2CC-57089C002CD0}" srcOrd="3" destOrd="0" parTransId="{7B65CE32-315B-4146-A0E9-E86555D69184}" sibTransId="{492E52EE-0BCA-42E6-811C-E74C42813985}"/>
    <dgm:cxn modelId="{60D5AD53-303D-44D8-9986-27A44CBB292B}" type="presOf" srcId="{DD7752E0-B79D-4D79-B2CC-57089C002CD0}" destId="{676BA4E1-1054-4914-AC4D-48ABB4E062EC}" srcOrd="0" destOrd="0" presId="urn:microsoft.com/office/officeart/2018/2/layout/IconVerticalSolidList"/>
    <dgm:cxn modelId="{D81A1E77-1001-4409-8B9F-816E5392BB0A}" type="presOf" srcId="{DE41591F-62C7-4E97-8A54-40D44AACDA45}" destId="{B8CBD838-ADF6-47BA-9796-DB8AF6EA6D96}" srcOrd="0" destOrd="0" presId="urn:microsoft.com/office/officeart/2018/2/layout/IconVerticalSolidList"/>
    <dgm:cxn modelId="{A8A36C84-CCF2-4958-964F-56873290E022}" srcId="{D6F08A28-B211-488C-AD88-74971104CC93}" destId="{697D61C3-EFCC-45AA-AB4F-D00F3107D95A}" srcOrd="0" destOrd="0" parTransId="{5840C9E9-D0B0-4B5C-9F8F-6E8462BB8191}" sibTransId="{778E37E0-22B7-4C63-917C-9253FD7D4BCF}"/>
    <dgm:cxn modelId="{704CA19E-36A2-455E-8588-2CA873AD8FC5}" type="presOf" srcId="{D6F08A28-B211-488C-AD88-74971104CC93}" destId="{A7831071-BC56-42CA-BAF8-78FCCDAC0146}" srcOrd="0" destOrd="0" presId="urn:microsoft.com/office/officeart/2018/2/layout/IconVerticalSolidList"/>
    <dgm:cxn modelId="{77A7F4A2-0557-464B-9E7D-C85F05051230}" type="presOf" srcId="{19E20EF7-CAD1-443B-A6E4-7E150F056761}" destId="{7E900681-623A-405B-9D35-C3BB3524CD1D}" srcOrd="0" destOrd="0" presId="urn:microsoft.com/office/officeart/2018/2/layout/IconVerticalSolidList"/>
    <dgm:cxn modelId="{932CADC3-6484-489C-9754-DE15C1F2E335}" srcId="{D6F08A28-B211-488C-AD88-74971104CC93}" destId="{2B89BF46-5723-4303-AFE8-61244E6433E5}" srcOrd="4" destOrd="0" parTransId="{F420C514-649D-4F49-8DC0-612CDB1DDF30}" sibTransId="{CE84ED5A-DA4D-417A-9498-9DD592934398}"/>
    <dgm:cxn modelId="{F204C47B-69CE-4CED-92C5-AB352EB3ECA2}" type="presParOf" srcId="{A7831071-BC56-42CA-BAF8-78FCCDAC0146}" destId="{C1E59EC2-93FF-480E-BAC3-EEF3B6B91C09}" srcOrd="0" destOrd="0" presId="urn:microsoft.com/office/officeart/2018/2/layout/IconVerticalSolidList"/>
    <dgm:cxn modelId="{F6A800BB-8169-46A7-B487-A2A70C3ADDFC}" type="presParOf" srcId="{C1E59EC2-93FF-480E-BAC3-EEF3B6B91C09}" destId="{631852A9-7E6A-4382-BF14-D5B780E0D484}" srcOrd="0" destOrd="0" presId="urn:microsoft.com/office/officeart/2018/2/layout/IconVerticalSolidList"/>
    <dgm:cxn modelId="{C0F27448-C2E8-4C76-B8C7-6B29306739A9}" type="presParOf" srcId="{C1E59EC2-93FF-480E-BAC3-EEF3B6B91C09}" destId="{84A03734-CD0A-4B3C-AEC7-CBF444C163A7}" srcOrd="1" destOrd="0" presId="urn:microsoft.com/office/officeart/2018/2/layout/IconVerticalSolidList"/>
    <dgm:cxn modelId="{542CBEFE-F598-42D4-8D11-3BE52FA475B8}" type="presParOf" srcId="{C1E59EC2-93FF-480E-BAC3-EEF3B6B91C09}" destId="{F545E892-984D-4A3E-BFDD-8AE789C468D1}" srcOrd="2" destOrd="0" presId="urn:microsoft.com/office/officeart/2018/2/layout/IconVerticalSolidList"/>
    <dgm:cxn modelId="{638FC63C-1D6E-463D-B286-BB5BB6AB414C}" type="presParOf" srcId="{C1E59EC2-93FF-480E-BAC3-EEF3B6B91C09}" destId="{47CDB1EB-29C6-49B5-87D6-B8B72ECCD578}" srcOrd="3" destOrd="0" presId="urn:microsoft.com/office/officeart/2018/2/layout/IconVerticalSolidList"/>
    <dgm:cxn modelId="{A763BB8C-80D7-481D-9712-10F5E9E58831}" type="presParOf" srcId="{A7831071-BC56-42CA-BAF8-78FCCDAC0146}" destId="{3F52DCE3-8027-41FC-BC60-49E61252DF82}" srcOrd="1" destOrd="0" presId="urn:microsoft.com/office/officeart/2018/2/layout/IconVerticalSolidList"/>
    <dgm:cxn modelId="{6BDB3B00-2E02-46B3-9B17-1A5DB1EA0103}" type="presParOf" srcId="{A7831071-BC56-42CA-BAF8-78FCCDAC0146}" destId="{C6E3AC53-3BC7-4C5E-AB32-8F0136C312B7}" srcOrd="2" destOrd="0" presId="urn:microsoft.com/office/officeart/2018/2/layout/IconVerticalSolidList"/>
    <dgm:cxn modelId="{9235C621-2B9F-49EE-AA09-B25D8D312915}" type="presParOf" srcId="{C6E3AC53-3BC7-4C5E-AB32-8F0136C312B7}" destId="{F3546201-8B67-4433-8C8E-1B9D86CA9883}" srcOrd="0" destOrd="0" presId="urn:microsoft.com/office/officeart/2018/2/layout/IconVerticalSolidList"/>
    <dgm:cxn modelId="{EB5D691F-F06C-4D7B-A5A4-669179AB9432}" type="presParOf" srcId="{C6E3AC53-3BC7-4C5E-AB32-8F0136C312B7}" destId="{B082939E-A9F8-448F-9F2A-B00CAFA5FE90}" srcOrd="1" destOrd="0" presId="urn:microsoft.com/office/officeart/2018/2/layout/IconVerticalSolidList"/>
    <dgm:cxn modelId="{D0252000-D7F9-465B-8884-F3CE84738599}" type="presParOf" srcId="{C6E3AC53-3BC7-4C5E-AB32-8F0136C312B7}" destId="{E5221967-3251-4D21-8866-043B15F52769}" srcOrd="2" destOrd="0" presId="urn:microsoft.com/office/officeart/2018/2/layout/IconVerticalSolidList"/>
    <dgm:cxn modelId="{DD2DAE72-3849-4A6F-81AD-46B23712742C}" type="presParOf" srcId="{C6E3AC53-3BC7-4C5E-AB32-8F0136C312B7}" destId="{B8CBD838-ADF6-47BA-9796-DB8AF6EA6D96}" srcOrd="3" destOrd="0" presId="urn:microsoft.com/office/officeart/2018/2/layout/IconVerticalSolidList"/>
    <dgm:cxn modelId="{5A5E7C4D-8FB5-4FC1-8E92-1079576F89D8}" type="presParOf" srcId="{A7831071-BC56-42CA-BAF8-78FCCDAC0146}" destId="{89EB51B4-BA61-4A5E-A874-B123FB5904BF}" srcOrd="3" destOrd="0" presId="urn:microsoft.com/office/officeart/2018/2/layout/IconVerticalSolidList"/>
    <dgm:cxn modelId="{77095EF9-1904-4DD6-BA96-1BFAB74CA1A1}" type="presParOf" srcId="{A7831071-BC56-42CA-BAF8-78FCCDAC0146}" destId="{F85EBDD0-AD3A-438F-9F6E-F8C689686B00}" srcOrd="4" destOrd="0" presId="urn:microsoft.com/office/officeart/2018/2/layout/IconVerticalSolidList"/>
    <dgm:cxn modelId="{0BA1A06B-56CE-43F9-9A6D-9B05EFDD219C}" type="presParOf" srcId="{F85EBDD0-AD3A-438F-9F6E-F8C689686B00}" destId="{728D66B6-2164-4F07-9B5A-9B3692EDC559}" srcOrd="0" destOrd="0" presId="urn:microsoft.com/office/officeart/2018/2/layout/IconVerticalSolidList"/>
    <dgm:cxn modelId="{8B606DFD-0D3F-4B7F-9F11-86D8F3B96776}" type="presParOf" srcId="{F85EBDD0-AD3A-438F-9F6E-F8C689686B00}" destId="{E539208A-00B9-4DD1-A312-06B5599D6416}" srcOrd="1" destOrd="0" presId="urn:microsoft.com/office/officeart/2018/2/layout/IconVerticalSolidList"/>
    <dgm:cxn modelId="{131B2415-95F6-4D33-A6FA-A3C3F62F94E7}" type="presParOf" srcId="{F85EBDD0-AD3A-438F-9F6E-F8C689686B00}" destId="{2D6BECAE-94B7-4003-8F21-C1C84584AE2F}" srcOrd="2" destOrd="0" presId="urn:microsoft.com/office/officeart/2018/2/layout/IconVerticalSolidList"/>
    <dgm:cxn modelId="{62E8A859-2113-4FBD-B374-F85944415536}" type="presParOf" srcId="{F85EBDD0-AD3A-438F-9F6E-F8C689686B00}" destId="{F6C354B8-A8B6-499C-8423-47EC85FC88C4}" srcOrd="3" destOrd="0" presId="urn:microsoft.com/office/officeart/2018/2/layout/IconVerticalSolidList"/>
    <dgm:cxn modelId="{69DD1E71-144A-4D57-8D82-89E60F3EA6A3}" type="presParOf" srcId="{A7831071-BC56-42CA-BAF8-78FCCDAC0146}" destId="{CB3D088F-490A-499F-A128-C92DB5DBB5E3}" srcOrd="5" destOrd="0" presId="urn:microsoft.com/office/officeart/2018/2/layout/IconVerticalSolidList"/>
    <dgm:cxn modelId="{CD110752-FA9E-479A-9F4B-B9F3D6BA2811}" type="presParOf" srcId="{A7831071-BC56-42CA-BAF8-78FCCDAC0146}" destId="{8AD154B8-F8D1-4298-8823-338FC0A413F5}" srcOrd="6" destOrd="0" presId="urn:microsoft.com/office/officeart/2018/2/layout/IconVerticalSolidList"/>
    <dgm:cxn modelId="{08940720-6D21-4322-BF5E-74C7582D5656}" type="presParOf" srcId="{8AD154B8-F8D1-4298-8823-338FC0A413F5}" destId="{829C696E-7139-48AF-B6EC-945830C6DAEA}" srcOrd="0" destOrd="0" presId="urn:microsoft.com/office/officeart/2018/2/layout/IconVerticalSolidList"/>
    <dgm:cxn modelId="{2D18EFFD-1C45-4AF5-8A86-0CFD9B1B5130}" type="presParOf" srcId="{8AD154B8-F8D1-4298-8823-338FC0A413F5}" destId="{5674F403-E686-4CA1-8DE4-B7C75EB8CE8C}" srcOrd="1" destOrd="0" presId="urn:microsoft.com/office/officeart/2018/2/layout/IconVerticalSolidList"/>
    <dgm:cxn modelId="{91262E00-58D3-4E02-9CBA-6B77AD9B4D44}" type="presParOf" srcId="{8AD154B8-F8D1-4298-8823-338FC0A413F5}" destId="{211BA134-7EF7-4571-9B8E-D52DE8B07C1D}" srcOrd="2" destOrd="0" presId="urn:microsoft.com/office/officeart/2018/2/layout/IconVerticalSolidList"/>
    <dgm:cxn modelId="{41ABFD6E-FC81-459D-ADBE-74166592F24D}" type="presParOf" srcId="{8AD154B8-F8D1-4298-8823-338FC0A413F5}" destId="{676BA4E1-1054-4914-AC4D-48ABB4E062EC}" srcOrd="3" destOrd="0" presId="urn:microsoft.com/office/officeart/2018/2/layout/IconVerticalSolidList"/>
    <dgm:cxn modelId="{41383238-DBE9-45C4-90B7-DF8D7896EB6D}" type="presParOf" srcId="{A7831071-BC56-42CA-BAF8-78FCCDAC0146}" destId="{4B45B995-0B8B-4DD7-9FA4-29D15C985DD6}" srcOrd="7" destOrd="0" presId="urn:microsoft.com/office/officeart/2018/2/layout/IconVerticalSolidList"/>
    <dgm:cxn modelId="{C669974D-C6CC-4997-AA50-D76627810463}" type="presParOf" srcId="{A7831071-BC56-42CA-BAF8-78FCCDAC0146}" destId="{394191D6-7228-44ED-A06D-AB0EEED44D08}" srcOrd="8" destOrd="0" presId="urn:microsoft.com/office/officeart/2018/2/layout/IconVerticalSolidList"/>
    <dgm:cxn modelId="{F632606B-AE95-47C5-AD7B-F2DB721A5B65}" type="presParOf" srcId="{394191D6-7228-44ED-A06D-AB0EEED44D08}" destId="{4043DB6A-6333-4EFF-B265-B5FC1BA76A5E}" srcOrd="0" destOrd="0" presId="urn:microsoft.com/office/officeart/2018/2/layout/IconVerticalSolidList"/>
    <dgm:cxn modelId="{B0581656-674C-458F-9C38-0A253C78A2B7}" type="presParOf" srcId="{394191D6-7228-44ED-A06D-AB0EEED44D08}" destId="{BABCDA7A-E334-4B31-8D4A-9B5FEF4C9927}" srcOrd="1" destOrd="0" presId="urn:microsoft.com/office/officeart/2018/2/layout/IconVerticalSolidList"/>
    <dgm:cxn modelId="{8B33FBA1-8040-4C4C-8404-90305571B7D1}" type="presParOf" srcId="{394191D6-7228-44ED-A06D-AB0EEED44D08}" destId="{5E824142-02CC-4F8C-8C2B-97DD11760387}" srcOrd="2" destOrd="0" presId="urn:microsoft.com/office/officeart/2018/2/layout/IconVerticalSolidList"/>
    <dgm:cxn modelId="{576404B7-609B-480A-939E-70E02CE4634E}" type="presParOf" srcId="{394191D6-7228-44ED-A06D-AB0EEED44D08}" destId="{51ABE013-7481-4406-AE49-A7A2A29EBFAA}" srcOrd="3" destOrd="0" presId="urn:microsoft.com/office/officeart/2018/2/layout/IconVerticalSolidList"/>
    <dgm:cxn modelId="{03412AB4-02FA-4654-99CC-3E2584CD9BA0}" type="presParOf" srcId="{A7831071-BC56-42CA-BAF8-78FCCDAC0146}" destId="{ADC21309-5F95-4BB9-911F-F98F1B9D19C9}" srcOrd="9" destOrd="0" presId="urn:microsoft.com/office/officeart/2018/2/layout/IconVerticalSolidList"/>
    <dgm:cxn modelId="{DABC5FEB-6574-4490-A2E3-A7355D7768D1}" type="presParOf" srcId="{A7831071-BC56-42CA-BAF8-78FCCDAC0146}" destId="{3103249C-8ECE-48D1-8DAE-BC41C4F6BB13}" srcOrd="10" destOrd="0" presId="urn:microsoft.com/office/officeart/2018/2/layout/IconVerticalSolidList"/>
    <dgm:cxn modelId="{3EFB095B-6BFC-4EF8-889A-87985D5761C4}" type="presParOf" srcId="{3103249C-8ECE-48D1-8DAE-BC41C4F6BB13}" destId="{7A00F880-578F-4F26-B73C-587029A45296}" srcOrd="0" destOrd="0" presId="urn:microsoft.com/office/officeart/2018/2/layout/IconVerticalSolidList"/>
    <dgm:cxn modelId="{D1F91A55-CDD3-485C-AE23-56F0468D38C2}" type="presParOf" srcId="{3103249C-8ECE-48D1-8DAE-BC41C4F6BB13}" destId="{08249071-99D0-4170-B021-CC878A5950D6}" srcOrd="1" destOrd="0" presId="urn:microsoft.com/office/officeart/2018/2/layout/IconVerticalSolidList"/>
    <dgm:cxn modelId="{C7A2A80C-C104-429B-B3D8-631888EDBF80}" type="presParOf" srcId="{3103249C-8ECE-48D1-8DAE-BC41C4F6BB13}" destId="{97470BC6-4C7D-4975-BA8D-056FD601D1F2}" srcOrd="2" destOrd="0" presId="urn:microsoft.com/office/officeart/2018/2/layout/IconVerticalSolidList"/>
    <dgm:cxn modelId="{B3090D0B-13CC-4D72-8C58-15A8D6EB8168}" type="presParOf" srcId="{3103249C-8ECE-48D1-8DAE-BC41C4F6BB13}" destId="{7E900681-623A-405B-9D35-C3BB3524CD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97078-6DD7-4347-9591-E345D7F51A84}" type="doc">
      <dgm:prSet loTypeId="urn:microsoft.com/office/officeart/2016/7/layout/AccentHomeChevronProcess" loCatId="process" qsTypeId="urn:microsoft.com/office/officeart/2005/8/quickstyle/simple1" qsCatId="simple" csTypeId="urn:microsoft.com/office/officeart/2005/8/colors/accent1_2" csCatId="accent1"/>
      <dgm:spPr/>
      <dgm:t>
        <a:bodyPr/>
        <a:lstStyle/>
        <a:p>
          <a:endParaRPr lang="en-US"/>
        </a:p>
      </dgm:t>
    </dgm:pt>
    <dgm:pt modelId="{1D14CAD6-DC08-4970-95F0-03645F9E8F82}">
      <dgm:prSet/>
      <dgm:spPr/>
      <dgm:t>
        <a:bodyPr/>
        <a:lstStyle/>
        <a:p>
          <a:r>
            <a:rPr lang="en-US"/>
            <a:t>1850</a:t>
          </a:r>
        </a:p>
      </dgm:t>
    </dgm:pt>
    <dgm:pt modelId="{1BAD376C-1267-43B0-89DB-EAD29487C259}" type="parTrans" cxnId="{045F2E78-D944-4C7D-BF25-D6E0F3C8095D}">
      <dgm:prSet/>
      <dgm:spPr/>
      <dgm:t>
        <a:bodyPr/>
        <a:lstStyle/>
        <a:p>
          <a:endParaRPr lang="en-US"/>
        </a:p>
      </dgm:t>
    </dgm:pt>
    <dgm:pt modelId="{8A0356CE-C190-49D2-9055-5BCAF87E34E1}" type="sibTrans" cxnId="{045F2E78-D944-4C7D-BF25-D6E0F3C8095D}">
      <dgm:prSet/>
      <dgm:spPr/>
      <dgm:t>
        <a:bodyPr/>
        <a:lstStyle/>
        <a:p>
          <a:endParaRPr lang="en-US"/>
        </a:p>
      </dgm:t>
    </dgm:pt>
    <dgm:pt modelId="{7E0390C6-C687-4CF1-8F29-277AEDC9DDEA}">
      <dgm:prSet/>
      <dgm:spPr/>
      <dgm:t>
        <a:bodyPr/>
        <a:lstStyle/>
        <a:p>
          <a:r>
            <a:rPr lang="en-US"/>
            <a:t>15.3 percent of Americans lived in cities in 1850.</a:t>
          </a:r>
        </a:p>
      </dgm:t>
    </dgm:pt>
    <dgm:pt modelId="{591AFC88-F36F-4C67-B341-67BF1E268257}" type="parTrans" cxnId="{950831B3-C43B-442D-8EE2-6AC6D66E3DBD}">
      <dgm:prSet/>
      <dgm:spPr/>
      <dgm:t>
        <a:bodyPr/>
        <a:lstStyle/>
        <a:p>
          <a:endParaRPr lang="en-US"/>
        </a:p>
      </dgm:t>
    </dgm:pt>
    <dgm:pt modelId="{7D1382BC-F06C-4C21-BB36-23B924EB5537}" type="sibTrans" cxnId="{950831B3-C43B-442D-8EE2-6AC6D66E3DBD}">
      <dgm:prSet/>
      <dgm:spPr/>
      <dgm:t>
        <a:bodyPr/>
        <a:lstStyle/>
        <a:p>
          <a:endParaRPr lang="en-US"/>
        </a:p>
      </dgm:t>
    </dgm:pt>
    <dgm:pt modelId="{DCABC176-1415-433D-AB3D-04C30718F6A6}">
      <dgm:prSet/>
      <dgm:spPr/>
      <dgm:t>
        <a:bodyPr/>
        <a:lstStyle/>
        <a:p>
          <a:r>
            <a:rPr lang="en-US"/>
            <a:t>1900</a:t>
          </a:r>
        </a:p>
      </dgm:t>
    </dgm:pt>
    <dgm:pt modelId="{C415A913-2B28-44EE-A2BC-F8A9C2B5CCA2}" type="parTrans" cxnId="{473A03BD-8170-4982-9BAA-301F15473D4F}">
      <dgm:prSet/>
      <dgm:spPr/>
      <dgm:t>
        <a:bodyPr/>
        <a:lstStyle/>
        <a:p>
          <a:endParaRPr lang="en-US"/>
        </a:p>
      </dgm:t>
    </dgm:pt>
    <dgm:pt modelId="{B6BCEB5B-451C-4921-A6C4-803D4A72152A}" type="sibTrans" cxnId="{473A03BD-8170-4982-9BAA-301F15473D4F}">
      <dgm:prSet/>
      <dgm:spPr/>
      <dgm:t>
        <a:bodyPr/>
        <a:lstStyle/>
        <a:p>
          <a:endParaRPr lang="en-US"/>
        </a:p>
      </dgm:t>
    </dgm:pt>
    <dgm:pt modelId="{42E3D994-5A68-4F4B-8C3C-E03AD81D968E}">
      <dgm:prSet/>
      <dgm:spPr/>
      <dgm:t>
        <a:bodyPr/>
        <a:lstStyle/>
        <a:p>
          <a:r>
            <a:rPr lang="en-US"/>
            <a:t>increased to 39.7</a:t>
          </a:r>
        </a:p>
      </dgm:t>
    </dgm:pt>
    <dgm:pt modelId="{50DCC74F-4246-4A20-869B-9C22619BF6E2}" type="parTrans" cxnId="{16A53333-C175-4275-B0B0-48C5D0843C0A}">
      <dgm:prSet/>
      <dgm:spPr/>
      <dgm:t>
        <a:bodyPr/>
        <a:lstStyle/>
        <a:p>
          <a:endParaRPr lang="en-US"/>
        </a:p>
      </dgm:t>
    </dgm:pt>
    <dgm:pt modelId="{A967D173-2303-46D1-A384-053A7A8B6AB3}" type="sibTrans" cxnId="{16A53333-C175-4275-B0B0-48C5D0843C0A}">
      <dgm:prSet/>
      <dgm:spPr/>
      <dgm:t>
        <a:bodyPr/>
        <a:lstStyle/>
        <a:p>
          <a:endParaRPr lang="en-US"/>
        </a:p>
      </dgm:t>
    </dgm:pt>
    <dgm:pt modelId="{4E752B14-020D-4E0D-ACE7-C2E77BF37266}">
      <dgm:prSet/>
      <dgm:spPr/>
      <dgm:t>
        <a:bodyPr/>
        <a:lstStyle/>
        <a:p>
          <a:r>
            <a:rPr lang="en-US"/>
            <a:t>1920</a:t>
          </a:r>
        </a:p>
      </dgm:t>
    </dgm:pt>
    <dgm:pt modelId="{0AD94210-57C8-4DA6-9864-C4AC17148954}" type="parTrans" cxnId="{1AA8679F-99F0-4F2E-A151-81D024423574}">
      <dgm:prSet/>
      <dgm:spPr/>
      <dgm:t>
        <a:bodyPr/>
        <a:lstStyle/>
        <a:p>
          <a:endParaRPr lang="en-US"/>
        </a:p>
      </dgm:t>
    </dgm:pt>
    <dgm:pt modelId="{1BA55C6A-2C59-4AA9-A845-A032B9BFF30D}" type="sibTrans" cxnId="{1AA8679F-99F0-4F2E-A151-81D024423574}">
      <dgm:prSet/>
      <dgm:spPr/>
      <dgm:t>
        <a:bodyPr/>
        <a:lstStyle/>
        <a:p>
          <a:endParaRPr lang="en-US"/>
        </a:p>
      </dgm:t>
    </dgm:pt>
    <dgm:pt modelId="{728FD420-7F26-4880-8F29-003903B84621}">
      <dgm:prSet/>
      <dgm:spPr/>
      <dgm:t>
        <a:bodyPr/>
        <a:lstStyle/>
        <a:p>
          <a:r>
            <a:rPr lang="en-US"/>
            <a:t>Americans lived in cities than the countryside for the first time</a:t>
          </a:r>
        </a:p>
      </dgm:t>
    </dgm:pt>
    <dgm:pt modelId="{E8862004-E0C0-435A-AB0A-5A569CC74E0B}" type="parTrans" cxnId="{7DBB67BB-3F4B-4E88-B6BE-5192406AC012}">
      <dgm:prSet/>
      <dgm:spPr/>
      <dgm:t>
        <a:bodyPr/>
        <a:lstStyle/>
        <a:p>
          <a:endParaRPr lang="en-US"/>
        </a:p>
      </dgm:t>
    </dgm:pt>
    <dgm:pt modelId="{E29DF6CA-5EFE-4179-A8B7-4C3DE4D9B153}" type="sibTrans" cxnId="{7DBB67BB-3F4B-4E88-B6BE-5192406AC012}">
      <dgm:prSet/>
      <dgm:spPr/>
      <dgm:t>
        <a:bodyPr/>
        <a:lstStyle/>
        <a:p>
          <a:endParaRPr lang="en-US"/>
        </a:p>
      </dgm:t>
    </dgm:pt>
    <dgm:pt modelId="{8289CD7C-A74A-4553-9929-086B093D042C}" type="pres">
      <dgm:prSet presAssocID="{1D397078-6DD7-4347-9591-E345D7F51A84}" presName="Name0" presStyleCnt="0">
        <dgm:presLayoutVars>
          <dgm:animLvl val="lvl"/>
          <dgm:resizeHandles val="exact"/>
        </dgm:presLayoutVars>
      </dgm:prSet>
      <dgm:spPr/>
    </dgm:pt>
    <dgm:pt modelId="{0C6478D4-AE6D-4407-B800-158C3E8C73F1}" type="pres">
      <dgm:prSet presAssocID="{1D14CAD6-DC08-4970-95F0-03645F9E8F82}" presName="composite" presStyleCnt="0"/>
      <dgm:spPr/>
    </dgm:pt>
    <dgm:pt modelId="{05C3AF71-9FB1-4D1F-A4A8-E7D55BE9B5D1}" type="pres">
      <dgm:prSet presAssocID="{1D14CAD6-DC08-4970-95F0-03645F9E8F82}" presName="L" presStyleLbl="solidFgAcc1" presStyleIdx="0" presStyleCnt="3">
        <dgm:presLayoutVars>
          <dgm:chMax val="0"/>
          <dgm:chPref val="0"/>
        </dgm:presLayoutVars>
      </dgm:prSet>
      <dgm:spPr/>
    </dgm:pt>
    <dgm:pt modelId="{C65023A2-DB0A-4218-829D-33F913C535F4}" type="pres">
      <dgm:prSet presAssocID="{1D14CAD6-DC08-4970-95F0-03645F9E8F82}" presName="parTx" presStyleLbl="alignNode1" presStyleIdx="0" presStyleCnt="3">
        <dgm:presLayoutVars>
          <dgm:chMax val="0"/>
          <dgm:chPref val="0"/>
          <dgm:bulletEnabled val="1"/>
        </dgm:presLayoutVars>
      </dgm:prSet>
      <dgm:spPr/>
    </dgm:pt>
    <dgm:pt modelId="{A9B8B303-AC82-47EF-BE99-EDCEB65CD3BC}" type="pres">
      <dgm:prSet presAssocID="{1D14CAD6-DC08-4970-95F0-03645F9E8F82}" presName="desTx" presStyleLbl="revTx" presStyleIdx="0" presStyleCnt="3">
        <dgm:presLayoutVars>
          <dgm:chMax val="0"/>
          <dgm:chPref val="0"/>
          <dgm:bulletEnabled val="1"/>
        </dgm:presLayoutVars>
      </dgm:prSet>
      <dgm:spPr/>
    </dgm:pt>
    <dgm:pt modelId="{8346B79D-83F3-424E-B7DA-DB5E3FB18773}" type="pres">
      <dgm:prSet presAssocID="{1D14CAD6-DC08-4970-95F0-03645F9E8F82}" presName="EmptyPlaceHolder" presStyleCnt="0"/>
      <dgm:spPr/>
    </dgm:pt>
    <dgm:pt modelId="{D59ED64B-4A40-45C0-AFE5-F0D88B257975}" type="pres">
      <dgm:prSet presAssocID="{8A0356CE-C190-49D2-9055-5BCAF87E34E1}" presName="space" presStyleCnt="0"/>
      <dgm:spPr/>
    </dgm:pt>
    <dgm:pt modelId="{03449361-DB97-49AF-BDCE-2AD7D00AB3BE}" type="pres">
      <dgm:prSet presAssocID="{DCABC176-1415-433D-AB3D-04C30718F6A6}" presName="composite" presStyleCnt="0"/>
      <dgm:spPr/>
    </dgm:pt>
    <dgm:pt modelId="{7224EE9A-6220-4EDB-82AA-CF6BA0FCF46A}" type="pres">
      <dgm:prSet presAssocID="{DCABC176-1415-433D-AB3D-04C30718F6A6}" presName="L" presStyleLbl="solidFgAcc1" presStyleIdx="1" presStyleCnt="3">
        <dgm:presLayoutVars>
          <dgm:chMax val="0"/>
          <dgm:chPref val="0"/>
        </dgm:presLayoutVars>
      </dgm:prSet>
      <dgm:spPr/>
    </dgm:pt>
    <dgm:pt modelId="{FEC68E26-2ECB-427F-8C1A-7A18801427D3}" type="pres">
      <dgm:prSet presAssocID="{DCABC176-1415-433D-AB3D-04C30718F6A6}" presName="parTx" presStyleLbl="alignNode1" presStyleIdx="1" presStyleCnt="3">
        <dgm:presLayoutVars>
          <dgm:chMax val="0"/>
          <dgm:chPref val="0"/>
          <dgm:bulletEnabled val="1"/>
        </dgm:presLayoutVars>
      </dgm:prSet>
      <dgm:spPr/>
    </dgm:pt>
    <dgm:pt modelId="{6F0A4A56-931F-47DA-A752-35972021B4FA}" type="pres">
      <dgm:prSet presAssocID="{DCABC176-1415-433D-AB3D-04C30718F6A6}" presName="desTx" presStyleLbl="revTx" presStyleIdx="1" presStyleCnt="3">
        <dgm:presLayoutVars>
          <dgm:chMax val="0"/>
          <dgm:chPref val="0"/>
          <dgm:bulletEnabled val="1"/>
        </dgm:presLayoutVars>
      </dgm:prSet>
      <dgm:spPr/>
    </dgm:pt>
    <dgm:pt modelId="{06370691-2900-4F34-B279-427DE2FD9223}" type="pres">
      <dgm:prSet presAssocID="{DCABC176-1415-433D-AB3D-04C30718F6A6}" presName="EmptyPlaceHolder" presStyleCnt="0"/>
      <dgm:spPr/>
    </dgm:pt>
    <dgm:pt modelId="{B9236ECC-A7C3-46E6-B8BA-EF9E909869A9}" type="pres">
      <dgm:prSet presAssocID="{B6BCEB5B-451C-4921-A6C4-803D4A72152A}" presName="space" presStyleCnt="0"/>
      <dgm:spPr/>
    </dgm:pt>
    <dgm:pt modelId="{0A03511C-8825-455D-AD1D-FA187CA6C7B6}" type="pres">
      <dgm:prSet presAssocID="{4E752B14-020D-4E0D-ACE7-C2E77BF37266}" presName="composite" presStyleCnt="0"/>
      <dgm:spPr/>
    </dgm:pt>
    <dgm:pt modelId="{953A8716-2256-43BD-9A5E-656DEF72C7B9}" type="pres">
      <dgm:prSet presAssocID="{4E752B14-020D-4E0D-ACE7-C2E77BF37266}" presName="L" presStyleLbl="solidFgAcc1" presStyleIdx="2" presStyleCnt="3">
        <dgm:presLayoutVars>
          <dgm:chMax val="0"/>
          <dgm:chPref val="0"/>
        </dgm:presLayoutVars>
      </dgm:prSet>
      <dgm:spPr/>
    </dgm:pt>
    <dgm:pt modelId="{A58D1388-BA04-4CF9-B129-09E604BAB44A}" type="pres">
      <dgm:prSet presAssocID="{4E752B14-020D-4E0D-ACE7-C2E77BF37266}" presName="parTx" presStyleLbl="alignNode1" presStyleIdx="2" presStyleCnt="3">
        <dgm:presLayoutVars>
          <dgm:chMax val="0"/>
          <dgm:chPref val="0"/>
          <dgm:bulletEnabled val="1"/>
        </dgm:presLayoutVars>
      </dgm:prSet>
      <dgm:spPr/>
    </dgm:pt>
    <dgm:pt modelId="{45A9A22B-7A8D-40D2-9EE3-74E4E0D6EC73}" type="pres">
      <dgm:prSet presAssocID="{4E752B14-020D-4E0D-ACE7-C2E77BF37266}" presName="desTx" presStyleLbl="revTx" presStyleIdx="2" presStyleCnt="3">
        <dgm:presLayoutVars>
          <dgm:chMax val="0"/>
          <dgm:chPref val="0"/>
          <dgm:bulletEnabled val="1"/>
        </dgm:presLayoutVars>
      </dgm:prSet>
      <dgm:spPr/>
    </dgm:pt>
    <dgm:pt modelId="{B0E28A86-53E1-47E7-AF2A-F831153478E7}" type="pres">
      <dgm:prSet presAssocID="{4E752B14-020D-4E0D-ACE7-C2E77BF37266}" presName="EmptyPlaceHolder" presStyleCnt="0"/>
      <dgm:spPr/>
    </dgm:pt>
  </dgm:ptLst>
  <dgm:cxnLst>
    <dgm:cxn modelId="{16A53333-C175-4275-B0B0-48C5D0843C0A}" srcId="{DCABC176-1415-433D-AB3D-04C30718F6A6}" destId="{42E3D994-5A68-4F4B-8C3C-E03AD81D968E}" srcOrd="0" destOrd="0" parTransId="{50DCC74F-4246-4A20-869B-9C22619BF6E2}" sibTransId="{A967D173-2303-46D1-A384-053A7A8B6AB3}"/>
    <dgm:cxn modelId="{B30EFC39-EA9E-42AA-8702-17B70EF7A30D}" type="presOf" srcId="{42E3D994-5A68-4F4B-8C3C-E03AD81D968E}" destId="{6F0A4A56-931F-47DA-A752-35972021B4FA}" srcOrd="0" destOrd="0" presId="urn:microsoft.com/office/officeart/2016/7/layout/AccentHomeChevronProcess"/>
    <dgm:cxn modelId="{363C935F-44BD-4880-B64B-256B9FE37298}" type="presOf" srcId="{DCABC176-1415-433D-AB3D-04C30718F6A6}" destId="{FEC68E26-2ECB-427F-8C1A-7A18801427D3}" srcOrd="0" destOrd="0" presId="urn:microsoft.com/office/officeart/2016/7/layout/AccentHomeChevronProcess"/>
    <dgm:cxn modelId="{35758C44-280D-4AA0-95FB-AFDB80EE7EA9}" type="presOf" srcId="{1D397078-6DD7-4347-9591-E345D7F51A84}" destId="{8289CD7C-A74A-4553-9929-086B093D042C}" srcOrd="0" destOrd="0" presId="urn:microsoft.com/office/officeart/2016/7/layout/AccentHomeChevronProcess"/>
    <dgm:cxn modelId="{E641AE53-0A86-41A4-A72F-A80B414E72D5}" type="presOf" srcId="{1D14CAD6-DC08-4970-95F0-03645F9E8F82}" destId="{C65023A2-DB0A-4218-829D-33F913C535F4}" srcOrd="0" destOrd="0" presId="urn:microsoft.com/office/officeart/2016/7/layout/AccentHomeChevronProcess"/>
    <dgm:cxn modelId="{1560EC53-54C0-4869-861F-D01E36D0A10B}" type="presOf" srcId="{728FD420-7F26-4880-8F29-003903B84621}" destId="{45A9A22B-7A8D-40D2-9EE3-74E4E0D6EC73}" srcOrd="0" destOrd="0" presId="urn:microsoft.com/office/officeart/2016/7/layout/AccentHomeChevronProcess"/>
    <dgm:cxn modelId="{045F2E78-D944-4C7D-BF25-D6E0F3C8095D}" srcId="{1D397078-6DD7-4347-9591-E345D7F51A84}" destId="{1D14CAD6-DC08-4970-95F0-03645F9E8F82}" srcOrd="0" destOrd="0" parTransId="{1BAD376C-1267-43B0-89DB-EAD29487C259}" sibTransId="{8A0356CE-C190-49D2-9055-5BCAF87E34E1}"/>
    <dgm:cxn modelId="{A57CB38B-0CE8-4B37-97D8-604C07427688}" type="presOf" srcId="{7E0390C6-C687-4CF1-8F29-277AEDC9DDEA}" destId="{A9B8B303-AC82-47EF-BE99-EDCEB65CD3BC}" srcOrd="0" destOrd="0" presId="urn:microsoft.com/office/officeart/2016/7/layout/AccentHomeChevronProcess"/>
    <dgm:cxn modelId="{5ECBF38B-56BB-4105-8E3B-F70A4F9D5DD7}" type="presOf" srcId="{4E752B14-020D-4E0D-ACE7-C2E77BF37266}" destId="{A58D1388-BA04-4CF9-B129-09E604BAB44A}" srcOrd="0" destOrd="0" presId="urn:microsoft.com/office/officeart/2016/7/layout/AccentHomeChevronProcess"/>
    <dgm:cxn modelId="{1AA8679F-99F0-4F2E-A151-81D024423574}" srcId="{1D397078-6DD7-4347-9591-E345D7F51A84}" destId="{4E752B14-020D-4E0D-ACE7-C2E77BF37266}" srcOrd="2" destOrd="0" parTransId="{0AD94210-57C8-4DA6-9864-C4AC17148954}" sibTransId="{1BA55C6A-2C59-4AA9-A845-A032B9BFF30D}"/>
    <dgm:cxn modelId="{950831B3-C43B-442D-8EE2-6AC6D66E3DBD}" srcId="{1D14CAD6-DC08-4970-95F0-03645F9E8F82}" destId="{7E0390C6-C687-4CF1-8F29-277AEDC9DDEA}" srcOrd="0" destOrd="0" parTransId="{591AFC88-F36F-4C67-B341-67BF1E268257}" sibTransId="{7D1382BC-F06C-4C21-BB36-23B924EB5537}"/>
    <dgm:cxn modelId="{7DBB67BB-3F4B-4E88-B6BE-5192406AC012}" srcId="{4E752B14-020D-4E0D-ACE7-C2E77BF37266}" destId="{728FD420-7F26-4880-8F29-003903B84621}" srcOrd="0" destOrd="0" parTransId="{E8862004-E0C0-435A-AB0A-5A569CC74E0B}" sibTransId="{E29DF6CA-5EFE-4179-A8B7-4C3DE4D9B153}"/>
    <dgm:cxn modelId="{473A03BD-8170-4982-9BAA-301F15473D4F}" srcId="{1D397078-6DD7-4347-9591-E345D7F51A84}" destId="{DCABC176-1415-433D-AB3D-04C30718F6A6}" srcOrd="1" destOrd="0" parTransId="{C415A913-2B28-44EE-A2BC-F8A9C2B5CCA2}" sibTransId="{B6BCEB5B-451C-4921-A6C4-803D4A72152A}"/>
    <dgm:cxn modelId="{D75B1E13-4D33-4EFC-BBE1-8EEF8DEC887A}" type="presParOf" srcId="{8289CD7C-A74A-4553-9929-086B093D042C}" destId="{0C6478D4-AE6D-4407-B800-158C3E8C73F1}" srcOrd="0" destOrd="0" presId="urn:microsoft.com/office/officeart/2016/7/layout/AccentHomeChevronProcess"/>
    <dgm:cxn modelId="{835CB496-61CA-4995-AFD6-38D21F60C701}" type="presParOf" srcId="{0C6478D4-AE6D-4407-B800-158C3E8C73F1}" destId="{05C3AF71-9FB1-4D1F-A4A8-E7D55BE9B5D1}" srcOrd="0" destOrd="0" presId="urn:microsoft.com/office/officeart/2016/7/layout/AccentHomeChevronProcess"/>
    <dgm:cxn modelId="{F3A87459-0B51-4B7F-9EC6-E663AAB8A2DC}" type="presParOf" srcId="{0C6478D4-AE6D-4407-B800-158C3E8C73F1}" destId="{C65023A2-DB0A-4218-829D-33F913C535F4}" srcOrd="1" destOrd="0" presId="urn:microsoft.com/office/officeart/2016/7/layout/AccentHomeChevronProcess"/>
    <dgm:cxn modelId="{25B0B8EA-6B42-49B9-B30D-D1069720BCB6}" type="presParOf" srcId="{0C6478D4-AE6D-4407-B800-158C3E8C73F1}" destId="{A9B8B303-AC82-47EF-BE99-EDCEB65CD3BC}" srcOrd="2" destOrd="0" presId="urn:microsoft.com/office/officeart/2016/7/layout/AccentHomeChevronProcess"/>
    <dgm:cxn modelId="{766162CE-F775-49CA-AAAF-09940EF7954D}" type="presParOf" srcId="{0C6478D4-AE6D-4407-B800-158C3E8C73F1}" destId="{8346B79D-83F3-424E-B7DA-DB5E3FB18773}" srcOrd="3" destOrd="0" presId="urn:microsoft.com/office/officeart/2016/7/layout/AccentHomeChevronProcess"/>
    <dgm:cxn modelId="{B4618C5F-0817-41D8-853C-C1EBE06AD454}" type="presParOf" srcId="{8289CD7C-A74A-4553-9929-086B093D042C}" destId="{D59ED64B-4A40-45C0-AFE5-F0D88B257975}" srcOrd="1" destOrd="0" presId="urn:microsoft.com/office/officeart/2016/7/layout/AccentHomeChevronProcess"/>
    <dgm:cxn modelId="{0C804AC2-2C34-42D7-9E3D-7F25C72A0E12}" type="presParOf" srcId="{8289CD7C-A74A-4553-9929-086B093D042C}" destId="{03449361-DB97-49AF-BDCE-2AD7D00AB3BE}" srcOrd="2" destOrd="0" presId="urn:microsoft.com/office/officeart/2016/7/layout/AccentHomeChevronProcess"/>
    <dgm:cxn modelId="{FE8CB911-133B-495F-8809-20B670BBC243}" type="presParOf" srcId="{03449361-DB97-49AF-BDCE-2AD7D00AB3BE}" destId="{7224EE9A-6220-4EDB-82AA-CF6BA0FCF46A}" srcOrd="0" destOrd="0" presId="urn:microsoft.com/office/officeart/2016/7/layout/AccentHomeChevronProcess"/>
    <dgm:cxn modelId="{A81B6F34-2E5D-48E7-9906-34AF7EF622B2}" type="presParOf" srcId="{03449361-DB97-49AF-BDCE-2AD7D00AB3BE}" destId="{FEC68E26-2ECB-427F-8C1A-7A18801427D3}" srcOrd="1" destOrd="0" presId="urn:microsoft.com/office/officeart/2016/7/layout/AccentHomeChevronProcess"/>
    <dgm:cxn modelId="{E8A87390-B486-4EE8-959C-522EF806C17B}" type="presParOf" srcId="{03449361-DB97-49AF-BDCE-2AD7D00AB3BE}" destId="{6F0A4A56-931F-47DA-A752-35972021B4FA}" srcOrd="2" destOrd="0" presId="urn:microsoft.com/office/officeart/2016/7/layout/AccentHomeChevronProcess"/>
    <dgm:cxn modelId="{A7F15974-A6FC-40CD-9386-9144F67C234F}" type="presParOf" srcId="{03449361-DB97-49AF-BDCE-2AD7D00AB3BE}" destId="{06370691-2900-4F34-B279-427DE2FD9223}" srcOrd="3" destOrd="0" presId="urn:microsoft.com/office/officeart/2016/7/layout/AccentHomeChevronProcess"/>
    <dgm:cxn modelId="{8593AF51-A384-4633-A784-B893FC5C4509}" type="presParOf" srcId="{8289CD7C-A74A-4553-9929-086B093D042C}" destId="{B9236ECC-A7C3-46E6-B8BA-EF9E909869A9}" srcOrd="3" destOrd="0" presId="urn:microsoft.com/office/officeart/2016/7/layout/AccentHomeChevronProcess"/>
    <dgm:cxn modelId="{C7C3A828-BF78-4CD1-8625-3F7E90B736B9}" type="presParOf" srcId="{8289CD7C-A74A-4553-9929-086B093D042C}" destId="{0A03511C-8825-455D-AD1D-FA187CA6C7B6}" srcOrd="4" destOrd="0" presId="urn:microsoft.com/office/officeart/2016/7/layout/AccentHomeChevronProcess"/>
    <dgm:cxn modelId="{AF79D7B9-A7DB-496E-90A4-E1E2F1AF73F7}" type="presParOf" srcId="{0A03511C-8825-455D-AD1D-FA187CA6C7B6}" destId="{953A8716-2256-43BD-9A5E-656DEF72C7B9}" srcOrd="0" destOrd="0" presId="urn:microsoft.com/office/officeart/2016/7/layout/AccentHomeChevronProcess"/>
    <dgm:cxn modelId="{F80DED9C-4D47-4BB7-98CB-BCFA58A6879C}" type="presParOf" srcId="{0A03511C-8825-455D-AD1D-FA187CA6C7B6}" destId="{A58D1388-BA04-4CF9-B129-09E604BAB44A}" srcOrd="1" destOrd="0" presId="urn:microsoft.com/office/officeart/2016/7/layout/AccentHomeChevronProcess"/>
    <dgm:cxn modelId="{BF7D670D-1066-442B-A540-46BD4B67712A}" type="presParOf" srcId="{0A03511C-8825-455D-AD1D-FA187CA6C7B6}" destId="{45A9A22B-7A8D-40D2-9EE3-74E4E0D6EC73}" srcOrd="2" destOrd="0" presId="urn:microsoft.com/office/officeart/2016/7/layout/AccentHomeChevronProcess"/>
    <dgm:cxn modelId="{ED59F95D-BA73-4485-8382-0D4F782F7835}" type="presParOf" srcId="{0A03511C-8825-455D-AD1D-FA187CA6C7B6}" destId="{B0E28A86-53E1-47E7-AF2A-F831153478E7}"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E9D720-35DB-4CDF-BF3D-62F034E533F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AC12C06-6BB0-4C6C-9328-FECAA4F68011}">
      <dgm:prSet/>
      <dgm:spPr/>
      <dgm:t>
        <a:bodyPr/>
        <a:lstStyle/>
        <a:p>
          <a:r>
            <a:rPr lang="en-US"/>
            <a:t>The degree of concentration of urban development factors in the biggest city in the urban system</a:t>
          </a:r>
        </a:p>
      </dgm:t>
    </dgm:pt>
    <dgm:pt modelId="{D67C9762-CDC2-435D-8D72-E8923A676FB0}" type="parTrans" cxnId="{D92148DA-4CFF-45DE-B8D8-4D7107B03974}">
      <dgm:prSet/>
      <dgm:spPr/>
      <dgm:t>
        <a:bodyPr/>
        <a:lstStyle/>
        <a:p>
          <a:endParaRPr lang="en-US"/>
        </a:p>
      </dgm:t>
    </dgm:pt>
    <dgm:pt modelId="{F17697B5-6F93-4687-8113-B4A70DDEA2B0}" type="sibTrans" cxnId="{D92148DA-4CFF-45DE-B8D8-4D7107B03974}">
      <dgm:prSet/>
      <dgm:spPr/>
      <dgm:t>
        <a:bodyPr/>
        <a:lstStyle/>
        <a:p>
          <a:endParaRPr lang="en-US"/>
        </a:p>
      </dgm:t>
    </dgm:pt>
    <dgm:pt modelId="{7458F058-066A-4830-8948-F4452C2C433A}">
      <dgm:prSet/>
      <dgm:spPr/>
      <dgm:t>
        <a:bodyPr/>
        <a:lstStyle/>
        <a:p>
          <a:r>
            <a:rPr lang="en-US"/>
            <a:t>For more precise analysis there are four cities ratio and eleven cities ratio</a:t>
          </a:r>
        </a:p>
      </dgm:t>
    </dgm:pt>
    <dgm:pt modelId="{2279EC6A-457D-468F-BAE3-C4907D9503C3}" type="parTrans" cxnId="{8DE811D2-C014-4CE5-A0B0-5635B59EA616}">
      <dgm:prSet/>
      <dgm:spPr/>
      <dgm:t>
        <a:bodyPr/>
        <a:lstStyle/>
        <a:p>
          <a:endParaRPr lang="en-US"/>
        </a:p>
      </dgm:t>
    </dgm:pt>
    <dgm:pt modelId="{B401B764-408C-44C2-8704-10E753407368}" type="sibTrans" cxnId="{8DE811D2-C014-4CE5-A0B0-5635B59EA616}">
      <dgm:prSet/>
      <dgm:spPr/>
      <dgm:t>
        <a:bodyPr/>
        <a:lstStyle/>
        <a:p>
          <a:endParaRPr lang="en-US"/>
        </a:p>
      </dgm:t>
    </dgm:pt>
    <dgm:pt modelId="{A7174F9B-D520-4D3A-AE23-82E8C2461E9B}">
      <dgm:prSet/>
      <dgm:spPr/>
      <dgm:t>
        <a:bodyPr/>
        <a:lstStyle/>
        <a:p>
          <a:r>
            <a:rPr lang="en-US"/>
            <a:t>Primacy ratio : S= P1/P2</a:t>
          </a:r>
        </a:p>
      </dgm:t>
    </dgm:pt>
    <dgm:pt modelId="{17C49938-6B56-4B32-8602-16B782B6E48B}" type="parTrans" cxnId="{53830493-C1AE-46F8-9983-C420ABA499A6}">
      <dgm:prSet/>
      <dgm:spPr/>
      <dgm:t>
        <a:bodyPr/>
        <a:lstStyle/>
        <a:p>
          <a:endParaRPr lang="en-US"/>
        </a:p>
      </dgm:t>
    </dgm:pt>
    <dgm:pt modelId="{4AEA315C-D9D2-4AD7-B8BE-FCC254EA7324}" type="sibTrans" cxnId="{53830493-C1AE-46F8-9983-C420ABA499A6}">
      <dgm:prSet/>
      <dgm:spPr/>
      <dgm:t>
        <a:bodyPr/>
        <a:lstStyle/>
        <a:p>
          <a:endParaRPr lang="en-US"/>
        </a:p>
      </dgm:t>
    </dgm:pt>
    <dgm:pt modelId="{51D1D837-6EE8-49AA-A573-D8A9D945C5A0}">
      <dgm:prSet/>
      <dgm:spPr/>
      <dgm:t>
        <a:bodyPr/>
        <a:lstStyle/>
        <a:p>
          <a:r>
            <a:rPr lang="en-US"/>
            <a:t>Four  city ratio : S = P1/(P2+ P3 + P4)</a:t>
          </a:r>
        </a:p>
      </dgm:t>
    </dgm:pt>
    <dgm:pt modelId="{74A14D25-3E8E-4B75-8271-52A65DB3A93B}" type="parTrans" cxnId="{BA194E48-D1B8-454E-A0E5-26A18EB8EC1F}">
      <dgm:prSet/>
      <dgm:spPr/>
      <dgm:t>
        <a:bodyPr/>
        <a:lstStyle/>
        <a:p>
          <a:endParaRPr lang="en-US"/>
        </a:p>
      </dgm:t>
    </dgm:pt>
    <dgm:pt modelId="{CDFAEB0F-CA44-418E-8119-4CA3CF08112B}" type="sibTrans" cxnId="{BA194E48-D1B8-454E-A0E5-26A18EB8EC1F}">
      <dgm:prSet/>
      <dgm:spPr/>
      <dgm:t>
        <a:bodyPr/>
        <a:lstStyle/>
        <a:p>
          <a:endParaRPr lang="en-US"/>
        </a:p>
      </dgm:t>
    </dgm:pt>
    <dgm:pt modelId="{66C48254-561C-49AB-9A9F-58DA36038186}">
      <dgm:prSet/>
      <dgm:spPr/>
      <dgm:t>
        <a:bodyPr/>
        <a:lstStyle/>
        <a:p>
          <a:r>
            <a:rPr lang="en-US"/>
            <a:t>Eleven city ratio: S = P1/(P2+ P3 + P4…P11)</a:t>
          </a:r>
        </a:p>
      </dgm:t>
    </dgm:pt>
    <dgm:pt modelId="{E05D6010-FA04-46DB-8974-35FF8DAFC0BF}" type="parTrans" cxnId="{051BDC7B-780C-4AAA-9712-6F3E037F72F0}">
      <dgm:prSet/>
      <dgm:spPr/>
      <dgm:t>
        <a:bodyPr/>
        <a:lstStyle/>
        <a:p>
          <a:endParaRPr lang="en-US"/>
        </a:p>
      </dgm:t>
    </dgm:pt>
    <dgm:pt modelId="{32F705AD-A0BB-4205-B6A7-213E8B80199F}" type="sibTrans" cxnId="{051BDC7B-780C-4AAA-9712-6F3E037F72F0}">
      <dgm:prSet/>
      <dgm:spPr/>
      <dgm:t>
        <a:bodyPr/>
        <a:lstStyle/>
        <a:p>
          <a:endParaRPr lang="en-US"/>
        </a:p>
      </dgm:t>
    </dgm:pt>
    <dgm:pt modelId="{869B3CCB-A342-4B64-9777-64B3B43C7FB5}" type="pres">
      <dgm:prSet presAssocID="{B5E9D720-35DB-4CDF-BF3D-62F034E533F6}" presName="root" presStyleCnt="0">
        <dgm:presLayoutVars>
          <dgm:dir/>
          <dgm:resizeHandles val="exact"/>
        </dgm:presLayoutVars>
      </dgm:prSet>
      <dgm:spPr/>
    </dgm:pt>
    <dgm:pt modelId="{B49C0C70-2D73-4688-B4C9-A1249BDC1FA0}" type="pres">
      <dgm:prSet presAssocID="{5AC12C06-6BB0-4C6C-9328-FECAA4F68011}" presName="compNode" presStyleCnt="0"/>
      <dgm:spPr/>
    </dgm:pt>
    <dgm:pt modelId="{5FDBB679-9E26-4D81-805A-34BC58A0D593}" type="pres">
      <dgm:prSet presAssocID="{5AC12C06-6BB0-4C6C-9328-FECAA4F68011}" presName="bgRect" presStyleLbl="bgShp" presStyleIdx="0" presStyleCnt="2"/>
      <dgm:spPr/>
    </dgm:pt>
    <dgm:pt modelId="{F34D8DA3-09AC-4592-9751-DFFC481FB6B0}" type="pres">
      <dgm:prSet presAssocID="{5AC12C06-6BB0-4C6C-9328-FECAA4F6801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EE3DEC8F-8EE9-454F-86E1-8C14436EBDFE}" type="pres">
      <dgm:prSet presAssocID="{5AC12C06-6BB0-4C6C-9328-FECAA4F68011}" presName="spaceRect" presStyleCnt="0"/>
      <dgm:spPr/>
    </dgm:pt>
    <dgm:pt modelId="{86222C21-D449-485D-B096-3B78EFCA8421}" type="pres">
      <dgm:prSet presAssocID="{5AC12C06-6BB0-4C6C-9328-FECAA4F68011}" presName="parTx" presStyleLbl="revTx" presStyleIdx="0" presStyleCnt="3">
        <dgm:presLayoutVars>
          <dgm:chMax val="0"/>
          <dgm:chPref val="0"/>
        </dgm:presLayoutVars>
      </dgm:prSet>
      <dgm:spPr/>
    </dgm:pt>
    <dgm:pt modelId="{98A63038-8355-4197-8931-A3077EFF1275}" type="pres">
      <dgm:prSet presAssocID="{F17697B5-6F93-4687-8113-B4A70DDEA2B0}" presName="sibTrans" presStyleCnt="0"/>
      <dgm:spPr/>
    </dgm:pt>
    <dgm:pt modelId="{32D20671-0108-4FC4-B3F7-AD10D4730155}" type="pres">
      <dgm:prSet presAssocID="{7458F058-066A-4830-8948-F4452C2C433A}" presName="compNode" presStyleCnt="0"/>
      <dgm:spPr/>
    </dgm:pt>
    <dgm:pt modelId="{B032B80B-AA2A-4C91-8721-683D70CF0A1C}" type="pres">
      <dgm:prSet presAssocID="{7458F058-066A-4830-8948-F4452C2C433A}" presName="bgRect" presStyleLbl="bgShp" presStyleIdx="1" presStyleCnt="2"/>
      <dgm:spPr/>
    </dgm:pt>
    <dgm:pt modelId="{45B99979-7298-4DEF-B993-B78D0CBDC1C7}" type="pres">
      <dgm:prSet presAssocID="{7458F058-066A-4830-8948-F4452C2C433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EA7CA596-60A2-4FCB-9E54-E75DE000CF61}" type="pres">
      <dgm:prSet presAssocID="{7458F058-066A-4830-8948-F4452C2C433A}" presName="spaceRect" presStyleCnt="0"/>
      <dgm:spPr/>
    </dgm:pt>
    <dgm:pt modelId="{B9D0E26A-1716-444C-968C-B9377733E84F}" type="pres">
      <dgm:prSet presAssocID="{7458F058-066A-4830-8948-F4452C2C433A}" presName="parTx" presStyleLbl="revTx" presStyleIdx="1" presStyleCnt="3">
        <dgm:presLayoutVars>
          <dgm:chMax val="0"/>
          <dgm:chPref val="0"/>
        </dgm:presLayoutVars>
      </dgm:prSet>
      <dgm:spPr/>
    </dgm:pt>
    <dgm:pt modelId="{A391BA89-F282-43B6-9C9A-F83C6D4CE492}" type="pres">
      <dgm:prSet presAssocID="{7458F058-066A-4830-8948-F4452C2C433A}" presName="desTx" presStyleLbl="revTx" presStyleIdx="2" presStyleCnt="3">
        <dgm:presLayoutVars/>
      </dgm:prSet>
      <dgm:spPr/>
    </dgm:pt>
  </dgm:ptLst>
  <dgm:cxnLst>
    <dgm:cxn modelId="{F96F825E-6C11-4D8D-B710-0670A2A1385E}" type="presOf" srcId="{66C48254-561C-49AB-9A9F-58DA36038186}" destId="{A391BA89-F282-43B6-9C9A-F83C6D4CE492}" srcOrd="0" destOrd="2" presId="urn:microsoft.com/office/officeart/2018/2/layout/IconVerticalSolidList"/>
    <dgm:cxn modelId="{0708CF67-E3F3-4E08-A95A-C13B273A71BE}" type="presOf" srcId="{B5E9D720-35DB-4CDF-BF3D-62F034E533F6}" destId="{869B3CCB-A342-4B64-9777-64B3B43C7FB5}" srcOrd="0" destOrd="0" presId="urn:microsoft.com/office/officeart/2018/2/layout/IconVerticalSolidList"/>
    <dgm:cxn modelId="{BA194E48-D1B8-454E-A0E5-26A18EB8EC1F}" srcId="{7458F058-066A-4830-8948-F4452C2C433A}" destId="{51D1D837-6EE8-49AA-A573-D8A9D945C5A0}" srcOrd="1" destOrd="0" parTransId="{74A14D25-3E8E-4B75-8271-52A65DB3A93B}" sibTransId="{CDFAEB0F-CA44-418E-8119-4CA3CF08112B}"/>
    <dgm:cxn modelId="{051BDC7B-780C-4AAA-9712-6F3E037F72F0}" srcId="{7458F058-066A-4830-8948-F4452C2C433A}" destId="{66C48254-561C-49AB-9A9F-58DA36038186}" srcOrd="2" destOrd="0" parTransId="{E05D6010-FA04-46DB-8974-35FF8DAFC0BF}" sibTransId="{32F705AD-A0BB-4205-B6A7-213E8B80199F}"/>
    <dgm:cxn modelId="{18638584-1E24-4B5F-AB8B-C98EF158F547}" type="presOf" srcId="{51D1D837-6EE8-49AA-A573-D8A9D945C5A0}" destId="{A391BA89-F282-43B6-9C9A-F83C6D4CE492}" srcOrd="0" destOrd="1" presId="urn:microsoft.com/office/officeart/2018/2/layout/IconVerticalSolidList"/>
    <dgm:cxn modelId="{76CE5B85-40CD-4E07-8AF7-23EFBFF89A0B}" type="presOf" srcId="{5AC12C06-6BB0-4C6C-9328-FECAA4F68011}" destId="{86222C21-D449-485D-B096-3B78EFCA8421}" srcOrd="0" destOrd="0" presId="urn:microsoft.com/office/officeart/2018/2/layout/IconVerticalSolidList"/>
    <dgm:cxn modelId="{53830493-C1AE-46F8-9983-C420ABA499A6}" srcId="{7458F058-066A-4830-8948-F4452C2C433A}" destId="{A7174F9B-D520-4D3A-AE23-82E8C2461E9B}" srcOrd="0" destOrd="0" parTransId="{17C49938-6B56-4B32-8602-16B782B6E48B}" sibTransId="{4AEA315C-D9D2-4AD7-B8BE-FCC254EA7324}"/>
    <dgm:cxn modelId="{0C3AE0A9-62E5-4000-A90D-8B10750D769A}" type="presOf" srcId="{7458F058-066A-4830-8948-F4452C2C433A}" destId="{B9D0E26A-1716-444C-968C-B9377733E84F}" srcOrd="0" destOrd="0" presId="urn:microsoft.com/office/officeart/2018/2/layout/IconVerticalSolidList"/>
    <dgm:cxn modelId="{8DE811D2-C014-4CE5-A0B0-5635B59EA616}" srcId="{B5E9D720-35DB-4CDF-BF3D-62F034E533F6}" destId="{7458F058-066A-4830-8948-F4452C2C433A}" srcOrd="1" destOrd="0" parTransId="{2279EC6A-457D-468F-BAE3-C4907D9503C3}" sibTransId="{B401B764-408C-44C2-8704-10E753407368}"/>
    <dgm:cxn modelId="{3AE8A8D3-A6AC-488C-A100-5771CFED69C4}" type="presOf" srcId="{A7174F9B-D520-4D3A-AE23-82E8C2461E9B}" destId="{A391BA89-F282-43B6-9C9A-F83C6D4CE492}" srcOrd="0" destOrd="0" presId="urn:microsoft.com/office/officeart/2018/2/layout/IconVerticalSolidList"/>
    <dgm:cxn modelId="{D92148DA-4CFF-45DE-B8D8-4D7107B03974}" srcId="{B5E9D720-35DB-4CDF-BF3D-62F034E533F6}" destId="{5AC12C06-6BB0-4C6C-9328-FECAA4F68011}" srcOrd="0" destOrd="0" parTransId="{D67C9762-CDC2-435D-8D72-E8923A676FB0}" sibTransId="{F17697B5-6F93-4687-8113-B4A70DDEA2B0}"/>
    <dgm:cxn modelId="{52370B7F-9C31-4246-BABA-281A0E0E9631}" type="presParOf" srcId="{869B3CCB-A342-4B64-9777-64B3B43C7FB5}" destId="{B49C0C70-2D73-4688-B4C9-A1249BDC1FA0}" srcOrd="0" destOrd="0" presId="urn:microsoft.com/office/officeart/2018/2/layout/IconVerticalSolidList"/>
    <dgm:cxn modelId="{F2B71E61-9B2B-4B15-A040-16539AB18B72}" type="presParOf" srcId="{B49C0C70-2D73-4688-B4C9-A1249BDC1FA0}" destId="{5FDBB679-9E26-4D81-805A-34BC58A0D593}" srcOrd="0" destOrd="0" presId="urn:microsoft.com/office/officeart/2018/2/layout/IconVerticalSolidList"/>
    <dgm:cxn modelId="{B4CF23E3-6D11-4E84-8AC4-51980CE0733D}" type="presParOf" srcId="{B49C0C70-2D73-4688-B4C9-A1249BDC1FA0}" destId="{F34D8DA3-09AC-4592-9751-DFFC481FB6B0}" srcOrd="1" destOrd="0" presId="urn:microsoft.com/office/officeart/2018/2/layout/IconVerticalSolidList"/>
    <dgm:cxn modelId="{1CA5861D-3D67-4CB4-A5C6-3CCA2F0BDAE9}" type="presParOf" srcId="{B49C0C70-2D73-4688-B4C9-A1249BDC1FA0}" destId="{EE3DEC8F-8EE9-454F-86E1-8C14436EBDFE}" srcOrd="2" destOrd="0" presId="urn:microsoft.com/office/officeart/2018/2/layout/IconVerticalSolidList"/>
    <dgm:cxn modelId="{E22D937D-B29C-4602-9079-A1229E852AC8}" type="presParOf" srcId="{B49C0C70-2D73-4688-B4C9-A1249BDC1FA0}" destId="{86222C21-D449-485D-B096-3B78EFCA8421}" srcOrd="3" destOrd="0" presId="urn:microsoft.com/office/officeart/2018/2/layout/IconVerticalSolidList"/>
    <dgm:cxn modelId="{9D4ED85E-F2FF-4C27-AD41-5056965DA4E9}" type="presParOf" srcId="{869B3CCB-A342-4B64-9777-64B3B43C7FB5}" destId="{98A63038-8355-4197-8931-A3077EFF1275}" srcOrd="1" destOrd="0" presId="urn:microsoft.com/office/officeart/2018/2/layout/IconVerticalSolidList"/>
    <dgm:cxn modelId="{C680E2DE-4516-4B7E-8ED6-E2EA1A47C9CD}" type="presParOf" srcId="{869B3CCB-A342-4B64-9777-64B3B43C7FB5}" destId="{32D20671-0108-4FC4-B3F7-AD10D4730155}" srcOrd="2" destOrd="0" presId="urn:microsoft.com/office/officeart/2018/2/layout/IconVerticalSolidList"/>
    <dgm:cxn modelId="{B3911A1C-0C80-4827-A73B-1525CBE622FD}" type="presParOf" srcId="{32D20671-0108-4FC4-B3F7-AD10D4730155}" destId="{B032B80B-AA2A-4C91-8721-683D70CF0A1C}" srcOrd="0" destOrd="0" presId="urn:microsoft.com/office/officeart/2018/2/layout/IconVerticalSolidList"/>
    <dgm:cxn modelId="{707F978A-7D7A-4C0B-AD22-339121440B28}" type="presParOf" srcId="{32D20671-0108-4FC4-B3F7-AD10D4730155}" destId="{45B99979-7298-4DEF-B993-B78D0CBDC1C7}" srcOrd="1" destOrd="0" presId="urn:microsoft.com/office/officeart/2018/2/layout/IconVerticalSolidList"/>
    <dgm:cxn modelId="{851FFC5D-42AE-410B-B23B-982B9214FE9D}" type="presParOf" srcId="{32D20671-0108-4FC4-B3F7-AD10D4730155}" destId="{EA7CA596-60A2-4FCB-9E54-E75DE000CF61}" srcOrd="2" destOrd="0" presId="urn:microsoft.com/office/officeart/2018/2/layout/IconVerticalSolidList"/>
    <dgm:cxn modelId="{ADD5BBFC-5AB1-426E-B15D-DC8EEB0CBD0C}" type="presParOf" srcId="{32D20671-0108-4FC4-B3F7-AD10D4730155}" destId="{B9D0E26A-1716-444C-968C-B9377733E84F}" srcOrd="3" destOrd="0" presId="urn:microsoft.com/office/officeart/2018/2/layout/IconVerticalSolidList"/>
    <dgm:cxn modelId="{A9A90D26-096F-4FB0-AE6F-F6FA212186D7}" type="presParOf" srcId="{32D20671-0108-4FC4-B3F7-AD10D4730155}" destId="{A391BA89-F282-43B6-9C9A-F83C6D4CE49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FBD5F0-B6ED-4C1E-A44F-8915EC6FFAEA}"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2269F02D-8181-42AA-91C6-36439501D533}">
      <dgm:prSet/>
      <dgm:spPr/>
      <dgm:t>
        <a:bodyPr/>
        <a:lstStyle/>
        <a:p>
          <a:r>
            <a:rPr lang="en-US" dirty="0"/>
            <a:t>P is the urban population size</a:t>
          </a:r>
        </a:p>
        <a:p>
          <a:r>
            <a:rPr lang="en-US" dirty="0"/>
            <a:t> Pi is the size of the city ranking </a:t>
          </a:r>
          <a:r>
            <a:rPr lang="en-US" dirty="0" err="1"/>
            <a:t>i</a:t>
          </a:r>
          <a:r>
            <a:rPr lang="en-US" dirty="0"/>
            <a:t>. </a:t>
          </a:r>
        </a:p>
        <a:p>
          <a:r>
            <a:rPr lang="en-US" dirty="0"/>
            <a:t>For the primacy ratio, S = 2 is the ideal value of the city size distribution structure; </a:t>
          </a:r>
        </a:p>
        <a:p>
          <a:r>
            <a:rPr lang="en-US" dirty="0"/>
            <a:t> for the four-city ratio and the eleven-city ratio, S =1 is the ideal value of the city size distribution structure</a:t>
          </a:r>
        </a:p>
      </dgm:t>
    </dgm:pt>
    <dgm:pt modelId="{EB358F41-9078-4A84-9C28-AFA414CEF0E1}" type="parTrans" cxnId="{22141670-6DA7-4F26-BAFD-0D4BE34CEBCC}">
      <dgm:prSet/>
      <dgm:spPr/>
      <dgm:t>
        <a:bodyPr/>
        <a:lstStyle/>
        <a:p>
          <a:endParaRPr lang="en-US"/>
        </a:p>
      </dgm:t>
    </dgm:pt>
    <dgm:pt modelId="{EAAC5B5F-5354-4EAE-9BF6-E9E8215764E4}" type="sibTrans" cxnId="{22141670-6DA7-4F26-BAFD-0D4BE34CEBCC}">
      <dgm:prSet/>
      <dgm:spPr/>
      <dgm:t>
        <a:bodyPr/>
        <a:lstStyle/>
        <a:p>
          <a:endParaRPr lang="en-US"/>
        </a:p>
      </dgm:t>
    </dgm:pt>
    <dgm:pt modelId="{F2295473-561F-4462-B633-20E9E09E22A0}" type="pres">
      <dgm:prSet presAssocID="{37FBD5F0-B6ED-4C1E-A44F-8915EC6FFAEA}" presName="Name0" presStyleCnt="0">
        <dgm:presLayoutVars>
          <dgm:dir/>
          <dgm:resizeHandles val="exact"/>
        </dgm:presLayoutVars>
      </dgm:prSet>
      <dgm:spPr/>
    </dgm:pt>
    <dgm:pt modelId="{F2CCB8D0-6E58-41A7-992E-DD869F09548F}" type="pres">
      <dgm:prSet presAssocID="{2269F02D-8181-42AA-91C6-36439501D533}" presName="node" presStyleLbl="node1" presStyleIdx="0" presStyleCnt="1" custScaleY="160711">
        <dgm:presLayoutVars>
          <dgm:bulletEnabled val="1"/>
        </dgm:presLayoutVars>
      </dgm:prSet>
      <dgm:spPr/>
    </dgm:pt>
  </dgm:ptLst>
  <dgm:cxnLst>
    <dgm:cxn modelId="{E3C91142-E2AF-40A5-B58D-984EA2039141}" type="presOf" srcId="{37FBD5F0-B6ED-4C1E-A44F-8915EC6FFAEA}" destId="{F2295473-561F-4462-B633-20E9E09E22A0}" srcOrd="0" destOrd="0" presId="urn:microsoft.com/office/officeart/2016/7/layout/RepeatingBendingProcessNew"/>
    <dgm:cxn modelId="{22141670-6DA7-4F26-BAFD-0D4BE34CEBCC}" srcId="{37FBD5F0-B6ED-4C1E-A44F-8915EC6FFAEA}" destId="{2269F02D-8181-42AA-91C6-36439501D533}" srcOrd="0" destOrd="0" parTransId="{EB358F41-9078-4A84-9C28-AFA414CEF0E1}" sibTransId="{EAAC5B5F-5354-4EAE-9BF6-E9E8215764E4}"/>
    <dgm:cxn modelId="{BCBCBB7D-4986-4A50-9768-C89436539191}" type="presOf" srcId="{2269F02D-8181-42AA-91C6-36439501D533}" destId="{F2CCB8D0-6E58-41A7-992E-DD869F09548F}" srcOrd="0" destOrd="0" presId="urn:microsoft.com/office/officeart/2016/7/layout/RepeatingBendingProcessNew"/>
    <dgm:cxn modelId="{2DFE65C4-657F-4295-9259-FFF2445F5813}" type="presParOf" srcId="{F2295473-561F-4462-B633-20E9E09E22A0}" destId="{F2CCB8D0-6E58-41A7-992E-DD869F09548F}"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785B0C-4EA8-4A1A-A943-E22C0A3E6F54}"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539219D2-4966-4C59-9A2E-AD1CD6065E3B}">
      <dgm:prSet/>
      <dgm:spPr/>
      <dgm:t>
        <a:bodyPr/>
        <a:lstStyle/>
        <a:p>
          <a:r>
            <a:rPr lang="en-US"/>
            <a:t>Colonialism</a:t>
          </a:r>
        </a:p>
      </dgm:t>
    </dgm:pt>
    <dgm:pt modelId="{B21E9127-A5FE-4CE8-81C7-008E67BFA5A5}" type="parTrans" cxnId="{E8B64278-7720-4713-8104-435FC0496310}">
      <dgm:prSet/>
      <dgm:spPr/>
      <dgm:t>
        <a:bodyPr/>
        <a:lstStyle/>
        <a:p>
          <a:endParaRPr lang="en-US"/>
        </a:p>
      </dgm:t>
    </dgm:pt>
    <dgm:pt modelId="{C149BEBD-6177-47E9-8A54-3CE0AA3F6747}" type="sibTrans" cxnId="{E8B64278-7720-4713-8104-435FC0496310}">
      <dgm:prSet/>
      <dgm:spPr/>
      <dgm:t>
        <a:bodyPr/>
        <a:lstStyle/>
        <a:p>
          <a:endParaRPr lang="en-US"/>
        </a:p>
      </dgm:t>
    </dgm:pt>
    <dgm:pt modelId="{51770EE2-F34C-441F-B33A-F864FAC5261B}">
      <dgm:prSet/>
      <dgm:spPr/>
      <dgm:t>
        <a:bodyPr/>
        <a:lstStyle/>
        <a:p>
          <a:r>
            <a:rPr lang="en-US"/>
            <a:t>Strong centralized government</a:t>
          </a:r>
        </a:p>
      </dgm:t>
    </dgm:pt>
    <dgm:pt modelId="{83AD49E4-4435-43F5-B6B7-2448E3889191}" type="parTrans" cxnId="{1FB43CDB-D5D1-41D6-B76E-4F3DED123D3A}">
      <dgm:prSet/>
      <dgm:spPr/>
      <dgm:t>
        <a:bodyPr/>
        <a:lstStyle/>
        <a:p>
          <a:endParaRPr lang="en-US"/>
        </a:p>
      </dgm:t>
    </dgm:pt>
    <dgm:pt modelId="{0FD1F0AF-9424-47F5-A451-6768A0C8B522}" type="sibTrans" cxnId="{1FB43CDB-D5D1-41D6-B76E-4F3DED123D3A}">
      <dgm:prSet/>
      <dgm:spPr/>
      <dgm:t>
        <a:bodyPr/>
        <a:lstStyle/>
        <a:p>
          <a:endParaRPr lang="en-US"/>
        </a:p>
      </dgm:t>
    </dgm:pt>
    <dgm:pt modelId="{CA733172-0BAB-4690-9E4C-6969E4D50A4E}">
      <dgm:prSet/>
      <dgm:spPr/>
      <dgm:t>
        <a:bodyPr/>
        <a:lstStyle/>
        <a:p>
          <a:r>
            <a:rPr lang="en-US"/>
            <a:t>Industrial agglomeration</a:t>
          </a:r>
        </a:p>
      </dgm:t>
    </dgm:pt>
    <dgm:pt modelId="{E397F5DE-7E74-453D-AE20-B5CD585E6E85}" type="parTrans" cxnId="{00F2E21B-A0A7-4123-B3F6-DED18C46DD35}">
      <dgm:prSet/>
      <dgm:spPr/>
      <dgm:t>
        <a:bodyPr/>
        <a:lstStyle/>
        <a:p>
          <a:endParaRPr lang="en-US"/>
        </a:p>
      </dgm:t>
    </dgm:pt>
    <dgm:pt modelId="{E4E9F198-2CFA-4C4C-B1E4-CBBC7C279276}" type="sibTrans" cxnId="{00F2E21B-A0A7-4123-B3F6-DED18C46DD35}">
      <dgm:prSet/>
      <dgm:spPr/>
      <dgm:t>
        <a:bodyPr/>
        <a:lstStyle/>
        <a:p>
          <a:endParaRPr lang="en-US"/>
        </a:p>
      </dgm:t>
    </dgm:pt>
    <dgm:pt modelId="{E6AB5241-0FF6-4BCB-AECE-859E661BF83E}">
      <dgm:prSet/>
      <dgm:spPr/>
      <dgm:t>
        <a:bodyPr/>
        <a:lstStyle/>
        <a:p>
          <a:r>
            <a:rPr lang="en-US"/>
            <a:t>Migration</a:t>
          </a:r>
        </a:p>
      </dgm:t>
    </dgm:pt>
    <dgm:pt modelId="{3B0AF896-7E4A-4554-8BF1-4B1FFD3F9A9A}" type="parTrans" cxnId="{5C7E199E-2EF4-4034-8F7D-19565A0147DB}">
      <dgm:prSet/>
      <dgm:spPr/>
      <dgm:t>
        <a:bodyPr/>
        <a:lstStyle/>
        <a:p>
          <a:endParaRPr lang="en-US"/>
        </a:p>
      </dgm:t>
    </dgm:pt>
    <dgm:pt modelId="{045C5514-7691-4EEF-B3D2-8D3723277E0D}" type="sibTrans" cxnId="{5C7E199E-2EF4-4034-8F7D-19565A0147DB}">
      <dgm:prSet/>
      <dgm:spPr/>
      <dgm:t>
        <a:bodyPr/>
        <a:lstStyle/>
        <a:p>
          <a:endParaRPr lang="en-US"/>
        </a:p>
      </dgm:t>
    </dgm:pt>
    <dgm:pt modelId="{791B8D52-F6AE-4A3A-A346-D049B0B41E79}" type="pres">
      <dgm:prSet presAssocID="{30785B0C-4EA8-4A1A-A943-E22C0A3E6F54}" presName="linear" presStyleCnt="0">
        <dgm:presLayoutVars>
          <dgm:dir/>
          <dgm:animLvl val="lvl"/>
          <dgm:resizeHandles val="exact"/>
        </dgm:presLayoutVars>
      </dgm:prSet>
      <dgm:spPr/>
    </dgm:pt>
    <dgm:pt modelId="{AB0B8D59-4596-4528-8C02-4A3365108E9D}" type="pres">
      <dgm:prSet presAssocID="{539219D2-4966-4C59-9A2E-AD1CD6065E3B}" presName="parentLin" presStyleCnt="0"/>
      <dgm:spPr/>
    </dgm:pt>
    <dgm:pt modelId="{E169B782-DCEB-4F17-85C0-A4C03ED0CE6D}" type="pres">
      <dgm:prSet presAssocID="{539219D2-4966-4C59-9A2E-AD1CD6065E3B}" presName="parentLeftMargin" presStyleLbl="node1" presStyleIdx="0" presStyleCnt="4"/>
      <dgm:spPr/>
    </dgm:pt>
    <dgm:pt modelId="{33D581F0-D96E-4255-A9F5-C4EE189FB424}" type="pres">
      <dgm:prSet presAssocID="{539219D2-4966-4C59-9A2E-AD1CD6065E3B}" presName="parentText" presStyleLbl="node1" presStyleIdx="0" presStyleCnt="4">
        <dgm:presLayoutVars>
          <dgm:chMax val="0"/>
          <dgm:bulletEnabled val="1"/>
        </dgm:presLayoutVars>
      </dgm:prSet>
      <dgm:spPr/>
    </dgm:pt>
    <dgm:pt modelId="{56A71FCB-908B-4E92-9ADB-62A797023BAD}" type="pres">
      <dgm:prSet presAssocID="{539219D2-4966-4C59-9A2E-AD1CD6065E3B}" presName="negativeSpace" presStyleCnt="0"/>
      <dgm:spPr/>
    </dgm:pt>
    <dgm:pt modelId="{9BDCD785-265E-40B7-BBC2-A71403732900}" type="pres">
      <dgm:prSet presAssocID="{539219D2-4966-4C59-9A2E-AD1CD6065E3B}" presName="childText" presStyleLbl="conFgAcc1" presStyleIdx="0" presStyleCnt="4">
        <dgm:presLayoutVars>
          <dgm:bulletEnabled val="1"/>
        </dgm:presLayoutVars>
      </dgm:prSet>
      <dgm:spPr/>
    </dgm:pt>
    <dgm:pt modelId="{4ADD9C70-5AD2-4838-A0FC-9EB6E4A3D9CE}" type="pres">
      <dgm:prSet presAssocID="{C149BEBD-6177-47E9-8A54-3CE0AA3F6747}" presName="spaceBetweenRectangles" presStyleCnt="0"/>
      <dgm:spPr/>
    </dgm:pt>
    <dgm:pt modelId="{8EDA28B3-6FBB-4E06-941A-BDFCC47272BC}" type="pres">
      <dgm:prSet presAssocID="{51770EE2-F34C-441F-B33A-F864FAC5261B}" presName="parentLin" presStyleCnt="0"/>
      <dgm:spPr/>
    </dgm:pt>
    <dgm:pt modelId="{D08E5FEF-A993-4031-86D7-C6BDFE1122D5}" type="pres">
      <dgm:prSet presAssocID="{51770EE2-F34C-441F-B33A-F864FAC5261B}" presName="parentLeftMargin" presStyleLbl="node1" presStyleIdx="0" presStyleCnt="4"/>
      <dgm:spPr/>
    </dgm:pt>
    <dgm:pt modelId="{7585E8BA-BD6C-4D8A-9CCD-30D35496B12E}" type="pres">
      <dgm:prSet presAssocID="{51770EE2-F34C-441F-B33A-F864FAC5261B}" presName="parentText" presStyleLbl="node1" presStyleIdx="1" presStyleCnt="4">
        <dgm:presLayoutVars>
          <dgm:chMax val="0"/>
          <dgm:bulletEnabled val="1"/>
        </dgm:presLayoutVars>
      </dgm:prSet>
      <dgm:spPr/>
    </dgm:pt>
    <dgm:pt modelId="{736AAB10-BF95-4AF4-AF9E-FA1F3FF156D7}" type="pres">
      <dgm:prSet presAssocID="{51770EE2-F34C-441F-B33A-F864FAC5261B}" presName="negativeSpace" presStyleCnt="0"/>
      <dgm:spPr/>
    </dgm:pt>
    <dgm:pt modelId="{77337F53-EF29-4C52-9016-A351970631D8}" type="pres">
      <dgm:prSet presAssocID="{51770EE2-F34C-441F-B33A-F864FAC5261B}" presName="childText" presStyleLbl="conFgAcc1" presStyleIdx="1" presStyleCnt="4">
        <dgm:presLayoutVars>
          <dgm:bulletEnabled val="1"/>
        </dgm:presLayoutVars>
      </dgm:prSet>
      <dgm:spPr/>
    </dgm:pt>
    <dgm:pt modelId="{86E707EF-10B0-4BE6-AFDC-1DBAB5928942}" type="pres">
      <dgm:prSet presAssocID="{0FD1F0AF-9424-47F5-A451-6768A0C8B522}" presName="spaceBetweenRectangles" presStyleCnt="0"/>
      <dgm:spPr/>
    </dgm:pt>
    <dgm:pt modelId="{46616FD5-1FA1-4212-8098-AC2EBFC90B13}" type="pres">
      <dgm:prSet presAssocID="{CA733172-0BAB-4690-9E4C-6969E4D50A4E}" presName="parentLin" presStyleCnt="0"/>
      <dgm:spPr/>
    </dgm:pt>
    <dgm:pt modelId="{653DB827-87E1-45B8-A9C7-DDA39D60A7D1}" type="pres">
      <dgm:prSet presAssocID="{CA733172-0BAB-4690-9E4C-6969E4D50A4E}" presName="parentLeftMargin" presStyleLbl="node1" presStyleIdx="1" presStyleCnt="4"/>
      <dgm:spPr/>
    </dgm:pt>
    <dgm:pt modelId="{0EFB5D97-8854-43BB-82C7-AA136C94FC7C}" type="pres">
      <dgm:prSet presAssocID="{CA733172-0BAB-4690-9E4C-6969E4D50A4E}" presName="parentText" presStyleLbl="node1" presStyleIdx="2" presStyleCnt="4">
        <dgm:presLayoutVars>
          <dgm:chMax val="0"/>
          <dgm:bulletEnabled val="1"/>
        </dgm:presLayoutVars>
      </dgm:prSet>
      <dgm:spPr/>
    </dgm:pt>
    <dgm:pt modelId="{0B3250EE-2DF9-4CA7-BDF3-BDBA0A234124}" type="pres">
      <dgm:prSet presAssocID="{CA733172-0BAB-4690-9E4C-6969E4D50A4E}" presName="negativeSpace" presStyleCnt="0"/>
      <dgm:spPr/>
    </dgm:pt>
    <dgm:pt modelId="{3F816F56-BE62-4FF2-9799-F58DBD56770C}" type="pres">
      <dgm:prSet presAssocID="{CA733172-0BAB-4690-9E4C-6969E4D50A4E}" presName="childText" presStyleLbl="conFgAcc1" presStyleIdx="2" presStyleCnt="4">
        <dgm:presLayoutVars>
          <dgm:bulletEnabled val="1"/>
        </dgm:presLayoutVars>
      </dgm:prSet>
      <dgm:spPr/>
    </dgm:pt>
    <dgm:pt modelId="{89952F17-59BD-4984-A014-C8BC10F76A09}" type="pres">
      <dgm:prSet presAssocID="{E4E9F198-2CFA-4C4C-B1E4-CBBC7C279276}" presName="spaceBetweenRectangles" presStyleCnt="0"/>
      <dgm:spPr/>
    </dgm:pt>
    <dgm:pt modelId="{20AC5E2E-1B8D-47AB-AC3D-767D6D8743C8}" type="pres">
      <dgm:prSet presAssocID="{E6AB5241-0FF6-4BCB-AECE-859E661BF83E}" presName="parentLin" presStyleCnt="0"/>
      <dgm:spPr/>
    </dgm:pt>
    <dgm:pt modelId="{2646747E-6136-4164-A183-FE0DE2992E1B}" type="pres">
      <dgm:prSet presAssocID="{E6AB5241-0FF6-4BCB-AECE-859E661BF83E}" presName="parentLeftMargin" presStyleLbl="node1" presStyleIdx="2" presStyleCnt="4"/>
      <dgm:spPr/>
    </dgm:pt>
    <dgm:pt modelId="{A046D0BD-A3BE-4D26-A2D8-57D64CC7A75A}" type="pres">
      <dgm:prSet presAssocID="{E6AB5241-0FF6-4BCB-AECE-859E661BF83E}" presName="parentText" presStyleLbl="node1" presStyleIdx="3" presStyleCnt="4">
        <dgm:presLayoutVars>
          <dgm:chMax val="0"/>
          <dgm:bulletEnabled val="1"/>
        </dgm:presLayoutVars>
      </dgm:prSet>
      <dgm:spPr/>
    </dgm:pt>
    <dgm:pt modelId="{842DF9A3-D642-4516-86BA-A1B7E9E26775}" type="pres">
      <dgm:prSet presAssocID="{E6AB5241-0FF6-4BCB-AECE-859E661BF83E}" presName="negativeSpace" presStyleCnt="0"/>
      <dgm:spPr/>
    </dgm:pt>
    <dgm:pt modelId="{3F723DD4-8478-4E1B-B9F0-DCE4F889DBCF}" type="pres">
      <dgm:prSet presAssocID="{E6AB5241-0FF6-4BCB-AECE-859E661BF83E}" presName="childText" presStyleLbl="conFgAcc1" presStyleIdx="3" presStyleCnt="4">
        <dgm:presLayoutVars>
          <dgm:bulletEnabled val="1"/>
        </dgm:presLayoutVars>
      </dgm:prSet>
      <dgm:spPr/>
    </dgm:pt>
  </dgm:ptLst>
  <dgm:cxnLst>
    <dgm:cxn modelId="{5AC4DC0F-A1FE-4968-9E4E-DFF026341503}" type="presOf" srcId="{51770EE2-F34C-441F-B33A-F864FAC5261B}" destId="{D08E5FEF-A993-4031-86D7-C6BDFE1122D5}" srcOrd="0" destOrd="0" presId="urn:microsoft.com/office/officeart/2005/8/layout/list1"/>
    <dgm:cxn modelId="{AA3B3816-F42C-44D7-9427-A9F29446C774}" type="presOf" srcId="{E6AB5241-0FF6-4BCB-AECE-859E661BF83E}" destId="{2646747E-6136-4164-A183-FE0DE2992E1B}" srcOrd="0" destOrd="0" presId="urn:microsoft.com/office/officeart/2005/8/layout/list1"/>
    <dgm:cxn modelId="{00F2E21B-A0A7-4123-B3F6-DED18C46DD35}" srcId="{30785B0C-4EA8-4A1A-A943-E22C0A3E6F54}" destId="{CA733172-0BAB-4690-9E4C-6969E4D50A4E}" srcOrd="2" destOrd="0" parTransId="{E397F5DE-7E74-453D-AE20-B5CD585E6E85}" sibTransId="{E4E9F198-2CFA-4C4C-B1E4-CBBC7C279276}"/>
    <dgm:cxn modelId="{0F2EB329-85B5-44C1-8DF4-0AC1B01DBE72}" type="presOf" srcId="{51770EE2-F34C-441F-B33A-F864FAC5261B}" destId="{7585E8BA-BD6C-4D8A-9CCD-30D35496B12E}" srcOrd="1" destOrd="0" presId="urn:microsoft.com/office/officeart/2005/8/layout/list1"/>
    <dgm:cxn modelId="{EACA2237-C52D-40BB-85B8-27AB230765E7}" type="presOf" srcId="{E6AB5241-0FF6-4BCB-AECE-859E661BF83E}" destId="{A046D0BD-A3BE-4D26-A2D8-57D64CC7A75A}" srcOrd="1" destOrd="0" presId="urn:microsoft.com/office/officeart/2005/8/layout/list1"/>
    <dgm:cxn modelId="{EF55914D-3E83-4712-9D53-322B4F9C4A99}" type="presOf" srcId="{539219D2-4966-4C59-9A2E-AD1CD6065E3B}" destId="{E169B782-DCEB-4F17-85C0-A4C03ED0CE6D}" srcOrd="0" destOrd="0" presId="urn:microsoft.com/office/officeart/2005/8/layout/list1"/>
    <dgm:cxn modelId="{58753150-00DC-4D16-8C12-9F924F058A85}" type="presOf" srcId="{30785B0C-4EA8-4A1A-A943-E22C0A3E6F54}" destId="{791B8D52-F6AE-4A3A-A346-D049B0B41E79}" srcOrd="0" destOrd="0" presId="urn:microsoft.com/office/officeart/2005/8/layout/list1"/>
    <dgm:cxn modelId="{E8B64278-7720-4713-8104-435FC0496310}" srcId="{30785B0C-4EA8-4A1A-A943-E22C0A3E6F54}" destId="{539219D2-4966-4C59-9A2E-AD1CD6065E3B}" srcOrd="0" destOrd="0" parTransId="{B21E9127-A5FE-4CE8-81C7-008E67BFA5A5}" sibTransId="{C149BEBD-6177-47E9-8A54-3CE0AA3F6747}"/>
    <dgm:cxn modelId="{5C7E199E-2EF4-4034-8F7D-19565A0147DB}" srcId="{30785B0C-4EA8-4A1A-A943-E22C0A3E6F54}" destId="{E6AB5241-0FF6-4BCB-AECE-859E661BF83E}" srcOrd="3" destOrd="0" parTransId="{3B0AF896-7E4A-4554-8BF1-4B1FFD3F9A9A}" sibTransId="{045C5514-7691-4EEF-B3D2-8D3723277E0D}"/>
    <dgm:cxn modelId="{32DE9EBA-99FC-4D56-91EE-C65526F1D7CA}" type="presOf" srcId="{CA733172-0BAB-4690-9E4C-6969E4D50A4E}" destId="{0EFB5D97-8854-43BB-82C7-AA136C94FC7C}" srcOrd="1" destOrd="0" presId="urn:microsoft.com/office/officeart/2005/8/layout/list1"/>
    <dgm:cxn modelId="{B02A54C1-EA90-4148-8231-4A2E80861900}" type="presOf" srcId="{539219D2-4966-4C59-9A2E-AD1CD6065E3B}" destId="{33D581F0-D96E-4255-A9F5-C4EE189FB424}" srcOrd="1" destOrd="0" presId="urn:microsoft.com/office/officeart/2005/8/layout/list1"/>
    <dgm:cxn modelId="{342654D1-8038-4440-B28E-7669B04E4908}" type="presOf" srcId="{CA733172-0BAB-4690-9E4C-6969E4D50A4E}" destId="{653DB827-87E1-45B8-A9C7-DDA39D60A7D1}" srcOrd="0" destOrd="0" presId="urn:microsoft.com/office/officeart/2005/8/layout/list1"/>
    <dgm:cxn modelId="{1FB43CDB-D5D1-41D6-B76E-4F3DED123D3A}" srcId="{30785B0C-4EA8-4A1A-A943-E22C0A3E6F54}" destId="{51770EE2-F34C-441F-B33A-F864FAC5261B}" srcOrd="1" destOrd="0" parTransId="{83AD49E4-4435-43F5-B6B7-2448E3889191}" sibTransId="{0FD1F0AF-9424-47F5-A451-6768A0C8B522}"/>
    <dgm:cxn modelId="{4BD02038-6FDC-4E9E-8093-C2B1477447ED}" type="presParOf" srcId="{791B8D52-F6AE-4A3A-A346-D049B0B41E79}" destId="{AB0B8D59-4596-4528-8C02-4A3365108E9D}" srcOrd="0" destOrd="0" presId="urn:microsoft.com/office/officeart/2005/8/layout/list1"/>
    <dgm:cxn modelId="{B56D5B56-93EC-4329-A184-0C37E53E9418}" type="presParOf" srcId="{AB0B8D59-4596-4528-8C02-4A3365108E9D}" destId="{E169B782-DCEB-4F17-85C0-A4C03ED0CE6D}" srcOrd="0" destOrd="0" presId="urn:microsoft.com/office/officeart/2005/8/layout/list1"/>
    <dgm:cxn modelId="{2138BA8E-BD92-4853-BFB1-E4D0F6448E67}" type="presParOf" srcId="{AB0B8D59-4596-4528-8C02-4A3365108E9D}" destId="{33D581F0-D96E-4255-A9F5-C4EE189FB424}" srcOrd="1" destOrd="0" presId="urn:microsoft.com/office/officeart/2005/8/layout/list1"/>
    <dgm:cxn modelId="{6C773D57-1BD6-4B61-A238-88BEC7501677}" type="presParOf" srcId="{791B8D52-F6AE-4A3A-A346-D049B0B41E79}" destId="{56A71FCB-908B-4E92-9ADB-62A797023BAD}" srcOrd="1" destOrd="0" presId="urn:microsoft.com/office/officeart/2005/8/layout/list1"/>
    <dgm:cxn modelId="{0EC3E2EB-D05D-4275-AF55-492E58271AA7}" type="presParOf" srcId="{791B8D52-F6AE-4A3A-A346-D049B0B41E79}" destId="{9BDCD785-265E-40B7-BBC2-A71403732900}" srcOrd="2" destOrd="0" presId="urn:microsoft.com/office/officeart/2005/8/layout/list1"/>
    <dgm:cxn modelId="{2457ACBB-7A6E-4A00-9725-2BCA2237C4A5}" type="presParOf" srcId="{791B8D52-F6AE-4A3A-A346-D049B0B41E79}" destId="{4ADD9C70-5AD2-4838-A0FC-9EB6E4A3D9CE}" srcOrd="3" destOrd="0" presId="urn:microsoft.com/office/officeart/2005/8/layout/list1"/>
    <dgm:cxn modelId="{01E4F6A2-EC6C-4BCB-9106-D99714BA0932}" type="presParOf" srcId="{791B8D52-F6AE-4A3A-A346-D049B0B41E79}" destId="{8EDA28B3-6FBB-4E06-941A-BDFCC47272BC}" srcOrd="4" destOrd="0" presId="urn:microsoft.com/office/officeart/2005/8/layout/list1"/>
    <dgm:cxn modelId="{80256035-A712-443A-8751-39D87DAA91F5}" type="presParOf" srcId="{8EDA28B3-6FBB-4E06-941A-BDFCC47272BC}" destId="{D08E5FEF-A993-4031-86D7-C6BDFE1122D5}" srcOrd="0" destOrd="0" presId="urn:microsoft.com/office/officeart/2005/8/layout/list1"/>
    <dgm:cxn modelId="{3162977E-E6BB-436D-8AEB-90D021316F2F}" type="presParOf" srcId="{8EDA28B3-6FBB-4E06-941A-BDFCC47272BC}" destId="{7585E8BA-BD6C-4D8A-9CCD-30D35496B12E}" srcOrd="1" destOrd="0" presId="urn:microsoft.com/office/officeart/2005/8/layout/list1"/>
    <dgm:cxn modelId="{16022A1B-9384-4D13-AC49-83496A78CF1A}" type="presParOf" srcId="{791B8D52-F6AE-4A3A-A346-D049B0B41E79}" destId="{736AAB10-BF95-4AF4-AF9E-FA1F3FF156D7}" srcOrd="5" destOrd="0" presId="urn:microsoft.com/office/officeart/2005/8/layout/list1"/>
    <dgm:cxn modelId="{D3B4F4D7-5537-46F9-8CBA-10DA80FBE307}" type="presParOf" srcId="{791B8D52-F6AE-4A3A-A346-D049B0B41E79}" destId="{77337F53-EF29-4C52-9016-A351970631D8}" srcOrd="6" destOrd="0" presId="urn:microsoft.com/office/officeart/2005/8/layout/list1"/>
    <dgm:cxn modelId="{D750E251-7CF7-4587-B4E8-D545D26756DF}" type="presParOf" srcId="{791B8D52-F6AE-4A3A-A346-D049B0B41E79}" destId="{86E707EF-10B0-4BE6-AFDC-1DBAB5928942}" srcOrd="7" destOrd="0" presId="urn:microsoft.com/office/officeart/2005/8/layout/list1"/>
    <dgm:cxn modelId="{398688CE-66C9-4338-AE9F-400A52C1C673}" type="presParOf" srcId="{791B8D52-F6AE-4A3A-A346-D049B0B41E79}" destId="{46616FD5-1FA1-4212-8098-AC2EBFC90B13}" srcOrd="8" destOrd="0" presId="urn:microsoft.com/office/officeart/2005/8/layout/list1"/>
    <dgm:cxn modelId="{05CA3D90-CCC7-4C19-9019-85C3BEA33A39}" type="presParOf" srcId="{46616FD5-1FA1-4212-8098-AC2EBFC90B13}" destId="{653DB827-87E1-45B8-A9C7-DDA39D60A7D1}" srcOrd="0" destOrd="0" presId="urn:microsoft.com/office/officeart/2005/8/layout/list1"/>
    <dgm:cxn modelId="{9EBC4812-C281-42D3-9F7D-ADE2B6911EBC}" type="presParOf" srcId="{46616FD5-1FA1-4212-8098-AC2EBFC90B13}" destId="{0EFB5D97-8854-43BB-82C7-AA136C94FC7C}" srcOrd="1" destOrd="0" presId="urn:microsoft.com/office/officeart/2005/8/layout/list1"/>
    <dgm:cxn modelId="{1DBAB03C-D799-4A94-8600-741C78171F60}" type="presParOf" srcId="{791B8D52-F6AE-4A3A-A346-D049B0B41E79}" destId="{0B3250EE-2DF9-4CA7-BDF3-BDBA0A234124}" srcOrd="9" destOrd="0" presId="urn:microsoft.com/office/officeart/2005/8/layout/list1"/>
    <dgm:cxn modelId="{420D4B46-824B-4CA4-9807-DE4934522EAF}" type="presParOf" srcId="{791B8D52-F6AE-4A3A-A346-D049B0B41E79}" destId="{3F816F56-BE62-4FF2-9799-F58DBD56770C}" srcOrd="10" destOrd="0" presId="urn:microsoft.com/office/officeart/2005/8/layout/list1"/>
    <dgm:cxn modelId="{2208278D-6F7D-46EA-979F-CC7A7072813C}" type="presParOf" srcId="{791B8D52-F6AE-4A3A-A346-D049B0B41E79}" destId="{89952F17-59BD-4984-A014-C8BC10F76A09}" srcOrd="11" destOrd="0" presId="urn:microsoft.com/office/officeart/2005/8/layout/list1"/>
    <dgm:cxn modelId="{979BFA42-D73E-4F9B-93C0-1B3589B14882}" type="presParOf" srcId="{791B8D52-F6AE-4A3A-A346-D049B0B41E79}" destId="{20AC5E2E-1B8D-47AB-AC3D-767D6D8743C8}" srcOrd="12" destOrd="0" presId="urn:microsoft.com/office/officeart/2005/8/layout/list1"/>
    <dgm:cxn modelId="{B16C10D1-C4A7-4257-82A3-1F6C5EF8E9DA}" type="presParOf" srcId="{20AC5E2E-1B8D-47AB-AC3D-767D6D8743C8}" destId="{2646747E-6136-4164-A183-FE0DE2992E1B}" srcOrd="0" destOrd="0" presId="urn:microsoft.com/office/officeart/2005/8/layout/list1"/>
    <dgm:cxn modelId="{3D21C621-7A07-4A68-8E65-1F23F1EA9720}" type="presParOf" srcId="{20AC5E2E-1B8D-47AB-AC3D-767D6D8743C8}" destId="{A046D0BD-A3BE-4D26-A2D8-57D64CC7A75A}" srcOrd="1" destOrd="0" presId="urn:microsoft.com/office/officeart/2005/8/layout/list1"/>
    <dgm:cxn modelId="{F58932D4-EE1D-41A6-896A-C80CE1F16081}" type="presParOf" srcId="{791B8D52-F6AE-4A3A-A346-D049B0B41E79}" destId="{842DF9A3-D642-4516-86BA-A1B7E9E26775}" srcOrd="13" destOrd="0" presId="urn:microsoft.com/office/officeart/2005/8/layout/list1"/>
    <dgm:cxn modelId="{0059DFB6-FA66-4C7B-A9BE-770952B7CD08}" type="presParOf" srcId="{791B8D52-F6AE-4A3A-A346-D049B0B41E79}" destId="{3F723DD4-8478-4E1B-B9F0-DCE4F889DBC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B8F82C-7400-4C35-924A-FB320CA79386}" type="doc">
      <dgm:prSet loTypeId="urn:microsoft.com/office/officeart/2005/8/layout/cycle5" loCatId="cycle" qsTypeId="urn:microsoft.com/office/officeart/2005/8/quickstyle/simple1" qsCatId="simple" csTypeId="urn:microsoft.com/office/officeart/2005/8/colors/colorful1" csCatId="colorful"/>
      <dgm:spPr/>
      <dgm:t>
        <a:bodyPr/>
        <a:lstStyle/>
        <a:p>
          <a:endParaRPr lang="en-US"/>
        </a:p>
      </dgm:t>
    </dgm:pt>
    <dgm:pt modelId="{661674F6-C8A5-44AC-805D-A8732B1F6B66}">
      <dgm:prSet/>
      <dgm:spPr/>
      <dgm:t>
        <a:bodyPr/>
        <a:lstStyle/>
        <a:p>
          <a:r>
            <a:rPr lang="en-US"/>
            <a:t>Economies of large scale can be achieved because they attract investment and benefits that will benefit the entire country</a:t>
          </a:r>
        </a:p>
      </dgm:t>
    </dgm:pt>
    <dgm:pt modelId="{2C87C893-D366-4BA8-9EFA-67A051FCE74A}" type="parTrans" cxnId="{FD506A8C-4BA9-4C84-9618-FD55AD3B5ABF}">
      <dgm:prSet/>
      <dgm:spPr/>
      <dgm:t>
        <a:bodyPr/>
        <a:lstStyle/>
        <a:p>
          <a:endParaRPr lang="en-US"/>
        </a:p>
      </dgm:t>
    </dgm:pt>
    <dgm:pt modelId="{9E8D0F0B-82B4-4AB6-AC95-A0C21C6FAF5C}" type="sibTrans" cxnId="{FD506A8C-4BA9-4C84-9618-FD55AD3B5ABF}">
      <dgm:prSet/>
      <dgm:spPr/>
      <dgm:t>
        <a:bodyPr/>
        <a:lstStyle/>
        <a:p>
          <a:endParaRPr lang="en-US"/>
        </a:p>
      </dgm:t>
    </dgm:pt>
    <dgm:pt modelId="{6B1FF50F-0045-4680-8831-49547BE0CFDD}">
      <dgm:prSet/>
      <dgm:spPr/>
      <dgm:t>
        <a:bodyPr/>
        <a:lstStyle/>
        <a:p>
          <a:r>
            <a:rPr lang="en-US"/>
            <a:t>Attractive place for migration</a:t>
          </a:r>
        </a:p>
      </dgm:t>
    </dgm:pt>
    <dgm:pt modelId="{1FCA9B2A-DDA2-48F7-B392-1C700F3FECF8}" type="parTrans" cxnId="{183C55D4-9EFE-45C1-AAA7-84A8E8F0BB3F}">
      <dgm:prSet/>
      <dgm:spPr/>
      <dgm:t>
        <a:bodyPr/>
        <a:lstStyle/>
        <a:p>
          <a:endParaRPr lang="en-US"/>
        </a:p>
      </dgm:t>
    </dgm:pt>
    <dgm:pt modelId="{4B0946AC-CD97-4DE4-A619-CAB6E5185B7D}" type="sibTrans" cxnId="{183C55D4-9EFE-45C1-AAA7-84A8E8F0BB3F}">
      <dgm:prSet/>
      <dgm:spPr/>
      <dgm:t>
        <a:bodyPr/>
        <a:lstStyle/>
        <a:p>
          <a:endParaRPr lang="en-US"/>
        </a:p>
      </dgm:t>
    </dgm:pt>
    <dgm:pt modelId="{2A6F15EC-34F9-4BE0-A023-9869EA35E236}">
      <dgm:prSet/>
      <dgm:spPr/>
      <dgm:t>
        <a:bodyPr/>
        <a:lstStyle/>
        <a:p>
          <a:r>
            <a:rPr lang="en-US"/>
            <a:t>Resources, services, and infrastructure available on a large scale</a:t>
          </a:r>
        </a:p>
      </dgm:t>
    </dgm:pt>
    <dgm:pt modelId="{EF8114A7-8792-43FC-AC3A-63B81BD4D72E}" type="parTrans" cxnId="{A12830E7-8D60-4D25-9BB0-11A09AB19DC7}">
      <dgm:prSet/>
      <dgm:spPr/>
      <dgm:t>
        <a:bodyPr/>
        <a:lstStyle/>
        <a:p>
          <a:endParaRPr lang="en-US"/>
        </a:p>
      </dgm:t>
    </dgm:pt>
    <dgm:pt modelId="{0A3C323E-4F42-408F-8DC7-4872B26518B2}" type="sibTrans" cxnId="{A12830E7-8D60-4D25-9BB0-11A09AB19DC7}">
      <dgm:prSet/>
      <dgm:spPr/>
      <dgm:t>
        <a:bodyPr/>
        <a:lstStyle/>
        <a:p>
          <a:endParaRPr lang="en-US"/>
        </a:p>
      </dgm:t>
    </dgm:pt>
    <dgm:pt modelId="{ED4B8B0B-3FDC-476E-B903-15569D290B97}" type="pres">
      <dgm:prSet presAssocID="{1CB8F82C-7400-4C35-924A-FB320CA79386}" presName="cycle" presStyleCnt="0">
        <dgm:presLayoutVars>
          <dgm:dir/>
          <dgm:resizeHandles val="exact"/>
        </dgm:presLayoutVars>
      </dgm:prSet>
      <dgm:spPr/>
    </dgm:pt>
    <dgm:pt modelId="{4EFC91C7-675C-4A1B-801F-200390390A5F}" type="pres">
      <dgm:prSet presAssocID="{661674F6-C8A5-44AC-805D-A8732B1F6B66}" presName="node" presStyleLbl="node1" presStyleIdx="0" presStyleCnt="3">
        <dgm:presLayoutVars>
          <dgm:bulletEnabled val="1"/>
        </dgm:presLayoutVars>
      </dgm:prSet>
      <dgm:spPr/>
    </dgm:pt>
    <dgm:pt modelId="{54828631-6687-49E7-BCE4-F10ABF2EF241}" type="pres">
      <dgm:prSet presAssocID="{661674F6-C8A5-44AC-805D-A8732B1F6B66}" presName="spNode" presStyleCnt="0"/>
      <dgm:spPr/>
    </dgm:pt>
    <dgm:pt modelId="{8BBD43AE-D2BF-4F6E-8F4F-80E9788EDC48}" type="pres">
      <dgm:prSet presAssocID="{9E8D0F0B-82B4-4AB6-AC95-A0C21C6FAF5C}" presName="sibTrans" presStyleLbl="sibTrans1D1" presStyleIdx="0" presStyleCnt="3"/>
      <dgm:spPr/>
    </dgm:pt>
    <dgm:pt modelId="{96263143-5C08-4DD0-A3F9-0637A5959D4D}" type="pres">
      <dgm:prSet presAssocID="{6B1FF50F-0045-4680-8831-49547BE0CFDD}" presName="node" presStyleLbl="node1" presStyleIdx="1" presStyleCnt="3">
        <dgm:presLayoutVars>
          <dgm:bulletEnabled val="1"/>
        </dgm:presLayoutVars>
      </dgm:prSet>
      <dgm:spPr/>
    </dgm:pt>
    <dgm:pt modelId="{80F30D34-DEDE-4B54-89E2-B24B6E18C158}" type="pres">
      <dgm:prSet presAssocID="{6B1FF50F-0045-4680-8831-49547BE0CFDD}" presName="spNode" presStyleCnt="0"/>
      <dgm:spPr/>
    </dgm:pt>
    <dgm:pt modelId="{F3CFC524-2FB7-486A-AD0D-EDF560ECBF2D}" type="pres">
      <dgm:prSet presAssocID="{4B0946AC-CD97-4DE4-A619-CAB6E5185B7D}" presName="sibTrans" presStyleLbl="sibTrans1D1" presStyleIdx="1" presStyleCnt="3"/>
      <dgm:spPr/>
    </dgm:pt>
    <dgm:pt modelId="{4830558C-7791-40C0-B09D-E6D21A0850C7}" type="pres">
      <dgm:prSet presAssocID="{2A6F15EC-34F9-4BE0-A023-9869EA35E236}" presName="node" presStyleLbl="node1" presStyleIdx="2" presStyleCnt="3">
        <dgm:presLayoutVars>
          <dgm:bulletEnabled val="1"/>
        </dgm:presLayoutVars>
      </dgm:prSet>
      <dgm:spPr/>
    </dgm:pt>
    <dgm:pt modelId="{66851B73-F488-4899-915B-5EC4E42B97BF}" type="pres">
      <dgm:prSet presAssocID="{2A6F15EC-34F9-4BE0-A023-9869EA35E236}" presName="spNode" presStyleCnt="0"/>
      <dgm:spPr/>
    </dgm:pt>
    <dgm:pt modelId="{91FB828D-6C7D-49BA-8ADB-80C02AE51DD7}" type="pres">
      <dgm:prSet presAssocID="{0A3C323E-4F42-408F-8DC7-4872B26518B2}" presName="sibTrans" presStyleLbl="sibTrans1D1" presStyleIdx="2" presStyleCnt="3"/>
      <dgm:spPr/>
    </dgm:pt>
  </dgm:ptLst>
  <dgm:cxnLst>
    <dgm:cxn modelId="{FF8E0E12-69EF-4E40-9FAF-00F1702685CE}" type="presOf" srcId="{2A6F15EC-34F9-4BE0-A023-9869EA35E236}" destId="{4830558C-7791-40C0-B09D-E6D21A0850C7}" srcOrd="0" destOrd="0" presId="urn:microsoft.com/office/officeart/2005/8/layout/cycle5"/>
    <dgm:cxn modelId="{F60D281C-0F87-4173-86C8-FF8F902565F1}" type="presOf" srcId="{4B0946AC-CD97-4DE4-A619-CAB6E5185B7D}" destId="{F3CFC524-2FB7-486A-AD0D-EDF560ECBF2D}" srcOrd="0" destOrd="0" presId="urn:microsoft.com/office/officeart/2005/8/layout/cycle5"/>
    <dgm:cxn modelId="{5FDEEB1F-A394-479E-9533-134982F5C1DD}" type="presOf" srcId="{0A3C323E-4F42-408F-8DC7-4872B26518B2}" destId="{91FB828D-6C7D-49BA-8ADB-80C02AE51DD7}" srcOrd="0" destOrd="0" presId="urn:microsoft.com/office/officeart/2005/8/layout/cycle5"/>
    <dgm:cxn modelId="{29C5CE5E-4CC5-4807-BD2E-6C5DC9CC81C5}" type="presOf" srcId="{6B1FF50F-0045-4680-8831-49547BE0CFDD}" destId="{96263143-5C08-4DD0-A3F9-0637A5959D4D}" srcOrd="0" destOrd="0" presId="urn:microsoft.com/office/officeart/2005/8/layout/cycle5"/>
    <dgm:cxn modelId="{06468674-D06C-4928-A4AD-178051FEB1AF}" type="presOf" srcId="{1CB8F82C-7400-4C35-924A-FB320CA79386}" destId="{ED4B8B0B-3FDC-476E-B903-15569D290B97}" srcOrd="0" destOrd="0" presId="urn:microsoft.com/office/officeart/2005/8/layout/cycle5"/>
    <dgm:cxn modelId="{FD506A8C-4BA9-4C84-9618-FD55AD3B5ABF}" srcId="{1CB8F82C-7400-4C35-924A-FB320CA79386}" destId="{661674F6-C8A5-44AC-805D-A8732B1F6B66}" srcOrd="0" destOrd="0" parTransId="{2C87C893-D366-4BA8-9EFA-67A051FCE74A}" sibTransId="{9E8D0F0B-82B4-4AB6-AC95-A0C21C6FAF5C}"/>
    <dgm:cxn modelId="{183C55D4-9EFE-45C1-AAA7-84A8E8F0BB3F}" srcId="{1CB8F82C-7400-4C35-924A-FB320CA79386}" destId="{6B1FF50F-0045-4680-8831-49547BE0CFDD}" srcOrd="1" destOrd="0" parTransId="{1FCA9B2A-DDA2-48F7-B392-1C700F3FECF8}" sibTransId="{4B0946AC-CD97-4DE4-A619-CAB6E5185B7D}"/>
    <dgm:cxn modelId="{A12830E7-8D60-4D25-9BB0-11A09AB19DC7}" srcId="{1CB8F82C-7400-4C35-924A-FB320CA79386}" destId="{2A6F15EC-34F9-4BE0-A023-9869EA35E236}" srcOrd="2" destOrd="0" parTransId="{EF8114A7-8792-43FC-AC3A-63B81BD4D72E}" sibTransId="{0A3C323E-4F42-408F-8DC7-4872B26518B2}"/>
    <dgm:cxn modelId="{B8A1D7F5-9D23-4811-A736-5D00C0AF67D7}" type="presOf" srcId="{9E8D0F0B-82B4-4AB6-AC95-A0C21C6FAF5C}" destId="{8BBD43AE-D2BF-4F6E-8F4F-80E9788EDC48}" srcOrd="0" destOrd="0" presId="urn:microsoft.com/office/officeart/2005/8/layout/cycle5"/>
    <dgm:cxn modelId="{9C6ADBFA-F376-4F66-AC24-2F26A5BD157C}" type="presOf" srcId="{661674F6-C8A5-44AC-805D-A8732B1F6B66}" destId="{4EFC91C7-675C-4A1B-801F-200390390A5F}" srcOrd="0" destOrd="0" presId="urn:microsoft.com/office/officeart/2005/8/layout/cycle5"/>
    <dgm:cxn modelId="{1E613D32-01DC-4871-B275-44902D319928}" type="presParOf" srcId="{ED4B8B0B-3FDC-476E-B903-15569D290B97}" destId="{4EFC91C7-675C-4A1B-801F-200390390A5F}" srcOrd="0" destOrd="0" presId="urn:microsoft.com/office/officeart/2005/8/layout/cycle5"/>
    <dgm:cxn modelId="{77ADE070-9755-4B89-9EA3-FD4316797252}" type="presParOf" srcId="{ED4B8B0B-3FDC-476E-B903-15569D290B97}" destId="{54828631-6687-49E7-BCE4-F10ABF2EF241}" srcOrd="1" destOrd="0" presId="urn:microsoft.com/office/officeart/2005/8/layout/cycle5"/>
    <dgm:cxn modelId="{91147FE5-5900-41CA-8CA8-A20AC4D0056C}" type="presParOf" srcId="{ED4B8B0B-3FDC-476E-B903-15569D290B97}" destId="{8BBD43AE-D2BF-4F6E-8F4F-80E9788EDC48}" srcOrd="2" destOrd="0" presId="urn:microsoft.com/office/officeart/2005/8/layout/cycle5"/>
    <dgm:cxn modelId="{1AC2D556-5F15-47DB-A4BE-10ECAEDA53C8}" type="presParOf" srcId="{ED4B8B0B-3FDC-476E-B903-15569D290B97}" destId="{96263143-5C08-4DD0-A3F9-0637A5959D4D}" srcOrd="3" destOrd="0" presId="urn:microsoft.com/office/officeart/2005/8/layout/cycle5"/>
    <dgm:cxn modelId="{3ED79F44-6F14-4A0F-89E2-C3BF71CF7650}" type="presParOf" srcId="{ED4B8B0B-3FDC-476E-B903-15569D290B97}" destId="{80F30D34-DEDE-4B54-89E2-B24B6E18C158}" srcOrd="4" destOrd="0" presId="urn:microsoft.com/office/officeart/2005/8/layout/cycle5"/>
    <dgm:cxn modelId="{4EE8AF92-8FD1-498D-8A0F-48E426E257E0}" type="presParOf" srcId="{ED4B8B0B-3FDC-476E-B903-15569D290B97}" destId="{F3CFC524-2FB7-486A-AD0D-EDF560ECBF2D}" srcOrd="5" destOrd="0" presId="urn:microsoft.com/office/officeart/2005/8/layout/cycle5"/>
    <dgm:cxn modelId="{573BA7B5-B821-460F-A0C0-37668F56C553}" type="presParOf" srcId="{ED4B8B0B-3FDC-476E-B903-15569D290B97}" destId="{4830558C-7791-40C0-B09D-E6D21A0850C7}" srcOrd="6" destOrd="0" presId="urn:microsoft.com/office/officeart/2005/8/layout/cycle5"/>
    <dgm:cxn modelId="{5DAB9900-6681-40AE-847F-1168B4096DE3}" type="presParOf" srcId="{ED4B8B0B-3FDC-476E-B903-15569D290B97}" destId="{66851B73-F488-4899-915B-5EC4E42B97BF}" srcOrd="7" destOrd="0" presId="urn:microsoft.com/office/officeart/2005/8/layout/cycle5"/>
    <dgm:cxn modelId="{40C002AA-CB02-4BEE-935E-A14CA03CFBE3}" type="presParOf" srcId="{ED4B8B0B-3FDC-476E-B903-15569D290B97}" destId="{91FB828D-6C7D-49BA-8ADB-80C02AE51DD7}"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233D28-D565-49B8-87E2-BADE3B33913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D12CA8B-F638-4FDB-8215-F742AAB0A66A}">
      <dgm:prSet/>
      <dgm:spPr/>
      <dgm:t>
        <a:bodyPr/>
        <a:lstStyle/>
        <a:p>
          <a:r>
            <a:rPr lang="en-US"/>
            <a:t>House shortage</a:t>
          </a:r>
        </a:p>
      </dgm:t>
    </dgm:pt>
    <dgm:pt modelId="{DC962A58-A992-4BED-AFEE-7AC3D3C3D7DA}" type="parTrans" cxnId="{F607D600-ACB4-4915-A778-3FF53E24BB3A}">
      <dgm:prSet/>
      <dgm:spPr/>
      <dgm:t>
        <a:bodyPr/>
        <a:lstStyle/>
        <a:p>
          <a:endParaRPr lang="en-US"/>
        </a:p>
      </dgm:t>
    </dgm:pt>
    <dgm:pt modelId="{3FA7C6B4-0487-4DFD-A409-35CC173A0972}" type="sibTrans" cxnId="{F607D600-ACB4-4915-A778-3FF53E24BB3A}">
      <dgm:prSet/>
      <dgm:spPr/>
      <dgm:t>
        <a:bodyPr/>
        <a:lstStyle/>
        <a:p>
          <a:endParaRPr lang="en-US"/>
        </a:p>
      </dgm:t>
    </dgm:pt>
    <dgm:pt modelId="{FB0D4F27-E864-438F-81D5-CD0A932BE06B}">
      <dgm:prSet/>
      <dgm:spPr/>
      <dgm:t>
        <a:bodyPr/>
        <a:lstStyle/>
        <a:p>
          <a:r>
            <a:rPr lang="en-US"/>
            <a:t>Traffic congestion</a:t>
          </a:r>
        </a:p>
      </dgm:t>
    </dgm:pt>
    <dgm:pt modelId="{871EC2DE-7318-49CD-A6CF-A7EA2F76059D}" type="parTrans" cxnId="{D9C04BC6-A7D6-44DC-9986-9CFE0C8D2E38}">
      <dgm:prSet/>
      <dgm:spPr/>
      <dgm:t>
        <a:bodyPr/>
        <a:lstStyle/>
        <a:p>
          <a:endParaRPr lang="en-US"/>
        </a:p>
      </dgm:t>
    </dgm:pt>
    <dgm:pt modelId="{65DBC811-D0E6-4AF8-B58E-F19800B36F56}" type="sibTrans" cxnId="{D9C04BC6-A7D6-44DC-9986-9CFE0C8D2E38}">
      <dgm:prSet/>
      <dgm:spPr/>
      <dgm:t>
        <a:bodyPr/>
        <a:lstStyle/>
        <a:p>
          <a:endParaRPr lang="en-US"/>
        </a:p>
      </dgm:t>
    </dgm:pt>
    <dgm:pt modelId="{DEB45DBF-F45F-4428-BE59-A053A42FF117}">
      <dgm:prSet/>
      <dgm:spPr/>
      <dgm:t>
        <a:bodyPr/>
        <a:lstStyle/>
        <a:p>
          <a:r>
            <a:rPr lang="en-US"/>
            <a:t>Pollution</a:t>
          </a:r>
        </a:p>
      </dgm:t>
    </dgm:pt>
    <dgm:pt modelId="{FC33F318-5196-45C9-BA21-CAB368026A6F}" type="parTrans" cxnId="{A1EE5C59-8091-4D8E-B5D8-D7ACE835CBAD}">
      <dgm:prSet/>
      <dgm:spPr/>
      <dgm:t>
        <a:bodyPr/>
        <a:lstStyle/>
        <a:p>
          <a:endParaRPr lang="en-US"/>
        </a:p>
      </dgm:t>
    </dgm:pt>
    <dgm:pt modelId="{5327EFAE-3219-4502-97B3-3C90E8491FDA}" type="sibTrans" cxnId="{A1EE5C59-8091-4D8E-B5D8-D7ACE835CBAD}">
      <dgm:prSet/>
      <dgm:spPr/>
      <dgm:t>
        <a:bodyPr/>
        <a:lstStyle/>
        <a:p>
          <a:endParaRPr lang="en-US"/>
        </a:p>
      </dgm:t>
    </dgm:pt>
    <dgm:pt modelId="{E6437798-C399-4823-9394-1277865BF472}">
      <dgm:prSet/>
      <dgm:spPr/>
      <dgm:t>
        <a:bodyPr/>
        <a:lstStyle/>
        <a:p>
          <a:r>
            <a:rPr lang="en-US"/>
            <a:t>Inequalities</a:t>
          </a:r>
        </a:p>
      </dgm:t>
    </dgm:pt>
    <dgm:pt modelId="{70E13ADF-3697-4BF7-BF63-B0120769CA14}" type="parTrans" cxnId="{2681118A-9251-451D-A09F-B71A0CB67818}">
      <dgm:prSet/>
      <dgm:spPr/>
      <dgm:t>
        <a:bodyPr/>
        <a:lstStyle/>
        <a:p>
          <a:endParaRPr lang="en-US"/>
        </a:p>
      </dgm:t>
    </dgm:pt>
    <dgm:pt modelId="{898E044A-C46F-4424-8A08-98BAFE3EE384}" type="sibTrans" cxnId="{2681118A-9251-451D-A09F-B71A0CB67818}">
      <dgm:prSet/>
      <dgm:spPr/>
      <dgm:t>
        <a:bodyPr/>
        <a:lstStyle/>
        <a:p>
          <a:endParaRPr lang="en-US"/>
        </a:p>
      </dgm:t>
    </dgm:pt>
    <dgm:pt modelId="{3DEDA24F-E74F-4D44-884B-07CC2E0C9E52}">
      <dgm:prSet/>
      <dgm:spPr/>
      <dgm:t>
        <a:bodyPr/>
        <a:lstStyle/>
        <a:p>
          <a:r>
            <a:rPr lang="en-US"/>
            <a:t>Increased land value</a:t>
          </a:r>
        </a:p>
      </dgm:t>
    </dgm:pt>
    <dgm:pt modelId="{C586661B-CA09-414A-8014-2921A9025491}" type="parTrans" cxnId="{DAC1EE2E-21DD-4FE8-A978-B44F0EBA2542}">
      <dgm:prSet/>
      <dgm:spPr/>
      <dgm:t>
        <a:bodyPr/>
        <a:lstStyle/>
        <a:p>
          <a:endParaRPr lang="en-US"/>
        </a:p>
      </dgm:t>
    </dgm:pt>
    <dgm:pt modelId="{AEB4E374-2BB8-4B9F-B36A-28ABADE302F4}" type="sibTrans" cxnId="{DAC1EE2E-21DD-4FE8-A978-B44F0EBA2542}">
      <dgm:prSet/>
      <dgm:spPr/>
      <dgm:t>
        <a:bodyPr/>
        <a:lstStyle/>
        <a:p>
          <a:endParaRPr lang="en-US"/>
        </a:p>
      </dgm:t>
    </dgm:pt>
    <dgm:pt modelId="{F3CEE6D3-1617-4060-AE2B-1FC8550D411A}" type="pres">
      <dgm:prSet presAssocID="{BA233D28-D565-49B8-87E2-BADE3B339130}" presName="diagram" presStyleCnt="0">
        <dgm:presLayoutVars>
          <dgm:dir/>
          <dgm:resizeHandles val="exact"/>
        </dgm:presLayoutVars>
      </dgm:prSet>
      <dgm:spPr/>
    </dgm:pt>
    <dgm:pt modelId="{0DA700C1-A712-479E-841B-C90BA342AD65}" type="pres">
      <dgm:prSet presAssocID="{3D12CA8B-F638-4FDB-8215-F742AAB0A66A}" presName="node" presStyleLbl="node1" presStyleIdx="0" presStyleCnt="5">
        <dgm:presLayoutVars>
          <dgm:bulletEnabled val="1"/>
        </dgm:presLayoutVars>
      </dgm:prSet>
      <dgm:spPr/>
    </dgm:pt>
    <dgm:pt modelId="{0E75ED79-72D0-4B34-A2F2-896A0CA44CD1}" type="pres">
      <dgm:prSet presAssocID="{3FA7C6B4-0487-4DFD-A409-35CC173A0972}" presName="sibTrans" presStyleCnt="0"/>
      <dgm:spPr/>
    </dgm:pt>
    <dgm:pt modelId="{A1F6A227-009A-44D0-929F-5F853890B892}" type="pres">
      <dgm:prSet presAssocID="{FB0D4F27-E864-438F-81D5-CD0A932BE06B}" presName="node" presStyleLbl="node1" presStyleIdx="1" presStyleCnt="5">
        <dgm:presLayoutVars>
          <dgm:bulletEnabled val="1"/>
        </dgm:presLayoutVars>
      </dgm:prSet>
      <dgm:spPr/>
    </dgm:pt>
    <dgm:pt modelId="{12D58093-B0F6-436B-8C3D-E0815B31D3A5}" type="pres">
      <dgm:prSet presAssocID="{65DBC811-D0E6-4AF8-B58E-F19800B36F56}" presName="sibTrans" presStyleCnt="0"/>
      <dgm:spPr/>
    </dgm:pt>
    <dgm:pt modelId="{E070D361-EF10-4B52-8C1A-AF88AECA0CB6}" type="pres">
      <dgm:prSet presAssocID="{DEB45DBF-F45F-4428-BE59-A053A42FF117}" presName="node" presStyleLbl="node1" presStyleIdx="2" presStyleCnt="5">
        <dgm:presLayoutVars>
          <dgm:bulletEnabled val="1"/>
        </dgm:presLayoutVars>
      </dgm:prSet>
      <dgm:spPr/>
    </dgm:pt>
    <dgm:pt modelId="{77112725-E775-4708-B97B-12295A15E7E1}" type="pres">
      <dgm:prSet presAssocID="{5327EFAE-3219-4502-97B3-3C90E8491FDA}" presName="sibTrans" presStyleCnt="0"/>
      <dgm:spPr/>
    </dgm:pt>
    <dgm:pt modelId="{4C552B4D-4526-4BB7-B49B-B44B6E496CD7}" type="pres">
      <dgm:prSet presAssocID="{E6437798-C399-4823-9394-1277865BF472}" presName="node" presStyleLbl="node1" presStyleIdx="3" presStyleCnt="5">
        <dgm:presLayoutVars>
          <dgm:bulletEnabled val="1"/>
        </dgm:presLayoutVars>
      </dgm:prSet>
      <dgm:spPr/>
    </dgm:pt>
    <dgm:pt modelId="{D61B67CE-E32B-40CB-A626-93767AA1454C}" type="pres">
      <dgm:prSet presAssocID="{898E044A-C46F-4424-8A08-98BAFE3EE384}" presName="sibTrans" presStyleCnt="0"/>
      <dgm:spPr/>
    </dgm:pt>
    <dgm:pt modelId="{5268057F-3074-434D-8152-37860C23AF39}" type="pres">
      <dgm:prSet presAssocID="{3DEDA24F-E74F-4D44-884B-07CC2E0C9E52}" presName="node" presStyleLbl="node1" presStyleIdx="4" presStyleCnt="5">
        <dgm:presLayoutVars>
          <dgm:bulletEnabled val="1"/>
        </dgm:presLayoutVars>
      </dgm:prSet>
      <dgm:spPr/>
    </dgm:pt>
  </dgm:ptLst>
  <dgm:cxnLst>
    <dgm:cxn modelId="{F607D600-ACB4-4915-A778-3FF53E24BB3A}" srcId="{BA233D28-D565-49B8-87E2-BADE3B339130}" destId="{3D12CA8B-F638-4FDB-8215-F742AAB0A66A}" srcOrd="0" destOrd="0" parTransId="{DC962A58-A992-4BED-AFEE-7AC3D3C3D7DA}" sibTransId="{3FA7C6B4-0487-4DFD-A409-35CC173A0972}"/>
    <dgm:cxn modelId="{DAC1EE2E-21DD-4FE8-A978-B44F0EBA2542}" srcId="{BA233D28-D565-49B8-87E2-BADE3B339130}" destId="{3DEDA24F-E74F-4D44-884B-07CC2E0C9E52}" srcOrd="4" destOrd="0" parTransId="{C586661B-CA09-414A-8014-2921A9025491}" sibTransId="{AEB4E374-2BB8-4B9F-B36A-28ABADE302F4}"/>
    <dgm:cxn modelId="{38028548-1FA6-4C55-80F7-7C5EF2AA37BB}" type="presOf" srcId="{BA233D28-D565-49B8-87E2-BADE3B339130}" destId="{F3CEE6D3-1617-4060-AE2B-1FC8550D411A}" srcOrd="0" destOrd="0" presId="urn:microsoft.com/office/officeart/2005/8/layout/default"/>
    <dgm:cxn modelId="{8CA40E59-E5A2-484C-A131-5428944E24A2}" type="presOf" srcId="{3D12CA8B-F638-4FDB-8215-F742AAB0A66A}" destId="{0DA700C1-A712-479E-841B-C90BA342AD65}" srcOrd="0" destOrd="0" presId="urn:microsoft.com/office/officeart/2005/8/layout/default"/>
    <dgm:cxn modelId="{A1EE5C59-8091-4D8E-B5D8-D7ACE835CBAD}" srcId="{BA233D28-D565-49B8-87E2-BADE3B339130}" destId="{DEB45DBF-F45F-4428-BE59-A053A42FF117}" srcOrd="2" destOrd="0" parTransId="{FC33F318-5196-45C9-BA21-CAB368026A6F}" sibTransId="{5327EFAE-3219-4502-97B3-3C90E8491FDA}"/>
    <dgm:cxn modelId="{05495485-87B1-4D0E-BC3C-972E273B53D6}" type="presOf" srcId="{E6437798-C399-4823-9394-1277865BF472}" destId="{4C552B4D-4526-4BB7-B49B-B44B6E496CD7}" srcOrd="0" destOrd="0" presId="urn:microsoft.com/office/officeart/2005/8/layout/default"/>
    <dgm:cxn modelId="{2681118A-9251-451D-A09F-B71A0CB67818}" srcId="{BA233D28-D565-49B8-87E2-BADE3B339130}" destId="{E6437798-C399-4823-9394-1277865BF472}" srcOrd="3" destOrd="0" parTransId="{70E13ADF-3697-4BF7-BF63-B0120769CA14}" sibTransId="{898E044A-C46F-4424-8A08-98BAFE3EE384}"/>
    <dgm:cxn modelId="{ECFA419A-E62F-4FEB-9E52-67FAC1488AED}" type="presOf" srcId="{3DEDA24F-E74F-4D44-884B-07CC2E0C9E52}" destId="{5268057F-3074-434D-8152-37860C23AF39}" srcOrd="0" destOrd="0" presId="urn:microsoft.com/office/officeart/2005/8/layout/default"/>
    <dgm:cxn modelId="{37D3A1AA-255A-47F7-8498-9A62DD42D81B}" type="presOf" srcId="{DEB45DBF-F45F-4428-BE59-A053A42FF117}" destId="{E070D361-EF10-4B52-8C1A-AF88AECA0CB6}" srcOrd="0" destOrd="0" presId="urn:microsoft.com/office/officeart/2005/8/layout/default"/>
    <dgm:cxn modelId="{D09E31AE-2790-451C-8409-302C7A1E217D}" type="presOf" srcId="{FB0D4F27-E864-438F-81D5-CD0A932BE06B}" destId="{A1F6A227-009A-44D0-929F-5F853890B892}" srcOrd="0" destOrd="0" presId="urn:microsoft.com/office/officeart/2005/8/layout/default"/>
    <dgm:cxn modelId="{D9C04BC6-A7D6-44DC-9986-9CFE0C8D2E38}" srcId="{BA233D28-D565-49B8-87E2-BADE3B339130}" destId="{FB0D4F27-E864-438F-81D5-CD0A932BE06B}" srcOrd="1" destOrd="0" parTransId="{871EC2DE-7318-49CD-A6CF-A7EA2F76059D}" sibTransId="{65DBC811-D0E6-4AF8-B58E-F19800B36F56}"/>
    <dgm:cxn modelId="{0FA0BCFE-FAE3-4206-9D84-EBE3FB23DEA6}" type="presParOf" srcId="{F3CEE6D3-1617-4060-AE2B-1FC8550D411A}" destId="{0DA700C1-A712-479E-841B-C90BA342AD65}" srcOrd="0" destOrd="0" presId="urn:microsoft.com/office/officeart/2005/8/layout/default"/>
    <dgm:cxn modelId="{C91EAB16-CE81-4671-83EA-364A8D6A28D2}" type="presParOf" srcId="{F3CEE6D3-1617-4060-AE2B-1FC8550D411A}" destId="{0E75ED79-72D0-4B34-A2F2-896A0CA44CD1}" srcOrd="1" destOrd="0" presId="urn:microsoft.com/office/officeart/2005/8/layout/default"/>
    <dgm:cxn modelId="{6A2C0E16-9CDD-4BDF-A7B8-E222F04E34D5}" type="presParOf" srcId="{F3CEE6D3-1617-4060-AE2B-1FC8550D411A}" destId="{A1F6A227-009A-44D0-929F-5F853890B892}" srcOrd="2" destOrd="0" presId="urn:microsoft.com/office/officeart/2005/8/layout/default"/>
    <dgm:cxn modelId="{907826BC-20C3-488B-9B75-E39248AE8113}" type="presParOf" srcId="{F3CEE6D3-1617-4060-AE2B-1FC8550D411A}" destId="{12D58093-B0F6-436B-8C3D-E0815B31D3A5}" srcOrd="3" destOrd="0" presId="urn:microsoft.com/office/officeart/2005/8/layout/default"/>
    <dgm:cxn modelId="{5B18E1D5-F0DB-4E31-BD3A-B49C661171AD}" type="presParOf" srcId="{F3CEE6D3-1617-4060-AE2B-1FC8550D411A}" destId="{E070D361-EF10-4B52-8C1A-AF88AECA0CB6}" srcOrd="4" destOrd="0" presId="urn:microsoft.com/office/officeart/2005/8/layout/default"/>
    <dgm:cxn modelId="{F621AF55-9434-441E-B603-A734DBC0FEE8}" type="presParOf" srcId="{F3CEE6D3-1617-4060-AE2B-1FC8550D411A}" destId="{77112725-E775-4708-B97B-12295A15E7E1}" srcOrd="5" destOrd="0" presId="urn:microsoft.com/office/officeart/2005/8/layout/default"/>
    <dgm:cxn modelId="{19EE622C-2BA3-43C1-A59E-A0FC46A0C6B3}" type="presParOf" srcId="{F3CEE6D3-1617-4060-AE2B-1FC8550D411A}" destId="{4C552B4D-4526-4BB7-B49B-B44B6E496CD7}" srcOrd="6" destOrd="0" presId="urn:microsoft.com/office/officeart/2005/8/layout/default"/>
    <dgm:cxn modelId="{2C9DAA68-0318-4508-9FAA-A8C2384A6FFC}" type="presParOf" srcId="{F3CEE6D3-1617-4060-AE2B-1FC8550D411A}" destId="{D61B67CE-E32B-40CB-A626-93767AA1454C}" srcOrd="7" destOrd="0" presId="urn:microsoft.com/office/officeart/2005/8/layout/default"/>
    <dgm:cxn modelId="{A368623E-8F7A-45A7-B8EC-5FDC09224A4C}" type="presParOf" srcId="{F3CEE6D3-1617-4060-AE2B-1FC8550D411A}" destId="{5268057F-3074-434D-8152-37860C23AF3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4C85F-E13A-4C48-A2F0-187F231B686B}">
      <dsp:nvSpPr>
        <dsp:cNvPr id="0" name=""/>
        <dsp:cNvSpPr/>
      </dsp:nvSpPr>
      <dsp:spPr>
        <a:xfrm>
          <a:off x="0" y="390441"/>
          <a:ext cx="3848661" cy="112729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industrialization and urbanization in the US (Fastest period: 1880-1929): especially in the Northeast and Midwest</a:t>
          </a:r>
        </a:p>
      </dsp:txBody>
      <dsp:txXfrm>
        <a:off x="55030" y="445471"/>
        <a:ext cx="3738601" cy="1017235"/>
      </dsp:txXfrm>
    </dsp:sp>
    <dsp:sp modelId="{7958BA23-CF29-47DC-9307-C0EAF645FA81}">
      <dsp:nvSpPr>
        <dsp:cNvPr id="0" name=""/>
        <dsp:cNvSpPr/>
      </dsp:nvSpPr>
      <dsp:spPr>
        <a:xfrm>
          <a:off x="0" y="1563816"/>
          <a:ext cx="3848661" cy="112729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Industrialization: meaning manufacturing in factory settings using machines plus a labor force with unique, divided tasks to increase production (assembly line)</a:t>
          </a:r>
        </a:p>
      </dsp:txBody>
      <dsp:txXfrm>
        <a:off x="55030" y="1618846"/>
        <a:ext cx="3738601" cy="1017235"/>
      </dsp:txXfrm>
    </dsp:sp>
    <dsp:sp modelId="{BA6778C1-5C24-429F-A886-FFD0CC50A5D2}">
      <dsp:nvSpPr>
        <dsp:cNvPr id="0" name=""/>
        <dsp:cNvSpPr/>
      </dsp:nvSpPr>
      <dsp:spPr>
        <a:xfrm>
          <a:off x="0" y="2737191"/>
          <a:ext cx="3848661" cy="112729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After 1880, industrialization depended much more on mechanization—the replacement of people with machines—to increase production and maximize profits</a:t>
          </a:r>
        </a:p>
      </dsp:txBody>
      <dsp:txXfrm>
        <a:off x="55030" y="2792221"/>
        <a:ext cx="3738601" cy="1017235"/>
      </dsp:txXfrm>
    </dsp:sp>
    <dsp:sp modelId="{EAA06511-4295-43F0-89C5-945DE86E8FCF}">
      <dsp:nvSpPr>
        <dsp:cNvPr id="0" name=""/>
        <dsp:cNvSpPr/>
      </dsp:nvSpPr>
      <dsp:spPr>
        <a:xfrm>
          <a:off x="0" y="3910566"/>
          <a:ext cx="3848661" cy="112729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stimulated urbanization (the growth of cities in both population and physical size)</a:t>
          </a:r>
        </a:p>
      </dsp:txBody>
      <dsp:txXfrm>
        <a:off x="55030" y="3965596"/>
        <a:ext cx="3738601" cy="1017235"/>
      </dsp:txXfrm>
    </dsp:sp>
    <dsp:sp modelId="{6A22224C-7B48-42BC-AB40-5914EA157640}">
      <dsp:nvSpPr>
        <dsp:cNvPr id="0" name=""/>
        <dsp:cNvSpPr/>
      </dsp:nvSpPr>
      <dsp:spPr>
        <a:xfrm>
          <a:off x="0" y="5083941"/>
          <a:ext cx="3848661" cy="112729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total manufacturingoutput of the United States was twenty-eight times greater in 1929 than it was 1859</a:t>
          </a:r>
        </a:p>
      </dsp:txBody>
      <dsp:txXfrm>
        <a:off x="55030" y="5138971"/>
        <a:ext cx="3738601" cy="1017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852A9-7E6A-4382-BF14-D5B780E0D484}">
      <dsp:nvSpPr>
        <dsp:cNvPr id="0" name=""/>
        <dsp:cNvSpPr/>
      </dsp:nvSpPr>
      <dsp:spPr>
        <a:xfrm>
          <a:off x="0" y="2134"/>
          <a:ext cx="7811361" cy="9096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03734-CD0A-4B3C-AEC7-CBF444C163A7}">
      <dsp:nvSpPr>
        <dsp:cNvPr id="0" name=""/>
        <dsp:cNvSpPr/>
      </dsp:nvSpPr>
      <dsp:spPr>
        <a:xfrm>
          <a:off x="275183" y="206817"/>
          <a:ext cx="500334" cy="5003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CDB1EB-29C6-49B5-87D6-B8B72ECCD578}">
      <dsp:nvSpPr>
        <dsp:cNvPr id="0" name=""/>
        <dsp:cNvSpPr/>
      </dsp:nvSpPr>
      <dsp:spPr>
        <a:xfrm>
          <a:off x="1050701" y="2134"/>
          <a:ext cx="6760659" cy="90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76" tIns="96276" rIns="96276" bIns="96276" numCol="1" spcCol="1270" anchor="ctr" anchorCtr="0">
          <a:noAutofit/>
        </a:bodyPr>
        <a:lstStyle/>
        <a:p>
          <a:pPr marL="0" lvl="0" indent="0" algn="l" defTabSz="666750">
            <a:lnSpc>
              <a:spcPct val="100000"/>
            </a:lnSpc>
            <a:spcBef>
              <a:spcPct val="0"/>
            </a:spcBef>
            <a:spcAft>
              <a:spcPct val="35000"/>
            </a:spcAft>
            <a:buNone/>
          </a:pPr>
          <a:r>
            <a:rPr lang="en-US" sz="1500" kern="1200"/>
            <a:t>Improvement of power source (huge increase in electricity-</a:t>
          </a:r>
          <a:r>
            <a:rPr lang="en-US" sz="1500" b="0" i="0" kern="1200"/>
            <a:t>electric power became readily available in cities when the first commercial power plants began to open in 1882)</a:t>
          </a:r>
          <a:endParaRPr lang="en-US" sz="1500" kern="1200"/>
        </a:p>
      </dsp:txBody>
      <dsp:txXfrm>
        <a:off x="1050701" y="2134"/>
        <a:ext cx="6760659" cy="909698"/>
      </dsp:txXfrm>
    </dsp:sp>
    <dsp:sp modelId="{F3546201-8B67-4433-8C8E-1B9D86CA9883}">
      <dsp:nvSpPr>
        <dsp:cNvPr id="0" name=""/>
        <dsp:cNvSpPr/>
      </dsp:nvSpPr>
      <dsp:spPr>
        <a:xfrm>
          <a:off x="0" y="1139257"/>
          <a:ext cx="7811361" cy="90969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2939E-A9F8-448F-9F2A-B00CAFA5FE90}">
      <dsp:nvSpPr>
        <dsp:cNvPr id="0" name=""/>
        <dsp:cNvSpPr/>
      </dsp:nvSpPr>
      <dsp:spPr>
        <a:xfrm>
          <a:off x="275183" y="1343939"/>
          <a:ext cx="500334" cy="5003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CBD838-ADF6-47BA-9796-DB8AF6EA6D96}">
      <dsp:nvSpPr>
        <dsp:cNvPr id="0" name=""/>
        <dsp:cNvSpPr/>
      </dsp:nvSpPr>
      <dsp:spPr>
        <a:xfrm>
          <a:off x="1050701" y="1139257"/>
          <a:ext cx="6760659" cy="90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76" tIns="96276" rIns="96276" bIns="96276" numCol="1" spcCol="1270" anchor="ctr" anchorCtr="0">
          <a:noAutofit/>
        </a:bodyPr>
        <a:lstStyle/>
        <a:p>
          <a:pPr marL="0" lvl="0" indent="0" algn="l" defTabSz="666750">
            <a:lnSpc>
              <a:spcPct val="100000"/>
            </a:lnSpc>
            <a:spcBef>
              <a:spcPct val="0"/>
            </a:spcBef>
            <a:spcAft>
              <a:spcPct val="35000"/>
            </a:spcAft>
            <a:buNone/>
          </a:pPr>
          <a:r>
            <a:rPr lang="en-US" sz="1500" kern="1200"/>
            <a:t>Power became cheaper, cleaner compared to steam engine (coal) or water wheels: electric power for factory operations: during 1900-1930</a:t>
          </a:r>
          <a:endParaRPr lang="en-US" sz="1500" kern="1200" dirty="0"/>
        </a:p>
      </dsp:txBody>
      <dsp:txXfrm>
        <a:off x="1050701" y="1139257"/>
        <a:ext cx="6760659" cy="909698"/>
      </dsp:txXfrm>
    </dsp:sp>
    <dsp:sp modelId="{728D66B6-2164-4F07-9B5A-9B3692EDC559}">
      <dsp:nvSpPr>
        <dsp:cNvPr id="0" name=""/>
        <dsp:cNvSpPr/>
      </dsp:nvSpPr>
      <dsp:spPr>
        <a:xfrm>
          <a:off x="0" y="2276380"/>
          <a:ext cx="7811361" cy="90969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39208A-00B9-4DD1-A312-06B5599D6416}">
      <dsp:nvSpPr>
        <dsp:cNvPr id="0" name=""/>
        <dsp:cNvSpPr/>
      </dsp:nvSpPr>
      <dsp:spPr>
        <a:xfrm>
          <a:off x="275183" y="2481062"/>
          <a:ext cx="500334" cy="5003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C354B8-A8B6-499C-8423-47EC85FC88C4}">
      <dsp:nvSpPr>
        <dsp:cNvPr id="0" name=""/>
        <dsp:cNvSpPr/>
      </dsp:nvSpPr>
      <dsp:spPr>
        <a:xfrm>
          <a:off x="1050701" y="2276380"/>
          <a:ext cx="6760659" cy="90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76" tIns="96276" rIns="96276" bIns="96276" numCol="1" spcCol="1270" anchor="ctr" anchorCtr="0">
          <a:noAutofit/>
        </a:bodyPr>
        <a:lstStyle/>
        <a:p>
          <a:pPr marL="0" lvl="0" indent="0" algn="l" defTabSz="666750">
            <a:lnSpc>
              <a:spcPct val="100000"/>
            </a:lnSpc>
            <a:spcBef>
              <a:spcPct val="0"/>
            </a:spcBef>
            <a:spcAft>
              <a:spcPct val="35000"/>
            </a:spcAft>
            <a:buNone/>
          </a:pPr>
          <a:r>
            <a:rPr lang="en-US" sz="1500" kern="1200"/>
            <a:t>Intracity transportation for employers  (</a:t>
          </a:r>
          <a:r>
            <a:rPr lang="en-US" sz="1500" b="0" i="0" kern="1200"/>
            <a:t>Prior to the 1880s </a:t>
          </a:r>
          <a:r>
            <a:rPr lang="en-US" sz="1500" kern="1200"/>
            <a:t>Omnibus </a:t>
          </a:r>
          <a:r>
            <a:rPr lang="en-US" sz="1500" b="0" i="0" kern="1200"/>
            <a:t>horse-drawn carriage/1887 electric trolley/1873 electric cars)—people travel further----trigger sub urbanization (employers)</a:t>
          </a:r>
          <a:endParaRPr lang="en-US" sz="1500" kern="1200"/>
        </a:p>
      </dsp:txBody>
      <dsp:txXfrm>
        <a:off x="1050701" y="2276380"/>
        <a:ext cx="6760659" cy="909698"/>
      </dsp:txXfrm>
    </dsp:sp>
    <dsp:sp modelId="{829C696E-7139-48AF-B6EC-945830C6DAEA}">
      <dsp:nvSpPr>
        <dsp:cNvPr id="0" name=""/>
        <dsp:cNvSpPr/>
      </dsp:nvSpPr>
      <dsp:spPr>
        <a:xfrm>
          <a:off x="0" y="3294233"/>
          <a:ext cx="7811361" cy="90969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4F403-E686-4CA1-8DE4-B7C75EB8CE8C}">
      <dsp:nvSpPr>
        <dsp:cNvPr id="0" name=""/>
        <dsp:cNvSpPr/>
      </dsp:nvSpPr>
      <dsp:spPr>
        <a:xfrm>
          <a:off x="275183" y="3618185"/>
          <a:ext cx="500334" cy="5003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6BA4E1-1054-4914-AC4D-48ABB4E062EC}">
      <dsp:nvSpPr>
        <dsp:cNvPr id="0" name=""/>
        <dsp:cNvSpPr/>
      </dsp:nvSpPr>
      <dsp:spPr>
        <a:xfrm>
          <a:off x="1050701" y="3413503"/>
          <a:ext cx="6760659" cy="90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76" tIns="96276" rIns="96276" bIns="96276" numCol="1" spcCol="1270" anchor="ctr" anchorCtr="0">
          <a:noAutofit/>
        </a:bodyPr>
        <a:lstStyle/>
        <a:p>
          <a:pPr marL="0" lvl="0" indent="0" algn="l" defTabSz="666750">
            <a:lnSpc>
              <a:spcPct val="100000"/>
            </a:lnSpc>
            <a:spcBef>
              <a:spcPct val="0"/>
            </a:spcBef>
            <a:spcAft>
              <a:spcPct val="35000"/>
            </a:spcAft>
            <a:buNone/>
          </a:pPr>
          <a:r>
            <a:rPr lang="en-US" sz="1500" kern="1200"/>
            <a:t>Expansive railroad system establishment for manufacturing—connecting cities----growth of new factories----in raw material available (factories were established near port or railroad stops)</a:t>
          </a:r>
        </a:p>
      </dsp:txBody>
      <dsp:txXfrm>
        <a:off x="1050701" y="3413503"/>
        <a:ext cx="6760659" cy="909698"/>
      </dsp:txXfrm>
    </dsp:sp>
    <dsp:sp modelId="{4043DB6A-6333-4EFF-B265-B5FC1BA76A5E}">
      <dsp:nvSpPr>
        <dsp:cNvPr id="0" name=""/>
        <dsp:cNvSpPr/>
      </dsp:nvSpPr>
      <dsp:spPr>
        <a:xfrm>
          <a:off x="0" y="4550626"/>
          <a:ext cx="7811361" cy="90969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CDA7A-E334-4B31-8D4A-9B5FEF4C9927}">
      <dsp:nvSpPr>
        <dsp:cNvPr id="0" name=""/>
        <dsp:cNvSpPr/>
      </dsp:nvSpPr>
      <dsp:spPr>
        <a:xfrm>
          <a:off x="275183" y="4755308"/>
          <a:ext cx="500334" cy="5003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ABE013-7481-4406-AE49-A7A2A29EBFAA}">
      <dsp:nvSpPr>
        <dsp:cNvPr id="0" name=""/>
        <dsp:cNvSpPr/>
      </dsp:nvSpPr>
      <dsp:spPr>
        <a:xfrm>
          <a:off x="1050701" y="4550626"/>
          <a:ext cx="6760659" cy="90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76" tIns="96276" rIns="96276" bIns="96276" numCol="1" spcCol="1270" anchor="ctr" anchorCtr="0">
          <a:noAutofit/>
        </a:bodyPr>
        <a:lstStyle/>
        <a:p>
          <a:pPr marL="0" lvl="0" indent="0" algn="l" defTabSz="666750">
            <a:lnSpc>
              <a:spcPct val="100000"/>
            </a:lnSpc>
            <a:spcBef>
              <a:spcPct val="0"/>
            </a:spcBef>
            <a:spcAft>
              <a:spcPct val="35000"/>
            </a:spcAft>
            <a:buNone/>
          </a:pPr>
          <a:r>
            <a:rPr lang="en-US" sz="1500" kern="1200"/>
            <a:t>Structural steel and skycraper</a:t>
          </a:r>
          <a:r>
            <a:rPr lang="en-US" sz="1500" kern="1200">
              <a:solidFill>
                <a:schemeClr val="bg1"/>
              </a:solidFill>
            </a:rPr>
            <a:t>: industrial age example of coordination between labour and materials </a:t>
          </a:r>
          <a:endParaRPr lang="en-US" sz="1500" kern="1200" dirty="0">
            <a:solidFill>
              <a:schemeClr val="bg1"/>
            </a:solidFill>
          </a:endParaRPr>
        </a:p>
      </dsp:txBody>
      <dsp:txXfrm>
        <a:off x="1050701" y="4550626"/>
        <a:ext cx="6760659" cy="909698"/>
      </dsp:txXfrm>
    </dsp:sp>
    <dsp:sp modelId="{7A00F880-578F-4F26-B73C-587029A45296}">
      <dsp:nvSpPr>
        <dsp:cNvPr id="0" name=""/>
        <dsp:cNvSpPr/>
      </dsp:nvSpPr>
      <dsp:spPr>
        <a:xfrm>
          <a:off x="0" y="5687749"/>
          <a:ext cx="7811361" cy="9096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49071-99D0-4170-B021-CC878A5950D6}">
      <dsp:nvSpPr>
        <dsp:cNvPr id="0" name=""/>
        <dsp:cNvSpPr/>
      </dsp:nvSpPr>
      <dsp:spPr>
        <a:xfrm>
          <a:off x="275183" y="5892431"/>
          <a:ext cx="500334" cy="500334"/>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00681-623A-405B-9D35-C3BB3524CD1D}">
      <dsp:nvSpPr>
        <dsp:cNvPr id="0" name=""/>
        <dsp:cNvSpPr/>
      </dsp:nvSpPr>
      <dsp:spPr>
        <a:xfrm>
          <a:off x="1050701" y="5687749"/>
          <a:ext cx="6760659" cy="90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76" tIns="96276" rIns="96276" bIns="96276" numCol="1" spcCol="1270" anchor="ctr" anchorCtr="0">
          <a:noAutofit/>
        </a:bodyPr>
        <a:lstStyle/>
        <a:p>
          <a:pPr marL="0" lvl="0" indent="0" algn="l" defTabSz="666750">
            <a:lnSpc>
              <a:spcPct val="100000"/>
            </a:lnSpc>
            <a:spcBef>
              <a:spcPct val="0"/>
            </a:spcBef>
            <a:spcAft>
              <a:spcPct val="35000"/>
            </a:spcAft>
            <a:buNone/>
          </a:pPr>
          <a:r>
            <a:rPr lang="en-US" sz="1500" kern="1200" dirty="0"/>
            <a:t>Assembly line: More efficient mass production.</a:t>
          </a:r>
        </a:p>
      </dsp:txBody>
      <dsp:txXfrm>
        <a:off x="1050701" y="5687749"/>
        <a:ext cx="6760659" cy="909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3AF71-9FB1-4D1F-A4A8-E7D55BE9B5D1}">
      <dsp:nvSpPr>
        <dsp:cNvPr id="0" name=""/>
        <dsp:cNvSpPr/>
      </dsp:nvSpPr>
      <dsp:spPr>
        <a:xfrm rot="5400000">
          <a:off x="-790135" y="1633391"/>
          <a:ext cx="1886762" cy="297100"/>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5023A2-DB0A-4218-829D-33F913C535F4}">
      <dsp:nvSpPr>
        <dsp:cNvPr id="0" name=""/>
        <dsp:cNvSpPr/>
      </dsp:nvSpPr>
      <dsp:spPr>
        <a:xfrm>
          <a:off x="4695" y="2725323"/>
          <a:ext cx="3713754" cy="628920"/>
        </a:xfrm>
        <a:prstGeom prst="homePlate">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1850</a:t>
          </a:r>
        </a:p>
      </dsp:txBody>
      <dsp:txXfrm>
        <a:off x="4695" y="2725323"/>
        <a:ext cx="3635139" cy="628920"/>
      </dsp:txXfrm>
    </dsp:sp>
    <dsp:sp modelId="{A9B8B303-AC82-47EF-BE99-EDCEB65CD3BC}">
      <dsp:nvSpPr>
        <dsp:cNvPr id="0" name=""/>
        <dsp:cNvSpPr/>
      </dsp:nvSpPr>
      <dsp:spPr>
        <a:xfrm>
          <a:off x="301795" y="1016821"/>
          <a:ext cx="3015568" cy="118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15.3 percent of Americans lived in cities in 1850.</a:t>
          </a:r>
        </a:p>
      </dsp:txBody>
      <dsp:txXfrm>
        <a:off x="301795" y="1016821"/>
        <a:ext cx="3015568" cy="1183966"/>
      </dsp:txXfrm>
    </dsp:sp>
    <dsp:sp modelId="{7224EE9A-6220-4EDB-82AA-CF6BA0FCF46A}">
      <dsp:nvSpPr>
        <dsp:cNvPr id="0" name=""/>
        <dsp:cNvSpPr/>
      </dsp:nvSpPr>
      <dsp:spPr>
        <a:xfrm rot="5400000">
          <a:off x="2812206" y="1633391"/>
          <a:ext cx="1886762" cy="297100"/>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C68E26-2ECB-427F-8C1A-7A18801427D3}">
      <dsp:nvSpPr>
        <dsp:cNvPr id="0" name=""/>
        <dsp:cNvSpPr/>
      </dsp:nvSpPr>
      <dsp:spPr>
        <a:xfrm>
          <a:off x="3607037" y="2725323"/>
          <a:ext cx="3713754" cy="628920"/>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1900</a:t>
          </a:r>
        </a:p>
      </dsp:txBody>
      <dsp:txXfrm>
        <a:off x="3764267" y="2725323"/>
        <a:ext cx="3399294" cy="628920"/>
      </dsp:txXfrm>
    </dsp:sp>
    <dsp:sp modelId="{6F0A4A56-931F-47DA-A752-35972021B4FA}">
      <dsp:nvSpPr>
        <dsp:cNvPr id="0" name=""/>
        <dsp:cNvSpPr/>
      </dsp:nvSpPr>
      <dsp:spPr>
        <a:xfrm>
          <a:off x="3904137" y="1016821"/>
          <a:ext cx="3015568" cy="118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increased to 39.7</a:t>
          </a:r>
        </a:p>
      </dsp:txBody>
      <dsp:txXfrm>
        <a:off x="3904137" y="1016821"/>
        <a:ext cx="3015568" cy="1183966"/>
      </dsp:txXfrm>
    </dsp:sp>
    <dsp:sp modelId="{953A8716-2256-43BD-9A5E-656DEF72C7B9}">
      <dsp:nvSpPr>
        <dsp:cNvPr id="0" name=""/>
        <dsp:cNvSpPr/>
      </dsp:nvSpPr>
      <dsp:spPr>
        <a:xfrm rot="5400000">
          <a:off x="6414548" y="1633391"/>
          <a:ext cx="1886762" cy="297100"/>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D1388-BA04-4CF9-B129-09E604BAB44A}">
      <dsp:nvSpPr>
        <dsp:cNvPr id="0" name=""/>
        <dsp:cNvSpPr/>
      </dsp:nvSpPr>
      <dsp:spPr>
        <a:xfrm>
          <a:off x="7209379" y="2725323"/>
          <a:ext cx="3713754" cy="628920"/>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1920</a:t>
          </a:r>
        </a:p>
      </dsp:txBody>
      <dsp:txXfrm>
        <a:off x="7366609" y="2725323"/>
        <a:ext cx="3399294" cy="628920"/>
      </dsp:txXfrm>
    </dsp:sp>
    <dsp:sp modelId="{45A9A22B-7A8D-40D2-9EE3-74E4E0D6EC73}">
      <dsp:nvSpPr>
        <dsp:cNvPr id="0" name=""/>
        <dsp:cNvSpPr/>
      </dsp:nvSpPr>
      <dsp:spPr>
        <a:xfrm>
          <a:off x="7506479" y="1016821"/>
          <a:ext cx="3015568" cy="1183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a:t>Americans lived in cities than the countryside for the first time</a:t>
          </a:r>
        </a:p>
      </dsp:txBody>
      <dsp:txXfrm>
        <a:off x="7506479" y="1016821"/>
        <a:ext cx="3015568" cy="1183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BB679-9E26-4D81-805A-34BC58A0D593}">
      <dsp:nvSpPr>
        <dsp:cNvPr id="0" name=""/>
        <dsp:cNvSpPr/>
      </dsp:nvSpPr>
      <dsp:spPr>
        <a:xfrm>
          <a:off x="0" y="708097"/>
          <a:ext cx="10515600" cy="1307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D8DA3-09AC-4592-9751-DFFC481FB6B0}">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222C21-D449-485D-B096-3B78EFCA8421}">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kern="1200"/>
            <a:t>The degree of concentration of urban development factors in the biggest city in the urban system</a:t>
          </a:r>
        </a:p>
      </dsp:txBody>
      <dsp:txXfrm>
        <a:off x="1509882" y="708097"/>
        <a:ext cx="9005717" cy="1307257"/>
      </dsp:txXfrm>
    </dsp:sp>
    <dsp:sp modelId="{B032B80B-AA2A-4C91-8721-683D70CF0A1C}">
      <dsp:nvSpPr>
        <dsp:cNvPr id="0" name=""/>
        <dsp:cNvSpPr/>
      </dsp:nvSpPr>
      <dsp:spPr>
        <a:xfrm>
          <a:off x="0" y="2342169"/>
          <a:ext cx="10515600" cy="1307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99979-7298-4DEF-B993-B78D0CBDC1C7}">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D0E26A-1716-444C-968C-B9377733E84F}">
      <dsp:nvSpPr>
        <dsp:cNvPr id="0" name=""/>
        <dsp:cNvSpPr/>
      </dsp:nvSpPr>
      <dsp:spPr>
        <a:xfrm>
          <a:off x="1509882" y="2342169"/>
          <a:ext cx="4732020"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kern="1200"/>
            <a:t>For more precise analysis there are four cities ratio and eleven cities ratio</a:t>
          </a:r>
        </a:p>
      </dsp:txBody>
      <dsp:txXfrm>
        <a:off x="1509882" y="2342169"/>
        <a:ext cx="4732020" cy="1307257"/>
      </dsp:txXfrm>
    </dsp:sp>
    <dsp:sp modelId="{A391BA89-F282-43B6-9C9A-F83C6D4CE492}">
      <dsp:nvSpPr>
        <dsp:cNvPr id="0" name=""/>
        <dsp:cNvSpPr/>
      </dsp:nvSpPr>
      <dsp:spPr>
        <a:xfrm>
          <a:off x="6241902" y="2342169"/>
          <a:ext cx="427369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00100">
            <a:lnSpc>
              <a:spcPct val="90000"/>
            </a:lnSpc>
            <a:spcBef>
              <a:spcPct val="0"/>
            </a:spcBef>
            <a:spcAft>
              <a:spcPct val="35000"/>
            </a:spcAft>
            <a:buNone/>
          </a:pPr>
          <a:r>
            <a:rPr lang="en-US" sz="1800" kern="1200"/>
            <a:t>Primacy ratio : S= P1/P2</a:t>
          </a:r>
        </a:p>
        <a:p>
          <a:pPr marL="0" lvl="0" indent="0" algn="l" defTabSz="800100">
            <a:lnSpc>
              <a:spcPct val="90000"/>
            </a:lnSpc>
            <a:spcBef>
              <a:spcPct val="0"/>
            </a:spcBef>
            <a:spcAft>
              <a:spcPct val="35000"/>
            </a:spcAft>
            <a:buNone/>
          </a:pPr>
          <a:r>
            <a:rPr lang="en-US" sz="1800" kern="1200"/>
            <a:t>Four  city ratio : S = P1/(P2+ P3 + P4)</a:t>
          </a:r>
        </a:p>
        <a:p>
          <a:pPr marL="0" lvl="0" indent="0" algn="l" defTabSz="800100">
            <a:lnSpc>
              <a:spcPct val="90000"/>
            </a:lnSpc>
            <a:spcBef>
              <a:spcPct val="0"/>
            </a:spcBef>
            <a:spcAft>
              <a:spcPct val="35000"/>
            </a:spcAft>
            <a:buNone/>
          </a:pPr>
          <a:r>
            <a:rPr lang="en-US" sz="1800" kern="1200"/>
            <a:t>Eleven city ratio: S = P1/(P2+ P3 + P4…P11)</a:t>
          </a:r>
        </a:p>
      </dsp:txBody>
      <dsp:txXfrm>
        <a:off x="6241902" y="2342169"/>
        <a:ext cx="4273697" cy="1307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CB8D0-6E58-41A7-992E-DD869F09548F}">
      <dsp:nvSpPr>
        <dsp:cNvPr id="0" name=""/>
        <dsp:cNvSpPr/>
      </dsp:nvSpPr>
      <dsp:spPr>
        <a:xfrm>
          <a:off x="323183" y="148"/>
          <a:ext cx="5717857" cy="55135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180" tIns="294098" rIns="280180" bIns="294098" numCol="1" spcCol="1270" anchor="ctr" anchorCtr="0">
          <a:noAutofit/>
        </a:bodyPr>
        <a:lstStyle/>
        <a:p>
          <a:pPr marL="0" lvl="0" indent="0" algn="ctr" defTabSz="1377950">
            <a:lnSpc>
              <a:spcPct val="90000"/>
            </a:lnSpc>
            <a:spcBef>
              <a:spcPct val="0"/>
            </a:spcBef>
            <a:spcAft>
              <a:spcPct val="35000"/>
            </a:spcAft>
            <a:buNone/>
          </a:pPr>
          <a:r>
            <a:rPr lang="en-US" sz="3100" kern="1200" dirty="0"/>
            <a:t>P is the urban population size</a:t>
          </a:r>
        </a:p>
        <a:p>
          <a:pPr marL="0" lvl="0" indent="0" algn="ctr" defTabSz="1377950">
            <a:lnSpc>
              <a:spcPct val="90000"/>
            </a:lnSpc>
            <a:spcBef>
              <a:spcPct val="0"/>
            </a:spcBef>
            <a:spcAft>
              <a:spcPct val="35000"/>
            </a:spcAft>
            <a:buNone/>
          </a:pPr>
          <a:r>
            <a:rPr lang="en-US" sz="3100" kern="1200" dirty="0"/>
            <a:t> Pi is the size of the city ranking </a:t>
          </a:r>
          <a:r>
            <a:rPr lang="en-US" sz="3100" kern="1200" dirty="0" err="1"/>
            <a:t>i</a:t>
          </a:r>
          <a:r>
            <a:rPr lang="en-US" sz="3100" kern="1200" dirty="0"/>
            <a:t>. </a:t>
          </a:r>
        </a:p>
        <a:p>
          <a:pPr marL="0" lvl="0" indent="0" algn="ctr" defTabSz="1377950">
            <a:lnSpc>
              <a:spcPct val="90000"/>
            </a:lnSpc>
            <a:spcBef>
              <a:spcPct val="0"/>
            </a:spcBef>
            <a:spcAft>
              <a:spcPct val="35000"/>
            </a:spcAft>
            <a:buNone/>
          </a:pPr>
          <a:r>
            <a:rPr lang="en-US" sz="3100" kern="1200" dirty="0"/>
            <a:t>For the primacy ratio, S = 2 is the ideal value of the city size distribution structure; </a:t>
          </a:r>
        </a:p>
        <a:p>
          <a:pPr marL="0" lvl="0" indent="0" algn="ctr" defTabSz="1377950">
            <a:lnSpc>
              <a:spcPct val="90000"/>
            </a:lnSpc>
            <a:spcBef>
              <a:spcPct val="0"/>
            </a:spcBef>
            <a:spcAft>
              <a:spcPct val="35000"/>
            </a:spcAft>
            <a:buNone/>
          </a:pPr>
          <a:r>
            <a:rPr lang="en-US" sz="3100" kern="1200" dirty="0"/>
            <a:t> for the four-city ratio and the eleven-city ratio, S =1 is the ideal value of the city size distribution structure</a:t>
          </a:r>
        </a:p>
      </dsp:txBody>
      <dsp:txXfrm>
        <a:off x="323183" y="148"/>
        <a:ext cx="5717857" cy="55135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CD785-265E-40B7-BBC2-A71403732900}">
      <dsp:nvSpPr>
        <dsp:cNvPr id="0" name=""/>
        <dsp:cNvSpPr/>
      </dsp:nvSpPr>
      <dsp:spPr>
        <a:xfrm>
          <a:off x="0" y="362717"/>
          <a:ext cx="10515600"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581F0-D96E-4255-A9F5-C4EE189FB424}">
      <dsp:nvSpPr>
        <dsp:cNvPr id="0" name=""/>
        <dsp:cNvSpPr/>
      </dsp:nvSpPr>
      <dsp:spPr>
        <a:xfrm>
          <a:off x="525780" y="37997"/>
          <a:ext cx="7360920"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Colonialism</a:t>
          </a:r>
        </a:p>
      </dsp:txBody>
      <dsp:txXfrm>
        <a:off x="557483" y="69700"/>
        <a:ext cx="7297514" cy="586034"/>
      </dsp:txXfrm>
    </dsp:sp>
    <dsp:sp modelId="{77337F53-EF29-4C52-9016-A351970631D8}">
      <dsp:nvSpPr>
        <dsp:cNvPr id="0" name=""/>
        <dsp:cNvSpPr/>
      </dsp:nvSpPr>
      <dsp:spPr>
        <a:xfrm>
          <a:off x="0" y="1360637"/>
          <a:ext cx="10515600"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85E8BA-BD6C-4D8A-9CCD-30D35496B12E}">
      <dsp:nvSpPr>
        <dsp:cNvPr id="0" name=""/>
        <dsp:cNvSpPr/>
      </dsp:nvSpPr>
      <dsp:spPr>
        <a:xfrm>
          <a:off x="525780" y="1035917"/>
          <a:ext cx="7360920" cy="649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Strong centralized government</a:t>
          </a:r>
        </a:p>
      </dsp:txBody>
      <dsp:txXfrm>
        <a:off x="557483" y="1067620"/>
        <a:ext cx="7297514" cy="586034"/>
      </dsp:txXfrm>
    </dsp:sp>
    <dsp:sp modelId="{3F816F56-BE62-4FF2-9799-F58DBD56770C}">
      <dsp:nvSpPr>
        <dsp:cNvPr id="0" name=""/>
        <dsp:cNvSpPr/>
      </dsp:nvSpPr>
      <dsp:spPr>
        <a:xfrm>
          <a:off x="0" y="2358558"/>
          <a:ext cx="10515600" cy="554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FB5D97-8854-43BB-82C7-AA136C94FC7C}">
      <dsp:nvSpPr>
        <dsp:cNvPr id="0" name=""/>
        <dsp:cNvSpPr/>
      </dsp:nvSpPr>
      <dsp:spPr>
        <a:xfrm>
          <a:off x="525780" y="2033837"/>
          <a:ext cx="7360920" cy="649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Industrial agglomeration</a:t>
          </a:r>
        </a:p>
      </dsp:txBody>
      <dsp:txXfrm>
        <a:off x="557483" y="2065540"/>
        <a:ext cx="7297514" cy="586034"/>
      </dsp:txXfrm>
    </dsp:sp>
    <dsp:sp modelId="{3F723DD4-8478-4E1B-B9F0-DCE4F889DBCF}">
      <dsp:nvSpPr>
        <dsp:cNvPr id="0" name=""/>
        <dsp:cNvSpPr/>
      </dsp:nvSpPr>
      <dsp:spPr>
        <a:xfrm>
          <a:off x="0" y="3356478"/>
          <a:ext cx="10515600" cy="554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6D0BD-A3BE-4D26-A2D8-57D64CC7A75A}">
      <dsp:nvSpPr>
        <dsp:cNvPr id="0" name=""/>
        <dsp:cNvSpPr/>
      </dsp:nvSpPr>
      <dsp:spPr>
        <a:xfrm>
          <a:off x="525780" y="3031757"/>
          <a:ext cx="7360920"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kern="1200"/>
            <a:t>Migration</a:t>
          </a:r>
        </a:p>
      </dsp:txBody>
      <dsp:txXfrm>
        <a:off x="557483" y="3063460"/>
        <a:ext cx="7297514"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C91C7-675C-4A1B-801F-200390390A5F}">
      <dsp:nvSpPr>
        <dsp:cNvPr id="0" name=""/>
        <dsp:cNvSpPr/>
      </dsp:nvSpPr>
      <dsp:spPr>
        <a:xfrm>
          <a:off x="4351548" y="1326"/>
          <a:ext cx="1812503" cy="11781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Economies of large scale can be achieved because they attract investment and benefits that will benefit the entire country</a:t>
          </a:r>
        </a:p>
      </dsp:txBody>
      <dsp:txXfrm>
        <a:off x="4409059" y="58837"/>
        <a:ext cx="1697481" cy="1063105"/>
      </dsp:txXfrm>
    </dsp:sp>
    <dsp:sp modelId="{8BBD43AE-D2BF-4F6E-8F4F-80E9788EDC48}">
      <dsp:nvSpPr>
        <dsp:cNvPr id="0" name=""/>
        <dsp:cNvSpPr/>
      </dsp:nvSpPr>
      <dsp:spPr>
        <a:xfrm>
          <a:off x="3687970" y="590389"/>
          <a:ext cx="3139659" cy="3139659"/>
        </a:xfrm>
        <a:custGeom>
          <a:avLst/>
          <a:gdLst/>
          <a:ahLst/>
          <a:cxnLst/>
          <a:rect l="0" t="0" r="0" b="0"/>
          <a:pathLst>
            <a:path>
              <a:moveTo>
                <a:pt x="2718829" y="500173"/>
              </a:moveTo>
              <a:arcTo wR="1569829" hR="1569829" stAng="19022888" swAng="229985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6263143-5C08-4DD0-A3F9-0637A5959D4D}">
      <dsp:nvSpPr>
        <dsp:cNvPr id="0" name=""/>
        <dsp:cNvSpPr/>
      </dsp:nvSpPr>
      <dsp:spPr>
        <a:xfrm>
          <a:off x="5711060" y="2356070"/>
          <a:ext cx="1812503" cy="11781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Attractive place for migration</a:t>
          </a:r>
        </a:p>
      </dsp:txBody>
      <dsp:txXfrm>
        <a:off x="5768571" y="2413581"/>
        <a:ext cx="1697481" cy="1063105"/>
      </dsp:txXfrm>
    </dsp:sp>
    <dsp:sp modelId="{F3CFC524-2FB7-486A-AD0D-EDF560ECBF2D}">
      <dsp:nvSpPr>
        <dsp:cNvPr id="0" name=""/>
        <dsp:cNvSpPr/>
      </dsp:nvSpPr>
      <dsp:spPr>
        <a:xfrm>
          <a:off x="3687970" y="590389"/>
          <a:ext cx="3139659" cy="3139659"/>
        </a:xfrm>
        <a:custGeom>
          <a:avLst/>
          <a:gdLst/>
          <a:ahLst/>
          <a:cxnLst/>
          <a:rect l="0" t="0" r="0" b="0"/>
          <a:pathLst>
            <a:path>
              <a:moveTo>
                <a:pt x="2050795" y="3064165"/>
              </a:moveTo>
              <a:arcTo wR="1569829" hR="1569829" stAng="4329525" swAng="214094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830558C-7791-40C0-B09D-E6D21A0850C7}">
      <dsp:nvSpPr>
        <dsp:cNvPr id="0" name=""/>
        <dsp:cNvSpPr/>
      </dsp:nvSpPr>
      <dsp:spPr>
        <a:xfrm>
          <a:off x="2992035" y="2356070"/>
          <a:ext cx="1812503" cy="11781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Resources, services, and infrastructure available on a large scale</a:t>
          </a:r>
        </a:p>
      </dsp:txBody>
      <dsp:txXfrm>
        <a:off x="3049546" y="2413581"/>
        <a:ext cx="1697481" cy="1063105"/>
      </dsp:txXfrm>
    </dsp:sp>
    <dsp:sp modelId="{91FB828D-6C7D-49BA-8ADB-80C02AE51DD7}">
      <dsp:nvSpPr>
        <dsp:cNvPr id="0" name=""/>
        <dsp:cNvSpPr/>
      </dsp:nvSpPr>
      <dsp:spPr>
        <a:xfrm>
          <a:off x="3687970" y="590389"/>
          <a:ext cx="3139659" cy="3139659"/>
        </a:xfrm>
        <a:custGeom>
          <a:avLst/>
          <a:gdLst/>
          <a:ahLst/>
          <a:cxnLst/>
          <a:rect l="0" t="0" r="0" b="0"/>
          <a:pathLst>
            <a:path>
              <a:moveTo>
                <a:pt x="5102" y="1443360"/>
              </a:moveTo>
              <a:arcTo wR="1569829" hR="1569829" stAng="11077254" swAng="2299858"/>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700C1-A712-479E-841B-C90BA342AD65}">
      <dsp:nvSpPr>
        <dsp:cNvPr id="0" name=""/>
        <dsp:cNvSpPr/>
      </dsp:nvSpPr>
      <dsp:spPr>
        <a:xfrm>
          <a:off x="709" y="72581"/>
          <a:ext cx="2766528" cy="16599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House shortage</a:t>
          </a:r>
        </a:p>
      </dsp:txBody>
      <dsp:txXfrm>
        <a:off x="709" y="72581"/>
        <a:ext cx="2766528" cy="1659916"/>
      </dsp:txXfrm>
    </dsp:sp>
    <dsp:sp modelId="{A1F6A227-009A-44D0-929F-5F853890B892}">
      <dsp:nvSpPr>
        <dsp:cNvPr id="0" name=""/>
        <dsp:cNvSpPr/>
      </dsp:nvSpPr>
      <dsp:spPr>
        <a:xfrm>
          <a:off x="3043890" y="72581"/>
          <a:ext cx="2766528" cy="16599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Traffic congestion</a:t>
          </a:r>
        </a:p>
      </dsp:txBody>
      <dsp:txXfrm>
        <a:off x="3043890" y="72581"/>
        <a:ext cx="2766528" cy="1659916"/>
      </dsp:txXfrm>
    </dsp:sp>
    <dsp:sp modelId="{E070D361-EF10-4B52-8C1A-AF88AECA0CB6}">
      <dsp:nvSpPr>
        <dsp:cNvPr id="0" name=""/>
        <dsp:cNvSpPr/>
      </dsp:nvSpPr>
      <dsp:spPr>
        <a:xfrm>
          <a:off x="709" y="2009151"/>
          <a:ext cx="2766528" cy="16599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Pollution</a:t>
          </a:r>
        </a:p>
      </dsp:txBody>
      <dsp:txXfrm>
        <a:off x="709" y="2009151"/>
        <a:ext cx="2766528" cy="1659916"/>
      </dsp:txXfrm>
    </dsp:sp>
    <dsp:sp modelId="{4C552B4D-4526-4BB7-B49B-B44B6E496CD7}">
      <dsp:nvSpPr>
        <dsp:cNvPr id="0" name=""/>
        <dsp:cNvSpPr/>
      </dsp:nvSpPr>
      <dsp:spPr>
        <a:xfrm>
          <a:off x="3043890" y="2009151"/>
          <a:ext cx="2766528" cy="16599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Inequalities</a:t>
          </a:r>
        </a:p>
      </dsp:txBody>
      <dsp:txXfrm>
        <a:off x="3043890" y="2009151"/>
        <a:ext cx="2766528" cy="1659916"/>
      </dsp:txXfrm>
    </dsp:sp>
    <dsp:sp modelId="{5268057F-3074-434D-8152-37860C23AF39}">
      <dsp:nvSpPr>
        <dsp:cNvPr id="0" name=""/>
        <dsp:cNvSpPr/>
      </dsp:nvSpPr>
      <dsp:spPr>
        <a:xfrm>
          <a:off x="1522299" y="3945720"/>
          <a:ext cx="2766528" cy="165991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Increased land value</a:t>
          </a:r>
        </a:p>
      </dsp:txBody>
      <dsp:txXfrm>
        <a:off x="1522299" y="3945720"/>
        <a:ext cx="2766528" cy="16599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0.94088</cdr:x>
      <cdr:y>0.88793</cdr:y>
    </cdr:from>
    <cdr:to>
      <cdr:x>0.9877</cdr:x>
      <cdr:y>0.97315</cdr:y>
    </cdr:to>
    <cdr:pic>
      <cdr:nvPicPr>
        <cdr:cNvPr id="4" name="Picture 3" descr="Image result for logo uns">
          <a:extLst xmlns:a="http://schemas.openxmlformats.org/drawingml/2006/main">
            <a:ext uri="{FF2B5EF4-FFF2-40B4-BE49-F238E27FC236}">
              <a16:creationId xmlns:a16="http://schemas.microsoft.com/office/drawing/2014/main" id="{F1B99F67-730E-46F3-B971-7239AD7DE7C3}"/>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1080583" y="5753475"/>
          <a:ext cx="551430" cy="552197"/>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30711-770B-4A14-B59A-7315B3CF34DA}"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F4A88-C8E8-4CE9-8BD5-E37517898B16}" type="slidenum">
              <a:rPr lang="en-US" smtClean="0"/>
              <a:t>‹#›</a:t>
            </a:fld>
            <a:endParaRPr lang="en-US"/>
          </a:p>
        </p:txBody>
      </p:sp>
    </p:spTree>
    <p:extLst>
      <p:ext uri="{BB962C8B-B14F-4D97-AF65-F5344CB8AC3E}">
        <p14:creationId xmlns:p14="http://schemas.microsoft.com/office/powerpoint/2010/main" val="290919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Asia: </a:t>
            </a:r>
            <a:r>
              <a:rPr lang="en-US" b="0" i="0" dirty="0">
                <a:solidFill>
                  <a:srgbClr val="4D5156"/>
                </a:solidFill>
                <a:effectLst/>
                <a:latin typeface="arial" panose="020B0604020202020204" pitchFamily="34" charset="0"/>
              </a:rPr>
              <a:t> Afghanistan, Bangladesh, Bhutan, India, Maldives, Nepal, Pakistan, and Sri Lanka.</a:t>
            </a:r>
          </a:p>
          <a:p>
            <a:r>
              <a:rPr lang="en-US" b="0" i="0" dirty="0">
                <a:solidFill>
                  <a:srgbClr val="4D5156"/>
                </a:solidFill>
                <a:effectLst/>
                <a:latin typeface="arial" panose="020B0604020202020204" pitchFamily="34" charset="0"/>
              </a:rPr>
              <a:t>EU: Germany, the Netherlands, Belgium, France, Denmark, Finland, Sweden, Italy</a:t>
            </a:r>
          </a:p>
          <a:p>
            <a:r>
              <a:rPr lang="en-US" b="0" i="0" dirty="0">
                <a:solidFill>
                  <a:srgbClr val="4D5156"/>
                </a:solidFill>
                <a:effectLst/>
                <a:latin typeface="arial" panose="020B0604020202020204" pitchFamily="34" charset="0"/>
              </a:rPr>
              <a:t>North America: </a:t>
            </a:r>
            <a:endParaRPr lang="en-US" dirty="0"/>
          </a:p>
        </p:txBody>
      </p:sp>
      <p:sp>
        <p:nvSpPr>
          <p:cNvPr id="4" name="Slide Number Placeholder 3"/>
          <p:cNvSpPr>
            <a:spLocks noGrp="1"/>
          </p:cNvSpPr>
          <p:nvPr>
            <p:ph type="sldNum" sz="quarter" idx="5"/>
          </p:nvPr>
        </p:nvSpPr>
        <p:spPr/>
        <p:txBody>
          <a:bodyPr/>
          <a:lstStyle/>
          <a:p>
            <a:fld id="{95810028-604E-472B-8345-02B920F53C48}" type="slidenum">
              <a:rPr lang="en-US" smtClean="0"/>
              <a:t>2</a:t>
            </a:fld>
            <a:endParaRPr lang="en-US"/>
          </a:p>
        </p:txBody>
      </p:sp>
    </p:spTree>
    <p:extLst>
      <p:ext uri="{BB962C8B-B14F-4D97-AF65-F5344CB8AC3E}">
        <p14:creationId xmlns:p14="http://schemas.microsoft.com/office/powerpoint/2010/main" val="172183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Australia largest city:  Sydney (4.6 million)</a:t>
            </a:r>
          </a:p>
          <a:p>
            <a:r>
              <a:rPr lang="en-US" dirty="0"/>
              <a:t>Canada largest city:  Toronto (5 million)</a:t>
            </a:r>
          </a:p>
          <a:p>
            <a:r>
              <a:rPr lang="en-US" dirty="0"/>
              <a:t>EU: London before out 14 million, Paris but restricted to admin down Berlin nearly 4 (3.6)</a:t>
            </a:r>
          </a:p>
          <a:p>
            <a:r>
              <a:rPr lang="en-US" dirty="0"/>
              <a:t>US: New York (10 million)</a:t>
            </a:r>
          </a:p>
          <a:p>
            <a:r>
              <a:rPr lang="en-US" dirty="0"/>
              <a:t>South Asia: Delhi (nearly 19 million)</a:t>
            </a:r>
          </a:p>
          <a:p>
            <a:r>
              <a:rPr lang="en-US" dirty="0"/>
              <a:t>China: Shanghai 25 million</a:t>
            </a:r>
          </a:p>
          <a:p>
            <a:r>
              <a:rPr lang="en-US" dirty="0"/>
              <a:t>SSA: Lagos Nigeria but excluded , so </a:t>
            </a:r>
            <a:r>
              <a:rPr lang="en-US" dirty="0" err="1"/>
              <a:t>Kinshasha</a:t>
            </a:r>
            <a:r>
              <a:rPr lang="en-US" dirty="0"/>
              <a:t> Congo (nearly 16 million)</a:t>
            </a:r>
          </a:p>
        </p:txBody>
      </p:sp>
      <p:sp>
        <p:nvSpPr>
          <p:cNvPr id="4" name="Slide Number Placeholder 3"/>
          <p:cNvSpPr>
            <a:spLocks noGrp="1"/>
          </p:cNvSpPr>
          <p:nvPr>
            <p:ph type="sldNum" sz="quarter" idx="5"/>
          </p:nvPr>
        </p:nvSpPr>
        <p:spPr/>
        <p:txBody>
          <a:bodyPr/>
          <a:lstStyle/>
          <a:p>
            <a:fld id="{95810028-604E-472B-8345-02B920F53C48}" type="slidenum">
              <a:rPr lang="en-US" smtClean="0"/>
              <a:t>3</a:t>
            </a:fld>
            <a:endParaRPr lang="en-US"/>
          </a:p>
        </p:txBody>
      </p:sp>
    </p:spTree>
    <p:extLst>
      <p:ext uri="{BB962C8B-B14F-4D97-AF65-F5344CB8AC3E}">
        <p14:creationId xmlns:p14="http://schemas.microsoft.com/office/powerpoint/2010/main" val="246870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4454-1590-9381-8656-2DBC5C49D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6728E2-0815-5D9C-9BC3-9B779B1682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CEAEE9-D647-6A9E-D74B-1067F761C711}"/>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5" name="Footer Placeholder 4">
            <a:extLst>
              <a:ext uri="{FF2B5EF4-FFF2-40B4-BE49-F238E27FC236}">
                <a16:creationId xmlns:a16="http://schemas.microsoft.com/office/drawing/2014/main" id="{18F80450-FD35-12A9-9B39-2488F0674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FA45B-3204-2A33-5FC1-FB8CE7776054}"/>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232736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6A46-51C4-41E9-FB9B-01957DBF47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2BB365-04DC-2697-C7B6-00E45DE442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1702B-C87A-647D-43BC-9EB0031B8FDD}"/>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5" name="Footer Placeholder 4">
            <a:extLst>
              <a:ext uri="{FF2B5EF4-FFF2-40B4-BE49-F238E27FC236}">
                <a16:creationId xmlns:a16="http://schemas.microsoft.com/office/drawing/2014/main" id="{5B121A8A-6C31-7345-48E1-B7888EFE5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1D78D-A7D7-5B37-982D-FCDD3BAD63CA}"/>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224033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11051-7C6D-B7C4-0373-7BCEA026EF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8484C3-421A-5BB2-4A2B-F3EADA3F6A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2991F-9B7C-5643-ECA4-6A04E968749F}"/>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5" name="Footer Placeholder 4">
            <a:extLst>
              <a:ext uri="{FF2B5EF4-FFF2-40B4-BE49-F238E27FC236}">
                <a16:creationId xmlns:a16="http://schemas.microsoft.com/office/drawing/2014/main" id="{EBF90AB7-2E9A-54FB-5508-89CB0E6CF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C20B-4C0B-8C3B-E989-535212D3046A}"/>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2520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3924-F9E3-CADA-76E7-8139542C2A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79AF9-533C-D9F3-12EA-1C5BE1814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14D75-9745-DEAC-3E02-55ED78BE1C1F}"/>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5" name="Footer Placeholder 4">
            <a:extLst>
              <a:ext uri="{FF2B5EF4-FFF2-40B4-BE49-F238E27FC236}">
                <a16:creationId xmlns:a16="http://schemas.microsoft.com/office/drawing/2014/main" id="{0D821787-A1B6-4058-780E-7CE471E34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F2E25-A1AF-A7E6-C93A-6103371626FF}"/>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384704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DA57-52DB-5B99-CE59-0EBF4FD75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7BE49C-3374-D04F-BB5C-8D24A3CD9A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85A5EC-3C6A-3863-A502-D54D37F3FCB4}"/>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5" name="Footer Placeholder 4">
            <a:extLst>
              <a:ext uri="{FF2B5EF4-FFF2-40B4-BE49-F238E27FC236}">
                <a16:creationId xmlns:a16="http://schemas.microsoft.com/office/drawing/2014/main" id="{5E54F589-8497-61E8-3310-B4CBDC941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A741-ABE7-4112-D397-BC094A90C752}"/>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312788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360A-FAD8-10ED-C73B-CE33D95A2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92530-4E50-35B0-7E41-BC52D4CE9A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DAB972-B431-08AD-60F4-4FE6E5F5E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501ECB-DFBC-9847-F59E-7FC596931737}"/>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6" name="Footer Placeholder 5">
            <a:extLst>
              <a:ext uri="{FF2B5EF4-FFF2-40B4-BE49-F238E27FC236}">
                <a16:creationId xmlns:a16="http://schemas.microsoft.com/office/drawing/2014/main" id="{1E0C28E6-7CA9-FEBF-3396-39314D644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1295E-8137-EDFF-CCAC-CE4F40F9789A}"/>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96034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3390-AC4B-04D2-A956-F5291902EC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0C9E6C-5433-9CD6-9802-685819AC70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FA39B-0F45-F86F-C4BA-AAFE62AD6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C2D118-A682-5038-ECE6-F6CA28B5E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8A58F8-F87C-71A4-40E1-E96AAFEC09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116E29-62B6-A763-49B5-A60AC54285DB}"/>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8" name="Footer Placeholder 7">
            <a:extLst>
              <a:ext uri="{FF2B5EF4-FFF2-40B4-BE49-F238E27FC236}">
                <a16:creationId xmlns:a16="http://schemas.microsoft.com/office/drawing/2014/main" id="{DC71F9A2-CB61-DB26-7189-6148E52008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586D82-B229-B05D-7097-63FA1DBFAD98}"/>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134456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56B8-6780-D6AD-8E46-9D128512F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6A8498-3745-4BB2-6DAF-50E0F760734A}"/>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4" name="Footer Placeholder 3">
            <a:extLst>
              <a:ext uri="{FF2B5EF4-FFF2-40B4-BE49-F238E27FC236}">
                <a16:creationId xmlns:a16="http://schemas.microsoft.com/office/drawing/2014/main" id="{BCBF4EF6-CA0B-1A41-3125-13CC03F87B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2E63E0-B395-5BCA-51A4-7B91DF436978}"/>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67378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E16DD-95F0-D6C2-A634-78241CF0DE6D}"/>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3" name="Footer Placeholder 2">
            <a:extLst>
              <a:ext uri="{FF2B5EF4-FFF2-40B4-BE49-F238E27FC236}">
                <a16:creationId xmlns:a16="http://schemas.microsoft.com/office/drawing/2014/main" id="{672FD69A-46D4-CE0A-D38C-E0C45613AF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FB6697-1C8F-5BEE-EDBB-BD6F5DA5A7C5}"/>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278915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07A8-C242-29D5-C08E-18A5A46F8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400103-F80A-EF22-75AA-C09C1102C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79F06C-0B4B-F1D7-95A4-F5C25863D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D6678-670B-9151-5823-28BC8B29DB78}"/>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6" name="Footer Placeholder 5">
            <a:extLst>
              <a:ext uri="{FF2B5EF4-FFF2-40B4-BE49-F238E27FC236}">
                <a16:creationId xmlns:a16="http://schemas.microsoft.com/office/drawing/2014/main" id="{D700BF2F-C062-8371-06BB-0DF244FDD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5EF6E4-6238-ECB3-D5AB-6BCA048563A9}"/>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91780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36E2-7431-EB82-E097-192754056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C96BFB-126F-4FC0-DA24-0D134CD36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3BE204-8C33-88E6-3FE0-7A7B5DE90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3D2DB-6132-5293-4931-73B3E6603227}"/>
              </a:ext>
            </a:extLst>
          </p:cNvPr>
          <p:cNvSpPr>
            <a:spLocks noGrp="1"/>
          </p:cNvSpPr>
          <p:nvPr>
            <p:ph type="dt" sz="half" idx="10"/>
          </p:nvPr>
        </p:nvSpPr>
        <p:spPr/>
        <p:txBody>
          <a:bodyPr/>
          <a:lstStyle/>
          <a:p>
            <a:fld id="{60835BF0-B835-4794-8598-CEB5033E006F}" type="datetimeFigureOut">
              <a:rPr lang="en-US" smtClean="0"/>
              <a:t>9/16/2022</a:t>
            </a:fld>
            <a:endParaRPr lang="en-US"/>
          </a:p>
        </p:txBody>
      </p:sp>
      <p:sp>
        <p:nvSpPr>
          <p:cNvPr id="6" name="Footer Placeholder 5">
            <a:extLst>
              <a:ext uri="{FF2B5EF4-FFF2-40B4-BE49-F238E27FC236}">
                <a16:creationId xmlns:a16="http://schemas.microsoft.com/office/drawing/2014/main" id="{5F974770-F0A0-791E-A265-0A5642196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CE5FB-3552-25F6-BAFB-CE27E186AC34}"/>
              </a:ext>
            </a:extLst>
          </p:cNvPr>
          <p:cNvSpPr>
            <a:spLocks noGrp="1"/>
          </p:cNvSpPr>
          <p:nvPr>
            <p:ph type="sldNum" sz="quarter" idx="12"/>
          </p:nvPr>
        </p:nvSpPr>
        <p:spPr/>
        <p:txBody>
          <a:bodyPr/>
          <a:lstStyle/>
          <a:p>
            <a:fld id="{95BFF377-11AE-4B1D-B0F8-1F5CA773CBED}" type="slidenum">
              <a:rPr lang="en-US" smtClean="0"/>
              <a:t>‹#›</a:t>
            </a:fld>
            <a:endParaRPr lang="en-US"/>
          </a:p>
        </p:txBody>
      </p:sp>
    </p:spTree>
    <p:extLst>
      <p:ext uri="{BB962C8B-B14F-4D97-AF65-F5344CB8AC3E}">
        <p14:creationId xmlns:p14="http://schemas.microsoft.com/office/powerpoint/2010/main" val="313644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0EA78-365F-72F8-0D18-E25EEA143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D5FDD-9365-F2C2-3C1D-7B487A9BCE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F3332-DE3B-8266-CD23-9F6CFD72C6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35BF0-B835-4794-8598-CEB5033E006F}" type="datetimeFigureOut">
              <a:rPr lang="en-US" smtClean="0"/>
              <a:t>9/16/2022</a:t>
            </a:fld>
            <a:endParaRPr lang="en-US"/>
          </a:p>
        </p:txBody>
      </p:sp>
      <p:sp>
        <p:nvSpPr>
          <p:cNvPr id="5" name="Footer Placeholder 4">
            <a:extLst>
              <a:ext uri="{FF2B5EF4-FFF2-40B4-BE49-F238E27FC236}">
                <a16:creationId xmlns:a16="http://schemas.microsoft.com/office/drawing/2014/main" id="{295B374F-323B-C41B-B353-98EAF1E9C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9F2599-DA75-2812-44DB-C9931113F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FF377-11AE-4B1D-B0F8-1F5CA773CBED}" type="slidenum">
              <a:rPr lang="en-US" smtClean="0"/>
              <a:t>‹#›</a:t>
            </a:fld>
            <a:endParaRPr lang="en-US"/>
          </a:p>
        </p:txBody>
      </p:sp>
    </p:spTree>
    <p:extLst>
      <p:ext uri="{BB962C8B-B14F-4D97-AF65-F5344CB8AC3E}">
        <p14:creationId xmlns:p14="http://schemas.microsoft.com/office/powerpoint/2010/main" val="1587539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6/j.landurbplan.2015.01.004" TargetMode="External"/><Relationship Id="rId2" Type="http://schemas.openxmlformats.org/officeDocument/2006/relationships/hyperlink" Target="https://doi.org/10.1016/j.jue.2016.05.003" TargetMode="External"/><Relationship Id="rId1" Type="http://schemas.openxmlformats.org/officeDocument/2006/relationships/slideLayout" Target="../slideLayouts/slideLayout2.xml"/><Relationship Id="rId4" Type="http://schemas.openxmlformats.org/officeDocument/2006/relationships/hyperlink" Target="https://data.worldbank.org/"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5694-9972-3FBE-150A-482CA25791AA}"/>
              </a:ext>
            </a:extLst>
          </p:cNvPr>
          <p:cNvSpPr>
            <a:spLocks noGrp="1"/>
          </p:cNvSpPr>
          <p:nvPr>
            <p:ph type="ctrTitle"/>
          </p:nvPr>
        </p:nvSpPr>
        <p:spPr/>
        <p:txBody>
          <a:bodyPr>
            <a:normAutofit fontScale="90000"/>
          </a:bodyPr>
          <a:lstStyle/>
          <a:p>
            <a:r>
              <a:rPr lang="en-US" dirty="0"/>
              <a:t>Comparison of Urbanization Process and Distribution of Cities</a:t>
            </a:r>
          </a:p>
        </p:txBody>
      </p:sp>
      <p:sp>
        <p:nvSpPr>
          <p:cNvPr id="3" name="Subtitle 2">
            <a:extLst>
              <a:ext uri="{FF2B5EF4-FFF2-40B4-BE49-F238E27FC236}">
                <a16:creationId xmlns:a16="http://schemas.microsoft.com/office/drawing/2014/main" id="{15A77144-133E-FC60-0AA6-CBF23372EF98}"/>
              </a:ext>
            </a:extLst>
          </p:cNvPr>
          <p:cNvSpPr>
            <a:spLocks noGrp="1"/>
          </p:cNvSpPr>
          <p:nvPr>
            <p:ph type="subTitle" idx="1"/>
          </p:nvPr>
        </p:nvSpPr>
        <p:spPr/>
        <p:txBody>
          <a:bodyPr/>
          <a:lstStyle/>
          <a:p>
            <a:r>
              <a:rPr lang="en-US" dirty="0" err="1"/>
              <a:t>Pertemuan</a:t>
            </a:r>
            <a:r>
              <a:rPr lang="en-US" dirty="0"/>
              <a:t> 4</a:t>
            </a:r>
          </a:p>
          <a:p>
            <a:r>
              <a:rPr lang="en-US" dirty="0" err="1"/>
              <a:t>Sustanable</a:t>
            </a:r>
            <a:r>
              <a:rPr lang="en-US" dirty="0"/>
              <a:t> Urbanization 2022</a:t>
            </a:r>
          </a:p>
        </p:txBody>
      </p:sp>
    </p:spTree>
    <p:extLst>
      <p:ext uri="{BB962C8B-B14F-4D97-AF65-F5344CB8AC3E}">
        <p14:creationId xmlns:p14="http://schemas.microsoft.com/office/powerpoint/2010/main" val="267432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FAFED8-C1E0-66BB-B093-A834F040773E}"/>
              </a:ext>
            </a:extLst>
          </p:cNvPr>
          <p:cNvSpPr>
            <a:spLocks noGrp="1"/>
          </p:cNvSpPr>
          <p:nvPr>
            <p:ph type="title"/>
          </p:nvPr>
        </p:nvSpPr>
        <p:spPr>
          <a:xfrm>
            <a:off x="621792" y="1161288"/>
            <a:ext cx="3602736" cy="4526280"/>
          </a:xfrm>
        </p:spPr>
        <p:txBody>
          <a:bodyPr>
            <a:normAutofit/>
          </a:bodyPr>
          <a:lstStyle/>
          <a:p>
            <a:r>
              <a:rPr lang="en-US" sz="4000"/>
              <a:t>Urban Primacy</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F1276BE-FBEE-64FF-F49E-C88C113A8244}"/>
              </a:ext>
            </a:extLst>
          </p:cNvPr>
          <p:cNvGraphicFramePr>
            <a:graphicFrameLocks noGrp="1"/>
          </p:cNvGraphicFramePr>
          <p:nvPr>
            <p:ph idx="1"/>
            <p:extLst>
              <p:ext uri="{D42A27DB-BD31-4B8C-83A1-F6EECF244321}">
                <p14:modId xmlns:p14="http://schemas.microsoft.com/office/powerpoint/2010/main" val="1265910285"/>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41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0DFF3-4553-F5B5-0483-C1ECE978D6BF}"/>
              </a:ext>
            </a:extLst>
          </p:cNvPr>
          <p:cNvSpPr>
            <a:spLocks noGrp="1"/>
          </p:cNvSpPr>
          <p:nvPr>
            <p:ph type="title"/>
          </p:nvPr>
        </p:nvSpPr>
        <p:spPr>
          <a:xfrm>
            <a:off x="838200" y="365125"/>
            <a:ext cx="10515600" cy="1325563"/>
          </a:xfrm>
        </p:spPr>
        <p:txBody>
          <a:bodyPr>
            <a:normAutofit/>
          </a:bodyPr>
          <a:lstStyle/>
          <a:p>
            <a:r>
              <a:rPr lang="en-US" sz="5400"/>
              <a:t>Factors Encouraging Urban Primacy</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BBD7260-5DD9-ED5D-DD15-D2AE55AF30C0}"/>
              </a:ext>
            </a:extLst>
          </p:cNvPr>
          <p:cNvGraphicFramePr>
            <a:graphicFrameLocks noGrp="1"/>
          </p:cNvGraphicFramePr>
          <p:nvPr>
            <p:ph idx="1"/>
            <p:extLst>
              <p:ext uri="{D42A27DB-BD31-4B8C-83A1-F6EECF244321}">
                <p14:modId xmlns:p14="http://schemas.microsoft.com/office/powerpoint/2010/main" val="319148086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679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BB893-1ABB-0257-D301-BB80D46588BD}"/>
              </a:ext>
            </a:extLst>
          </p:cNvPr>
          <p:cNvSpPr>
            <a:spLocks noGrp="1"/>
          </p:cNvSpPr>
          <p:nvPr>
            <p:ph type="title"/>
          </p:nvPr>
        </p:nvSpPr>
        <p:spPr>
          <a:xfrm>
            <a:off x="838200" y="365125"/>
            <a:ext cx="10515600" cy="1325563"/>
          </a:xfrm>
        </p:spPr>
        <p:txBody>
          <a:bodyPr>
            <a:normAutofit/>
          </a:bodyPr>
          <a:lstStyle/>
          <a:p>
            <a:r>
              <a:rPr lang="en-US" sz="5400"/>
              <a:t>Advantage of Primate Cities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BEF8BA9-DFE7-EDE5-7DB4-787A754CF4FE}"/>
              </a:ext>
            </a:extLst>
          </p:cNvPr>
          <p:cNvGraphicFramePr>
            <a:graphicFrameLocks noGrp="1"/>
          </p:cNvGraphicFramePr>
          <p:nvPr>
            <p:ph idx="1"/>
            <p:extLst>
              <p:ext uri="{D42A27DB-BD31-4B8C-83A1-F6EECF244321}">
                <p14:modId xmlns:p14="http://schemas.microsoft.com/office/powerpoint/2010/main" val="25181780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83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E43174-3116-091A-91F6-2BA227536400}"/>
              </a:ext>
            </a:extLst>
          </p:cNvPr>
          <p:cNvSpPr>
            <a:spLocks noGrp="1"/>
          </p:cNvSpPr>
          <p:nvPr>
            <p:ph type="title"/>
          </p:nvPr>
        </p:nvSpPr>
        <p:spPr>
          <a:xfrm>
            <a:off x="838200" y="673770"/>
            <a:ext cx="3220329" cy="2027227"/>
          </a:xfrm>
        </p:spPr>
        <p:txBody>
          <a:bodyPr anchor="t">
            <a:normAutofit/>
          </a:bodyPr>
          <a:lstStyle/>
          <a:p>
            <a:r>
              <a:rPr lang="en-US" sz="4600">
                <a:solidFill>
                  <a:srgbClr val="FFFFFF"/>
                </a:solidFill>
              </a:rPr>
              <a:t>Problems faced by primacy</a:t>
            </a:r>
          </a:p>
        </p:txBody>
      </p:sp>
      <p:graphicFrame>
        <p:nvGraphicFramePr>
          <p:cNvPr id="5" name="Content Placeholder 2">
            <a:extLst>
              <a:ext uri="{FF2B5EF4-FFF2-40B4-BE49-F238E27FC236}">
                <a16:creationId xmlns:a16="http://schemas.microsoft.com/office/drawing/2014/main" id="{92DC31D1-DFD2-D9BC-BD50-EE5EF4E78306}"/>
              </a:ext>
            </a:extLst>
          </p:cNvPr>
          <p:cNvGraphicFramePr>
            <a:graphicFrameLocks noGrp="1"/>
          </p:cNvGraphicFramePr>
          <p:nvPr>
            <p:ph idx="1"/>
            <p:extLst>
              <p:ext uri="{D42A27DB-BD31-4B8C-83A1-F6EECF244321}">
                <p14:modId xmlns:p14="http://schemas.microsoft.com/office/powerpoint/2010/main" val="1759417610"/>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60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FB7F8-6D60-34EC-46AF-18550FF65A68}"/>
              </a:ext>
            </a:extLst>
          </p:cNvPr>
          <p:cNvSpPr>
            <a:spLocks noGrp="1"/>
          </p:cNvSpPr>
          <p:nvPr>
            <p:ph type="title"/>
          </p:nvPr>
        </p:nvSpPr>
        <p:spPr>
          <a:xfrm>
            <a:off x="841248" y="426720"/>
            <a:ext cx="10506456" cy="1919141"/>
          </a:xfrm>
        </p:spPr>
        <p:txBody>
          <a:bodyPr anchor="b">
            <a:normAutofit/>
          </a:bodyPr>
          <a:lstStyle/>
          <a:p>
            <a:r>
              <a:rPr lang="en-US" sz="6000" dirty="0" err="1"/>
              <a:t>Zipf’s</a:t>
            </a:r>
            <a:r>
              <a:rPr lang="en-US" sz="6000" dirty="0"/>
              <a:t> Law</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EF780C0-16D7-4ADA-E660-372547AB0615}"/>
              </a:ext>
            </a:extLst>
          </p:cNvPr>
          <p:cNvSpPr>
            <a:spLocks noGrp="1"/>
          </p:cNvSpPr>
          <p:nvPr>
            <p:ph idx="1"/>
          </p:nvPr>
        </p:nvSpPr>
        <p:spPr>
          <a:xfrm>
            <a:off x="649357" y="3337268"/>
            <a:ext cx="10701395" cy="3341827"/>
          </a:xfrm>
        </p:spPr>
        <p:txBody>
          <a:bodyPr>
            <a:normAutofit lnSpcReduction="10000"/>
          </a:bodyPr>
          <a:lstStyle/>
          <a:p>
            <a:r>
              <a:rPr lang="en-US" sz="2200" dirty="0"/>
              <a:t>Distribution of Cities not only follows Pareto Distribution</a:t>
            </a:r>
          </a:p>
          <a:p>
            <a:r>
              <a:rPr lang="en-US" sz="2200" dirty="0" err="1"/>
              <a:t>Zipf</a:t>
            </a:r>
            <a:r>
              <a:rPr lang="en-US" sz="2200" dirty="0"/>
              <a:t> Law: suggested that the city size distribution not only follows the Pareto distribution but also takes a Pareto exponent equal to 1 (</a:t>
            </a:r>
            <a:r>
              <a:rPr lang="en-US" sz="2200" dirty="0" err="1"/>
              <a:t>Zipf</a:t>
            </a:r>
            <a:r>
              <a:rPr lang="en-US" sz="2200" dirty="0"/>
              <a:t>, 1949) such that an ideal rectangular </a:t>
            </a:r>
            <a:r>
              <a:rPr lang="en-US" sz="2200" b="1" dirty="0"/>
              <a:t>hyperbolic relationship exists between the city's rank and its size</a:t>
            </a:r>
          </a:p>
          <a:p>
            <a:r>
              <a:rPr lang="en-US" sz="2200" dirty="0"/>
              <a:t>Countries' city size distribution: the frequency of cities with different size and their rank are connected through a power-law function (</a:t>
            </a:r>
            <a:r>
              <a:rPr lang="en-US" sz="2200" dirty="0" err="1"/>
              <a:t>Zipf</a:t>
            </a:r>
            <a:r>
              <a:rPr lang="en-US" sz="2200" dirty="0"/>
              <a:t>, 1949)</a:t>
            </a:r>
          </a:p>
          <a:p>
            <a:r>
              <a:rPr lang="en-US" sz="2200" dirty="0" err="1"/>
              <a:t>Zipf's</a:t>
            </a:r>
            <a:r>
              <a:rPr lang="en-US" sz="2200" dirty="0"/>
              <a:t> law has been described as the relationship between the city size and its rank, which is why it is often referred to as the “Rank Size Law”</a:t>
            </a:r>
          </a:p>
          <a:p>
            <a:r>
              <a:rPr lang="en-US" sz="2400" dirty="0" err="1"/>
              <a:t>Zipf’s</a:t>
            </a:r>
            <a:r>
              <a:rPr lang="en-US" sz="2400" dirty="0"/>
              <a:t> Law is the rank size rule: the population of the N </a:t>
            </a:r>
            <a:r>
              <a:rPr lang="en-US" sz="2400" dirty="0" err="1"/>
              <a:t>th</a:t>
            </a:r>
            <a:r>
              <a:rPr lang="en-US" sz="2400" dirty="0"/>
              <a:t> largest city is 1/N times the population of the largest city</a:t>
            </a:r>
          </a:p>
          <a:p>
            <a:endParaRPr lang="en-US" sz="2200" dirty="0"/>
          </a:p>
        </p:txBody>
      </p:sp>
      <p:pic>
        <p:nvPicPr>
          <p:cNvPr id="6" name="Picture 5">
            <a:extLst>
              <a:ext uri="{FF2B5EF4-FFF2-40B4-BE49-F238E27FC236}">
                <a16:creationId xmlns:a16="http://schemas.microsoft.com/office/drawing/2014/main" id="{781C1690-7D7D-7A2D-8A2A-D8FF2085B6D8}"/>
              </a:ext>
            </a:extLst>
          </p:cNvPr>
          <p:cNvPicPr>
            <a:picLocks noChangeAspect="1"/>
          </p:cNvPicPr>
          <p:nvPr/>
        </p:nvPicPr>
        <p:blipFill>
          <a:blip r:embed="rId2"/>
          <a:stretch>
            <a:fillRect/>
          </a:stretch>
        </p:blipFill>
        <p:spPr>
          <a:xfrm>
            <a:off x="4628709" y="937927"/>
            <a:ext cx="3456491" cy="1962000"/>
          </a:xfrm>
          <a:prstGeom prst="rect">
            <a:avLst/>
          </a:prstGeom>
        </p:spPr>
      </p:pic>
      <p:pic>
        <p:nvPicPr>
          <p:cNvPr id="4098" name="Picture 2" descr="Generating Pareto Distribution in Python | by Bipin P. | Towards Data  Science">
            <a:extLst>
              <a:ext uri="{FF2B5EF4-FFF2-40B4-BE49-F238E27FC236}">
                <a16:creationId xmlns:a16="http://schemas.microsoft.com/office/drawing/2014/main" id="{35210B98-D001-B993-3EBB-B54AA96C0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971" y="119769"/>
            <a:ext cx="4648029" cy="309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89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6FB7F8-6D60-34EC-46AF-18550FF65A68}"/>
              </a:ext>
            </a:extLst>
          </p:cNvPr>
          <p:cNvSpPr>
            <a:spLocks noGrp="1"/>
          </p:cNvSpPr>
          <p:nvPr>
            <p:ph type="title"/>
          </p:nvPr>
        </p:nvSpPr>
        <p:spPr>
          <a:xfrm>
            <a:off x="312724" y="3433763"/>
            <a:ext cx="3197013" cy="2743200"/>
          </a:xfrm>
        </p:spPr>
        <p:txBody>
          <a:bodyPr anchor="t">
            <a:normAutofit/>
          </a:bodyPr>
          <a:lstStyle/>
          <a:p>
            <a:pPr algn="ctr"/>
            <a:r>
              <a:rPr lang="en-US" sz="4800">
                <a:solidFill>
                  <a:schemeClr val="bg1"/>
                </a:solidFill>
              </a:rPr>
              <a:t>Zipf’s Law </a:t>
            </a:r>
          </a:p>
        </p:txBody>
      </p:sp>
      <p:pic>
        <p:nvPicPr>
          <p:cNvPr id="4" name="Picture 3">
            <a:extLst>
              <a:ext uri="{FF2B5EF4-FFF2-40B4-BE49-F238E27FC236}">
                <a16:creationId xmlns:a16="http://schemas.microsoft.com/office/drawing/2014/main" id="{328D4F9F-1439-9F82-8A84-4A765DA5ACC6}"/>
              </a:ext>
            </a:extLst>
          </p:cNvPr>
          <p:cNvPicPr>
            <a:picLocks noChangeAspect="1"/>
          </p:cNvPicPr>
          <p:nvPr/>
        </p:nvPicPr>
        <p:blipFill>
          <a:blip r:embed="rId2"/>
          <a:stretch>
            <a:fillRect/>
          </a:stretch>
        </p:blipFill>
        <p:spPr>
          <a:xfrm>
            <a:off x="204070" y="790726"/>
            <a:ext cx="3456491" cy="1962000"/>
          </a:xfrm>
          <a:prstGeom prst="rect">
            <a:avLst/>
          </a:prstGeom>
        </p:spPr>
      </p:pic>
      <p:sp>
        <p:nvSpPr>
          <p:cNvPr id="3" name="Content Placeholder 2">
            <a:extLst>
              <a:ext uri="{FF2B5EF4-FFF2-40B4-BE49-F238E27FC236}">
                <a16:creationId xmlns:a16="http://schemas.microsoft.com/office/drawing/2014/main" id="{5EF780C0-16D7-4ADA-E660-372547AB0615}"/>
              </a:ext>
            </a:extLst>
          </p:cNvPr>
          <p:cNvSpPr>
            <a:spLocks noGrp="1"/>
          </p:cNvSpPr>
          <p:nvPr>
            <p:ph idx="1"/>
          </p:nvPr>
        </p:nvSpPr>
        <p:spPr>
          <a:xfrm>
            <a:off x="4330719" y="641615"/>
            <a:ext cx="7289799" cy="5533496"/>
          </a:xfrm>
        </p:spPr>
        <p:txBody>
          <a:bodyPr anchor="ctr">
            <a:normAutofit/>
          </a:bodyPr>
          <a:lstStyle/>
          <a:p>
            <a:r>
              <a:rPr lang="en-US" dirty="0"/>
              <a:t>q is the </a:t>
            </a:r>
            <a:r>
              <a:rPr lang="en-US" dirty="0" err="1"/>
              <a:t>Zipf</a:t>
            </a:r>
            <a:r>
              <a:rPr lang="en-US" dirty="0"/>
              <a:t> dimension: reflecting the concentration of population distribution</a:t>
            </a:r>
          </a:p>
          <a:p>
            <a:r>
              <a:rPr lang="en-US" dirty="0"/>
              <a:t> r is the rank of a city (sorted according to descending city size)</a:t>
            </a:r>
          </a:p>
          <a:p>
            <a:r>
              <a:rPr lang="en-US" dirty="0"/>
              <a:t> P1 is the size of the largest city</a:t>
            </a:r>
          </a:p>
          <a:p>
            <a:r>
              <a:rPr lang="en-US" dirty="0"/>
              <a:t> </a:t>
            </a:r>
            <a:r>
              <a:rPr lang="en-US" dirty="0" err="1"/>
              <a:t>Pr</a:t>
            </a:r>
            <a:r>
              <a:rPr lang="en-US" dirty="0"/>
              <a:t> is the size of a city ranking r</a:t>
            </a:r>
          </a:p>
        </p:txBody>
      </p:sp>
    </p:spTree>
    <p:extLst>
      <p:ext uri="{BB962C8B-B14F-4D97-AF65-F5344CB8AC3E}">
        <p14:creationId xmlns:p14="http://schemas.microsoft.com/office/powerpoint/2010/main" val="162979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FB7F8-6D60-34EC-46AF-18550FF65A68}"/>
              </a:ext>
            </a:extLst>
          </p:cNvPr>
          <p:cNvSpPr>
            <a:spLocks noGrp="1"/>
          </p:cNvSpPr>
          <p:nvPr>
            <p:ph type="title"/>
          </p:nvPr>
        </p:nvSpPr>
        <p:spPr>
          <a:xfrm>
            <a:off x="841248" y="426720"/>
            <a:ext cx="10506456" cy="1919141"/>
          </a:xfrm>
        </p:spPr>
        <p:txBody>
          <a:bodyPr anchor="b">
            <a:normAutofit/>
          </a:bodyPr>
          <a:lstStyle/>
          <a:p>
            <a:r>
              <a:rPr lang="en-US" sz="6000" dirty="0" err="1"/>
              <a:t>Zipf’s</a:t>
            </a:r>
            <a:r>
              <a:rPr lang="en-US" sz="6000" dirty="0"/>
              <a:t> Law </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EF780C0-16D7-4ADA-E660-372547AB0615}"/>
              </a:ext>
            </a:extLst>
          </p:cNvPr>
          <p:cNvSpPr>
            <a:spLocks noGrp="1"/>
          </p:cNvSpPr>
          <p:nvPr>
            <p:ph idx="1"/>
          </p:nvPr>
        </p:nvSpPr>
        <p:spPr>
          <a:xfrm>
            <a:off x="841248" y="3337269"/>
            <a:ext cx="10509504" cy="2905686"/>
          </a:xfrm>
        </p:spPr>
        <p:txBody>
          <a:bodyPr>
            <a:normAutofit/>
          </a:bodyPr>
          <a:lstStyle/>
          <a:p>
            <a:r>
              <a:rPr lang="en-US" sz="1600" dirty="0"/>
              <a:t>q = 1, the city size distribution satisfies  </a:t>
            </a:r>
            <a:r>
              <a:rPr lang="en-US" sz="1600" dirty="0" err="1"/>
              <a:t>Zipf's</a:t>
            </a:r>
            <a:r>
              <a:rPr lang="en-US" sz="1600" dirty="0"/>
              <a:t> law (indicating that in the urban system, the concentration ratio of population distribution and the dispersion ratio of population are completely equal. This means that a relatively balanced urban population distribution exists)</a:t>
            </a:r>
          </a:p>
          <a:p>
            <a:r>
              <a:rPr lang="en-US" sz="1600" dirty="0"/>
              <a:t>q &lt; l, urban population concentrates mainly in medium and small cities, that is, the monopoly status of the primate city or large cities is not strong enough and the medium and small cities develop relatively well</a:t>
            </a:r>
          </a:p>
          <a:p>
            <a:r>
              <a:rPr lang="en-US" sz="1600" dirty="0"/>
              <a:t>q &gt; 1, it means that in the urban system, urban population concentrates mainly in large cities and the development of medium and small cities are relatively insufficient</a:t>
            </a:r>
          </a:p>
          <a:p>
            <a:r>
              <a:rPr lang="en-US" sz="1600" dirty="0"/>
              <a:t>the greater the q, the stronger the monopoly capacity of the primate city. Notably, if q/∞, there would be only one city in the urban system; if q = 0, the size of all cities are the same in the urban system</a:t>
            </a:r>
            <a:endParaRPr lang="en-US" sz="2200" dirty="0"/>
          </a:p>
        </p:txBody>
      </p:sp>
      <p:pic>
        <p:nvPicPr>
          <p:cNvPr id="4" name="Picture 3">
            <a:extLst>
              <a:ext uri="{FF2B5EF4-FFF2-40B4-BE49-F238E27FC236}">
                <a16:creationId xmlns:a16="http://schemas.microsoft.com/office/drawing/2014/main" id="{9CE2A22B-FF8F-D993-14F3-2D3044AFCC13}"/>
              </a:ext>
            </a:extLst>
          </p:cNvPr>
          <p:cNvPicPr>
            <a:picLocks noChangeAspect="1"/>
          </p:cNvPicPr>
          <p:nvPr/>
        </p:nvPicPr>
        <p:blipFill>
          <a:blip r:embed="rId2"/>
          <a:stretch>
            <a:fillRect/>
          </a:stretch>
        </p:blipFill>
        <p:spPr>
          <a:xfrm>
            <a:off x="6585116" y="760224"/>
            <a:ext cx="3456491" cy="1962000"/>
          </a:xfrm>
          <a:prstGeom prst="rect">
            <a:avLst/>
          </a:prstGeom>
        </p:spPr>
      </p:pic>
    </p:spTree>
    <p:extLst>
      <p:ext uri="{BB962C8B-B14F-4D97-AF65-F5344CB8AC3E}">
        <p14:creationId xmlns:p14="http://schemas.microsoft.com/office/powerpoint/2010/main" val="96636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52D0-3D63-7B71-7DD2-07234DC5601B}"/>
              </a:ext>
            </a:extLst>
          </p:cNvPr>
          <p:cNvSpPr>
            <a:spLocks noGrp="1"/>
          </p:cNvSpPr>
          <p:nvPr>
            <p:ph type="title"/>
          </p:nvPr>
        </p:nvSpPr>
        <p:spPr/>
        <p:txBody>
          <a:bodyPr/>
          <a:lstStyle/>
          <a:p>
            <a:r>
              <a:rPr lang="en-US" dirty="0"/>
              <a:t>Primacy Ratio</a:t>
            </a:r>
          </a:p>
        </p:txBody>
      </p:sp>
      <p:pic>
        <p:nvPicPr>
          <p:cNvPr id="5" name="Content Placeholder 4">
            <a:extLst>
              <a:ext uri="{FF2B5EF4-FFF2-40B4-BE49-F238E27FC236}">
                <a16:creationId xmlns:a16="http://schemas.microsoft.com/office/drawing/2014/main" id="{680E6918-F43F-B16E-4C13-96AC4D0653A1}"/>
              </a:ext>
            </a:extLst>
          </p:cNvPr>
          <p:cNvPicPr>
            <a:picLocks noGrp="1" noChangeAspect="1"/>
          </p:cNvPicPr>
          <p:nvPr>
            <p:ph idx="1"/>
          </p:nvPr>
        </p:nvPicPr>
        <p:blipFill>
          <a:blip r:embed="rId2"/>
          <a:stretch>
            <a:fillRect/>
          </a:stretch>
        </p:blipFill>
        <p:spPr>
          <a:xfrm>
            <a:off x="838200" y="1828800"/>
            <a:ext cx="11060545" cy="3108959"/>
          </a:xfrm>
        </p:spPr>
      </p:pic>
    </p:spTree>
    <p:extLst>
      <p:ext uri="{BB962C8B-B14F-4D97-AF65-F5344CB8AC3E}">
        <p14:creationId xmlns:p14="http://schemas.microsoft.com/office/powerpoint/2010/main" val="89405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D19BB8BE-1351-4D9B-B761-F84A0B5B6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63186800-8614-61E3-5ED8-EB3B1DD5D9C9}"/>
              </a:ext>
            </a:extLst>
          </p:cNvPr>
          <p:cNvSpPr>
            <a:spLocks noGrp="1"/>
          </p:cNvSpPr>
          <p:nvPr>
            <p:ph type="title"/>
          </p:nvPr>
        </p:nvSpPr>
        <p:spPr>
          <a:xfrm>
            <a:off x="838199" y="573741"/>
            <a:ext cx="3785554" cy="2199341"/>
          </a:xfrm>
        </p:spPr>
        <p:txBody>
          <a:bodyPr vert="horz" lIns="91440" tIns="45720" rIns="91440" bIns="45720" rtlCol="0" anchor="b">
            <a:normAutofit/>
          </a:bodyPr>
          <a:lstStyle/>
          <a:p>
            <a:r>
              <a:rPr lang="en-US" sz="4000" kern="1200" dirty="0" err="1">
                <a:solidFill>
                  <a:schemeClr val="tx1"/>
                </a:solidFill>
                <a:latin typeface="+mj-lt"/>
                <a:ea typeface="+mj-ea"/>
                <a:cs typeface="+mj-cs"/>
              </a:rPr>
              <a:t>Zipf</a:t>
            </a:r>
            <a:r>
              <a:rPr lang="en-US" sz="4000" kern="1200" dirty="0">
                <a:solidFill>
                  <a:schemeClr val="tx1"/>
                </a:solidFill>
                <a:latin typeface="+mj-lt"/>
                <a:ea typeface="+mj-ea"/>
                <a:cs typeface="+mj-cs"/>
              </a:rPr>
              <a:t> ’s Law across Four Countries</a:t>
            </a:r>
          </a:p>
        </p:txBody>
      </p:sp>
      <p:sp>
        <p:nvSpPr>
          <p:cNvPr id="10" name="TextBox 9">
            <a:extLst>
              <a:ext uri="{FF2B5EF4-FFF2-40B4-BE49-F238E27FC236}">
                <a16:creationId xmlns:a16="http://schemas.microsoft.com/office/drawing/2014/main" id="{13A3C9B5-44AB-76C1-F32B-D8467B2E3811}"/>
              </a:ext>
            </a:extLst>
          </p:cNvPr>
          <p:cNvSpPr txBox="1"/>
          <p:nvPr/>
        </p:nvSpPr>
        <p:spPr>
          <a:xfrm>
            <a:off x="838199" y="2982260"/>
            <a:ext cx="3748441" cy="3149600"/>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The plots show the relationship between the logarithm of the city rank and the logarithm of the area population</a:t>
            </a:r>
          </a:p>
          <a:p>
            <a:pPr indent="-228600">
              <a:lnSpc>
                <a:spcPct val="90000"/>
              </a:lnSpc>
              <a:spcAft>
                <a:spcPts val="600"/>
              </a:spcAft>
              <a:buFont typeface="Arial" panose="020B0604020202020204" pitchFamily="34" charset="0"/>
              <a:buChar char="•"/>
            </a:pPr>
            <a:r>
              <a:rPr lang="en-US" sz="2000" dirty="0"/>
              <a:t>(Chauvin, et al., 2016)</a:t>
            </a:r>
          </a:p>
        </p:txBody>
      </p:sp>
      <p:pic>
        <p:nvPicPr>
          <p:cNvPr id="5" name="Content Placeholder 4">
            <a:extLst>
              <a:ext uri="{FF2B5EF4-FFF2-40B4-BE49-F238E27FC236}">
                <a16:creationId xmlns:a16="http://schemas.microsoft.com/office/drawing/2014/main" id="{3DB5F3A5-BAF6-1A03-B49F-95ACAB3D8ADC}"/>
              </a:ext>
            </a:extLst>
          </p:cNvPr>
          <p:cNvPicPr>
            <a:picLocks noGrp="1" noChangeAspect="1"/>
          </p:cNvPicPr>
          <p:nvPr>
            <p:ph idx="1"/>
          </p:nvPr>
        </p:nvPicPr>
        <p:blipFill>
          <a:blip r:embed="rId2"/>
          <a:stretch>
            <a:fillRect/>
          </a:stretch>
        </p:blipFill>
        <p:spPr>
          <a:xfrm>
            <a:off x="4722336" y="573741"/>
            <a:ext cx="7347767" cy="6080277"/>
          </a:xfrm>
          <a:prstGeom prst="rect">
            <a:avLst/>
          </a:prstGeom>
        </p:spPr>
      </p:pic>
    </p:spTree>
    <p:extLst>
      <p:ext uri="{BB962C8B-B14F-4D97-AF65-F5344CB8AC3E}">
        <p14:creationId xmlns:p14="http://schemas.microsoft.com/office/powerpoint/2010/main" val="6098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77E735-A5D6-6359-B6E8-E57C5C328681}"/>
              </a:ext>
            </a:extLst>
          </p:cNvPr>
          <p:cNvSpPr>
            <a:spLocks noGrp="1"/>
          </p:cNvSpPr>
          <p:nvPr>
            <p:ph idx="1"/>
          </p:nvPr>
        </p:nvSpPr>
        <p:spPr>
          <a:xfrm>
            <a:off x="0" y="5366822"/>
            <a:ext cx="3429000" cy="849690"/>
          </a:xfrm>
        </p:spPr>
        <p:txBody>
          <a:bodyPr anchor="t">
            <a:normAutofit/>
          </a:bodyPr>
          <a:lstStyle/>
          <a:p>
            <a:r>
              <a:rPr lang="en-US" sz="2200" dirty="0"/>
              <a:t>(Huang et al., 2015)</a:t>
            </a:r>
          </a:p>
        </p:txBody>
      </p:sp>
      <p:pic>
        <p:nvPicPr>
          <p:cNvPr id="5" name="Picture 4">
            <a:extLst>
              <a:ext uri="{FF2B5EF4-FFF2-40B4-BE49-F238E27FC236}">
                <a16:creationId xmlns:a16="http://schemas.microsoft.com/office/drawing/2014/main" id="{6D6020CE-889C-FE7C-2910-337A659BE457}"/>
              </a:ext>
            </a:extLst>
          </p:cNvPr>
          <p:cNvPicPr>
            <a:picLocks noChangeAspect="1"/>
          </p:cNvPicPr>
          <p:nvPr/>
        </p:nvPicPr>
        <p:blipFill>
          <a:blip r:embed="rId2"/>
          <a:stretch>
            <a:fillRect/>
          </a:stretch>
        </p:blipFill>
        <p:spPr>
          <a:xfrm>
            <a:off x="3170004" y="536625"/>
            <a:ext cx="8378718" cy="5681295"/>
          </a:xfrm>
          <a:prstGeom prst="rect">
            <a:avLst/>
          </a:prstGeom>
        </p:spPr>
      </p:pic>
    </p:spTree>
    <p:extLst>
      <p:ext uri="{BB962C8B-B14F-4D97-AF65-F5344CB8AC3E}">
        <p14:creationId xmlns:p14="http://schemas.microsoft.com/office/powerpoint/2010/main" val="225544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BDA9D86-6AB5-DB83-C6F2-CE30D5724B6A}"/>
              </a:ext>
            </a:extLst>
          </p:cNvPr>
          <p:cNvGraphicFramePr>
            <a:graphicFrameLocks/>
          </p:cNvGraphicFramePr>
          <p:nvPr>
            <p:extLst>
              <p:ext uri="{D42A27DB-BD31-4B8C-83A1-F6EECF244321}">
                <p14:modId xmlns:p14="http://schemas.microsoft.com/office/powerpoint/2010/main" val="2012402169"/>
              </p:ext>
            </p:extLst>
          </p:nvPr>
        </p:nvGraphicFramePr>
        <p:xfrm>
          <a:off x="283779" y="220717"/>
          <a:ext cx="11776842" cy="6479628"/>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Up-Down 6">
            <a:extLst>
              <a:ext uri="{FF2B5EF4-FFF2-40B4-BE49-F238E27FC236}">
                <a16:creationId xmlns:a16="http://schemas.microsoft.com/office/drawing/2014/main" id="{FF85F3B0-69D3-D26C-54E1-AE5701C15C03}"/>
              </a:ext>
            </a:extLst>
          </p:cNvPr>
          <p:cNvSpPr/>
          <p:nvPr/>
        </p:nvSpPr>
        <p:spPr>
          <a:xfrm>
            <a:off x="11106806" y="1497724"/>
            <a:ext cx="425669" cy="290085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9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67B1-60FB-4C13-8E39-571577B2364F}"/>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394FAB99-7185-5C28-BB7C-668DA6C7D257}"/>
              </a:ext>
            </a:extLst>
          </p:cNvPr>
          <p:cNvSpPr>
            <a:spLocks noGrp="1"/>
          </p:cNvSpPr>
          <p:nvPr>
            <p:ph idx="1"/>
          </p:nvPr>
        </p:nvSpPr>
        <p:spPr/>
        <p:txBody>
          <a:bodyPr>
            <a:normAutofit fontScale="70000" lnSpcReduction="20000"/>
          </a:bodyPr>
          <a:lstStyle/>
          <a:p>
            <a:r>
              <a:rPr lang="en-US" dirty="0"/>
              <a:t>Chauvin, J. P., </a:t>
            </a:r>
            <a:r>
              <a:rPr lang="en-US" dirty="0" err="1"/>
              <a:t>Glaeser</a:t>
            </a:r>
            <a:r>
              <a:rPr lang="en-US" dirty="0"/>
              <a:t>, E., Ma, Y., &amp; </a:t>
            </a:r>
            <a:r>
              <a:rPr lang="en-US" dirty="0" err="1"/>
              <a:t>Tobio</a:t>
            </a:r>
            <a:r>
              <a:rPr lang="en-US" dirty="0"/>
              <a:t>, K. (2017). What is different about urbanization in rich and poor countries? Cities in Brazil, China, India and the United States. </a:t>
            </a:r>
            <a:r>
              <a:rPr lang="en-US" i="1" dirty="0"/>
              <a:t>Journal of Urban Economics</a:t>
            </a:r>
            <a:r>
              <a:rPr lang="en-US" dirty="0"/>
              <a:t>, </a:t>
            </a:r>
            <a:r>
              <a:rPr lang="en-US" i="1" dirty="0"/>
              <a:t>98</a:t>
            </a:r>
            <a:r>
              <a:rPr lang="en-US" dirty="0"/>
              <a:t>, 17–49. </a:t>
            </a:r>
            <a:r>
              <a:rPr lang="en-US" dirty="0">
                <a:hlinkClick r:id="rId2"/>
              </a:rPr>
              <a:t>https://doi.org/10.1016/j.jue.2016.05.003</a:t>
            </a:r>
            <a:endParaRPr lang="en-US" dirty="0"/>
          </a:p>
          <a:p>
            <a:r>
              <a:rPr lang="en-US" dirty="0" err="1"/>
              <a:t>Drahos</a:t>
            </a:r>
            <a:r>
              <a:rPr lang="en-US" dirty="0"/>
              <a:t>, J., Wu, M., Anderson, W. F., </a:t>
            </a:r>
            <a:r>
              <a:rPr lang="en-US" dirty="0" err="1"/>
              <a:t>Trivers</a:t>
            </a:r>
            <a:r>
              <a:rPr lang="en-US" dirty="0"/>
              <a:t>, K. F., King, J., Rosenberg, P. S., </a:t>
            </a:r>
            <a:r>
              <a:rPr lang="en-US" dirty="0" err="1"/>
              <a:t>Eheman</a:t>
            </a:r>
            <a:r>
              <a:rPr lang="en-US" dirty="0"/>
              <a:t>, C., &amp; Cook, M. B. (2013). Regional Variations in Esophageal Cancer Rates by Census Region in the United States, 1999-2008. </a:t>
            </a:r>
            <a:r>
              <a:rPr lang="en-US" i="1" dirty="0" err="1"/>
              <a:t>PLoS</a:t>
            </a:r>
            <a:r>
              <a:rPr lang="en-US" i="1" dirty="0"/>
              <a:t> ONE</a:t>
            </a:r>
            <a:r>
              <a:rPr lang="en-US" dirty="0"/>
              <a:t>, </a:t>
            </a:r>
            <a:r>
              <a:rPr lang="en-US" i="1" dirty="0"/>
              <a:t>8</a:t>
            </a:r>
            <a:r>
              <a:rPr lang="en-US" dirty="0"/>
              <a:t>(7). https://doi.org/10.1371/journal.pone.0067913</a:t>
            </a:r>
          </a:p>
          <a:p>
            <a:r>
              <a:rPr lang="en-US" dirty="0">
                <a:effectLst/>
              </a:rPr>
              <a:t>Fang, C., Pang, B., &amp; Liu, H. (2017). Global city size hierarchy: Spatial patterns, regional features, and implications for China. </a:t>
            </a:r>
            <a:r>
              <a:rPr lang="en-US" i="1" dirty="0">
                <a:effectLst/>
              </a:rPr>
              <a:t>Habitat International</a:t>
            </a:r>
            <a:r>
              <a:rPr lang="en-US" dirty="0">
                <a:effectLst/>
              </a:rPr>
              <a:t>, </a:t>
            </a:r>
            <a:r>
              <a:rPr lang="en-US" i="1" dirty="0">
                <a:effectLst/>
              </a:rPr>
              <a:t>66</a:t>
            </a:r>
            <a:r>
              <a:rPr lang="en-US" dirty="0">
                <a:effectLst/>
              </a:rPr>
              <a:t>, 149–162. https://doi.org/10.1016/j.habitatint.2017.06.002</a:t>
            </a:r>
          </a:p>
          <a:p>
            <a:r>
              <a:rPr lang="en-US" dirty="0"/>
              <a:t>Huang, Q., He, C., Gao, B., Yang, Y., Liu, Z., Zhao, Y., &amp; Dou, Y. (2015). Detecting the 20 year city-size dynamics in China with a rank clock approach and DMSP/OLS nighttime data. </a:t>
            </a:r>
            <a:r>
              <a:rPr lang="en-US" i="1" dirty="0"/>
              <a:t>Landscape and Urban Planning</a:t>
            </a:r>
            <a:r>
              <a:rPr lang="en-US" dirty="0"/>
              <a:t>, </a:t>
            </a:r>
            <a:r>
              <a:rPr lang="en-US" i="1" dirty="0"/>
              <a:t>137</a:t>
            </a:r>
            <a:r>
              <a:rPr lang="en-US" dirty="0"/>
              <a:t>, 138–148. </a:t>
            </a:r>
            <a:r>
              <a:rPr lang="en-US" dirty="0">
                <a:hlinkClick r:id="rId3"/>
              </a:rPr>
              <a:t>https://doi.org/10.1016/j.landurbplan.2015.01.004</a:t>
            </a:r>
            <a:endParaRPr lang="en-US" dirty="0"/>
          </a:p>
          <a:p>
            <a:r>
              <a:rPr lang="en-US" dirty="0">
                <a:hlinkClick r:id="rId4"/>
              </a:rPr>
              <a:t>https://data.worldbank.org/</a:t>
            </a:r>
            <a:endParaRPr lang="en-US" dirty="0"/>
          </a:p>
          <a:p>
            <a:r>
              <a:rPr lang="en-US" dirty="0">
                <a:effectLst/>
              </a:rPr>
              <a:t>Rees, J. (2016). Industrialization and Urbanization in the United States, 1880–1929. </a:t>
            </a:r>
            <a:r>
              <a:rPr lang="en-US" i="1" dirty="0">
                <a:effectLst/>
              </a:rPr>
              <a:t>Oxford Research Encyclopedia of American History</a:t>
            </a:r>
            <a:r>
              <a:rPr lang="en-US" dirty="0">
                <a:effectLst/>
              </a:rPr>
              <a:t>, </a:t>
            </a:r>
            <a:r>
              <a:rPr lang="en-US" i="1" dirty="0">
                <a:effectLst/>
              </a:rPr>
              <a:t>July 2016</a:t>
            </a:r>
            <a:r>
              <a:rPr lang="en-US" dirty="0">
                <a:effectLst/>
              </a:rPr>
              <a:t>, 1–14. https://doi.org/10.1093/acrefore/9780199329175.013.327</a:t>
            </a: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330221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5361B3E-6518-0043-F004-5A7983115C14}"/>
              </a:ext>
            </a:extLst>
          </p:cNvPr>
          <p:cNvGraphicFramePr>
            <a:graphicFrameLocks noGrp="1"/>
          </p:cNvGraphicFramePr>
          <p:nvPr>
            <p:ph sz="half" idx="1"/>
          </p:nvPr>
        </p:nvGraphicFramePr>
        <p:xfrm>
          <a:off x="642938" y="642938"/>
          <a:ext cx="5414963" cy="5570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64348AE1-DBAD-B763-FF47-3EBEF25F689D}"/>
              </a:ext>
            </a:extLst>
          </p:cNvPr>
          <p:cNvGraphicFramePr>
            <a:graphicFrameLocks noGrp="1"/>
          </p:cNvGraphicFramePr>
          <p:nvPr>
            <p:ph sz="half" idx="2"/>
          </p:nvPr>
        </p:nvGraphicFramePr>
        <p:xfrm>
          <a:off x="6132513" y="642938"/>
          <a:ext cx="5414963" cy="5570538"/>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2" descr="Image result for logo uns">
            <a:extLst>
              <a:ext uri="{FF2B5EF4-FFF2-40B4-BE49-F238E27FC236}">
                <a16:creationId xmlns:a16="http://schemas.microsoft.com/office/drawing/2014/main" id="{49042784-4904-1232-E2A9-892476165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6268" y="6115501"/>
            <a:ext cx="551430" cy="55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20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75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2FA2557-1F98-38E0-EBFD-A632D85124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69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5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105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6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4" name="Freeform: Shape 106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Rectangle 106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C673D-C825-0D39-FFB7-24DDA20DEFB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Case study: Urbanization in the US </a:t>
            </a:r>
          </a:p>
        </p:txBody>
      </p:sp>
      <p:pic>
        <p:nvPicPr>
          <p:cNvPr id="1032" name="Picture 8" descr="What Is an Assembly Line: Definition &amp; Examples">
            <a:extLst>
              <a:ext uri="{FF2B5EF4-FFF2-40B4-BE49-F238E27FC236}">
                <a16:creationId xmlns:a16="http://schemas.microsoft.com/office/drawing/2014/main" id="{1897D50C-E677-5430-E13F-228FD627AC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8323" y="2371301"/>
            <a:ext cx="3615776" cy="24135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51" name="Content Placeholder 2">
            <a:extLst>
              <a:ext uri="{FF2B5EF4-FFF2-40B4-BE49-F238E27FC236}">
                <a16:creationId xmlns:a16="http://schemas.microsoft.com/office/drawing/2014/main" id="{BAE193FC-58D8-ED8E-0A76-E16BD9576E00}"/>
              </a:ext>
            </a:extLst>
          </p:cNvPr>
          <p:cNvGraphicFramePr>
            <a:graphicFrameLocks noGrp="1"/>
          </p:cNvGraphicFramePr>
          <p:nvPr>
            <p:ph idx="1"/>
            <p:extLst>
              <p:ext uri="{D42A27DB-BD31-4B8C-83A1-F6EECF244321}">
                <p14:modId xmlns:p14="http://schemas.microsoft.com/office/powerpoint/2010/main" val="2733560758"/>
              </p:ext>
            </p:extLst>
          </p:nvPr>
        </p:nvGraphicFramePr>
        <p:xfrm>
          <a:off x="4134810" y="10138"/>
          <a:ext cx="3848661" cy="660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F59DFD1-E359-005B-B5EF-631A52B6811C}"/>
              </a:ext>
            </a:extLst>
          </p:cNvPr>
          <p:cNvPicPr>
            <a:picLocks noChangeAspect="1"/>
          </p:cNvPicPr>
          <p:nvPr/>
        </p:nvPicPr>
        <p:blipFill>
          <a:blip r:embed="rId8"/>
          <a:stretch>
            <a:fillRect/>
          </a:stretch>
        </p:blipFill>
        <p:spPr>
          <a:xfrm>
            <a:off x="8278323" y="194015"/>
            <a:ext cx="3257550" cy="2076450"/>
          </a:xfrm>
          <a:prstGeom prst="rect">
            <a:avLst/>
          </a:prstGeom>
        </p:spPr>
      </p:pic>
    </p:spTree>
    <p:extLst>
      <p:ext uri="{BB962C8B-B14F-4D97-AF65-F5344CB8AC3E}">
        <p14:creationId xmlns:p14="http://schemas.microsoft.com/office/powerpoint/2010/main" val="274668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067BB71-1FBD-2E27-1721-7050D69A8714}"/>
              </a:ext>
            </a:extLst>
          </p:cNvPr>
          <p:cNvPicPr>
            <a:picLocks noGrp="1" noChangeAspect="1"/>
          </p:cNvPicPr>
          <p:nvPr>
            <p:ph idx="4294967295"/>
          </p:nvPr>
        </p:nvPicPr>
        <p:blipFill>
          <a:blip r:embed="rId2"/>
          <a:stretch>
            <a:fillRect/>
          </a:stretch>
        </p:blipFill>
        <p:spPr>
          <a:xfrm>
            <a:off x="4175005" y="3381222"/>
            <a:ext cx="3257550" cy="2076450"/>
          </a:xfrm>
          <a:prstGeom prst="rect">
            <a:avLst/>
          </a:prstGeom>
        </p:spPr>
      </p:pic>
      <p:sp>
        <p:nvSpPr>
          <p:cNvPr id="5" name="TextBox 4">
            <a:extLst>
              <a:ext uri="{FF2B5EF4-FFF2-40B4-BE49-F238E27FC236}">
                <a16:creationId xmlns:a16="http://schemas.microsoft.com/office/drawing/2014/main" id="{3C624A18-0815-948B-3326-47C65C306A4F}"/>
              </a:ext>
            </a:extLst>
          </p:cNvPr>
          <p:cNvSpPr txBox="1"/>
          <p:nvPr/>
        </p:nvSpPr>
        <p:spPr>
          <a:xfrm>
            <a:off x="7786570" y="2569418"/>
            <a:ext cx="3221502" cy="2031325"/>
          </a:xfrm>
          <a:prstGeom prst="rect">
            <a:avLst/>
          </a:prstGeom>
          <a:noFill/>
        </p:spPr>
        <p:txBody>
          <a:bodyPr wrap="square" rtlCol="0">
            <a:spAutoFit/>
          </a:bodyPr>
          <a:lstStyle/>
          <a:p>
            <a:r>
              <a:rPr lang="en-US" dirty="0"/>
              <a:t>The largest cities in the Northeast (NY) were manufacturing powerhouses: large factories building railroad locomotives to small shops producing textiles in people’s apartments</a:t>
            </a:r>
          </a:p>
        </p:txBody>
      </p:sp>
      <p:sp>
        <p:nvSpPr>
          <p:cNvPr id="6" name="TextBox 5">
            <a:extLst>
              <a:ext uri="{FF2B5EF4-FFF2-40B4-BE49-F238E27FC236}">
                <a16:creationId xmlns:a16="http://schemas.microsoft.com/office/drawing/2014/main" id="{AACF4A2A-8A34-3DF6-A5F3-DCA00E2122EF}"/>
              </a:ext>
            </a:extLst>
          </p:cNvPr>
          <p:cNvSpPr txBox="1"/>
          <p:nvPr/>
        </p:nvSpPr>
        <p:spPr>
          <a:xfrm>
            <a:off x="3626916" y="418824"/>
            <a:ext cx="3221502" cy="2862322"/>
          </a:xfrm>
          <a:prstGeom prst="rect">
            <a:avLst/>
          </a:prstGeom>
          <a:noFill/>
        </p:spPr>
        <p:txBody>
          <a:bodyPr wrap="square" rtlCol="0">
            <a:spAutoFit/>
          </a:bodyPr>
          <a:lstStyle/>
          <a:p>
            <a:r>
              <a:rPr lang="en-US" dirty="0"/>
              <a:t>The largest cities in the Midwest (Chicago) the largest city in the Midwest, processing natural resources from the Western then sent to traveled eastward as finished products. Grain and lumber—two industries that had been crucial for Chicago’s early growth—relied on Chicago for marketing and storage</a:t>
            </a:r>
          </a:p>
        </p:txBody>
      </p:sp>
      <p:pic>
        <p:nvPicPr>
          <p:cNvPr id="3074" name="Picture 2" descr="7 Top Lumber Stocks to Play Timber Mania | Kiplinger">
            <a:extLst>
              <a:ext uri="{FF2B5EF4-FFF2-40B4-BE49-F238E27FC236}">
                <a16:creationId xmlns:a16="http://schemas.microsoft.com/office/drawing/2014/main" id="{6F0E32AE-1398-2811-E8EF-8C2C9AF94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785" y="418824"/>
            <a:ext cx="1667569" cy="939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kraine grain exports forecast to rise | 2018-11-08 | World Grain">
            <a:extLst>
              <a:ext uri="{FF2B5EF4-FFF2-40B4-BE49-F238E27FC236}">
                <a16:creationId xmlns:a16="http://schemas.microsoft.com/office/drawing/2014/main" id="{67479305-3F08-005C-450C-F89FC09B9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785" y="1428431"/>
            <a:ext cx="976119" cy="6495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8FFCBCA-C618-BE26-B506-DC36A8AFC61D}"/>
              </a:ext>
            </a:extLst>
          </p:cNvPr>
          <p:cNvSpPr txBox="1"/>
          <p:nvPr/>
        </p:nvSpPr>
        <p:spPr>
          <a:xfrm>
            <a:off x="15524395" y="1590450"/>
            <a:ext cx="344622" cy="161173"/>
          </a:xfrm>
          <a:prstGeom prst="rect">
            <a:avLst/>
          </a:prstGeom>
          <a:noFill/>
        </p:spPr>
        <p:txBody>
          <a:bodyPr wrap="square" rtlCol="0">
            <a:spAutoFit/>
          </a:bodyPr>
          <a:lstStyle/>
          <a:p>
            <a:endParaRPr lang="en-US" dirty="0"/>
          </a:p>
        </p:txBody>
      </p:sp>
      <p:pic>
        <p:nvPicPr>
          <p:cNvPr id="3080" name="Picture 8" descr="UP: From Steam to Green: The Evolution of the Locomotive">
            <a:extLst>
              <a:ext uri="{FF2B5EF4-FFF2-40B4-BE49-F238E27FC236}">
                <a16:creationId xmlns:a16="http://schemas.microsoft.com/office/drawing/2014/main" id="{E84BD941-41EA-886B-7568-49A6B0595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510" y="1107599"/>
            <a:ext cx="1857389" cy="146181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lothing and Garment Manufacturing">
            <a:extLst>
              <a:ext uri="{FF2B5EF4-FFF2-40B4-BE49-F238E27FC236}">
                <a16:creationId xmlns:a16="http://schemas.microsoft.com/office/drawing/2014/main" id="{FB83D4A1-F641-5C59-5ABF-E1FB5AF911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663" y="4369276"/>
            <a:ext cx="1838325" cy="1381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CF68C29-1692-9855-8764-8591DF2C2096}"/>
              </a:ext>
            </a:extLst>
          </p:cNvPr>
          <p:cNvSpPr txBox="1"/>
          <p:nvPr/>
        </p:nvSpPr>
        <p:spPr>
          <a:xfrm>
            <a:off x="319401" y="418824"/>
            <a:ext cx="3374614" cy="1754326"/>
          </a:xfrm>
          <a:prstGeom prst="rect">
            <a:avLst/>
          </a:prstGeom>
          <a:noFill/>
        </p:spPr>
        <p:txBody>
          <a:bodyPr wrap="square">
            <a:spAutoFit/>
          </a:bodyPr>
          <a:lstStyle/>
          <a:p>
            <a:r>
              <a:rPr lang="en-US" dirty="0"/>
              <a:t>the refrigerated railroad car, meat processing became enormous industry that the vast majority of the meat that Americans ate was processed in the stockyards on Chicago’s south side</a:t>
            </a:r>
          </a:p>
        </p:txBody>
      </p:sp>
      <p:sp>
        <p:nvSpPr>
          <p:cNvPr id="10" name="TextBox 9">
            <a:extLst>
              <a:ext uri="{FF2B5EF4-FFF2-40B4-BE49-F238E27FC236}">
                <a16:creationId xmlns:a16="http://schemas.microsoft.com/office/drawing/2014/main" id="{DDF3B918-7B70-FE5B-3453-27EE97C8C937}"/>
              </a:ext>
            </a:extLst>
          </p:cNvPr>
          <p:cNvSpPr txBox="1"/>
          <p:nvPr/>
        </p:nvSpPr>
        <p:spPr>
          <a:xfrm>
            <a:off x="234048" y="4419447"/>
            <a:ext cx="3091235" cy="1938992"/>
          </a:xfrm>
          <a:prstGeom prst="rect">
            <a:avLst/>
          </a:prstGeom>
          <a:noFill/>
        </p:spPr>
        <p:txBody>
          <a:bodyPr wrap="square" rtlCol="0">
            <a:spAutoFit/>
          </a:bodyPr>
          <a:lstStyle/>
          <a:p>
            <a:r>
              <a:rPr lang="en-US" sz="2400" b="1" dirty="0"/>
              <a:t>Differentiate function—building specialization since the early era of urbanization</a:t>
            </a:r>
          </a:p>
        </p:txBody>
      </p:sp>
      <p:pic>
        <p:nvPicPr>
          <p:cNvPr id="3084" name="Picture 12" descr="1000+ Cattle Farm Pictures | Download Free Images on Unsplash">
            <a:extLst>
              <a:ext uri="{FF2B5EF4-FFF2-40B4-BE49-F238E27FC236}">
                <a16:creationId xmlns:a16="http://schemas.microsoft.com/office/drawing/2014/main" id="{97ECF85B-3A87-5B21-C10C-6EE1068D74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701" y="2173150"/>
            <a:ext cx="1748364" cy="1311273"/>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Up 10">
            <a:extLst>
              <a:ext uri="{FF2B5EF4-FFF2-40B4-BE49-F238E27FC236}">
                <a16:creationId xmlns:a16="http://schemas.microsoft.com/office/drawing/2014/main" id="{25473EB8-0910-3E62-2398-17DB03D990B0}"/>
              </a:ext>
            </a:extLst>
          </p:cNvPr>
          <p:cNvSpPr/>
          <p:nvPr/>
        </p:nvSpPr>
        <p:spPr>
          <a:xfrm>
            <a:off x="5365845" y="3360613"/>
            <a:ext cx="486770" cy="4324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7BF793A3-911C-1911-962B-87F8E765775C}"/>
              </a:ext>
            </a:extLst>
          </p:cNvPr>
          <p:cNvSpPr/>
          <p:nvPr/>
        </p:nvSpPr>
        <p:spPr>
          <a:xfrm rot="5400000">
            <a:off x="7249659" y="3819505"/>
            <a:ext cx="365792" cy="3569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3EDCBC72-8B63-1FD9-2230-E555ADC5F2D2}"/>
              </a:ext>
            </a:extLst>
          </p:cNvPr>
          <p:cNvSpPr/>
          <p:nvPr/>
        </p:nvSpPr>
        <p:spPr>
          <a:xfrm rot="10800000">
            <a:off x="6297958" y="5038878"/>
            <a:ext cx="427630" cy="2580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F0DFAD-4F9B-C396-A90E-37CAFF445269}"/>
              </a:ext>
            </a:extLst>
          </p:cNvPr>
          <p:cNvSpPr txBox="1"/>
          <p:nvPr/>
        </p:nvSpPr>
        <p:spPr>
          <a:xfrm>
            <a:off x="4386759" y="5446501"/>
            <a:ext cx="3221502" cy="646331"/>
          </a:xfrm>
          <a:prstGeom prst="rect">
            <a:avLst/>
          </a:prstGeom>
          <a:noFill/>
        </p:spPr>
        <p:txBody>
          <a:bodyPr wrap="square" rtlCol="0">
            <a:spAutoFit/>
          </a:bodyPr>
          <a:lstStyle/>
          <a:p>
            <a:r>
              <a:rPr lang="en-US" dirty="0"/>
              <a:t>Iron and steel manufacturing</a:t>
            </a:r>
          </a:p>
          <a:p>
            <a:r>
              <a:rPr lang="en-US" dirty="0"/>
              <a:t>(1870s) </a:t>
            </a:r>
          </a:p>
        </p:txBody>
      </p:sp>
      <p:pic>
        <p:nvPicPr>
          <p:cNvPr id="3086" name="Picture 14" descr="Cotton mill - Wikipedia">
            <a:extLst>
              <a:ext uri="{FF2B5EF4-FFF2-40B4-BE49-F238E27FC236}">
                <a16:creationId xmlns:a16="http://schemas.microsoft.com/office/drawing/2014/main" id="{D569524E-96D8-9B2F-DA2C-AC26D9AF13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371" y="5183016"/>
            <a:ext cx="1924619" cy="13664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99952DF-8009-B456-FE2C-C85336AAFE95}"/>
              </a:ext>
            </a:extLst>
          </p:cNvPr>
          <p:cNvSpPr txBox="1"/>
          <p:nvPr/>
        </p:nvSpPr>
        <p:spPr>
          <a:xfrm>
            <a:off x="7066161" y="4700819"/>
            <a:ext cx="3221502" cy="369332"/>
          </a:xfrm>
          <a:prstGeom prst="rect">
            <a:avLst/>
          </a:prstGeom>
          <a:noFill/>
        </p:spPr>
        <p:txBody>
          <a:bodyPr wrap="square" rtlCol="0">
            <a:spAutoFit/>
          </a:bodyPr>
          <a:lstStyle/>
          <a:p>
            <a:r>
              <a:rPr lang="en-US" dirty="0"/>
              <a:t>Cotton Mill</a:t>
            </a:r>
          </a:p>
        </p:txBody>
      </p:sp>
      <p:sp>
        <p:nvSpPr>
          <p:cNvPr id="16" name="Arrow: Up 15">
            <a:extLst>
              <a:ext uri="{FF2B5EF4-FFF2-40B4-BE49-F238E27FC236}">
                <a16:creationId xmlns:a16="http://schemas.microsoft.com/office/drawing/2014/main" id="{6099CF87-71D8-BD76-0DAD-51A28DDCA5AB}"/>
              </a:ext>
            </a:extLst>
          </p:cNvPr>
          <p:cNvSpPr/>
          <p:nvPr/>
        </p:nvSpPr>
        <p:spPr>
          <a:xfrm rot="10800000">
            <a:off x="6815018" y="4627400"/>
            <a:ext cx="427630" cy="2580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B953D96-5D70-8FCD-CF0D-7FAAA58CA90B}"/>
              </a:ext>
            </a:extLst>
          </p:cNvPr>
          <p:cNvSpPr txBox="1"/>
          <p:nvPr/>
        </p:nvSpPr>
        <p:spPr>
          <a:xfrm>
            <a:off x="4322814" y="6066582"/>
            <a:ext cx="3221502" cy="646331"/>
          </a:xfrm>
          <a:prstGeom prst="rect">
            <a:avLst/>
          </a:prstGeom>
          <a:noFill/>
        </p:spPr>
        <p:txBody>
          <a:bodyPr wrap="square" rtlCol="0">
            <a:spAutoFit/>
          </a:bodyPr>
          <a:lstStyle/>
          <a:p>
            <a:r>
              <a:rPr lang="en-US" dirty="0"/>
              <a:t>Became important textile industry in the 20th</a:t>
            </a:r>
          </a:p>
        </p:txBody>
      </p:sp>
    </p:spTree>
    <p:extLst>
      <p:ext uri="{BB962C8B-B14F-4D97-AF65-F5344CB8AC3E}">
        <p14:creationId xmlns:p14="http://schemas.microsoft.com/office/powerpoint/2010/main" val="4103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C61161-3861-C71D-2ED7-7126EB6FB732}"/>
              </a:ext>
            </a:extLst>
          </p:cNvPr>
          <p:cNvSpPr>
            <a:spLocks noGrp="1"/>
          </p:cNvSpPr>
          <p:nvPr>
            <p:ph type="title"/>
          </p:nvPr>
        </p:nvSpPr>
        <p:spPr>
          <a:xfrm>
            <a:off x="621792" y="1161288"/>
            <a:ext cx="3602736" cy="4526280"/>
          </a:xfrm>
        </p:spPr>
        <p:txBody>
          <a:bodyPr>
            <a:normAutofit/>
          </a:bodyPr>
          <a:lstStyle/>
          <a:p>
            <a:r>
              <a:rPr lang="en-US" sz="4000"/>
              <a:t>Case study: Urbanization in the US-Tranportation and electricity </a:t>
            </a:r>
          </a:p>
        </p:txBody>
      </p:sp>
      <p:sp>
        <p:nvSpPr>
          <p:cNvPr id="27" name="Rectangle 2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 name="Content Placeholder 3">
            <a:extLst>
              <a:ext uri="{FF2B5EF4-FFF2-40B4-BE49-F238E27FC236}">
                <a16:creationId xmlns:a16="http://schemas.microsoft.com/office/drawing/2014/main" id="{C6F1815D-F034-D339-86EF-38686CECBF6E}"/>
              </a:ext>
            </a:extLst>
          </p:cNvPr>
          <p:cNvGraphicFramePr>
            <a:graphicFrameLocks noGrp="1"/>
          </p:cNvGraphicFramePr>
          <p:nvPr>
            <p:ph idx="1"/>
            <p:extLst>
              <p:ext uri="{D42A27DB-BD31-4B8C-83A1-F6EECF244321}">
                <p14:modId xmlns:p14="http://schemas.microsoft.com/office/powerpoint/2010/main" val="3105820658"/>
              </p:ext>
            </p:extLst>
          </p:nvPr>
        </p:nvGraphicFramePr>
        <p:xfrm>
          <a:off x="3856383" y="106017"/>
          <a:ext cx="7811361" cy="6599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8" descr="What Is an Assembly Line: Definition &amp; Examples">
            <a:extLst>
              <a:ext uri="{FF2B5EF4-FFF2-40B4-BE49-F238E27FC236}">
                <a16:creationId xmlns:a16="http://schemas.microsoft.com/office/drawing/2014/main" id="{6A6816C0-A412-02BD-4104-D4CF0E15B98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994235" y="5997556"/>
            <a:ext cx="824653" cy="55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6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5" name="Rectangle 108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Rectangle 108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Rectangle 108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Rectangle 109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FC673D-C825-0D39-FFB7-24DDA20DEFB4}"/>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Case study: Urbanization in the US </a:t>
            </a:r>
          </a:p>
        </p:txBody>
      </p:sp>
      <p:graphicFrame>
        <p:nvGraphicFramePr>
          <p:cNvPr id="1081" name="Content Placeholder 3">
            <a:extLst>
              <a:ext uri="{FF2B5EF4-FFF2-40B4-BE49-F238E27FC236}">
                <a16:creationId xmlns:a16="http://schemas.microsoft.com/office/drawing/2014/main" id="{916B1121-3FB7-F28C-CBEF-EA36588E8314}"/>
              </a:ext>
            </a:extLst>
          </p:cNvPr>
          <p:cNvGraphicFramePr>
            <a:graphicFrameLocks noGrp="1"/>
          </p:cNvGraphicFramePr>
          <p:nvPr>
            <p:ph idx="1"/>
            <p:extLst>
              <p:ext uri="{D42A27DB-BD31-4B8C-83A1-F6EECF244321}">
                <p14:modId xmlns:p14="http://schemas.microsoft.com/office/powerpoint/2010/main" val="322805714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72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E5832-A6C6-F634-3DE0-611BE9AA0D40}"/>
              </a:ext>
            </a:extLst>
          </p:cNvPr>
          <p:cNvSpPr>
            <a:spLocks noGrp="1"/>
          </p:cNvSpPr>
          <p:nvPr>
            <p:ph type="title"/>
          </p:nvPr>
        </p:nvSpPr>
        <p:spPr>
          <a:xfrm>
            <a:off x="841248" y="256032"/>
            <a:ext cx="10506456" cy="1014984"/>
          </a:xfrm>
        </p:spPr>
        <p:txBody>
          <a:bodyPr anchor="b">
            <a:normAutofit/>
          </a:bodyPr>
          <a:lstStyle/>
          <a:p>
            <a:r>
              <a:rPr lang="en-US"/>
              <a:t>Urban Primacy (Jefferson, 1939)</a:t>
            </a:r>
          </a:p>
        </p:txBody>
      </p:sp>
      <p:sp>
        <p:nvSpPr>
          <p:cNvPr id="18" name="Rectangle 1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Content Placeholder 2">
            <a:extLst>
              <a:ext uri="{FF2B5EF4-FFF2-40B4-BE49-F238E27FC236}">
                <a16:creationId xmlns:a16="http://schemas.microsoft.com/office/drawing/2014/main" id="{B1DDC467-AA66-2D10-90BC-97D3DFF5B3E5}"/>
              </a:ext>
            </a:extLst>
          </p:cNvPr>
          <p:cNvGraphicFramePr>
            <a:graphicFrameLocks noGrp="1"/>
          </p:cNvGraphicFramePr>
          <p:nvPr>
            <p:ph idx="1"/>
            <p:extLst>
              <p:ext uri="{D42A27DB-BD31-4B8C-83A1-F6EECF244321}">
                <p14:modId xmlns:p14="http://schemas.microsoft.com/office/powerpoint/2010/main" val="65932537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142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1476</Words>
  <Application>Microsoft Office PowerPoint</Application>
  <PresentationFormat>Widescreen</PresentationFormat>
  <Paragraphs>101</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vt:lpstr>
      <vt:lpstr>Calibri</vt:lpstr>
      <vt:lpstr>Calibri Light</vt:lpstr>
      <vt:lpstr>Office Theme</vt:lpstr>
      <vt:lpstr>Comparison of Urbanization Process and Distribution of Cities</vt:lpstr>
      <vt:lpstr>PowerPoint Presentation</vt:lpstr>
      <vt:lpstr>PowerPoint Presentation</vt:lpstr>
      <vt:lpstr>PowerPoint Presentation</vt:lpstr>
      <vt:lpstr>Case study: Urbanization in the US </vt:lpstr>
      <vt:lpstr>PowerPoint Presentation</vt:lpstr>
      <vt:lpstr>Case study: Urbanization in the US-Tranportation and electricity </vt:lpstr>
      <vt:lpstr>Case study: Urbanization in the US </vt:lpstr>
      <vt:lpstr>Urban Primacy (Jefferson, 1939)</vt:lpstr>
      <vt:lpstr>Urban Primacy</vt:lpstr>
      <vt:lpstr>Factors Encouraging Urban Primacy</vt:lpstr>
      <vt:lpstr>Advantage of Primate Cities</vt:lpstr>
      <vt:lpstr>Problems faced by primacy</vt:lpstr>
      <vt:lpstr>Zipf’s Law</vt:lpstr>
      <vt:lpstr>Zipf’s Law </vt:lpstr>
      <vt:lpstr>Zipf’s Law </vt:lpstr>
      <vt:lpstr>Primacy Ratio</vt:lpstr>
      <vt:lpstr>Zipf ’s Law across Four Countries</vt:lpstr>
      <vt:lpstr>PowerPoint Presentation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Urbanization Process and Distribution of Cities</dc:title>
  <dc:creator>Reviewer</dc:creator>
  <cp:lastModifiedBy>Reviewer</cp:lastModifiedBy>
  <cp:revision>10</cp:revision>
  <dcterms:created xsi:type="dcterms:W3CDTF">2022-09-14T23:12:47Z</dcterms:created>
  <dcterms:modified xsi:type="dcterms:W3CDTF">2022-09-16T05:14:56Z</dcterms:modified>
</cp:coreProperties>
</file>